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5" r:id="rId1"/>
  </p:sldMasterIdLst>
  <p:notesMasterIdLst>
    <p:notesMasterId r:id="rId31"/>
  </p:notesMasterIdLst>
  <p:sldIdLst>
    <p:sldId id="256" r:id="rId2"/>
    <p:sldId id="403" r:id="rId3"/>
    <p:sldId id="404" r:id="rId4"/>
    <p:sldId id="405" r:id="rId5"/>
    <p:sldId id="476" r:id="rId6"/>
    <p:sldId id="457" r:id="rId7"/>
    <p:sldId id="407" r:id="rId8"/>
    <p:sldId id="408" r:id="rId9"/>
    <p:sldId id="409" r:id="rId10"/>
    <p:sldId id="410" r:id="rId11"/>
    <p:sldId id="412" r:id="rId12"/>
    <p:sldId id="416" r:id="rId13"/>
    <p:sldId id="417" r:id="rId14"/>
    <p:sldId id="418" r:id="rId15"/>
    <p:sldId id="456" r:id="rId16"/>
    <p:sldId id="443" r:id="rId17"/>
    <p:sldId id="449" r:id="rId18"/>
    <p:sldId id="452" r:id="rId19"/>
    <p:sldId id="453" r:id="rId20"/>
    <p:sldId id="454" r:id="rId21"/>
    <p:sldId id="479" r:id="rId22"/>
    <p:sldId id="478" r:id="rId23"/>
    <p:sldId id="455" r:id="rId24"/>
    <p:sldId id="448" r:id="rId25"/>
    <p:sldId id="450" r:id="rId26"/>
    <p:sldId id="438" r:id="rId27"/>
    <p:sldId id="480" r:id="rId28"/>
    <p:sldId id="439" r:id="rId29"/>
    <p:sldId id="44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66"/>
    <a:srgbClr val="0000FF"/>
    <a:srgbClr val="FF9900"/>
    <a:srgbClr val="FF3300"/>
    <a:srgbClr val="006600"/>
    <a:srgbClr val="6699FF"/>
    <a:srgbClr val="00CC00"/>
    <a:srgbClr val="99FF66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58" autoAdjust="0"/>
  </p:normalViewPr>
  <p:slideViewPr>
    <p:cSldViewPr>
      <p:cViewPr>
        <p:scale>
          <a:sx n="40" d="100"/>
          <a:sy n="40" d="100"/>
        </p:scale>
        <p:origin x="-138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440114C-438D-41AE-8A19-2284348507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586707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846257A-F502-463A-9124-4E86C58A8CFD}" type="slidenum">
              <a:rPr lang="zh-TW" altLang="en-US" smtClean="0">
                <a:latin typeface="Arial" charset="0"/>
              </a:rPr>
              <a:pPr/>
              <a:t>9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86" y="4343704"/>
            <a:ext cx="5482828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8E63E53-23CD-4FB8-A9DF-DCA0C12F7CB2}" type="slidenum">
              <a:rPr lang="zh-TW" altLang="en-US" smtClean="0">
                <a:latin typeface="Arial" charset="0"/>
              </a:rPr>
              <a:pPr/>
              <a:t>12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86" y="4343704"/>
            <a:ext cx="5482828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Arial" charset="0"/>
              </a:rPr>
              <a:t>0</a:t>
            </a:r>
          </a:p>
          <a:p>
            <a:pPr eaLnBrk="1" hangingPunct="1"/>
            <a:r>
              <a:rPr lang="en-US" altLang="zh-TW" smtClean="0">
                <a:latin typeface="Arial" charset="0"/>
              </a:rPr>
              <a:t>1</a:t>
            </a:r>
          </a:p>
          <a:p>
            <a:pPr eaLnBrk="1" hangingPunct="1"/>
            <a:r>
              <a:rPr lang="en-US" altLang="zh-TW" smtClean="0">
                <a:latin typeface="Arial" charset="0"/>
              </a:rPr>
              <a:t>2</a:t>
            </a:r>
          </a:p>
          <a:p>
            <a:pPr eaLnBrk="1" hangingPunct="1"/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E2C7C1E-4251-4781-BF6A-47BA034A8847}" type="slidenum">
              <a:rPr lang="zh-TW" altLang="en-US" smtClean="0">
                <a:latin typeface="Arial" charset="0"/>
              </a:rPr>
              <a:pPr/>
              <a:t>13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86" y="4343704"/>
            <a:ext cx="5482828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5294611-FBD3-4047-B749-C49A2D9114A3}" type="slidenum">
              <a:rPr lang="zh-TW" altLang="en-US" smtClean="0">
                <a:latin typeface="Arial" charset="0"/>
              </a:rPr>
              <a:pPr/>
              <a:t>14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86" y="4343704"/>
            <a:ext cx="5482828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Arial" charset="0"/>
              </a:rPr>
              <a:t>0</a:t>
            </a:r>
          </a:p>
          <a:p>
            <a:pPr eaLnBrk="1" hangingPunct="1"/>
            <a:r>
              <a:rPr lang="en-US" altLang="zh-TW" smtClean="0">
                <a:latin typeface="Arial" charset="0"/>
              </a:rPr>
              <a:t>1</a:t>
            </a:r>
          </a:p>
          <a:p>
            <a:pPr eaLnBrk="1" hangingPunct="1"/>
            <a:r>
              <a:rPr lang="en-US" altLang="zh-TW" smtClean="0">
                <a:latin typeface="Arial" charset="0"/>
              </a:rPr>
              <a:t>2</a:t>
            </a:r>
          </a:p>
          <a:p>
            <a:pPr eaLnBrk="1" hangingPunct="1"/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114C-438D-41AE-8A19-22843485070A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3496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C153BB0-D130-4AFD-9E4F-283F2EFA5D36}" type="slidenum">
              <a:rPr lang="zh-TW" altLang="en-US" smtClean="0">
                <a:latin typeface="Arial" charset="0"/>
              </a:rPr>
              <a:pPr/>
              <a:t>28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86" y="4343704"/>
            <a:ext cx="5482828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HK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7318C0-23B1-4E0F-8D65-9D3DB8875649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56428-7DE2-48A0-96D2-E8EFFD27BC67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2913A-83B9-448F-A5B7-D2D66AAFD67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solidFill>
            <a:schemeClr val="bg1">
              <a:lumMod val="95000"/>
            </a:schemeClr>
          </a:solidFill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16ED-05E1-430D-A026-ABACE2FC04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8092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u="none"/>
            </a:lvl1pPr>
          </a:lstStyle>
          <a:p>
            <a:r>
              <a:rPr kumimoji="0" lang="en-US" altLang="zh-HK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36D4-7050-4395-8D1D-35C777A2E66B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 vert="horz"/>
          <a:lstStyle/>
          <a:p>
            <a:pPr lvl="0" eaLnBrk="1" latinLnBrk="0" hangingPunct="1"/>
            <a:r>
              <a:rPr lang="en-US" altLang="zh-HK" dirty="0" smtClean="0"/>
              <a:t>Click to edit Master text styles</a:t>
            </a:r>
          </a:p>
          <a:p>
            <a:pPr lvl="1" eaLnBrk="1" latinLnBrk="0" hangingPunct="1"/>
            <a:r>
              <a:rPr lang="en-US" altLang="zh-HK" dirty="0" smtClean="0"/>
              <a:t>Second level</a:t>
            </a:r>
          </a:p>
          <a:p>
            <a:pPr lvl="2" eaLnBrk="1" latinLnBrk="0" hangingPunct="1"/>
            <a:r>
              <a:rPr lang="en-US" altLang="zh-HK" dirty="0" smtClean="0"/>
              <a:t>Third level</a:t>
            </a:r>
          </a:p>
          <a:p>
            <a:pPr lvl="3" eaLnBrk="1" latinLnBrk="0" hangingPunct="1"/>
            <a:r>
              <a:rPr lang="en-US" altLang="zh-HK" dirty="0" smtClean="0"/>
              <a:t>Fourth level</a:t>
            </a:r>
          </a:p>
          <a:p>
            <a:pPr lvl="4" eaLnBrk="1" latinLnBrk="0" hangingPunct="1"/>
            <a:r>
              <a:rPr lang="en-US" altLang="zh-HK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F6A79CB2-D442-47F7-9869-8F1C8429824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9F6CF-FF31-44CC-A7E3-2B84D447579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HK" dirty="0" smtClean="0"/>
              <a:t>Click to edit Master text styles</a:t>
            </a:r>
          </a:p>
          <a:p>
            <a:pPr lvl="1" eaLnBrk="1" latinLnBrk="0" hangingPunct="1"/>
            <a:r>
              <a:rPr lang="en-US" altLang="zh-HK" dirty="0" smtClean="0"/>
              <a:t>Second level</a:t>
            </a:r>
          </a:p>
          <a:p>
            <a:pPr lvl="2" eaLnBrk="1" latinLnBrk="0" hangingPunct="1"/>
            <a:r>
              <a:rPr lang="en-US" altLang="zh-HK" dirty="0" smtClean="0"/>
              <a:t>Third level</a:t>
            </a:r>
          </a:p>
          <a:p>
            <a:pPr lvl="3" eaLnBrk="1" latinLnBrk="0" hangingPunct="1"/>
            <a:r>
              <a:rPr lang="en-US" altLang="zh-HK" dirty="0" smtClean="0"/>
              <a:t>Fourth level</a:t>
            </a:r>
          </a:p>
          <a:p>
            <a:pPr lvl="4" eaLnBrk="1" latinLnBrk="0" hangingPunct="1"/>
            <a:r>
              <a:rPr lang="en-US" altLang="zh-HK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46E0F-3FEA-44B6-B6A0-306281AC5E6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C0C62-F237-4EE7-8E56-C3048349730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40DFE-B1F7-4A06-ACD6-EE5F1F2F3F71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45DBD-E7B2-4DD5-9E10-F5F5B599A52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3A40601-4156-4116-9F98-47A5D9FB892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HK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bIns="91440" anchor="b" anchorCtr="0">
            <a:normAutofit/>
          </a:bodyPr>
          <a:lstStyle/>
          <a:p>
            <a:r>
              <a:rPr kumimoji="0" lang="en-US" altLang="zh-HK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  <a:p>
            <a:pPr lvl="1" eaLnBrk="1" latinLnBrk="0" hangingPunct="1"/>
            <a:r>
              <a:rPr kumimoji="0" lang="en-US" altLang="zh-HK" smtClean="0"/>
              <a:t>Second level</a:t>
            </a:r>
          </a:p>
          <a:p>
            <a:pPr lvl="2" eaLnBrk="1" latinLnBrk="0" hangingPunct="1"/>
            <a:r>
              <a:rPr kumimoji="0" lang="en-US" altLang="zh-HK" smtClean="0"/>
              <a:t>Third level</a:t>
            </a:r>
          </a:p>
          <a:p>
            <a:pPr lvl="3" eaLnBrk="1" latinLnBrk="0" hangingPunct="1"/>
            <a:r>
              <a:rPr kumimoji="0" lang="en-US" altLang="zh-HK" smtClean="0"/>
              <a:t>Fourth level</a:t>
            </a:r>
          </a:p>
          <a:p>
            <a:pPr lvl="4" eaLnBrk="1" latinLnBrk="0" hangingPunct="1"/>
            <a:r>
              <a:rPr kumimoji="0" lang="en-US" altLang="zh-HK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A7FF91F-F778-4478-B189-5A292C17F73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429000"/>
            <a:ext cx="80772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Dr. Yang, </a:t>
            </a:r>
            <a:r>
              <a:rPr lang="en-US" altLang="zh-TW" dirty="0" err="1"/>
              <a:t>Qingxiong</a:t>
            </a:r>
            <a:endParaRPr lang="en-US" altLang="zh-TW" dirty="0"/>
          </a:p>
          <a:p>
            <a:r>
              <a:rPr lang="en-US" altLang="zh-TW" dirty="0"/>
              <a:t>(with slides borrowed from Dr. </a:t>
            </a:r>
            <a:r>
              <a:rPr lang="en-US" altLang="zh-TW"/>
              <a:t>Yuen, Joe)</a:t>
            </a:r>
          </a:p>
          <a:p>
            <a:pPr eaLnBrk="1" hangingPunct="1"/>
            <a:endParaRPr lang="en-US" altLang="zh-TW" dirty="0">
              <a:ea typeface="新細明體" charset="-120"/>
            </a:endParaRPr>
          </a:p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Basic I/O</a:t>
            </a:r>
          </a:p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(Lecture 3)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charset="-120"/>
              </a:rPr>
              <a:t>CS2311 Computer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AD0B4BB-C34F-4C48-9433-C27564C47A35}" type="slidenum">
              <a:rPr lang="zh-TW" altLang="en-US" smtClean="0">
                <a:ea typeface="新細明體" charset="-120"/>
              </a:rPr>
              <a:pPr/>
              <a:t>10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Arial" charset="0"/>
                <a:ea typeface="新細明體" charset="-120"/>
              </a:rPr>
              <a:t>Swapping the values</a:t>
            </a:r>
            <a:endParaRPr lang="en-GB" dirty="0" smtClean="0">
              <a:latin typeface="Arial" charset="0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TW" sz="2600" dirty="0" smtClean="0">
                <a:latin typeface="Arial" charset="0"/>
                <a:ea typeface="新細明體" charset="-120"/>
              </a:rPr>
              <a:t>We want to swap the content of two variables, a and b.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600" dirty="0" smtClean="0">
                <a:latin typeface="Arial" charset="0"/>
                <a:ea typeface="新細明體" charset="-120"/>
              </a:rPr>
              <a:t>What's wrong with the following program?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Courier New"/>
                <a:ea typeface="新細明體" charset="-120"/>
                <a:cs typeface="Courier New"/>
              </a:rPr>
              <a:t>void main(){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Courier New"/>
                <a:ea typeface="新細明體" charset="-120"/>
                <a:cs typeface="Courier New"/>
              </a:rPr>
              <a:t>	</a:t>
            </a:r>
            <a:r>
              <a:rPr lang="en-US" altLang="zh-TW" sz="2400" dirty="0" err="1" smtClean="0">
                <a:latin typeface="Courier New"/>
                <a:ea typeface="新細明體" charset="-120"/>
                <a:cs typeface="Courier New"/>
              </a:rPr>
              <a:t>int</a:t>
            </a:r>
            <a:r>
              <a:rPr lang="en-US" altLang="zh-TW" sz="2400" dirty="0" smtClean="0">
                <a:latin typeface="Courier New"/>
                <a:ea typeface="新細明體" charset="-120"/>
                <a:cs typeface="Courier New"/>
              </a:rPr>
              <a:t> a=3, b=4;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Courier New"/>
                <a:ea typeface="新細明體" charset="-120"/>
                <a:cs typeface="Courier New"/>
              </a:rPr>
              <a:t>	a=b;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Courier New"/>
                <a:ea typeface="新細明體" charset="-120"/>
                <a:cs typeface="Courier New"/>
              </a:rPr>
              <a:t>	b=a;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Courier New"/>
                <a:ea typeface="新細明體" charset="-120"/>
                <a:cs typeface="Courier New"/>
              </a:rPr>
              <a:t>}</a:t>
            </a:r>
          </a:p>
          <a:p>
            <a:r>
              <a:rPr lang="en-US" altLang="zh-TW" dirty="0">
                <a:latin typeface="Arial" charset="0"/>
                <a:ea typeface="新細明體" charset="-120"/>
              </a:rPr>
              <a:t>We need to make use of a temporary variable</a:t>
            </a:r>
          </a:p>
          <a:p>
            <a:pPr lvl="1">
              <a:buNone/>
            </a:pPr>
            <a:r>
              <a:rPr lang="en-US" altLang="zh-TW" sz="2200" dirty="0">
                <a:latin typeface="Arial" charset="0"/>
                <a:ea typeface="新細明體" charset="-120"/>
              </a:rPr>
              <a:t>c=b; /*save the old value of b*/</a:t>
            </a:r>
          </a:p>
          <a:p>
            <a:pPr lvl="1">
              <a:buNone/>
            </a:pPr>
            <a:r>
              <a:rPr lang="en-US" altLang="zh-TW" sz="2200" dirty="0">
                <a:latin typeface="Arial" charset="0"/>
                <a:ea typeface="新細明體" charset="-120"/>
              </a:rPr>
              <a:t>b=a; /*put the value of a into b*/</a:t>
            </a:r>
          </a:p>
          <a:p>
            <a:pPr lvl="1">
              <a:buNone/>
            </a:pPr>
            <a:r>
              <a:rPr lang="en-US" altLang="zh-TW" sz="2200" dirty="0">
                <a:latin typeface="Arial" charset="0"/>
                <a:ea typeface="新細明體" charset="-120"/>
              </a:rPr>
              <a:t>a=c; /*put the old value of b to a*/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600" dirty="0" smtClean="0">
              <a:latin typeface="Arial" charset="0"/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endParaRPr lang="en-GB" sz="19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8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3B77B1D-7E3A-49EB-B049-E1E01541621D}" type="slidenum">
              <a:rPr lang="zh-TW" altLang="en-US" smtClean="0">
                <a:ea typeface="新細明體" charset="-120"/>
              </a:rPr>
              <a:pPr/>
              <a:t>11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32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Arial" charset="0"/>
                <a:ea typeface="新細明體" charset="-120"/>
              </a:rPr>
              <a:t>Efficient assignment operators</a:t>
            </a:r>
            <a:endParaRPr lang="en-US" altLang="zh-TW" sz="4200" dirty="0" smtClean="0">
              <a:latin typeface="Arial" charset="0"/>
              <a:ea typeface="新細明體" charset="-12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96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dirty="0" smtClean="0">
                <a:latin typeface="Arial" charset="0"/>
                <a:ea typeface="新細明體" charset="-120"/>
              </a:rPr>
              <a:t>Generic form of efficient assignment operators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i="1" dirty="0" smtClean="0">
                <a:latin typeface="Arial" charset="0"/>
                <a:ea typeface="新細明體" charset="-120"/>
              </a:rPr>
              <a:t>			variable </a:t>
            </a:r>
            <a:r>
              <a:rPr lang="en-US" altLang="zh-TW" i="1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op=</a:t>
            </a:r>
            <a:r>
              <a:rPr lang="en-US" altLang="zh-TW" i="1" dirty="0" smtClean="0">
                <a:latin typeface="Arial" charset="0"/>
                <a:ea typeface="新細明體" charset="-120"/>
              </a:rPr>
              <a:t> expression;</a:t>
            </a:r>
            <a:endParaRPr lang="en-US" altLang="zh-TW" dirty="0" smtClean="0">
              <a:latin typeface="Arial" charset="0"/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Arial" charset="0"/>
                <a:ea typeface="新細明體" charset="-120"/>
              </a:rPr>
              <a:t>where </a:t>
            </a:r>
            <a:r>
              <a:rPr lang="en-US" altLang="zh-TW" i="1" dirty="0" smtClean="0">
                <a:latin typeface="Arial" charset="0"/>
                <a:ea typeface="新細明體" charset="-120"/>
              </a:rPr>
              <a:t>op</a:t>
            </a:r>
            <a:r>
              <a:rPr lang="en-US" altLang="zh-TW" dirty="0" smtClean="0">
                <a:latin typeface="Arial" charset="0"/>
                <a:ea typeface="新細明體" charset="-120"/>
              </a:rPr>
              <a:t> is an operator</a:t>
            </a:r>
            <a:r>
              <a:rPr lang="en-US" altLang="zh-TW" dirty="0">
                <a:latin typeface="Arial" charset="0"/>
                <a:ea typeface="新細明體" charset="-120"/>
              </a:rPr>
              <a:t>.</a:t>
            </a:r>
            <a:r>
              <a:rPr lang="en-US" altLang="zh-TW" dirty="0" smtClean="0">
                <a:latin typeface="Arial" charset="0"/>
                <a:ea typeface="新細明體" charset="-120"/>
              </a:rPr>
              <a:t> </a:t>
            </a:r>
            <a:r>
              <a:rPr lang="en-US" altLang="zh-TW" dirty="0">
                <a:latin typeface="Arial" charset="0"/>
                <a:ea typeface="新細明體" charset="-120"/>
              </a:rPr>
              <a:t>T</a:t>
            </a:r>
            <a:r>
              <a:rPr lang="en-US" altLang="zh-TW" dirty="0" smtClean="0">
                <a:latin typeface="Arial" charset="0"/>
                <a:ea typeface="新細明體" charset="-120"/>
              </a:rPr>
              <a:t>he meaning is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i="1" dirty="0" smtClean="0">
                <a:latin typeface="Arial" charset="0"/>
                <a:ea typeface="新細明體" charset="-120"/>
              </a:rPr>
              <a:t>variable = variable op (expression);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1800" dirty="0" smtClean="0">
              <a:latin typeface="Arial" charset="0"/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smtClean="0">
                <a:latin typeface="Arial" charset="0"/>
                <a:ea typeface="新細明體" charset="-120"/>
              </a:rPr>
              <a:t>Efficient assignment operators include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Arial" charset="0"/>
                <a:ea typeface="新細明體" charset="-120"/>
              </a:rPr>
              <a:t>	</a:t>
            </a:r>
            <a:r>
              <a:rPr lang="en-US" altLang="zh-TW" dirty="0" smtClean="0">
                <a:solidFill>
                  <a:srgbClr val="0000FF"/>
                </a:solidFill>
                <a:latin typeface="Arial" charset="0"/>
                <a:ea typeface="新細明體" charset="-120"/>
              </a:rPr>
              <a:t>+=    -=   *=   /=   %=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zh-TW" dirty="0" smtClean="0">
                <a:solidFill>
                  <a:srgbClr val="0000FF"/>
                </a:solidFill>
                <a:latin typeface="Arial" charset="0"/>
                <a:ea typeface="新細明體" charset="-120"/>
              </a:rPr>
              <a:t>	</a:t>
            </a:r>
            <a:r>
              <a:rPr lang="en-US" altLang="zh-TW" dirty="0">
                <a:solidFill>
                  <a:srgbClr val="0000FF"/>
                </a:solidFill>
                <a:latin typeface="Arial" charset="0"/>
                <a:ea typeface="新細明體" charset="-120"/>
              </a:rPr>
              <a:t>&gt;&gt;</a:t>
            </a:r>
            <a:r>
              <a:rPr lang="en-US" altLang="zh-TW" dirty="0" smtClean="0">
                <a:solidFill>
                  <a:srgbClr val="0000FF"/>
                </a:solidFill>
                <a:latin typeface="Arial" charset="0"/>
                <a:ea typeface="新細明體" charset="-120"/>
              </a:rPr>
              <a:t>= &lt;&lt;=   &amp;=   ^=   |=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smtClean="0">
                <a:latin typeface="Arial" charset="0"/>
                <a:ea typeface="新細明體" charset="-120"/>
              </a:rPr>
              <a:t>Examples: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latin typeface="Arial" charset="0"/>
                <a:ea typeface="新細明體" charset="-120"/>
              </a:rPr>
              <a:t>a += 5;	is same as	   a = a + 5;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latin typeface="Arial" charset="0"/>
                <a:ea typeface="新細明體" charset="-120"/>
              </a:rPr>
              <a:t>a -= 5; 	is same as	   a = a - 5;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latin typeface="Arial" charset="0"/>
                <a:ea typeface="新細明體" charset="-120"/>
              </a:rPr>
              <a:t>a += b*c; 	is same as	   a = a + (b*c);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latin typeface="Arial" charset="0"/>
                <a:ea typeface="新細明體" charset="-120"/>
              </a:rPr>
              <a:t>a *= </a:t>
            </a:r>
            <a:r>
              <a:rPr lang="en-US" altLang="zh-TW" sz="2000" dirty="0" err="1" smtClean="0">
                <a:latin typeface="Arial" charset="0"/>
                <a:ea typeface="新細明體" charset="-120"/>
              </a:rPr>
              <a:t>b+c</a:t>
            </a:r>
            <a:r>
              <a:rPr lang="en-US" altLang="zh-TW" sz="2000" dirty="0" smtClean="0">
                <a:latin typeface="Arial" charset="0"/>
                <a:ea typeface="新細明體" charset="-120"/>
              </a:rPr>
              <a:t>; 	is same as	   a = a * (</a:t>
            </a:r>
            <a:r>
              <a:rPr lang="en-US" altLang="zh-TW" sz="2000" dirty="0" err="1" smtClean="0">
                <a:latin typeface="Arial" charset="0"/>
                <a:ea typeface="新細明體" charset="-120"/>
              </a:rPr>
              <a:t>b+c</a:t>
            </a:r>
            <a:r>
              <a:rPr lang="en-US" altLang="zh-TW" sz="2000" dirty="0" smtClean="0">
                <a:latin typeface="Arial" charset="0"/>
                <a:ea typeface="新細明體" charset="-12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xmlns="" val="455885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EEA8986-7331-41DA-BD11-EE23DC786E22}" type="slidenum">
              <a:rPr lang="zh-TW" altLang="en-US" smtClean="0">
                <a:ea typeface="新細明體" charset="-120"/>
              </a:rPr>
              <a:pPr/>
              <a:t>12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dirty="0" smtClean="0">
                <a:ea typeface="新細明體" charset="-120"/>
              </a:rPr>
              <a:t>What values are printed?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848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zh-TW" sz="2200" dirty="0" smtClean="0">
                <a:latin typeface="Courier New" pitchFamily="49" charset="0"/>
                <a:ea typeface="新細明體" charset="-120"/>
              </a:rPr>
              <a:t>int a=0,i=0;</a:t>
            </a:r>
          </a:p>
          <a:p>
            <a:pPr>
              <a:lnSpc>
                <a:spcPct val="80000"/>
              </a:lnSpc>
              <a:buNone/>
            </a:pPr>
            <a:r>
              <a:rPr lang="it-IT" altLang="zh-TW" sz="2200" dirty="0" smtClean="0">
                <a:latin typeface="Courier New" pitchFamily="49" charset="0"/>
                <a:ea typeface="新細明體" charset="-120"/>
              </a:rPr>
              <a:t>cout &lt;&lt; "i</a:t>
            </a:r>
            <a:r>
              <a:rPr lang="it-IT" altLang="zh-TW" sz="2200" dirty="0">
                <a:latin typeface="Courier New" pitchFamily="49" charset="0"/>
                <a:ea typeface="新細明體" charset="-120"/>
              </a:rPr>
              <a:t>= " </a:t>
            </a:r>
            <a:r>
              <a:rPr lang="it-IT" altLang="zh-TW" sz="2200" dirty="0" smtClean="0">
                <a:latin typeface="Courier New" pitchFamily="49" charset="0"/>
                <a:ea typeface="新細明體" charset="-120"/>
              </a:rPr>
              <a:t>&lt;&lt; i &lt;&lt; endl;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zh-TW" sz="2200" dirty="0" smtClean="0">
                <a:latin typeface="Courier New" pitchFamily="49" charset="0"/>
                <a:ea typeface="新細明體" charset="-12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zh-TW" sz="2200" dirty="0" smtClean="0">
                <a:latin typeface="Courier New" pitchFamily="49" charset="0"/>
                <a:ea typeface="新細明體" charset="-120"/>
              </a:rPr>
              <a:t>a=0;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zh-TW" sz="2200" dirty="0" smtClean="0">
                <a:latin typeface="Courier New" pitchFamily="49" charset="0"/>
                <a:ea typeface="新細明體" charset="-120"/>
              </a:rPr>
              <a:t>i=1+(a++);</a:t>
            </a:r>
          </a:p>
          <a:p>
            <a:pPr>
              <a:lnSpc>
                <a:spcPct val="80000"/>
              </a:lnSpc>
              <a:buNone/>
            </a:pPr>
            <a:r>
              <a:rPr lang="it-IT" altLang="zh-TW" sz="2200" dirty="0" smtClean="0">
                <a:latin typeface="Courier New" pitchFamily="49" charset="0"/>
                <a:ea typeface="新細明體" charset="-120"/>
              </a:rPr>
              <a:t>cout </a:t>
            </a:r>
            <a:r>
              <a:rPr lang="it-IT" altLang="zh-TW" sz="2200" dirty="0">
                <a:latin typeface="Courier New" pitchFamily="49" charset="0"/>
                <a:ea typeface="新細明體" charset="-120"/>
              </a:rPr>
              <a:t>&lt;&lt; "i= " &lt;&lt; i &lt;&lt; endl;</a:t>
            </a:r>
          </a:p>
          <a:p>
            <a:pPr>
              <a:lnSpc>
                <a:spcPct val="80000"/>
              </a:lnSpc>
              <a:buNone/>
            </a:pPr>
            <a:r>
              <a:rPr lang="it-IT" altLang="zh-TW" sz="2200" dirty="0">
                <a:latin typeface="Courier New" pitchFamily="49" charset="0"/>
                <a:ea typeface="新細明體" charset="-120"/>
              </a:rPr>
              <a:t>cout &lt;&lt; </a:t>
            </a:r>
            <a:r>
              <a:rPr lang="it-IT" altLang="zh-TW" sz="2200" dirty="0" smtClean="0">
                <a:latin typeface="Courier New" pitchFamily="49" charset="0"/>
                <a:ea typeface="新細明體" charset="-120"/>
              </a:rPr>
              <a:t>"a= </a:t>
            </a:r>
            <a:r>
              <a:rPr lang="it-IT" altLang="zh-TW" sz="2200" dirty="0">
                <a:latin typeface="Courier New" pitchFamily="49" charset="0"/>
                <a:ea typeface="新細明體" charset="-120"/>
              </a:rPr>
              <a:t>" &lt;&lt; </a:t>
            </a:r>
            <a:r>
              <a:rPr lang="it-IT" altLang="zh-TW" sz="2200" dirty="0" smtClean="0">
                <a:latin typeface="Courier New" pitchFamily="49" charset="0"/>
                <a:ea typeface="新細明體" charset="-120"/>
              </a:rPr>
              <a:t>a </a:t>
            </a:r>
            <a:r>
              <a:rPr lang="it-IT" altLang="zh-TW" sz="2200" dirty="0">
                <a:latin typeface="Courier New" pitchFamily="49" charset="0"/>
                <a:ea typeface="新細明體" charset="-120"/>
              </a:rPr>
              <a:t>&lt;&lt; endl;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altLang="zh-TW" sz="2200" dirty="0" smtClean="0">
              <a:latin typeface="Courier New" pitchFamily="49" charset="0"/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altLang="zh-TW" sz="2200" dirty="0" smtClean="0">
              <a:latin typeface="Courier New" pitchFamily="49" charset="0"/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zh-TW" sz="2200" dirty="0" smtClean="0">
                <a:latin typeface="Courier New" pitchFamily="49" charset="0"/>
                <a:ea typeface="新細明體" charset="-120"/>
              </a:rPr>
              <a:t>a=0;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zh-TW" sz="2200" dirty="0" smtClean="0">
                <a:latin typeface="Courier New" pitchFamily="49" charset="0"/>
                <a:ea typeface="新細明體" charset="-120"/>
              </a:rPr>
              <a:t>i=1+(++a);</a:t>
            </a:r>
          </a:p>
          <a:p>
            <a:pPr>
              <a:lnSpc>
                <a:spcPct val="80000"/>
              </a:lnSpc>
              <a:buNone/>
            </a:pPr>
            <a:r>
              <a:rPr lang="it-IT" altLang="zh-TW" sz="2200" dirty="0">
                <a:latin typeface="Courier New" pitchFamily="49" charset="0"/>
                <a:ea typeface="新細明體" charset="-120"/>
              </a:rPr>
              <a:t>cout &lt;&lt; "i= " &lt;&lt; i &lt;&lt; endl;</a:t>
            </a:r>
          </a:p>
          <a:p>
            <a:pPr>
              <a:lnSpc>
                <a:spcPct val="80000"/>
              </a:lnSpc>
              <a:buNone/>
            </a:pPr>
            <a:r>
              <a:rPr lang="it-IT" altLang="zh-TW" sz="2200" dirty="0">
                <a:latin typeface="Courier New" pitchFamily="49" charset="0"/>
                <a:ea typeface="新細明體" charset="-120"/>
              </a:rPr>
              <a:t>cout &lt;&lt; "a= " &lt;&lt; a &lt;&lt; endl;</a:t>
            </a:r>
          </a:p>
        </p:txBody>
      </p:sp>
    </p:spTree>
    <p:extLst>
      <p:ext uri="{BB962C8B-B14F-4D97-AF65-F5344CB8AC3E}">
        <p14:creationId xmlns:p14="http://schemas.microsoft.com/office/powerpoint/2010/main" xmlns="" val="38322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9B8A4F8-E7AD-4DE8-9B69-7A618190BC64}" type="slidenum">
              <a:rPr lang="zh-TW" altLang="en-US" smtClean="0">
                <a:ea typeface="新細明體" charset="-120"/>
              </a:rPr>
              <a:pPr/>
              <a:t>13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3778250" cy="1166813"/>
          </a:xfrm>
          <a:effectLst/>
        </p:spPr>
        <p:txBody>
          <a:bodyPr/>
          <a:lstStyle/>
          <a:p>
            <a:pPr eaLnBrk="1" hangingPunct="1"/>
            <a:r>
              <a:rPr lang="it-IT" altLang="zh-TW" sz="4200" dirty="0" smtClean="0">
                <a:latin typeface="Courier New" pitchFamily="49" charset="0"/>
                <a:ea typeface="新細明體" charset="-120"/>
              </a:rPr>
              <a:t>i=1+(a++);</a:t>
            </a:r>
            <a:endParaRPr lang="zh-TW" altLang="en-US" sz="4200" dirty="0" smtClean="0">
              <a:latin typeface="Courier New" pitchFamily="49" charset="0"/>
              <a:ea typeface="新細明體" charset="-12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4606925" y="914400"/>
            <a:ext cx="3886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it-IT" altLang="zh-TW" sz="4200" dirty="0">
                <a:solidFill>
                  <a:schemeClr val="tx2"/>
                </a:solidFill>
                <a:latin typeface="Courier New" pitchFamily="49" charset="0"/>
                <a:ea typeface="新細明體" charset="-120"/>
              </a:rPr>
              <a:t>i=1+(++a);</a:t>
            </a:r>
          </a:p>
        </p:txBody>
      </p:sp>
      <p:sp>
        <p:nvSpPr>
          <p:cNvPr id="52229" name="Line 4"/>
          <p:cNvSpPr>
            <a:spLocks noChangeShapeType="1"/>
          </p:cNvSpPr>
          <p:nvPr/>
        </p:nvSpPr>
        <p:spPr bwMode="auto">
          <a:xfrm>
            <a:off x="4343400" y="12192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AutoShape 5"/>
          <p:cNvSpPr>
            <a:spLocks/>
          </p:cNvSpPr>
          <p:nvPr/>
        </p:nvSpPr>
        <p:spPr bwMode="auto">
          <a:xfrm rot="5400000">
            <a:off x="2552700" y="1409700"/>
            <a:ext cx="304800" cy="1143000"/>
          </a:xfrm>
          <a:prstGeom prst="righ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2525712" y="22098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TW" sz="2400" dirty="0"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685800" y="3962400"/>
            <a:ext cx="1247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TW" sz="2800" dirty="0" err="1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2800" dirty="0">
                <a:latin typeface="Courier New" pitchFamily="49" charset="0"/>
                <a:ea typeface="新細明體" charset="-120"/>
              </a:rPr>
              <a:t>=1+0</a:t>
            </a:r>
          </a:p>
          <a:p>
            <a:r>
              <a:rPr lang="en-US" altLang="zh-TW" sz="2800" dirty="0">
                <a:latin typeface="Courier New" pitchFamily="49" charset="0"/>
                <a:ea typeface="新細明體" charset="-120"/>
              </a:rPr>
              <a:t> =1</a:t>
            </a:r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4800601" y="2819400"/>
            <a:ext cx="38861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TW" sz="2800" dirty="0" smtClean="0">
                <a:latin typeface="Comic Sans MS" pitchFamily="66" charset="0"/>
                <a:ea typeface="新細明體" charset="-120"/>
              </a:rPr>
              <a:t>Use updated value of </a:t>
            </a:r>
            <a:r>
              <a:rPr lang="en-US" altLang="zh-TW" sz="2800" dirty="0" smtClean="0">
                <a:latin typeface="Courier New" pitchFamily="49" charset="0"/>
                <a:ea typeface="新細明體" charset="-120"/>
              </a:rPr>
              <a:t>a </a:t>
            </a:r>
            <a:r>
              <a:rPr lang="en-US" altLang="zh-TW" sz="2800" dirty="0" smtClean="0">
                <a:latin typeface="Comic Sans MS" pitchFamily="66" charset="0"/>
                <a:ea typeface="新細明體" charset="-120"/>
              </a:rPr>
              <a:t>after increment</a:t>
            </a:r>
            <a:endParaRPr lang="en-US" altLang="zh-TW" sz="2800" dirty="0">
              <a:latin typeface="Courier New" pitchFamily="49" charset="0"/>
              <a:ea typeface="新細明體" charset="-120"/>
            </a:endParaRPr>
          </a:p>
        </p:txBody>
      </p:sp>
      <p:sp>
        <p:nvSpPr>
          <p:cNvPr id="52235" name="Text Box 10"/>
          <p:cNvSpPr txBox="1">
            <a:spLocks noChangeArrowheads="1"/>
          </p:cNvSpPr>
          <p:nvPr/>
        </p:nvSpPr>
        <p:spPr bwMode="auto">
          <a:xfrm>
            <a:off x="5105400" y="3962400"/>
            <a:ext cx="1247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TW" sz="2800" dirty="0" err="1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2800" dirty="0">
                <a:latin typeface="Courier New" pitchFamily="49" charset="0"/>
                <a:ea typeface="新細明體" charset="-120"/>
              </a:rPr>
              <a:t>=1+1</a:t>
            </a:r>
          </a:p>
          <a:p>
            <a:r>
              <a:rPr lang="en-US" altLang="zh-TW" sz="2800" dirty="0">
                <a:latin typeface="Courier New" pitchFamily="49" charset="0"/>
                <a:ea typeface="新細明體" charset="-120"/>
              </a:rPr>
              <a:t> =2</a:t>
            </a:r>
          </a:p>
        </p:txBody>
      </p:sp>
      <p:sp>
        <p:nvSpPr>
          <p:cNvPr id="52236" name="Text Box 11"/>
          <p:cNvSpPr txBox="1">
            <a:spLocks noChangeArrowheads="1"/>
          </p:cNvSpPr>
          <p:nvPr/>
        </p:nvSpPr>
        <p:spPr bwMode="auto">
          <a:xfrm>
            <a:off x="457200" y="2819400"/>
            <a:ext cx="358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TW" sz="2800" dirty="0" smtClean="0">
                <a:latin typeface="Comic Sans MS" pitchFamily="66" charset="0"/>
                <a:ea typeface="新細明體" charset="-120"/>
              </a:rPr>
              <a:t>Use original value of  </a:t>
            </a:r>
            <a:r>
              <a:rPr lang="en-US" altLang="zh-TW" sz="2800" dirty="0" smtClean="0">
                <a:latin typeface="Courier New" pitchFamily="49" charset="0"/>
                <a:ea typeface="新細明體" charset="-120"/>
              </a:rPr>
              <a:t>a </a:t>
            </a:r>
            <a:r>
              <a:rPr lang="en-US" altLang="zh-TW" sz="2800" dirty="0" smtClean="0">
                <a:latin typeface="Comic Sans MS" pitchFamily="66" charset="0"/>
                <a:ea typeface="新細明體" charset="-120"/>
              </a:rPr>
              <a:t>before increment</a:t>
            </a:r>
            <a:endParaRPr lang="en-US" altLang="zh-TW" sz="2800" dirty="0">
              <a:latin typeface="Comic Sans MS" pitchFamily="66" charset="0"/>
              <a:ea typeface="新細明體" charset="-120"/>
            </a:endParaRPr>
          </a:p>
        </p:txBody>
      </p:sp>
      <p:sp>
        <p:nvSpPr>
          <p:cNvPr id="52238" name="AutoShape 13"/>
          <p:cNvSpPr>
            <a:spLocks/>
          </p:cNvSpPr>
          <p:nvPr/>
        </p:nvSpPr>
        <p:spPr bwMode="auto">
          <a:xfrm rot="5400000">
            <a:off x="6591300" y="1409700"/>
            <a:ext cx="304800" cy="1143000"/>
          </a:xfrm>
          <a:prstGeom prst="righ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Text Box 14"/>
          <p:cNvSpPr txBox="1">
            <a:spLocks noChangeArrowheads="1"/>
          </p:cNvSpPr>
          <p:nvPr/>
        </p:nvSpPr>
        <p:spPr bwMode="auto">
          <a:xfrm>
            <a:off x="6553200" y="22098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TW" sz="2400" dirty="0">
                <a:latin typeface="Comic Sans MS" pitchFamily="66" charset="0"/>
                <a:ea typeface="新細明體" charset="-120"/>
              </a:rPr>
              <a:t>1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667000" y="5257800"/>
            <a:ext cx="358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TW" sz="2800" dirty="0">
                <a:latin typeface="Comic Sans MS" pitchFamily="66" charset="0"/>
                <a:ea typeface="新細明體" charset="-120"/>
              </a:rPr>
              <a:t>V</a:t>
            </a:r>
            <a:r>
              <a:rPr lang="en-US" altLang="zh-TW" sz="2800" dirty="0" smtClean="0">
                <a:latin typeface="Comic Sans MS" pitchFamily="66" charset="0"/>
                <a:ea typeface="新細明體" charset="-120"/>
              </a:rPr>
              <a:t>alue of </a:t>
            </a:r>
            <a:r>
              <a:rPr lang="en-US" altLang="zh-TW" sz="2800" dirty="0" smtClean="0">
                <a:latin typeface="Courier New" pitchFamily="49" charset="0"/>
                <a:ea typeface="新細明體" charset="-120"/>
              </a:rPr>
              <a:t>a </a:t>
            </a:r>
            <a:r>
              <a:rPr lang="en-US" altLang="zh-TW" sz="2800" dirty="0" smtClean="0">
                <a:latin typeface="Comic Sans MS" pitchFamily="66" charset="0"/>
                <a:ea typeface="新細明體" charset="-120"/>
              </a:rPr>
              <a:t>is 1 in both cases</a:t>
            </a:r>
            <a:endParaRPr lang="en-US" altLang="zh-TW" sz="2800" dirty="0">
              <a:latin typeface="Comic Sans MS" pitchFamily="66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6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8C12B2F-BB41-4A43-A7F2-42ED561207C7}" type="slidenum">
              <a:rPr lang="zh-TW" altLang="en-US" smtClean="0">
                <a:ea typeface="新細明體" charset="-120"/>
              </a:rPr>
              <a:pPr/>
              <a:t>14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Answer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848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zh-TW" sz="1900" dirty="0" err="1" smtClean="0">
                <a:latin typeface="Courier New" pitchFamily="49" charset="0"/>
                <a:ea typeface="新細明體" charset="-120"/>
              </a:rPr>
              <a:t>int</a:t>
            </a:r>
            <a:r>
              <a:rPr lang="it-IT" altLang="zh-TW" sz="1900" dirty="0" smtClean="0">
                <a:latin typeface="Courier New" pitchFamily="49" charset="0"/>
                <a:ea typeface="新細明體" charset="-120"/>
              </a:rPr>
              <a:t> a=0,i=0;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zh-TW" sz="2000" dirty="0" err="1" smtClean="0">
                <a:latin typeface="Courier New" pitchFamily="49" charset="0"/>
                <a:ea typeface="新細明體" charset="-120"/>
              </a:rPr>
              <a:t>cout</a:t>
            </a:r>
            <a:r>
              <a:rPr lang="it-IT" altLang="zh-TW" sz="2000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it-IT" altLang="zh-TW" sz="2000" dirty="0">
                <a:latin typeface="Courier New" pitchFamily="49" charset="0"/>
                <a:ea typeface="新細明體" charset="-120"/>
              </a:rPr>
              <a:t>&lt;&lt; </a:t>
            </a:r>
            <a:r>
              <a:rPr lang="it-IT" altLang="zh-TW" sz="2000" dirty="0" smtClean="0">
                <a:latin typeface="Courier New" pitchFamily="49" charset="0"/>
                <a:ea typeface="新細明體" charset="-120"/>
              </a:rPr>
              <a:t>“i= </a:t>
            </a:r>
            <a:r>
              <a:rPr lang="it-IT" altLang="zh-TW" sz="2000" dirty="0">
                <a:latin typeface="Courier New" pitchFamily="49" charset="0"/>
                <a:ea typeface="新細明體" charset="-120"/>
              </a:rPr>
              <a:t>" &lt;&lt; </a:t>
            </a:r>
            <a:r>
              <a:rPr lang="it-IT" altLang="zh-TW" sz="2000" dirty="0" smtClean="0">
                <a:latin typeface="Courier New" pitchFamily="49" charset="0"/>
                <a:ea typeface="新細明體" charset="-120"/>
              </a:rPr>
              <a:t>i </a:t>
            </a:r>
            <a:r>
              <a:rPr lang="it-IT" altLang="zh-TW" sz="2000" dirty="0">
                <a:latin typeface="Courier New" pitchFamily="49" charset="0"/>
                <a:ea typeface="新細明體" charset="-120"/>
              </a:rPr>
              <a:t>&lt;&lt; endl;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zh-TW" sz="1900" dirty="0" smtClean="0">
                <a:latin typeface="Courier New" pitchFamily="49" charset="0"/>
                <a:ea typeface="新細明體" charset="-12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zh-TW" sz="1900" dirty="0" smtClean="0">
                <a:latin typeface="Courier New" pitchFamily="49" charset="0"/>
                <a:ea typeface="新細明體" charset="-120"/>
              </a:rPr>
              <a:t>a=0;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zh-TW" sz="1900" dirty="0" smtClean="0">
                <a:latin typeface="Courier New" pitchFamily="49" charset="0"/>
                <a:ea typeface="新細明體" charset="-120"/>
              </a:rPr>
              <a:t>i=1+(a++);</a:t>
            </a:r>
          </a:p>
          <a:p>
            <a:pPr>
              <a:lnSpc>
                <a:spcPct val="80000"/>
              </a:lnSpc>
              <a:buNone/>
            </a:pPr>
            <a:r>
              <a:rPr lang="it-IT" altLang="zh-TW" sz="2000" dirty="0">
                <a:latin typeface="Courier New" pitchFamily="49" charset="0"/>
                <a:ea typeface="新細明體" charset="-120"/>
              </a:rPr>
              <a:t>cout &lt;&lt; "i= " &lt;&lt; i &lt;&lt; endl;</a:t>
            </a:r>
          </a:p>
          <a:p>
            <a:pPr>
              <a:lnSpc>
                <a:spcPct val="80000"/>
              </a:lnSpc>
              <a:buNone/>
            </a:pPr>
            <a:r>
              <a:rPr lang="it-IT" altLang="zh-TW" sz="2000" dirty="0">
                <a:latin typeface="Courier New" pitchFamily="49" charset="0"/>
                <a:ea typeface="新細明體" charset="-120"/>
              </a:rPr>
              <a:t>cout &lt;&lt; "a= " &lt;&lt; a &lt;&lt; endl;</a:t>
            </a:r>
          </a:p>
          <a:p>
            <a:pPr>
              <a:lnSpc>
                <a:spcPct val="80000"/>
              </a:lnSpc>
              <a:buNone/>
            </a:pPr>
            <a:endParaRPr lang="it-IT" altLang="zh-TW" sz="2000" dirty="0">
              <a:latin typeface="Courier New" pitchFamily="49" charset="0"/>
              <a:ea typeface="新細明體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zh-TW" sz="1900" dirty="0" smtClean="0">
                <a:latin typeface="Courier New" pitchFamily="49" charset="0"/>
                <a:ea typeface="新細明體" charset="-12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zh-TW" sz="1900" dirty="0" smtClean="0">
                <a:latin typeface="Courier New" pitchFamily="49" charset="0"/>
                <a:ea typeface="新細明體" charset="-120"/>
              </a:rPr>
              <a:t>a=0;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zh-TW" sz="1900" dirty="0" smtClean="0">
                <a:latin typeface="Courier New" pitchFamily="49" charset="0"/>
                <a:ea typeface="新細明體" charset="-120"/>
              </a:rPr>
              <a:t>i=1+(++a);</a:t>
            </a:r>
          </a:p>
          <a:p>
            <a:pPr>
              <a:lnSpc>
                <a:spcPct val="80000"/>
              </a:lnSpc>
              <a:buNone/>
            </a:pPr>
            <a:r>
              <a:rPr lang="it-IT" altLang="zh-TW" sz="2000" dirty="0">
                <a:latin typeface="Courier New" pitchFamily="49" charset="0"/>
                <a:ea typeface="新細明體" charset="-120"/>
              </a:rPr>
              <a:t>cout &lt;&lt; "i= " &lt;&lt; i &lt;&lt; endl;</a:t>
            </a:r>
          </a:p>
          <a:p>
            <a:pPr>
              <a:lnSpc>
                <a:spcPct val="80000"/>
              </a:lnSpc>
              <a:buNone/>
            </a:pPr>
            <a:r>
              <a:rPr lang="it-IT" altLang="zh-TW" sz="2000" dirty="0">
                <a:latin typeface="Courier New" pitchFamily="49" charset="0"/>
                <a:ea typeface="新細明體" charset="-120"/>
              </a:rPr>
              <a:t>cout &lt;&lt; "a= " &lt;&lt; a &lt;&lt; endl;</a:t>
            </a:r>
          </a:p>
          <a:p>
            <a:pPr>
              <a:lnSpc>
                <a:spcPct val="80000"/>
              </a:lnSpc>
              <a:buNone/>
            </a:pPr>
            <a:endParaRPr lang="it-IT" altLang="zh-TW" sz="2000" dirty="0">
              <a:latin typeface="Courier New" pitchFamily="49" charset="0"/>
              <a:ea typeface="新細明體" charset="-12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5867400" y="3352800"/>
            <a:ext cx="22098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kumimoji="1" lang="en-US" altLang="zh-TW" sz="2400">
                <a:latin typeface="Courier New" pitchFamily="49" charset="0"/>
                <a:ea typeface="新細明體" charset="-120"/>
              </a:rPr>
              <a:t>i=0</a:t>
            </a:r>
          </a:p>
          <a:p>
            <a:r>
              <a:rPr kumimoji="1" lang="en-US" altLang="zh-TW" sz="2400">
                <a:latin typeface="Courier New" pitchFamily="49" charset="0"/>
                <a:ea typeface="新細明體" charset="-120"/>
              </a:rPr>
              <a:t>i=1</a:t>
            </a:r>
          </a:p>
          <a:p>
            <a:r>
              <a:rPr kumimoji="1" lang="en-US" altLang="zh-TW" sz="2400">
                <a:latin typeface="Courier New" pitchFamily="49" charset="0"/>
                <a:ea typeface="新細明體" charset="-120"/>
              </a:rPr>
              <a:t>a=1</a:t>
            </a:r>
          </a:p>
          <a:p>
            <a:r>
              <a:rPr kumimoji="1" lang="en-US" altLang="zh-TW" sz="2400">
                <a:latin typeface="Courier New" pitchFamily="49" charset="0"/>
                <a:ea typeface="新細明體" charset="-120"/>
              </a:rPr>
              <a:t>i=2</a:t>
            </a:r>
          </a:p>
          <a:p>
            <a:r>
              <a:rPr kumimoji="1" lang="en-US" altLang="zh-TW" sz="2400">
                <a:latin typeface="Courier New" pitchFamily="49" charset="0"/>
                <a:ea typeface="新細明體" charset="-120"/>
              </a:rPr>
              <a:t>a=1</a:t>
            </a:r>
            <a:endParaRPr kumimoji="1" lang="zh-TW" altLang="en-US" sz="2400">
              <a:latin typeface="Courier New" pitchFamily="49" charset="0"/>
              <a:ea typeface="新細明體" charset="-120"/>
            </a:endParaRP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6003925" y="2936875"/>
            <a:ext cx="94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TW">
                <a:latin typeface="Comic Sans MS" pitchFamily="66" charset="0"/>
                <a:ea typeface="新細明體" charset="-12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xmlns="" val="1292559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I/O – Keyboard and Screen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36D4-7050-4395-8D1D-35C777A2E66B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program can do little if it can’t take input and produce output</a:t>
            </a:r>
          </a:p>
          <a:p>
            <a:r>
              <a:rPr lang="en-US" dirty="0" smtClean="0"/>
              <a:t>Most programs read user input from keyboard and secondary storage </a:t>
            </a:r>
          </a:p>
          <a:p>
            <a:r>
              <a:rPr lang="en-US" dirty="0" smtClean="0"/>
              <a:t>After process the input data, result is commonly display on screen or write to storage (disk)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9658675"/>
              </p:ext>
            </p:extLst>
          </p:nvPr>
        </p:nvGraphicFramePr>
        <p:xfrm>
          <a:off x="1447800" y="4310062"/>
          <a:ext cx="6096000" cy="2547938"/>
        </p:xfrm>
        <a:graphic>
          <a:graphicData uri="http://schemas.openxmlformats.org/presentationml/2006/ole">
            <p:oleObj spid="_x0000_s98076" name="Visio" r:id="rId3" imgW="9195536" imgH="3843314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412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I/O – </a:t>
            </a:r>
            <a:r>
              <a:rPr lang="en-US" dirty="0" err="1" smtClean="0"/>
              <a:t>cin</a:t>
            </a:r>
            <a:r>
              <a:rPr lang="en-US" dirty="0" smtClean="0"/>
              <a:t> and </a:t>
            </a:r>
            <a:r>
              <a:rPr lang="en-US" dirty="0" err="1" smtClean="0"/>
              <a:t>cout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36D4-7050-4395-8D1D-35C777A2E66B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C++ comes with an </a:t>
            </a:r>
            <a:r>
              <a:rPr lang="en-US" sz="2400" dirty="0" err="1" smtClean="0">
                <a:solidFill>
                  <a:srgbClr val="FF0000"/>
                </a:solidFill>
              </a:rPr>
              <a:t>iostream</a:t>
            </a:r>
            <a:r>
              <a:rPr lang="en-US" sz="2400" dirty="0" smtClean="0"/>
              <a:t> package (library) for basic I/O.  </a:t>
            </a:r>
          </a:p>
          <a:p>
            <a:r>
              <a:rPr lang="en-US" sz="2400" i="1" dirty="0" err="1" smtClean="0">
                <a:solidFill>
                  <a:srgbClr val="FF0000"/>
                </a:solidFill>
              </a:rPr>
              <a:t>cin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i="1" dirty="0" err="1" smtClean="0">
                <a:solidFill>
                  <a:srgbClr val="FF0000"/>
                </a:solidFill>
              </a:rPr>
              <a:t>cout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are objects defined in </a:t>
            </a:r>
            <a:r>
              <a:rPr lang="en-US" sz="2400" dirty="0" err="1" smtClean="0">
                <a:solidFill>
                  <a:srgbClr val="FF0000"/>
                </a:solidFill>
              </a:rPr>
              <a:t>iostream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keyboard input and screen display respectively</a:t>
            </a:r>
          </a:p>
          <a:p>
            <a:r>
              <a:rPr lang="en-US" sz="2400" dirty="0" smtClean="0"/>
              <a:t>To read data from </a:t>
            </a:r>
            <a:r>
              <a:rPr lang="en-US" sz="2400" dirty="0" err="1" smtClean="0"/>
              <a:t>cin</a:t>
            </a:r>
            <a:r>
              <a:rPr lang="en-US" sz="2400" dirty="0" smtClean="0"/>
              <a:t> and write data to </a:t>
            </a:r>
            <a:r>
              <a:rPr lang="en-US" sz="2400" dirty="0" err="1" smtClean="0"/>
              <a:t>cout</a:t>
            </a:r>
            <a:r>
              <a:rPr lang="en-US" sz="2400" dirty="0" smtClean="0"/>
              <a:t>, we need to use extraction/input operator (&gt;&gt;) and insertion/output operator (&lt;&lt;)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6822373"/>
              </p:ext>
            </p:extLst>
          </p:nvPr>
        </p:nvGraphicFramePr>
        <p:xfrm>
          <a:off x="1143000" y="4114800"/>
          <a:ext cx="7447091" cy="2590800"/>
        </p:xfrm>
        <a:graphic>
          <a:graphicData uri="http://schemas.openxmlformats.org/presentationml/2006/ole">
            <p:oleObj spid="_x0000_s95048" name="Visio" r:id="rId4" imgW="9673061" imgH="3364722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536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cout</a:t>
            </a:r>
            <a:r>
              <a:rPr lang="en-US" dirty="0" smtClean="0"/>
              <a:t>: Insertion/Output Operator (&lt;&lt;)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36D4-7050-4395-8D1D-35C777A2E66B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Preprogrammed </a:t>
            </a:r>
            <a:r>
              <a:rPr lang="en-US" dirty="0"/>
              <a:t>for all standard C++ data types</a:t>
            </a:r>
          </a:p>
          <a:p>
            <a:r>
              <a:rPr lang="en-US" dirty="0"/>
              <a:t>It sends bytes to an output stream </a:t>
            </a:r>
            <a:r>
              <a:rPr lang="en-US" dirty="0" smtClean="0"/>
              <a:t>object, e.g. </a:t>
            </a:r>
            <a:r>
              <a:rPr lang="en-US" dirty="0" err="1" smtClean="0"/>
              <a:t>cout</a:t>
            </a:r>
            <a:endParaRPr lang="en-US" dirty="0"/>
          </a:p>
          <a:p>
            <a:r>
              <a:rPr lang="en-US" dirty="0"/>
              <a:t>Predefined “manipulators” can be used to change the default format of </a:t>
            </a:r>
            <a:r>
              <a:rPr lang="en-US" dirty="0" smtClean="0"/>
              <a:t>arguments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6686421"/>
              </p:ext>
            </p:extLst>
          </p:nvPr>
        </p:nvGraphicFramePr>
        <p:xfrm>
          <a:off x="1295400" y="3886200"/>
          <a:ext cx="7543800" cy="1800225"/>
        </p:xfrm>
        <a:graphic>
          <a:graphicData uri="http://schemas.openxmlformats.org/presentationml/2006/ole">
            <p:oleObj spid="_x0000_s97066" name="Visio" r:id="rId3" imgW="8829496" imgH="2107371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784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cout</a:t>
            </a:r>
            <a:r>
              <a:rPr lang="en-US" dirty="0" smtClean="0"/>
              <a:t>: </a:t>
            </a:r>
            <a:r>
              <a:rPr lang="en-US" dirty="0"/>
              <a:t>O</a:t>
            </a:r>
            <a:r>
              <a:rPr lang="en-US" dirty="0" smtClean="0"/>
              <a:t>utput Operator &lt;&lt;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36D4-7050-4395-8D1D-35C777A2E66B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695102869"/>
              </p:ext>
            </p:extLst>
          </p:nvPr>
        </p:nvGraphicFramePr>
        <p:xfrm>
          <a:off x="914400" y="1676400"/>
          <a:ext cx="77724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141"/>
                <a:gridCol w="4136923"/>
                <a:gridCol w="15043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</a:t>
                      </a:r>
                      <a:r>
                        <a:rPr lang="en-US" baseline="0" dirty="0" smtClean="0"/>
                        <a:t> 14.5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‘a’;</a:t>
                      </a:r>
                    </a:p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&lt;&lt;‘H’ &lt;&lt; ‘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’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</a:p>
                    <a:p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true</a:t>
                      </a:r>
                    </a:p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cout</a:t>
                      </a:r>
                      <a:r>
                        <a:rPr lang="en-US" baseline="0" dirty="0" smtClean="0"/>
                        <a:t> &lt;&lt; “hello”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hello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line (</a:t>
                      </a:r>
                      <a:r>
                        <a:rPr lang="en-US" dirty="0" err="1" smtClean="0"/>
                        <a:t>endl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‘a’ &lt;&lt;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endl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&lt;&lt; ‘b’;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</a:p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‘a’ &lt;&lt; ‘\t’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&lt;&lt; ‘b’;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	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characters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</a:t>
                      </a:r>
                      <a:r>
                        <a:rPr lang="en-US" baseline="0" dirty="0" smtClean="0"/>
                        <a:t> ‘\”’ &lt;&lt; “Hello” &lt;&lt; ‘\”’ &lt;&lt;</a:t>
                      </a:r>
                      <a:r>
                        <a:rPr lang="en-US" baseline="0" dirty="0" err="1" smtClean="0"/>
                        <a:t>endl</a:t>
                      </a:r>
                      <a:r>
                        <a:rPr lang="en-US" baseline="0" dirty="0" smtClean="0"/>
                        <a:t>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“Hello”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x=1;</a:t>
                      </a:r>
                    </a:p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3+4 +x;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79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cout</a:t>
            </a:r>
            <a:r>
              <a:rPr lang="en-US" dirty="0" smtClean="0"/>
              <a:t> – Change the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Width </a:t>
            </a:r>
            <a:r>
              <a:rPr lang="en-US" dirty="0" smtClean="0"/>
              <a:t>of Output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36D4-7050-4395-8D1D-35C777A2E66B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2362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Change the width of output</a:t>
            </a:r>
          </a:p>
          <a:p>
            <a:pPr lvl="1"/>
            <a:r>
              <a:rPr lang="en-US" sz="2000" dirty="0" smtClean="0"/>
              <a:t>Calling member function width(</a:t>
            </a:r>
            <a:r>
              <a:rPr lang="en-US" sz="2000" i="1" dirty="0" smtClean="0">
                <a:solidFill>
                  <a:srgbClr val="FF9900"/>
                </a:solidFill>
              </a:rPr>
              <a:t>width</a:t>
            </a:r>
            <a:r>
              <a:rPr lang="en-US" sz="2000" dirty="0" smtClean="0"/>
              <a:t>) or using </a:t>
            </a:r>
            <a:r>
              <a:rPr lang="en-US" sz="2000" dirty="0" err="1" smtClean="0"/>
              <a:t>setw</a:t>
            </a:r>
            <a:r>
              <a:rPr lang="en-US" sz="2000" dirty="0" smtClean="0"/>
              <a:t> manipulator</a:t>
            </a:r>
          </a:p>
          <a:p>
            <a:pPr lvl="1"/>
            <a:r>
              <a:rPr lang="en-US" sz="2000" dirty="0"/>
              <a:t>Leading blanks are added to any value fewer than 10 characters </a:t>
            </a:r>
            <a:r>
              <a:rPr lang="en-US" sz="2000" dirty="0" smtClean="0"/>
              <a:t>width</a:t>
            </a:r>
          </a:p>
          <a:p>
            <a:pPr lvl="1"/>
            <a:r>
              <a:rPr lang="en-US" sz="2000" dirty="0" smtClean="0"/>
              <a:t>If formatted output exceeds the width, the entire value prints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smtClean="0"/>
              <a:t>Effect last for one field only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9000220"/>
              </p:ext>
            </p:extLst>
          </p:nvPr>
        </p:nvGraphicFramePr>
        <p:xfrm>
          <a:off x="914400" y="3505200"/>
          <a:ext cx="7696200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759"/>
                <a:gridCol w="3171829"/>
                <a:gridCol w="2241612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(</a:t>
                      </a: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</a:t>
                      </a:r>
                      <a:r>
                        <a:rPr lang="en-US" baseline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>
                          <a:latin typeface="Calibri"/>
                          <a:ea typeface="Wingdings"/>
                          <a:cs typeface="Calibri"/>
                          <a:sym typeface="Wingdings"/>
                        </a:rPr>
                        <a:t>for space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12344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cout.width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smtClean="0">
                          <a:solidFill>
                            <a:srgbClr val="FF9900"/>
                          </a:solidFill>
                        </a:rPr>
                        <a:t>width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cout.width</a:t>
                      </a:r>
                      <a:r>
                        <a:rPr lang="en-US" dirty="0" smtClean="0"/>
                        <a:t>(10);</a:t>
                      </a:r>
                    </a:p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5.6  &lt;&lt; </a:t>
                      </a:r>
                      <a:r>
                        <a:rPr lang="en-US" dirty="0" err="1" smtClean="0"/>
                        <a:t>endl</a:t>
                      </a:r>
                      <a:r>
                        <a:rPr lang="en-US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cout.width</a:t>
                      </a:r>
                      <a:r>
                        <a:rPr lang="en-US" dirty="0" smtClean="0"/>
                        <a:t>(10);</a:t>
                      </a:r>
                    </a:p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&lt;&lt;57.68 &lt;&lt;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endl</a:t>
                      </a:r>
                      <a:r>
                        <a:rPr lang="en-US" baseline="0" dirty="0" smtClean="0"/>
                        <a:t>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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5.6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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57.68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setw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smtClean="0">
                          <a:solidFill>
                            <a:srgbClr val="FF9900"/>
                          </a:solidFill>
                        </a:rPr>
                        <a:t>width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cout</a:t>
                      </a:r>
                      <a:r>
                        <a:rPr lang="en-US" baseline="0" dirty="0" smtClean="0"/>
                        <a:t> &lt;&lt; </a:t>
                      </a:r>
                      <a:r>
                        <a:rPr lang="en-US" baseline="0" dirty="0" err="1" smtClean="0"/>
                        <a:t>setw</a:t>
                      </a:r>
                      <a:r>
                        <a:rPr lang="en-US" baseline="0" dirty="0" smtClean="0"/>
                        <a:t>(5) &lt;&lt; 1.8;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cout</a:t>
                      </a:r>
                      <a:r>
                        <a:rPr lang="en-US" baseline="0" dirty="0" smtClean="0"/>
                        <a:t> &lt;&lt; </a:t>
                      </a:r>
                      <a:r>
                        <a:rPr lang="en-US" baseline="0" dirty="0" err="1" smtClean="0"/>
                        <a:t>setw</a:t>
                      </a:r>
                      <a:r>
                        <a:rPr lang="en-US" baseline="0" dirty="0" smtClean="0"/>
                        <a:t>(5) &lt;&lt; 23 &lt;&lt;</a:t>
                      </a:r>
                      <a:r>
                        <a:rPr lang="en-US" baseline="0" dirty="0" err="1" smtClean="0"/>
                        <a:t>endl</a:t>
                      </a:r>
                      <a:r>
                        <a:rPr lang="en-US" baseline="0" dirty="0" smtClean="0"/>
                        <a:t>;</a:t>
                      </a:r>
                    </a:p>
                    <a:p>
                      <a:r>
                        <a:rPr lang="en-US" dirty="0" err="1" smtClean="0"/>
                        <a:t>cout</a:t>
                      </a:r>
                      <a:r>
                        <a:rPr lang="en-US" baseline="0" dirty="0" smtClean="0"/>
                        <a:t> &lt;&lt; </a:t>
                      </a:r>
                      <a:r>
                        <a:rPr lang="en-US" baseline="0" dirty="0" err="1" smtClean="0"/>
                        <a:t>setw</a:t>
                      </a:r>
                      <a:r>
                        <a:rPr lang="en-US" baseline="0" dirty="0" smtClean="0"/>
                        <a:t>(5) &lt;&lt; 6.71;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cout</a:t>
                      </a:r>
                      <a:r>
                        <a:rPr lang="en-US" baseline="0" dirty="0" smtClean="0"/>
                        <a:t> &lt;&lt; </a:t>
                      </a:r>
                      <a:r>
                        <a:rPr lang="en-US" baseline="0" dirty="0" err="1" smtClean="0"/>
                        <a:t>setw</a:t>
                      </a:r>
                      <a:r>
                        <a:rPr lang="en-US" baseline="0" dirty="0" smtClean="0"/>
                        <a:t>(5) &lt;&lt; 1 &lt;&lt;</a:t>
                      </a:r>
                      <a:r>
                        <a:rPr lang="en-US" baseline="0" dirty="0" err="1" smtClean="0"/>
                        <a:t>endl</a:t>
                      </a:r>
                      <a:r>
                        <a:rPr lang="en-US" baseline="0" dirty="0" smtClean="0"/>
                        <a:t>;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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1.8</a:t>
                      </a: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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23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6.71</a:t>
                      </a: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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  <a:p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73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001000" cy="1981200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6000" dirty="0" smtClean="0"/>
              <a:t>Operators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6000" dirty="0" smtClean="0"/>
              <a:t>( and </a:t>
            </a:r>
            <a:r>
              <a:rPr lang="en-US" sz="6000" smtClean="0"/>
              <a:t>Punctuators)</a:t>
            </a:r>
            <a:endParaRPr lang="en-US" sz="6000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FC5ECBA-8D93-406E-B6EC-AE77B1DD703C}" type="slidenum">
              <a:rPr lang="zh-TW" altLang="en-US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5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cout</a:t>
            </a:r>
            <a:r>
              <a:rPr lang="en-US" dirty="0" smtClean="0"/>
              <a:t> – Set the </a:t>
            </a:r>
            <a:r>
              <a:rPr lang="en-US" dirty="0" smtClean="0">
                <a:solidFill>
                  <a:srgbClr val="FF0000"/>
                </a:solidFill>
              </a:rPr>
              <a:t>Precision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format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 smtClean="0"/>
              <a:t>floating point Output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36D4-7050-4395-8D1D-35C777A2E66B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18288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Must </a:t>
            </a:r>
            <a:r>
              <a:rPr lang="en-US" sz="2200" dirty="0" smtClean="0">
                <a:solidFill>
                  <a:srgbClr val="FF0000"/>
                </a:solidFill>
              </a:rPr>
              <a:t>#include &lt;</a:t>
            </a:r>
            <a:r>
              <a:rPr lang="en-US" sz="2200" dirty="0" err="1" smtClean="0">
                <a:solidFill>
                  <a:srgbClr val="FF0000"/>
                </a:solidFill>
              </a:rPr>
              <a:t>iomanip</a:t>
            </a:r>
            <a:r>
              <a:rPr lang="en-US" sz="22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2200" dirty="0" smtClean="0"/>
              <a:t>Floating-point precision is </a:t>
            </a:r>
            <a:r>
              <a:rPr lang="en-US" sz="2200" dirty="0" smtClean="0">
                <a:solidFill>
                  <a:srgbClr val="FF0000"/>
                </a:solidFill>
              </a:rPr>
              <a:t>six</a:t>
            </a:r>
            <a:r>
              <a:rPr lang="en-US" sz="2200" dirty="0" smtClean="0"/>
              <a:t> by default, i.e. </a:t>
            </a:r>
            <a:r>
              <a:rPr lang="en-US" sz="2200" dirty="0" smtClean="0">
                <a:solidFill>
                  <a:srgbClr val="FF0000"/>
                </a:solidFill>
              </a:rPr>
              <a:t>5 decimal points</a:t>
            </a:r>
          </a:p>
          <a:p>
            <a:r>
              <a:rPr lang="en-US" sz="2200" dirty="0" smtClean="0"/>
              <a:t>Use </a:t>
            </a:r>
            <a:r>
              <a:rPr lang="en-US" sz="2200" dirty="0" err="1" smtClean="0">
                <a:solidFill>
                  <a:srgbClr val="FF0000"/>
                </a:solidFill>
              </a:rPr>
              <a:t>setprecision</a:t>
            </a:r>
            <a:r>
              <a:rPr lang="en-US" sz="2200" dirty="0" smtClean="0">
                <a:solidFill>
                  <a:srgbClr val="FF0000"/>
                </a:solidFill>
              </a:rPr>
              <a:t>, fixed </a:t>
            </a:r>
            <a:r>
              <a:rPr lang="en-US" sz="2200" dirty="0" smtClean="0"/>
              <a:t>and</a:t>
            </a:r>
            <a:r>
              <a:rPr lang="en-US" sz="2200" dirty="0" smtClean="0">
                <a:solidFill>
                  <a:srgbClr val="FF0000"/>
                </a:solidFill>
              </a:rPr>
              <a:t> scientific </a:t>
            </a:r>
            <a:r>
              <a:rPr lang="en-US" sz="2200" dirty="0" smtClean="0"/>
              <a:t>manipulators to change the precision value and printing format.</a:t>
            </a:r>
          </a:p>
          <a:p>
            <a:r>
              <a:rPr lang="en-US" sz="2200" dirty="0" smtClean="0"/>
              <a:t>Effect is permanent</a:t>
            </a:r>
            <a:endParaRPr lang="en-US" sz="22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4231332"/>
              </p:ext>
            </p:extLst>
          </p:nvPr>
        </p:nvGraphicFramePr>
        <p:xfrm>
          <a:off x="914400" y="4267200"/>
          <a:ext cx="7620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0"/>
                <a:gridCol w="31750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12344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1.34 &lt;&lt; </a:t>
                      </a:r>
                      <a:r>
                        <a:rPr lang="en-US" dirty="0" err="1" smtClean="0"/>
                        <a:t>endl</a:t>
                      </a:r>
                      <a:r>
                        <a:rPr lang="en-US" dirty="0" smtClean="0"/>
                        <a:t>;</a:t>
                      </a:r>
                    </a:p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cout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&lt;&lt; 1.340 &lt;&lt;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endl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;</a:t>
                      </a:r>
                    </a:p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&lt;&lt; 1.3401234 &lt;&lt;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&lt;&lt; 0.0000000134 &lt;&lt;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1.34</a:t>
                      </a:r>
                    </a:p>
                    <a:p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1.34</a:t>
                      </a:r>
                    </a:p>
                    <a:p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1.34012</a:t>
                      </a:r>
                    </a:p>
                    <a:p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1.34e-008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3733800"/>
            <a:ext cx="2108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/>
                <a:cs typeface="Calibri"/>
              </a:rPr>
              <a:t>Default behavior</a:t>
            </a:r>
            <a:endParaRPr lang="en-US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5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ixed and scientific manipulators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36D4-7050-4395-8D1D-35C777A2E66B}" type="slidenum">
              <a:rPr lang="zh-TW" altLang="en-US" smtClean="0"/>
              <a:pPr>
                <a:defRPr/>
              </a:pPr>
              <a:t>21</a:t>
            </a:fld>
            <a:endParaRPr lang="en-US" altLang="zh-TW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ixed: always uses the fixed point notation</a:t>
            </a:r>
          </a:p>
          <a:p>
            <a:r>
              <a:rPr lang="en-US" dirty="0"/>
              <a:t>s</a:t>
            </a:r>
            <a:r>
              <a:rPr lang="en-US" dirty="0" smtClean="0"/>
              <a:t>cientific: always uses the scientific notation</a:t>
            </a:r>
          </a:p>
          <a:p>
            <a:r>
              <a:rPr lang="en-US" dirty="0" smtClean="0"/>
              <a:t>They change the meaning of precision (see the example)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1627583"/>
              </p:ext>
            </p:extLst>
          </p:nvPr>
        </p:nvGraphicFramePr>
        <p:xfrm>
          <a:off x="838200" y="3124200"/>
          <a:ext cx="7620000" cy="2930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0"/>
                <a:gridCol w="3175000"/>
              </a:tblGrid>
              <a:tr h="644434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21749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cout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&lt;&lt; fixed;</a:t>
                      </a:r>
                    </a:p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1.34 &lt;&lt; </a:t>
                      </a:r>
                      <a:r>
                        <a:rPr lang="en-US" dirty="0" err="1" smtClean="0"/>
                        <a:t>endl</a:t>
                      </a:r>
                      <a:r>
                        <a:rPr lang="en-US" dirty="0" smtClean="0"/>
                        <a:t>;</a:t>
                      </a:r>
                    </a:p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cout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&lt;&lt; 1.340 &lt;&lt;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endl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;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&lt;&lt; 0.0000000134 &lt;&lt;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cout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&lt;&lt; scientific;</a:t>
                      </a:r>
                    </a:p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1.34 &lt;&lt; </a:t>
                      </a:r>
                      <a:r>
                        <a:rPr lang="en-US" dirty="0" err="1" smtClean="0"/>
                        <a:t>endl</a:t>
                      </a:r>
                      <a:r>
                        <a:rPr lang="en-US" dirty="0" smtClean="0"/>
                        <a:t>;</a:t>
                      </a:r>
                    </a:p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cout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&lt;&lt; 1.340 &lt;&lt;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endl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;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&lt;&lt; 0.0000000134 &lt;&lt;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1.34</a:t>
                      </a:r>
                    </a:p>
                    <a:p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1.34</a:t>
                      </a:r>
                    </a:p>
                    <a:p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0.000000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>
                          <a:latin typeface="Courier New" pitchFamily="49" charset="0"/>
                          <a:cs typeface="Courier New" pitchFamily="49" charset="0"/>
                        </a:rPr>
                        <a:t>1.340000e+00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>
                          <a:latin typeface="Courier New" pitchFamily="49" charset="0"/>
                          <a:cs typeface="Courier New" pitchFamily="49" charset="0"/>
                        </a:rPr>
                        <a:t>1.340000e+00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>
                          <a:latin typeface="Courier New" pitchFamily="49" charset="0"/>
                          <a:cs typeface="Courier New" pitchFamily="49" charset="0"/>
                        </a:rPr>
                        <a:t>1.340000e-08</a:t>
                      </a:r>
                      <a:endParaRPr lang="en-US" baseline="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75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out-setprecision</a:t>
            </a:r>
            <a:r>
              <a:rPr lang="en-US" dirty="0" smtClean="0"/>
              <a:t> further explained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36D4-7050-4395-8D1D-35C777A2E66B}" type="slidenum">
              <a:rPr lang="zh-TW" altLang="en-US" smtClean="0"/>
              <a:pPr>
                <a:defRPr/>
              </a:pPr>
              <a:t>22</a:t>
            </a:fld>
            <a:endParaRPr lang="en-US" altLang="zh-TW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Normally, </a:t>
            </a:r>
            <a:r>
              <a:rPr lang="en-US" dirty="0" err="1" smtClean="0"/>
              <a:t>setprecision</a:t>
            </a:r>
            <a:r>
              <a:rPr lang="en-US" dirty="0" smtClean="0"/>
              <a:t>(n) means output n-1 decimal points</a:t>
            </a:r>
          </a:p>
          <a:p>
            <a:r>
              <a:rPr lang="en-US" dirty="0" smtClean="0"/>
              <a:t>But with “fixed” or “scientific”, </a:t>
            </a:r>
            <a:r>
              <a:rPr lang="en-US" dirty="0" err="1"/>
              <a:t>setprecision</a:t>
            </a:r>
            <a:r>
              <a:rPr lang="en-US" dirty="0"/>
              <a:t>(n) means output </a:t>
            </a:r>
            <a:r>
              <a:rPr lang="en-US" dirty="0" smtClean="0"/>
              <a:t>n </a:t>
            </a:r>
            <a:r>
              <a:rPr lang="en-US" dirty="0"/>
              <a:t>decimal points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3420606"/>
              </p:ext>
            </p:extLst>
          </p:nvPr>
        </p:nvGraphicFramePr>
        <p:xfrm>
          <a:off x="914400" y="3581400"/>
          <a:ext cx="7620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0"/>
                <a:gridCol w="31750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12344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setprecision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(2)</a:t>
                      </a:r>
                    </a:p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&lt;&lt; 1.34 &lt;&lt;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&lt;&lt; 0.0000000134 &lt;&lt;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&lt;&lt;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fixed;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&lt;&lt; 0.0000000134 &lt;&lt;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&lt;&lt;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scientific</a:t>
                      </a:r>
                      <a:r>
                        <a:rPr kumimoji="0"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&lt;&lt;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0.0005 &lt;&lt;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1.3</a:t>
                      </a:r>
                    </a:p>
                    <a:p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</a:p>
                    <a:p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0.00</a:t>
                      </a:r>
                    </a:p>
                    <a:p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5.00e-004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54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cout</a:t>
            </a:r>
            <a:r>
              <a:rPr lang="en-US" dirty="0" smtClean="0"/>
              <a:t> – Other Manipulators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36D4-7050-4395-8D1D-35C777A2E66B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304800"/>
          </a:xfrm>
        </p:spPr>
        <p:txBody>
          <a:bodyPr>
            <a:normAutofit fontScale="70000" lnSpcReduction="20000"/>
          </a:bodyPr>
          <a:lstStyle/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0525248"/>
              </p:ext>
            </p:extLst>
          </p:nvPr>
        </p:nvGraphicFramePr>
        <p:xfrm>
          <a:off x="914399" y="1676401"/>
          <a:ext cx="7772401" cy="423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045"/>
                <a:gridCol w="4056356"/>
                <a:gridCol w="1905000"/>
              </a:tblGrid>
              <a:tr h="368990">
                <a:tc>
                  <a:txBody>
                    <a:bodyPr/>
                    <a:lstStyle/>
                    <a:p>
                      <a:r>
                        <a:rPr lang="en-US" dirty="0" smtClean="0"/>
                        <a:t>Manipulators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1327390"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setfill</a:t>
                      </a:r>
                      <a:r>
                        <a:rPr lang="en-US" dirty="0" smtClean="0"/>
                        <a:t>(‘*’);</a:t>
                      </a:r>
                    </a:p>
                    <a:p>
                      <a:r>
                        <a:rPr lang="en-US" dirty="0" err="1" smtClean="0"/>
                        <a:t>cout</a:t>
                      </a:r>
                      <a:r>
                        <a:rPr lang="en-US" baseline="0" dirty="0" smtClean="0"/>
                        <a:t> &lt;&lt; </a:t>
                      </a:r>
                      <a:r>
                        <a:rPr lang="en-US" baseline="0" dirty="0" err="1" smtClean="0"/>
                        <a:t>setw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dirty="0" smtClean="0"/>
                        <a:t>10);</a:t>
                      </a:r>
                    </a:p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 5.6  &lt;&lt; </a:t>
                      </a:r>
                      <a:r>
                        <a:rPr lang="en-US" dirty="0" err="1" smtClean="0"/>
                        <a:t>endl</a:t>
                      </a:r>
                      <a:r>
                        <a:rPr lang="en-US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cout</a:t>
                      </a:r>
                      <a:r>
                        <a:rPr lang="en-US" baseline="0" dirty="0" smtClean="0"/>
                        <a:t> &lt;&lt; </a:t>
                      </a:r>
                      <a:r>
                        <a:rPr lang="en-US" baseline="0" dirty="0" err="1" smtClean="0"/>
                        <a:t>setw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dirty="0" smtClean="0"/>
                        <a:t>10);</a:t>
                      </a:r>
                    </a:p>
                    <a:p>
                      <a:r>
                        <a:rPr lang="en-US" dirty="0" err="1" smtClean="0"/>
                        <a:t>cout</a:t>
                      </a:r>
                      <a:r>
                        <a:rPr lang="en-US" dirty="0" smtClean="0"/>
                        <a:t> &lt;&lt;57.68 &lt;&lt;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endl</a:t>
                      </a:r>
                      <a:r>
                        <a:rPr lang="en-US" baseline="0" dirty="0" smtClean="0"/>
                        <a:t>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*******5.6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</a:p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*****57.68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1199219">
                <a:tc>
                  <a:txBody>
                    <a:bodyPr/>
                    <a:lstStyle/>
                    <a:p>
                      <a:r>
                        <a:rPr lang="en-US" dirty="0" smtClean="0"/>
                        <a:t>radix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cout</a:t>
                      </a:r>
                      <a:r>
                        <a:rPr lang="en-US" baseline="0" dirty="0" smtClean="0"/>
                        <a:t> &lt;&lt; </a:t>
                      </a:r>
                      <a:r>
                        <a:rPr lang="en-US" baseline="0" dirty="0" err="1" smtClean="0"/>
                        <a:t>oct</a:t>
                      </a:r>
                      <a:r>
                        <a:rPr lang="en-US" baseline="0" dirty="0" smtClean="0"/>
                        <a:t> &lt;&lt; 11 &lt;&lt; </a:t>
                      </a:r>
                      <a:r>
                        <a:rPr lang="en-US" baseline="0" dirty="0" err="1" smtClean="0"/>
                        <a:t>endl</a:t>
                      </a:r>
                      <a:r>
                        <a:rPr lang="en-US" baseline="0" dirty="0" smtClean="0"/>
                        <a:t>; // octal</a:t>
                      </a:r>
                    </a:p>
                    <a:p>
                      <a:r>
                        <a:rPr lang="en-US" dirty="0" err="1" smtClean="0"/>
                        <a:t>cout</a:t>
                      </a:r>
                      <a:r>
                        <a:rPr lang="en-US" baseline="0" dirty="0" smtClean="0"/>
                        <a:t> &lt;&lt; hex &lt;&lt; 11 &lt;&lt; </a:t>
                      </a:r>
                      <a:r>
                        <a:rPr lang="en-US" baseline="0" dirty="0" err="1" smtClean="0"/>
                        <a:t>endl</a:t>
                      </a:r>
                      <a:r>
                        <a:rPr lang="en-US" baseline="0" dirty="0" smtClean="0"/>
                        <a:t>; // </a:t>
                      </a:r>
                      <a:r>
                        <a:rPr lang="en-US" baseline="0" dirty="0" err="1" smtClean="0"/>
                        <a:t>hexidecimal</a:t>
                      </a:r>
                      <a:endParaRPr lang="en-US" baseline="0" dirty="0" smtClean="0"/>
                    </a:p>
                    <a:p>
                      <a:r>
                        <a:rPr lang="en-US" dirty="0" err="1" smtClean="0"/>
                        <a:t>cout</a:t>
                      </a:r>
                      <a:r>
                        <a:rPr lang="en-US" baseline="0" dirty="0" smtClean="0"/>
                        <a:t> &lt;&lt; </a:t>
                      </a:r>
                      <a:r>
                        <a:rPr lang="en-US" baseline="0" dirty="0" err="1" smtClean="0"/>
                        <a:t>dec</a:t>
                      </a:r>
                      <a:r>
                        <a:rPr lang="en-US" baseline="0" dirty="0" smtClean="0"/>
                        <a:t> &lt;&lt; 11 &lt;&lt; </a:t>
                      </a:r>
                      <a:r>
                        <a:rPr lang="en-US" baseline="0" dirty="0" err="1" smtClean="0"/>
                        <a:t>endl</a:t>
                      </a:r>
                      <a:r>
                        <a:rPr lang="en-US" baseline="0" dirty="0" smtClean="0"/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</a:p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</a:p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</a:p>
                    <a:p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1199219"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cout</a:t>
                      </a:r>
                      <a:r>
                        <a:rPr lang="en-US" baseline="0" dirty="0" smtClean="0"/>
                        <a:t> &lt;&lt; </a:t>
                      </a:r>
                      <a:r>
                        <a:rPr lang="en-US" baseline="0" dirty="0" err="1" smtClean="0"/>
                        <a:t>setiosflags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ios</a:t>
                      </a:r>
                      <a:r>
                        <a:rPr lang="en-US" baseline="0" dirty="0" smtClean="0"/>
                        <a:t>::left);</a:t>
                      </a:r>
                    </a:p>
                    <a:p>
                      <a:r>
                        <a:rPr lang="en-US" baseline="0" dirty="0" err="1" smtClean="0"/>
                        <a:t>cout</a:t>
                      </a:r>
                      <a:r>
                        <a:rPr lang="en-US" baseline="0" dirty="0" smtClean="0"/>
                        <a:t> &lt;&lt; </a:t>
                      </a:r>
                      <a:r>
                        <a:rPr lang="en-US" baseline="0" dirty="0" err="1" smtClean="0"/>
                        <a:t>setw</a:t>
                      </a:r>
                      <a:r>
                        <a:rPr lang="en-US" baseline="0" dirty="0" smtClean="0"/>
                        <a:t>(10);</a:t>
                      </a:r>
                    </a:p>
                    <a:p>
                      <a:r>
                        <a:rPr lang="en-US" baseline="0" dirty="0" err="1" smtClean="0"/>
                        <a:t>cout</a:t>
                      </a:r>
                      <a:r>
                        <a:rPr lang="en-US" baseline="0" dirty="0" smtClean="0"/>
                        <a:t> &lt;&lt; 5.6 &lt;&lt;</a:t>
                      </a:r>
                      <a:r>
                        <a:rPr lang="en-US" baseline="0" dirty="0" err="1" smtClean="0"/>
                        <a:t>endl</a:t>
                      </a:r>
                      <a:r>
                        <a:rPr lang="en-US" baseline="0" dirty="0" smtClean="0"/>
                        <a:t>;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5.6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5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cin</a:t>
            </a:r>
            <a:r>
              <a:rPr lang="en-US" dirty="0" smtClean="0"/>
              <a:t>: Extraction Operators (&gt;&gt;)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36D4-7050-4395-8D1D-35C777A2E66B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Preprogrammed </a:t>
            </a:r>
            <a:r>
              <a:rPr lang="en-US" dirty="0"/>
              <a:t>for all standard C++ data types</a:t>
            </a:r>
          </a:p>
          <a:p>
            <a:r>
              <a:rPr lang="en-US" sz="2400" dirty="0" smtClean="0"/>
              <a:t>Get bytes from an input stream object</a:t>
            </a:r>
          </a:p>
          <a:p>
            <a:r>
              <a:rPr lang="en-US" sz="2400" dirty="0" smtClean="0"/>
              <a:t>Depend on </a:t>
            </a:r>
            <a:r>
              <a:rPr lang="en-US" sz="2400" dirty="0" smtClean="0">
                <a:solidFill>
                  <a:srgbClr val="FF0000"/>
                </a:solidFill>
              </a:rPr>
              <a:t>white space </a:t>
            </a:r>
            <a:r>
              <a:rPr lang="en-US" sz="2400" dirty="0" smtClean="0"/>
              <a:t>to separate incoming data values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8454553"/>
              </p:ext>
            </p:extLst>
          </p:nvPr>
        </p:nvGraphicFramePr>
        <p:xfrm>
          <a:off x="1524000" y="3505200"/>
          <a:ext cx="5365750" cy="2965450"/>
        </p:xfrm>
        <a:graphic>
          <a:graphicData uri="http://schemas.openxmlformats.org/presentationml/2006/ole">
            <p:oleObj spid="_x0000_s96044" name="Visio" r:id="rId3" imgW="5365075" imgH="2964681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450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Operator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36D4-7050-4395-8D1D-35C777A2E66B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436032572"/>
              </p:ext>
            </p:extLst>
          </p:nvPr>
        </p:nvGraphicFramePr>
        <p:xfrm>
          <a:off x="914400" y="1676400"/>
          <a:ext cx="7772401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219200"/>
                <a:gridCol w="1371600"/>
                <a:gridCol w="1328958"/>
                <a:gridCol w="1389802"/>
                <a:gridCol w="13198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cin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&gt;&gt; x</a:t>
                      </a:r>
                      <a:r>
                        <a:rPr lang="en-US" dirty="0" smtClean="0"/>
                        <a:t>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cin</a:t>
                      </a:r>
                      <a:r>
                        <a:rPr lang="en-US" baseline="0" dirty="0" smtClean="0"/>
                        <a:t> &gt;&gt; x &gt;&gt; y;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float 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cin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&gt;&gt; x</a:t>
                      </a:r>
                      <a:r>
                        <a:rPr lang="en-US" dirty="0" smtClean="0"/>
                        <a:t>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 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cin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&gt;&gt; x</a:t>
                      </a:r>
                      <a:r>
                        <a:rPr lang="en-US" dirty="0" smtClean="0"/>
                        <a:t>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cin</a:t>
                      </a:r>
                      <a:r>
                        <a:rPr lang="en-US" dirty="0" smtClean="0"/>
                        <a:t> &gt;&gt; x &gt;&gt;</a:t>
                      </a:r>
                      <a:r>
                        <a:rPr lang="en-US" baseline="0" dirty="0" smtClean="0"/>
                        <a:t> y;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</a:t>
                      </a:r>
                      <a:r>
                        <a:rPr lang="en-US" baseline="0" dirty="0" smtClean="0"/>
                        <a:t> x[20];</a:t>
                      </a:r>
                    </a:p>
                    <a:p>
                      <a:r>
                        <a:rPr lang="en-US" baseline="0" dirty="0" smtClean="0"/>
                        <a:t>char y[20];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cin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&gt;&gt; x</a:t>
                      </a:r>
                      <a:r>
                        <a:rPr lang="en-US" dirty="0" smtClean="0"/>
                        <a:t>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cin</a:t>
                      </a:r>
                      <a:r>
                        <a:rPr lang="en-US" dirty="0" smtClean="0"/>
                        <a:t> &gt;&gt; x &gt;&gt;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Hello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45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29F99CA-F4C1-4710-B804-F30955357142}" type="slidenum">
              <a:rPr lang="zh-TW" altLang="en-US" smtClean="0">
                <a:ea typeface="新細明體" charset="-120"/>
              </a:rPr>
              <a:pPr/>
              <a:t>26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Programming styles</a:t>
            </a:r>
            <a:endParaRPr lang="en-GB" smtClean="0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600" dirty="0" smtClean="0">
                <a:latin typeface="Arial" charset="0"/>
                <a:ea typeface="新細明體" charset="-120"/>
              </a:rPr>
              <a:t>Programmers should write code that is understandable to other people as well</a:t>
            </a:r>
          </a:p>
          <a:p>
            <a:pPr eaLnBrk="1" hangingPunct="1"/>
            <a:r>
              <a:rPr lang="en-US" altLang="zh-TW" sz="2600" dirty="0" smtClean="0">
                <a:latin typeface="Arial" charset="0"/>
                <a:ea typeface="新細明體" charset="-120"/>
              </a:rPr>
              <a:t>Meaningful variable names</a:t>
            </a:r>
          </a:p>
          <a:p>
            <a:pPr eaLnBrk="1" hangingPunct="1"/>
            <a:r>
              <a:rPr lang="en-US" altLang="zh-TW" sz="2600" dirty="0" smtClean="0">
                <a:latin typeface="Arial" charset="0"/>
                <a:ea typeface="新細明體" charset="-120"/>
              </a:rPr>
              <a:t>Which is more meaningful</a:t>
            </a:r>
          </a:p>
          <a:p>
            <a:pPr lvl="1" eaLnBrk="1" hangingPunct="1"/>
            <a:r>
              <a:rPr lang="en-US" altLang="zh-TW" sz="2200" dirty="0" smtClean="0">
                <a:latin typeface="Arial" charset="0"/>
                <a:ea typeface="新細明體" charset="-120"/>
              </a:rPr>
              <a:t>tax=temp1*temp2;</a:t>
            </a:r>
          </a:p>
          <a:p>
            <a:pPr lvl="1" eaLnBrk="1" hangingPunct="1"/>
            <a:r>
              <a:rPr lang="en-US" altLang="zh-TW" sz="2200" dirty="0" smtClean="0">
                <a:latin typeface="Arial" charset="0"/>
                <a:ea typeface="新細明體" charset="-120"/>
              </a:rPr>
              <a:t>tax=price*</a:t>
            </a:r>
            <a:r>
              <a:rPr lang="en-US" altLang="zh-TW" sz="2200" dirty="0" err="1" smtClean="0">
                <a:latin typeface="Arial" charset="0"/>
                <a:ea typeface="新細明體" charset="-120"/>
              </a:rPr>
              <a:t>tax_rate</a:t>
            </a:r>
            <a:r>
              <a:rPr lang="en-US" altLang="zh-TW" sz="2200" dirty="0" smtClean="0">
                <a:latin typeface="Arial" charset="0"/>
                <a:ea typeface="新細明體" charset="-120"/>
              </a:rPr>
              <a:t>;</a:t>
            </a:r>
          </a:p>
          <a:p>
            <a:pPr eaLnBrk="1" hangingPunct="1"/>
            <a:r>
              <a:rPr lang="en-US" altLang="zh-TW" sz="2600" dirty="0" smtClean="0">
                <a:latin typeface="Arial" charset="0"/>
                <a:ea typeface="新細明體" charset="-120"/>
              </a:rPr>
              <a:t>Meaningful Comments</a:t>
            </a:r>
          </a:p>
          <a:p>
            <a:pPr lvl="1" eaLnBrk="1" hangingPunct="1"/>
            <a:r>
              <a:rPr lang="en-US" altLang="zh-TW" sz="2200" dirty="0" smtClean="0">
                <a:latin typeface="Arial" charset="0"/>
                <a:ea typeface="新細明體" charset="-120"/>
              </a:rPr>
              <a:t>Write comments as you're writing the program</a:t>
            </a:r>
          </a:p>
          <a:p>
            <a:pPr eaLnBrk="1" hangingPunct="1"/>
            <a:r>
              <a:rPr lang="en-US" altLang="zh-TW" sz="2600" dirty="0" smtClean="0">
                <a:latin typeface="Arial" charset="0"/>
                <a:ea typeface="新細明體" charset="-120"/>
              </a:rPr>
              <a:t>Indentation</a:t>
            </a:r>
          </a:p>
          <a:p>
            <a:pPr eaLnBrk="1" hangingPunct="1"/>
            <a:endParaRPr lang="en-GB" sz="2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1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Indentation styles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36D4-7050-4395-8D1D-35C777A2E66B}" type="slidenum">
              <a:rPr lang="zh-TW" altLang="en-US" smtClean="0"/>
              <a:pPr>
                <a:defRPr/>
              </a:pPr>
              <a:t>27</a:t>
            </a:fld>
            <a:endParaRPr lang="en-US" altLang="zh-TW" dirty="0"/>
          </a:p>
        </p:txBody>
      </p:sp>
      <p:sp>
        <p:nvSpPr>
          <p:cNvPr id="5" name="Rectangle 4"/>
          <p:cNvSpPr/>
          <p:nvPr/>
        </p:nvSpPr>
        <p:spPr>
          <a:xfrm>
            <a:off x="5105400" y="1643896"/>
            <a:ext cx="3124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  <a:latin typeface="Courier New"/>
                <a:cs typeface="Courier New"/>
              </a:rPr>
              <a:t>v</a:t>
            </a:r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oid main</a:t>
            </a:r>
            <a:r>
              <a:rPr lang="en-US" sz="2200" b="1" dirty="0">
                <a:solidFill>
                  <a:srgbClr val="008000"/>
                </a:solidFill>
                <a:latin typeface="Courier New"/>
                <a:cs typeface="Courier New"/>
              </a:rPr>
              <a:t>(</a:t>
            </a:r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</a:t>
            </a:r>
            <a:r>
              <a:rPr lang="en-US" sz="22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int</a:t>
            </a:r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 x, y;</a:t>
            </a:r>
          </a:p>
          <a:p>
            <a:r>
              <a:rPr lang="en-US" sz="22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x = y++;</a:t>
            </a:r>
          </a:p>
          <a:p>
            <a:r>
              <a:rPr lang="en-US" sz="2200" b="1" dirty="0">
                <a:solidFill>
                  <a:srgbClr val="008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600200"/>
            <a:ext cx="3124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  <a:latin typeface="Courier New"/>
                <a:cs typeface="Courier New"/>
              </a:rPr>
              <a:t>v</a:t>
            </a:r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oid main</a:t>
            </a:r>
            <a:r>
              <a:rPr lang="en-US" sz="2200" b="1" dirty="0">
                <a:solidFill>
                  <a:srgbClr val="008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</a:t>
            </a:r>
            <a:r>
              <a:rPr lang="en-US" sz="22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int</a:t>
            </a:r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 x, y;</a:t>
            </a:r>
          </a:p>
          <a:p>
            <a:r>
              <a:rPr lang="en-US" sz="22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x = y++;</a:t>
            </a:r>
          </a:p>
          <a:p>
            <a:r>
              <a:rPr lang="en-US" sz="2200" b="1" dirty="0">
                <a:solidFill>
                  <a:srgbClr val="008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505200"/>
            <a:ext cx="52341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/>
                <a:cs typeface="Calibri"/>
              </a:rPr>
              <a:t>Both are good. Choose one and stick with it.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4343400"/>
            <a:ext cx="3124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  <a:latin typeface="Courier New"/>
                <a:cs typeface="Courier New"/>
              </a:rPr>
              <a:t>v</a:t>
            </a:r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oid main</a:t>
            </a:r>
            <a:r>
              <a:rPr lang="en-US" sz="2200" b="1" dirty="0">
                <a:solidFill>
                  <a:srgbClr val="008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22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int</a:t>
            </a:r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 x, y;</a:t>
            </a:r>
          </a:p>
          <a:p>
            <a:r>
              <a:rPr lang="en-US" sz="22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2200" b="1" dirty="0" smtClean="0">
                <a:solidFill>
                  <a:srgbClr val="008000"/>
                </a:solidFill>
                <a:latin typeface="Courier New"/>
                <a:cs typeface="Courier New"/>
              </a:rPr>
              <a:t>x= y++;}</a:t>
            </a:r>
            <a:endParaRPr lang="en-US" sz="2200" b="1" dirty="0">
              <a:solidFill>
                <a:srgbClr val="008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953000"/>
            <a:ext cx="2240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BAD!! Avoid this!!</a:t>
            </a:r>
            <a:endParaRPr lang="en-US" sz="2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6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63D4D69-4C51-4F6F-97A0-60B9DCF05D56}" type="slidenum">
              <a:rPr lang="zh-TW" altLang="en-US" smtClean="0">
                <a:ea typeface="新細明體" charset="-120"/>
              </a:rPr>
              <a:pPr/>
              <a:t>28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Arial" charset="0"/>
                <a:ea typeface="新細明體" charset="-120"/>
              </a:rPr>
              <a:t>Use of comments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100" smtClean="0">
                <a:latin typeface="Arial" charset="0"/>
                <a:ea typeface="新細明體" charset="-120"/>
              </a:rPr>
              <a:t>Top of the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latin typeface="Arial" charset="0"/>
                <a:ea typeface="新細明體" charset="-120"/>
              </a:rPr>
              <a:t>Include information such as the name of organization, programmer’s name, date and purpose of program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100" smtClean="0">
                <a:latin typeface="Arial" charset="0"/>
                <a:ea typeface="新細明體" charset="-120"/>
              </a:rPr>
              <a:t>What is achieved by the function, the meaning of the arguments and the return value of the function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100" smtClean="0">
                <a:latin typeface="Arial" charset="0"/>
                <a:ea typeface="新細明體" charset="-120"/>
              </a:rPr>
              <a:t>Short comments should occur to the right of the statements when the effect of the statement is not obvious and you want to illuminate what the program is doing</a:t>
            </a:r>
          </a:p>
          <a:p>
            <a:pPr eaLnBrk="1" hangingPunct="1">
              <a:lnSpc>
                <a:spcPct val="80000"/>
              </a:lnSpc>
            </a:pPr>
            <a:endParaRPr lang="en-US" altLang="zh-TW" sz="2100" smtClean="0">
              <a:latin typeface="Arial" charset="0"/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100" smtClean="0">
                <a:latin typeface="Arial" charset="0"/>
                <a:ea typeface="新細明體" charset="-120"/>
              </a:rPr>
              <a:t>Which one of the following is more meaningful?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900" smtClean="0">
                <a:latin typeface="Arial" charset="0"/>
                <a:ea typeface="新細明體" charset="-120"/>
              </a:rPr>
              <a:t>tax = price * rate; /* sales tax formula 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900" smtClean="0">
                <a:latin typeface="Arial" charset="0"/>
                <a:ea typeface="新細明體" charset="-120"/>
              </a:rPr>
              <a:t>tax = price * rate; /* multiply price by rate */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z="200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9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304A958-14DE-4F51-B710-596E84F3D24F}" type="slidenum">
              <a:rPr lang="zh-TW" altLang="en-US" smtClean="0">
                <a:ea typeface="新細明體" charset="-120"/>
              </a:rPr>
              <a:pPr/>
              <a:t>29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Summary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100" dirty="0" smtClean="0">
                <a:ea typeface="新細明體" charset="-120"/>
              </a:rPr>
              <a:t>Most computer programs access data during its execution. Data are stored in main memory as variables and constants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100" dirty="0" smtClean="0">
                <a:ea typeface="新細明體" charset="-120"/>
              </a:rPr>
              <a:t>Variables and constant are referred by their identifiers.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100" dirty="0" smtClean="0">
                <a:ea typeface="新細明體" charset="-120"/>
              </a:rPr>
              <a:t>In C++, variables and constants must be typed.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100" dirty="0" smtClean="0">
                <a:ea typeface="新細明體" charset="-120"/>
              </a:rPr>
              <a:t>The place when variable/constant is defined determined its scope and hence determined its accessibility.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100" dirty="0" smtClean="0">
                <a:ea typeface="新細明體" charset="-120"/>
              </a:rPr>
              <a:t>Variable is updated by operators.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100" dirty="0" err="1" smtClean="0">
                <a:ea typeface="新細明體" charset="-120"/>
              </a:rPr>
              <a:t>cin</a:t>
            </a:r>
            <a:r>
              <a:rPr lang="en-US" altLang="zh-TW" sz="2100" dirty="0" smtClean="0">
                <a:ea typeface="新細明體" charset="-120"/>
              </a:rPr>
              <a:t> and </a:t>
            </a:r>
            <a:r>
              <a:rPr lang="en-US" altLang="zh-TW" sz="2100" dirty="0" err="1" smtClean="0">
                <a:ea typeface="新細明體" charset="-120"/>
              </a:rPr>
              <a:t>cout</a:t>
            </a:r>
            <a:r>
              <a:rPr lang="en-US" altLang="zh-TW" sz="2100" dirty="0" smtClean="0">
                <a:ea typeface="新細明體" charset="-120"/>
              </a:rPr>
              <a:t> are objects defined in </a:t>
            </a:r>
            <a:r>
              <a:rPr lang="en-US" altLang="zh-TW" sz="2100" dirty="0" err="1" smtClean="0">
                <a:ea typeface="新細明體" charset="-120"/>
              </a:rPr>
              <a:t>iostream</a:t>
            </a:r>
            <a:r>
              <a:rPr lang="en-US" altLang="zh-TW" sz="2100" dirty="0" smtClean="0">
                <a:ea typeface="新細明體" charset="-120"/>
              </a:rPr>
              <a:t>.  They represent the keyboard and screen display respectively.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100" dirty="0" smtClean="0">
                <a:ea typeface="新細明體" charset="-120"/>
              </a:rPr>
              <a:t>program uses </a:t>
            </a:r>
          </a:p>
          <a:p>
            <a:pPr lvl="1">
              <a:lnSpc>
                <a:spcPct val="90000"/>
              </a:lnSpc>
            </a:pPr>
            <a:r>
              <a:rPr lang="en-US" altLang="zh-TW" sz="1900" dirty="0" smtClean="0">
                <a:ea typeface="新細明體" charset="-120"/>
              </a:rPr>
              <a:t>Extraction/input operator &gt;&gt; to read input from </a:t>
            </a:r>
            <a:r>
              <a:rPr lang="en-US" altLang="zh-TW" sz="1900" dirty="0" err="1" smtClean="0">
                <a:ea typeface="新細明體" charset="-120"/>
              </a:rPr>
              <a:t>cin</a:t>
            </a:r>
            <a:endParaRPr lang="en-US" altLang="zh-TW" sz="1900" dirty="0" smtClean="0">
              <a:ea typeface="新細明體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1900" dirty="0" smtClean="0">
                <a:ea typeface="新細明體" charset="-120"/>
              </a:rPr>
              <a:t>Insertion/output operator &lt;&lt; to write output to </a:t>
            </a:r>
            <a:r>
              <a:rPr lang="en-US" altLang="zh-TW" sz="1900" dirty="0" err="1" smtClean="0">
                <a:ea typeface="新細明體" charset="-120"/>
              </a:rPr>
              <a:t>cout</a:t>
            </a:r>
            <a:endParaRPr lang="en-US" altLang="zh-TW" sz="19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100" dirty="0" smtClean="0">
                <a:ea typeface="新細明體" charset="-120"/>
              </a:rPr>
              <a:t>Manipulators can be added to </a:t>
            </a:r>
            <a:r>
              <a:rPr lang="en-US" altLang="zh-TW" sz="2100" dirty="0" err="1" smtClean="0">
                <a:ea typeface="新細明體" charset="-120"/>
              </a:rPr>
              <a:t>cout</a:t>
            </a:r>
            <a:r>
              <a:rPr lang="en-US" altLang="zh-TW" sz="2100" dirty="0" smtClean="0">
                <a:ea typeface="新細明體" charset="-120"/>
              </a:rPr>
              <a:t> for output </a:t>
            </a:r>
            <a:r>
              <a:rPr lang="en-US" altLang="zh-TW" sz="2100" dirty="0" err="1" smtClean="0">
                <a:ea typeface="新細明體" charset="-120"/>
              </a:rPr>
              <a:t>formating</a:t>
            </a:r>
            <a:endParaRPr lang="en-US" altLang="zh-TW" sz="2100" dirty="0" smtClean="0"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100" dirty="0" smtClean="0"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1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7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D7F0562-3997-4C49-9913-D45D5417722F}" type="slidenum">
              <a:rPr lang="zh-TW" altLang="en-US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Arial" charset="0"/>
                <a:ea typeface="新細明體" charset="-120"/>
              </a:rPr>
              <a:t>Operators and punctuators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altLang="zh-TW" sz="2200" dirty="0" smtClean="0">
              <a:latin typeface="Arial" charset="0"/>
              <a:ea typeface="新細明體" charset="-120"/>
            </a:endParaRPr>
          </a:p>
          <a:p>
            <a:pPr eaLnBrk="1" hangingPunct="1"/>
            <a:r>
              <a:rPr lang="en-US" altLang="zh-TW" sz="2600" dirty="0" smtClean="0">
                <a:latin typeface="Arial" charset="0"/>
                <a:ea typeface="新細明體" charset="-120"/>
              </a:rPr>
              <a:t>An operator specifies an operation to be performed on some values</a:t>
            </a:r>
          </a:p>
          <a:p>
            <a:pPr lvl="1"/>
            <a:r>
              <a:rPr lang="en-US" altLang="zh-TW" sz="2400" dirty="0" smtClean="0">
                <a:latin typeface="Arial" charset="0"/>
                <a:ea typeface="新細明體" charset="-120"/>
              </a:rPr>
              <a:t>These values are called the </a:t>
            </a:r>
            <a:r>
              <a:rPr lang="en-US" altLang="zh-TW" sz="24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operands</a:t>
            </a:r>
            <a:r>
              <a:rPr lang="en-US" altLang="zh-TW" sz="2400" dirty="0" smtClean="0">
                <a:latin typeface="Arial" charset="0"/>
                <a:ea typeface="新細明體" charset="-120"/>
              </a:rPr>
              <a:t> of the operator</a:t>
            </a:r>
          </a:p>
          <a:p>
            <a:pPr eaLnBrk="1" hangingPunct="1"/>
            <a:r>
              <a:rPr lang="en-US" altLang="zh-TW" sz="2600" dirty="0" smtClean="0">
                <a:latin typeface="Arial" charset="0"/>
                <a:ea typeface="新細明體" charset="-120"/>
              </a:rPr>
              <a:t>Some examples: +, -, *, /, %, ++, --,&gt;&gt;,&lt;&lt;</a:t>
            </a:r>
          </a:p>
          <a:p>
            <a:pPr eaLnBrk="1" hangingPunct="1"/>
            <a:r>
              <a:rPr lang="en-US" altLang="zh-TW" sz="2600" dirty="0" smtClean="0">
                <a:latin typeface="Arial" charset="0"/>
                <a:ea typeface="新細明體" charset="-120"/>
              </a:rPr>
              <a:t>Some of these have meanings that depend on the context</a:t>
            </a:r>
            <a:endParaRPr lang="en-US" altLang="zh-TW" sz="2200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74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4CF43A4-51DB-4301-B4E2-486D530DF7AE}" type="slidenum">
              <a:rPr lang="zh-TW" altLang="en-US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Arial" charset="0"/>
                <a:ea typeface="新細明體" charset="-120"/>
              </a:rPr>
              <a:t>Increment &amp; decrement operators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altLang="zh-TW" sz="2100" dirty="0" smtClean="0">
                <a:latin typeface="Arial" charset="0"/>
                <a:ea typeface="新細明體" charset="-120"/>
              </a:rPr>
              <a:t>Increment and decrement operators: </a:t>
            </a:r>
            <a:r>
              <a:rPr lang="en-US" altLang="zh-TW" sz="21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++</a:t>
            </a:r>
            <a:r>
              <a:rPr lang="en-US" altLang="zh-TW" sz="2100" dirty="0" smtClean="0">
                <a:latin typeface="Arial" charset="0"/>
                <a:ea typeface="新細明體" charset="-120"/>
              </a:rPr>
              <a:t> and </a:t>
            </a:r>
            <a:r>
              <a:rPr lang="en-US" altLang="zh-TW" sz="21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--</a:t>
            </a:r>
          </a:p>
          <a:p>
            <a:pPr marL="857250" lvl="1" indent="-400050" eaLnBrk="1" hangingPunct="1">
              <a:lnSpc>
                <a:spcPct val="90000"/>
              </a:lnSpc>
            </a:pPr>
            <a:r>
              <a:rPr lang="en-US" altLang="zh-TW" sz="1800" dirty="0" smtClean="0">
                <a:latin typeface="Arial" charset="0"/>
                <a:ea typeface="新細明體" charset="-120"/>
              </a:rPr>
              <a:t>k++ and ++k are equivalent to k=k+1</a:t>
            </a:r>
          </a:p>
          <a:p>
            <a:pPr marL="857250" lvl="1" indent="-400050" eaLnBrk="1" hangingPunct="1">
              <a:lnSpc>
                <a:spcPct val="90000"/>
              </a:lnSpc>
            </a:pPr>
            <a:r>
              <a:rPr lang="en-US" altLang="zh-TW" sz="1800" dirty="0" smtClean="0">
                <a:latin typeface="Arial" charset="0"/>
                <a:ea typeface="新細明體" charset="-120"/>
              </a:rPr>
              <a:t>k-- and --k are equivalent to k=k-1 </a:t>
            </a:r>
          </a:p>
          <a:p>
            <a:pPr marL="857250" lvl="1" indent="-400050" eaLnBrk="1" hangingPunct="1">
              <a:lnSpc>
                <a:spcPct val="90000"/>
              </a:lnSpc>
            </a:pPr>
            <a:endParaRPr lang="en-US" altLang="zh-TW" sz="1800" dirty="0" smtClean="0">
              <a:latin typeface="Arial" charset="0"/>
              <a:ea typeface="新細明體" charset="-12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zh-TW" sz="21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Post</a:t>
            </a:r>
            <a:r>
              <a:rPr lang="en-US" altLang="zh-TW" sz="2100" dirty="0" smtClean="0">
                <a:latin typeface="Arial" charset="0"/>
                <a:ea typeface="新細明體" charset="-120"/>
              </a:rPr>
              <a:t>-increment and </a:t>
            </a:r>
            <a:r>
              <a:rPr lang="en-US" altLang="zh-TW" sz="21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post</a:t>
            </a:r>
            <a:r>
              <a:rPr lang="en-US" altLang="zh-TW" sz="2100" dirty="0" smtClean="0">
                <a:latin typeface="Arial" charset="0"/>
                <a:ea typeface="新細明體" charset="-120"/>
              </a:rPr>
              <a:t>-decrement: k++ and k--</a:t>
            </a:r>
          </a:p>
          <a:p>
            <a:pPr marL="857250" lvl="1" indent="-400050" eaLnBrk="1" hangingPunct="1">
              <a:lnSpc>
                <a:spcPct val="90000"/>
              </a:lnSpc>
            </a:pPr>
            <a:r>
              <a:rPr lang="en-US" altLang="zh-TW" sz="1800" dirty="0" smtClean="0">
                <a:latin typeface="Arial" charset="0"/>
                <a:ea typeface="新細明體" charset="-120"/>
              </a:rPr>
              <a:t>k’s value is altered </a:t>
            </a:r>
            <a:r>
              <a:rPr lang="en-US" altLang="zh-TW" sz="18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AFTER</a:t>
            </a:r>
            <a:r>
              <a:rPr lang="en-US" altLang="zh-TW" sz="1800" dirty="0" smtClean="0">
                <a:latin typeface="Arial" charset="0"/>
                <a:ea typeface="新細明體" charset="-120"/>
              </a:rPr>
              <a:t> the expression is evaluated</a:t>
            </a:r>
          </a:p>
          <a:p>
            <a:pPr marL="1005840" lvl="3" indent="0">
              <a:lnSpc>
                <a:spcPct val="90000"/>
              </a:lnSpc>
              <a:buNone/>
            </a:pPr>
            <a:r>
              <a:rPr lang="en-US" altLang="zh-TW" sz="1800" b="1" dirty="0" err="1" smtClean="0">
                <a:solidFill>
                  <a:srgbClr val="008000"/>
                </a:solidFill>
                <a:latin typeface="Courier New"/>
                <a:ea typeface="新細明體" charset="-120"/>
                <a:cs typeface="Courier New"/>
              </a:rPr>
              <a:t>int</a:t>
            </a:r>
            <a:r>
              <a:rPr lang="en-US" altLang="zh-TW" sz="1800" b="1" dirty="0" smtClean="0">
                <a:solidFill>
                  <a:srgbClr val="008000"/>
                </a:solidFill>
                <a:latin typeface="Courier New"/>
                <a:ea typeface="新細明體" charset="-120"/>
                <a:cs typeface="Courier New"/>
              </a:rPr>
              <a:t> k=1, j;</a:t>
            </a:r>
          </a:p>
          <a:p>
            <a:pPr marL="1005840" lvl="3" indent="0">
              <a:lnSpc>
                <a:spcPct val="90000"/>
              </a:lnSpc>
              <a:buNone/>
            </a:pPr>
            <a:r>
              <a:rPr lang="en-US" altLang="zh-TW" sz="1800" b="1" dirty="0" smtClean="0">
                <a:solidFill>
                  <a:srgbClr val="008000"/>
                </a:solidFill>
                <a:latin typeface="Courier New"/>
                <a:ea typeface="新細明體" charset="-120"/>
                <a:cs typeface="Courier New"/>
              </a:rPr>
              <a:t>j=k++;  /* result: j is 1, k</a:t>
            </a:r>
            <a:r>
              <a:rPr lang="en-US" altLang="zh-TW" sz="1800" b="1" dirty="0">
                <a:solidFill>
                  <a:srgbClr val="008000"/>
                </a:solidFill>
                <a:latin typeface="Courier New"/>
                <a:ea typeface="新細明體" charset="-120"/>
                <a:cs typeface="Courier New"/>
              </a:rPr>
              <a:t> </a:t>
            </a:r>
            <a:r>
              <a:rPr lang="en-US" altLang="zh-TW" sz="1800" b="1" dirty="0" smtClean="0">
                <a:solidFill>
                  <a:srgbClr val="008000"/>
                </a:solidFill>
                <a:latin typeface="Courier New"/>
                <a:ea typeface="新細明體" charset="-120"/>
                <a:cs typeface="Courier New"/>
              </a:rPr>
              <a:t>is 2 */</a:t>
            </a:r>
          </a:p>
          <a:p>
            <a:pPr marL="857250" lvl="1" indent="-400050" eaLnBrk="1" hangingPunct="1">
              <a:lnSpc>
                <a:spcPct val="90000"/>
              </a:lnSpc>
            </a:pPr>
            <a:endParaRPr lang="en-US" altLang="zh-TW" sz="1800" dirty="0" smtClean="0">
              <a:latin typeface="Arial" charset="0"/>
              <a:ea typeface="新細明體" charset="-12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zh-TW" sz="21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Pre</a:t>
            </a:r>
            <a:r>
              <a:rPr lang="en-US" altLang="zh-TW" sz="2100" dirty="0" smtClean="0">
                <a:latin typeface="Arial" charset="0"/>
                <a:ea typeface="新細明體" charset="-120"/>
              </a:rPr>
              <a:t>-increment and </a:t>
            </a:r>
            <a:r>
              <a:rPr lang="en-US" altLang="zh-TW" sz="21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pre</a:t>
            </a:r>
            <a:r>
              <a:rPr lang="en-US" altLang="zh-TW" sz="2100" dirty="0" smtClean="0">
                <a:latin typeface="Arial" charset="0"/>
                <a:ea typeface="新細明體" charset="-120"/>
              </a:rPr>
              <a:t>-decrement: ++k and --k</a:t>
            </a:r>
          </a:p>
          <a:p>
            <a:pPr marL="857250" lvl="1" indent="-400050" eaLnBrk="1" hangingPunct="1">
              <a:lnSpc>
                <a:spcPct val="90000"/>
              </a:lnSpc>
            </a:pPr>
            <a:r>
              <a:rPr lang="en-US" altLang="zh-TW" sz="1800" dirty="0" smtClean="0">
                <a:latin typeface="Arial" charset="0"/>
                <a:ea typeface="新細明體" charset="-120"/>
              </a:rPr>
              <a:t>k’s value is altered </a:t>
            </a:r>
            <a:r>
              <a:rPr lang="en-US" altLang="zh-TW" sz="18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BEFORE</a:t>
            </a:r>
            <a:r>
              <a:rPr lang="en-US" altLang="zh-TW" sz="1800" dirty="0" smtClean="0">
                <a:latin typeface="Arial" charset="0"/>
                <a:ea typeface="新細明體" charset="-120"/>
              </a:rPr>
              <a:t> evaluating the evaluation</a:t>
            </a:r>
          </a:p>
          <a:p>
            <a:pPr marL="1005840" lvl="3" indent="0">
              <a:lnSpc>
                <a:spcPct val="90000"/>
              </a:lnSpc>
              <a:buNone/>
            </a:pPr>
            <a:r>
              <a:rPr lang="en-US" altLang="zh-TW" sz="1800" b="1" dirty="0" err="1" smtClean="0">
                <a:solidFill>
                  <a:srgbClr val="008000"/>
                </a:solidFill>
                <a:latin typeface="Courier New"/>
                <a:ea typeface="新細明體" charset="-120"/>
                <a:cs typeface="Courier New"/>
              </a:rPr>
              <a:t>int</a:t>
            </a:r>
            <a:r>
              <a:rPr lang="en-US" altLang="zh-TW" sz="1800" b="1" dirty="0" smtClean="0">
                <a:solidFill>
                  <a:srgbClr val="008000"/>
                </a:solidFill>
                <a:latin typeface="Courier New"/>
                <a:ea typeface="新細明體" charset="-120"/>
                <a:cs typeface="Courier New"/>
              </a:rPr>
              <a:t> k=1, j;</a:t>
            </a:r>
          </a:p>
          <a:p>
            <a:pPr marL="1005840" lvl="3" indent="0">
              <a:lnSpc>
                <a:spcPct val="90000"/>
              </a:lnSpc>
              <a:buNone/>
            </a:pPr>
            <a:r>
              <a:rPr lang="en-US" altLang="zh-TW" sz="1800" b="1" dirty="0" smtClean="0">
                <a:solidFill>
                  <a:srgbClr val="008000"/>
                </a:solidFill>
                <a:latin typeface="Courier New"/>
                <a:ea typeface="新細明體" charset="-120"/>
                <a:cs typeface="Courier New"/>
              </a:rPr>
              <a:t>j=++k;  /* result: j</a:t>
            </a:r>
            <a:r>
              <a:rPr lang="en-US" altLang="zh-TW" sz="1800" b="1" dirty="0">
                <a:solidFill>
                  <a:srgbClr val="008000"/>
                </a:solidFill>
                <a:latin typeface="Courier New"/>
                <a:ea typeface="新細明體" charset="-120"/>
                <a:cs typeface="Courier New"/>
              </a:rPr>
              <a:t> </a:t>
            </a:r>
            <a:r>
              <a:rPr lang="en-US" altLang="zh-TW" sz="1800" b="1" dirty="0" smtClean="0">
                <a:solidFill>
                  <a:srgbClr val="008000"/>
                </a:solidFill>
                <a:latin typeface="Courier New"/>
                <a:ea typeface="新細明體" charset="-120"/>
                <a:cs typeface="Courier New"/>
              </a:rPr>
              <a:t>is 2, k</a:t>
            </a:r>
            <a:r>
              <a:rPr lang="en-US" altLang="zh-TW" sz="1800" b="1" dirty="0">
                <a:solidFill>
                  <a:srgbClr val="008000"/>
                </a:solidFill>
                <a:latin typeface="Courier New"/>
                <a:ea typeface="新細明體" charset="-120"/>
                <a:cs typeface="Courier New"/>
              </a:rPr>
              <a:t> </a:t>
            </a:r>
            <a:r>
              <a:rPr lang="en-US" altLang="zh-TW" sz="1800" b="1" dirty="0" smtClean="0">
                <a:solidFill>
                  <a:srgbClr val="008000"/>
                </a:solidFill>
                <a:latin typeface="Courier New"/>
                <a:ea typeface="新細明體" charset="-120"/>
                <a:cs typeface="Courier New"/>
              </a:rPr>
              <a:t>is 2 */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2000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014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D912D6F-0EFF-409E-B83D-55F5FED647E9}" type="slidenum">
              <a:rPr lang="zh-TW" altLang="en-US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32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An example</a:t>
            </a:r>
            <a:endParaRPr lang="en-GB" dirty="0" smtClean="0"/>
          </a:p>
        </p:txBody>
      </p:sp>
      <p:graphicFrame>
        <p:nvGraphicFramePr>
          <p:cNvPr id="16281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2359226"/>
              </p:ext>
            </p:extLst>
          </p:nvPr>
        </p:nvGraphicFramePr>
        <p:xfrm>
          <a:off x="914400" y="1752600"/>
          <a:ext cx="7772400" cy="4424365"/>
        </p:xfrm>
        <a:graphic>
          <a:graphicData uri="http://schemas.openxmlformats.org/drawingml/2006/table">
            <a:tbl>
              <a:tblPr/>
              <a:tblGrid>
                <a:gridCol w="2979042"/>
                <a:gridCol w="1599308"/>
                <a:gridCol w="1526117"/>
                <a:gridCol w="1667933"/>
              </a:tblGrid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Old x</a:t>
                      </a: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New x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Output</a:t>
                      </a: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int x=3;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3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cout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&lt;&lt;  x;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cout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&lt;&lt; ++x;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4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cout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&lt;&lt; x;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cout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&lt;&lt; x++;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5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cout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&lt;&lt; x;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5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5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5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56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8CDFCEE-6879-4A21-B967-300C4A70F31F}" type="slidenum">
              <a:rPr lang="zh-TW" altLang="en-US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>
                <a:latin typeface="Arial" charset="0"/>
                <a:ea typeface="新細明體" charset="-120"/>
              </a:rPr>
              <a:t>Precedence &amp; associativity of operators</a:t>
            </a:r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/>
            <a:r>
              <a:rPr lang="en-US" altLang="zh-TW" sz="2200" dirty="0" smtClean="0">
                <a:latin typeface="Arial" charset="0"/>
                <a:ea typeface="新細明體" charset="-120"/>
              </a:rPr>
              <a:t>An expression may have more than one operator and its precise meaning depends on the </a:t>
            </a:r>
            <a:r>
              <a:rPr lang="en-US" altLang="zh-TW" sz="22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precedence</a:t>
            </a:r>
            <a:r>
              <a:rPr lang="en-US" altLang="zh-TW" sz="2200" dirty="0" smtClean="0">
                <a:latin typeface="Arial" charset="0"/>
                <a:ea typeface="新細明體" charset="-120"/>
              </a:rPr>
              <a:t> and </a:t>
            </a:r>
            <a:r>
              <a:rPr lang="en-US" altLang="zh-TW" sz="22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associativity</a:t>
            </a:r>
            <a:r>
              <a:rPr lang="en-US" altLang="zh-TW" sz="2200" dirty="0" smtClean="0">
                <a:latin typeface="Arial" charset="0"/>
                <a:ea typeface="新細明體" charset="-120"/>
              </a:rPr>
              <a:t> of the involved operators</a:t>
            </a:r>
          </a:p>
          <a:p>
            <a:pPr marL="342900" indent="-342900" eaLnBrk="1" hangingPunct="1"/>
            <a:r>
              <a:rPr lang="en-US" altLang="zh-TW" sz="2200" dirty="0" smtClean="0">
                <a:latin typeface="Arial" charset="0"/>
                <a:ea typeface="新細明體" charset="-120"/>
              </a:rPr>
              <a:t>What is the value of variables a, b and c after the execution of the following statements</a:t>
            </a:r>
          </a:p>
          <a:p>
            <a:pPr marL="857250" lvl="1" indent="-400050">
              <a:buNone/>
            </a:pPr>
            <a:r>
              <a:rPr lang="en-US" altLang="zh-TW" sz="2000" dirty="0">
                <a:latin typeface="Arial" charset="0"/>
                <a:ea typeface="新細明體" charset="-120"/>
              </a:rPr>
              <a:t>			</a:t>
            </a:r>
            <a:r>
              <a:rPr lang="en-US" altLang="zh-TW" sz="2000" dirty="0" err="1">
                <a:latin typeface="Arial" charset="0"/>
                <a:ea typeface="新細明體" charset="-120"/>
              </a:rPr>
              <a:t>int</a:t>
            </a:r>
            <a:r>
              <a:rPr lang="en-US" altLang="zh-TW" sz="2000" dirty="0">
                <a:latin typeface="Arial" charset="0"/>
                <a:ea typeface="新細明體" charset="-120"/>
              </a:rPr>
              <a:t> a, b = 2, c = 1;</a:t>
            </a:r>
          </a:p>
          <a:p>
            <a:pPr marL="857250" lvl="1" indent="-400050">
              <a:buNone/>
            </a:pPr>
            <a:r>
              <a:rPr lang="en-US" altLang="zh-TW" sz="2000" dirty="0" smtClean="0">
                <a:latin typeface="Arial" charset="0"/>
                <a:ea typeface="新細明體" charset="-120"/>
              </a:rPr>
              <a:t>	</a:t>
            </a:r>
            <a:r>
              <a:rPr lang="en-US" altLang="zh-TW" sz="2000" dirty="0">
                <a:latin typeface="Arial" charset="0"/>
                <a:ea typeface="新細明體" charset="-120"/>
              </a:rPr>
              <a:t>		a = b+++c</a:t>
            </a:r>
            <a:r>
              <a:rPr lang="en-US" altLang="zh-TW" sz="2000" dirty="0" smtClean="0">
                <a:latin typeface="Arial" charset="0"/>
                <a:ea typeface="新細明體" charset="-120"/>
              </a:rPr>
              <a:t>;</a:t>
            </a:r>
          </a:p>
          <a:p>
            <a:pPr marL="857250" lvl="1" indent="-400050">
              <a:buNone/>
            </a:pPr>
            <a:endParaRPr lang="en-US" altLang="zh-TW" sz="2000" dirty="0">
              <a:latin typeface="Arial" charset="0"/>
              <a:ea typeface="新細明體" charset="-120"/>
            </a:endParaRPr>
          </a:p>
          <a:p>
            <a:pPr marL="342900" indent="-342900"/>
            <a:r>
              <a:rPr lang="en-US" altLang="zh-TW" sz="2200" dirty="0" smtClean="0">
                <a:latin typeface="Arial" charset="0"/>
                <a:ea typeface="新細明體" charset="-120"/>
              </a:rPr>
              <a:t>Which </a:t>
            </a:r>
            <a:r>
              <a:rPr lang="en-US" altLang="zh-TW" sz="2200" dirty="0">
                <a:latin typeface="Arial" charset="0"/>
                <a:ea typeface="新細明體" charset="-120"/>
              </a:rPr>
              <a:t>of the following interpretation is right? </a:t>
            </a:r>
          </a:p>
          <a:p>
            <a:pPr marL="857250" lvl="1" indent="-400050" eaLnBrk="1" hangingPunct="1">
              <a:buFont typeface="Wingdings" pitchFamily="2" charset="2"/>
              <a:buNone/>
            </a:pPr>
            <a:endParaRPr lang="en-US" altLang="zh-TW" sz="2000" dirty="0" smtClean="0">
              <a:latin typeface="Arial" charset="0"/>
              <a:ea typeface="新細明體" charset="-120"/>
            </a:endParaRPr>
          </a:p>
          <a:p>
            <a:pPr marL="857250" lvl="1" indent="-400050" eaLnBrk="1" hangingPunct="1">
              <a:buFont typeface="Wingdings" pitchFamily="2" charset="2"/>
              <a:buNone/>
            </a:pPr>
            <a:r>
              <a:rPr lang="en-US" altLang="zh-TW" sz="2000" dirty="0" smtClean="0">
                <a:latin typeface="Arial" charset="0"/>
                <a:ea typeface="新細明體" charset="-120"/>
              </a:rPr>
              <a:t>			a = (b++) + c; /* right */</a:t>
            </a:r>
          </a:p>
          <a:p>
            <a:pPr marL="857250" lvl="1" indent="-400050" eaLnBrk="1" hangingPunct="1">
              <a:buFont typeface="Wingdings" pitchFamily="2" charset="2"/>
              <a:buNone/>
            </a:pPr>
            <a:r>
              <a:rPr lang="en-US" altLang="zh-TW" sz="2000" dirty="0" smtClean="0">
                <a:latin typeface="Arial" charset="0"/>
                <a:ea typeface="新細明體" charset="-120"/>
              </a:rPr>
              <a:t>	or	a = b + (++c); /* wrong */</a:t>
            </a:r>
          </a:p>
        </p:txBody>
      </p:sp>
    </p:spTree>
    <p:extLst>
      <p:ext uri="{BB962C8B-B14F-4D97-AF65-F5344CB8AC3E}">
        <p14:creationId xmlns:p14="http://schemas.microsoft.com/office/powerpoint/2010/main" xmlns="" val="1354058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2786AE6-967E-4A4A-A03F-A27EF0BBC4B2}" type="slidenum">
              <a:rPr lang="zh-TW" altLang="en-US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32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3400" dirty="0" smtClean="0">
                <a:latin typeface="Arial" charset="0"/>
                <a:ea typeface="新細明體" charset="-120"/>
              </a:rPr>
              <a:t>Precedence &amp; associativity of operators</a:t>
            </a:r>
            <a:endParaRPr lang="en-US" altLang="zh-TW" sz="3000" dirty="0" smtClean="0">
              <a:latin typeface="Arial" charset="0"/>
              <a:ea typeface="新細明體" charset="-12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3525927"/>
              </p:ext>
            </p:extLst>
          </p:nvPr>
        </p:nvGraphicFramePr>
        <p:xfrm>
          <a:off x="838200" y="2971800"/>
          <a:ext cx="7772400" cy="3352800"/>
        </p:xfrm>
        <a:graphic>
          <a:graphicData uri="http://schemas.openxmlformats.org/drawingml/2006/table">
            <a:tbl>
              <a:tblPr/>
              <a:tblGrid>
                <a:gridCol w="5966313"/>
                <a:gridCol w="1806087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Operator Precedence (high to low)</a:t>
                      </a:r>
                      <a:endParaRPr kumimoji="0" lang="zh-HK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Associativity</a:t>
                      </a:r>
                      <a:endParaRPr kumimoji="0" lang="zh-HK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::</a:t>
                      </a:r>
                      <a:endParaRPr kumimoji="0" lang="zh-HK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None</a:t>
                      </a:r>
                      <a:endParaRPr kumimoji="0" lang="zh-HK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.	-&gt;		[]		</a:t>
                      </a:r>
                      <a:endParaRPr kumimoji="0" lang="zh-HK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Left to right</a:t>
                      </a:r>
                      <a:endParaRPr kumimoji="0" lang="zh-HK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()	++</a:t>
                      </a: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(postfix)</a:t>
                      </a: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	--</a:t>
                      </a: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(postfix)</a:t>
                      </a:r>
                      <a:endParaRPr kumimoji="0" lang="zh-HK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Left to right</a:t>
                      </a:r>
                      <a:endParaRPr kumimoji="0" lang="zh-HK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+	-		++ </a:t>
                      </a: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(prefix)</a:t>
                      </a: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	-- </a:t>
                      </a: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(prefix)</a:t>
                      </a:r>
                      <a:endParaRPr kumimoji="0" lang="zh-HK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Right to left</a:t>
                      </a:r>
                      <a:endParaRPr kumimoji="0" lang="zh-HK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*	/	%</a:t>
                      </a:r>
                      <a:endParaRPr kumimoji="0" lang="zh-HK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Left to right</a:t>
                      </a:r>
                      <a:endParaRPr kumimoji="0" lang="zh-HK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+	-	</a:t>
                      </a:r>
                      <a:endParaRPr kumimoji="0" lang="zh-HK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Left to right</a:t>
                      </a:r>
                      <a:endParaRPr kumimoji="0" lang="zh-HK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=	+=	-=	*=	/=	etc.</a:t>
                      </a:r>
                      <a:endParaRPr kumimoji="0" lang="zh-HK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Right to left</a:t>
                      </a:r>
                      <a:endParaRPr kumimoji="0" lang="zh-HK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</a:tbl>
          </a:graphicData>
        </a:graphic>
      </p:graphicFrame>
      <p:sp>
        <p:nvSpPr>
          <p:cNvPr id="42012" name="Rectangle 2"/>
          <p:cNvSpPr>
            <a:spLocks noChangeArrowheads="1"/>
          </p:cNvSpPr>
          <p:nvPr/>
        </p:nvSpPr>
        <p:spPr bwMode="auto">
          <a:xfrm>
            <a:off x="914400" y="1524000"/>
            <a:ext cx="752938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HK" b="1" dirty="0">
                <a:ea typeface="ＭＳ Ｐゴシック" pitchFamily="34" charset="-128"/>
              </a:rPr>
              <a:t>Precedence</a:t>
            </a:r>
            <a:r>
              <a:rPr lang="en-US" altLang="zh-HK" dirty="0">
                <a:ea typeface="ＭＳ Ｐゴシック" pitchFamily="34" charset="-128"/>
              </a:rPr>
              <a:t>: </a:t>
            </a:r>
            <a:r>
              <a:rPr lang="en-US" altLang="zh-HK" dirty="0">
                <a:solidFill>
                  <a:srgbClr val="0000FF"/>
                </a:solidFill>
                <a:ea typeface="ＭＳ Ｐゴシック" pitchFamily="34" charset="-128"/>
              </a:rPr>
              <a:t>order </a:t>
            </a:r>
            <a:r>
              <a:rPr lang="en-US" altLang="zh-HK" dirty="0">
                <a:ea typeface="ＭＳ Ｐゴシック" pitchFamily="34" charset="-128"/>
              </a:rPr>
              <a:t>of evaluation for </a:t>
            </a:r>
            <a:r>
              <a:rPr lang="en-US" altLang="zh-HK" dirty="0">
                <a:solidFill>
                  <a:srgbClr val="0000FF"/>
                </a:solidFill>
                <a:ea typeface="ＭＳ Ｐゴシック" pitchFamily="34" charset="-128"/>
              </a:rPr>
              <a:t>different </a:t>
            </a:r>
            <a:r>
              <a:rPr lang="en-US" altLang="zh-HK" dirty="0">
                <a:ea typeface="ＭＳ Ｐゴシック" pitchFamily="34" charset="-128"/>
              </a:rPr>
              <a:t>operators.</a:t>
            </a:r>
          </a:p>
          <a:p>
            <a:endParaRPr lang="en-US" altLang="zh-HK" dirty="0">
              <a:ea typeface="ＭＳ Ｐゴシック" pitchFamily="34" charset="-128"/>
            </a:endParaRPr>
          </a:p>
          <a:p>
            <a:pPr>
              <a:spcAft>
                <a:spcPts val="1800"/>
              </a:spcAft>
            </a:pPr>
            <a:r>
              <a:rPr lang="en-US" altLang="zh-HK" b="1" dirty="0">
                <a:ea typeface="ＭＳ Ｐゴシック" pitchFamily="34" charset="-128"/>
              </a:rPr>
              <a:t>Associativity</a:t>
            </a:r>
            <a:r>
              <a:rPr lang="en-US" altLang="zh-HK" dirty="0">
                <a:ea typeface="ＭＳ Ｐゴシック" pitchFamily="34" charset="-128"/>
              </a:rPr>
              <a:t>: order of evaluation for operators with the </a:t>
            </a:r>
            <a:r>
              <a:rPr lang="en-US" altLang="zh-HK" dirty="0">
                <a:solidFill>
                  <a:srgbClr val="0000FF"/>
                </a:solidFill>
                <a:ea typeface="ＭＳ Ｐゴシック" pitchFamily="34" charset="-128"/>
              </a:rPr>
              <a:t>same precedence</a:t>
            </a:r>
            <a:r>
              <a:rPr lang="en-US" altLang="zh-HK" dirty="0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43394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40B5682-0C2A-4D11-AA21-F348D4F76137}" type="slidenum">
              <a:rPr lang="zh-TW" altLang="en-US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Arial" charset="0"/>
                <a:ea typeface="新細明體" charset="-120"/>
              </a:rPr>
              <a:t>Assignment operator =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200" dirty="0" smtClean="0">
                <a:latin typeface="Arial" charset="0"/>
                <a:ea typeface="新細明體" charset="-120"/>
              </a:rPr>
              <a:t>Generic form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000" i="1" dirty="0" smtClean="0">
                <a:latin typeface="Arial" charset="0"/>
                <a:ea typeface="新細明體" charset="-120"/>
              </a:rPr>
              <a:t>			variable = expression;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zh-TW" sz="2000" i="1" dirty="0">
              <a:latin typeface="Arial" charset="0"/>
              <a:ea typeface="新細明體" charset="-120"/>
            </a:endParaRPr>
          </a:p>
          <a:p>
            <a:r>
              <a:rPr lang="en-US" altLang="zh-TW" sz="2200" dirty="0" smtClean="0">
                <a:latin typeface="Arial" charset="0"/>
                <a:ea typeface="新細明體" charset="-120"/>
              </a:rPr>
              <a:t>= is </a:t>
            </a:r>
            <a:r>
              <a:rPr lang="en-US" altLang="zh-TW" sz="2200" dirty="0">
                <a:latin typeface="Arial" charset="0"/>
                <a:ea typeface="新細明體" charset="-120"/>
              </a:rPr>
              <a:t>an assignment operator that has nothing to do with mathematical equality (which is == in C++</a:t>
            </a:r>
            <a:r>
              <a:rPr lang="en-US" altLang="zh-TW" sz="2200" dirty="0" smtClean="0">
                <a:latin typeface="Arial" charset="0"/>
                <a:ea typeface="新細明體" charset="-120"/>
              </a:rPr>
              <a:t>)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zh-TW" sz="2000" dirty="0" smtClean="0">
              <a:latin typeface="Arial" charset="0"/>
              <a:ea typeface="新細明體" charset="-120"/>
            </a:endParaRPr>
          </a:p>
          <a:p>
            <a:pPr eaLnBrk="1" hangingPunct="1"/>
            <a:r>
              <a:rPr lang="en-US" altLang="zh-TW" sz="2200" dirty="0" smtClean="0">
                <a:latin typeface="Arial" charset="0"/>
                <a:ea typeface="新細明體" charset="-120"/>
              </a:rPr>
              <a:t>An expression itself has a value, e.g.,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000" dirty="0" smtClean="0">
                <a:latin typeface="Arial" charset="0"/>
                <a:ea typeface="新細明體" charset="-120"/>
              </a:rPr>
              <a:t>			a = (b = 2) + (c = 3);</a:t>
            </a:r>
          </a:p>
          <a:p>
            <a:pPr lvl="1"/>
            <a:r>
              <a:rPr lang="en-US" altLang="zh-TW" sz="2000" dirty="0" smtClean="0">
                <a:latin typeface="Arial" charset="0"/>
                <a:ea typeface="新細明體" charset="-120"/>
              </a:rPr>
              <a:t>An assignment statement has a value equal to the operand</a:t>
            </a:r>
          </a:p>
          <a:p>
            <a:pPr lvl="1"/>
            <a:r>
              <a:rPr lang="en-US" altLang="zh-TW" sz="2000" dirty="0" smtClean="0">
                <a:latin typeface="Arial" charset="0"/>
                <a:ea typeface="新細明體" charset="-120"/>
              </a:rPr>
              <a:t>In the example, the value of a is 5;</a:t>
            </a:r>
            <a:endParaRPr lang="en-US" altLang="zh-TW" sz="2000" dirty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99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09BB213-4EF0-43FE-9747-4C3521A75644}" type="slidenum">
              <a:rPr lang="zh-TW" altLang="en-US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dirty="0" smtClean="0">
                <a:latin typeface="Arial" charset="0"/>
                <a:ea typeface="新細明體" charset="-120"/>
              </a:rPr>
              <a:t>Examples of assignment statements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700" dirty="0" smtClean="0">
                <a:latin typeface="Arial" charset="0"/>
                <a:ea typeface="新細明體" charset="-120"/>
              </a:rPr>
              <a:t>/* Invalid: left hand side must be a variable 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700" dirty="0" smtClean="0">
                <a:latin typeface="Arial" charset="0"/>
                <a:ea typeface="新細明體" charset="-120"/>
              </a:rPr>
              <a:t>a + 10 = b;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1700" dirty="0" smtClean="0">
              <a:latin typeface="Arial" charset="0"/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700" dirty="0" smtClean="0">
                <a:latin typeface="Arial" charset="0"/>
                <a:ea typeface="新細明體" charset="-120"/>
              </a:rPr>
              <a:t>/*assignment to constant is not allowed*/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700" dirty="0" smtClean="0">
                <a:latin typeface="Arial" charset="0"/>
                <a:ea typeface="新細明體" charset="-120"/>
              </a:rPr>
              <a:t>2=c;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1700" dirty="0" smtClean="0">
              <a:latin typeface="Arial" charset="0"/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700" dirty="0" smtClean="0">
                <a:latin typeface="Arial" charset="0"/>
                <a:ea typeface="新細明體" charset="-120"/>
              </a:rPr>
              <a:t>/* valid but not easy to understand 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700" dirty="0" err="1" smtClean="0">
                <a:latin typeface="Arial" charset="0"/>
                <a:ea typeface="新細明體" charset="-120"/>
              </a:rPr>
              <a:t>int</a:t>
            </a:r>
            <a:r>
              <a:rPr lang="en-US" altLang="zh-TW" sz="1700" dirty="0" smtClean="0">
                <a:latin typeface="Arial" charset="0"/>
                <a:ea typeface="新細明體" charset="-120"/>
              </a:rPr>
              <a:t> a, b, c;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700" dirty="0" smtClean="0">
                <a:latin typeface="Arial" charset="0"/>
                <a:ea typeface="新細明體" charset="-120"/>
              </a:rPr>
              <a:t>a = (b = 2) + (c = 3);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1700" dirty="0" smtClean="0">
              <a:latin typeface="Arial" charset="0"/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700" dirty="0" smtClean="0">
                <a:latin typeface="Arial" charset="0"/>
                <a:ea typeface="新細明體" charset="-120"/>
              </a:rPr>
              <a:t>/* avoid complex expressions*/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700" dirty="0" err="1" smtClean="0">
                <a:latin typeface="Arial" charset="0"/>
                <a:ea typeface="新細明體" charset="-120"/>
              </a:rPr>
              <a:t>int</a:t>
            </a:r>
            <a:r>
              <a:rPr lang="en-US" altLang="zh-TW" sz="1700" dirty="0" smtClean="0">
                <a:latin typeface="Arial" charset="0"/>
                <a:ea typeface="新細明體" charset="-120"/>
              </a:rPr>
              <a:t> a, b, c;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700" dirty="0" smtClean="0">
                <a:latin typeface="Arial" charset="0"/>
                <a:ea typeface="新細明體" charset="-120"/>
              </a:rPr>
              <a:t>b = 2;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700" dirty="0" smtClean="0">
                <a:latin typeface="Arial" charset="0"/>
                <a:ea typeface="新細明體" charset="-120"/>
              </a:rPr>
              <a:t>c = 3;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700" dirty="0" smtClean="0">
                <a:latin typeface="Arial" charset="0"/>
                <a:ea typeface="新細明體" charset="-120"/>
              </a:rPr>
              <a:t>a = b + c;</a:t>
            </a:r>
          </a:p>
        </p:txBody>
      </p:sp>
    </p:spTree>
    <p:extLst>
      <p:ext uri="{BB962C8B-B14F-4D97-AF65-F5344CB8AC3E}">
        <p14:creationId xmlns:p14="http://schemas.microsoft.com/office/powerpoint/2010/main" xmlns="" val="18317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12956</TotalTime>
  <Words>1685</Words>
  <Application>Microsoft Office PowerPoint</Application>
  <PresentationFormat>On-screen Show (4:3)</PresentationFormat>
  <Paragraphs>463</Paragraphs>
  <Slides>29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Equity</vt:lpstr>
      <vt:lpstr>Visio</vt:lpstr>
      <vt:lpstr>CS2311 Computer Programming</vt:lpstr>
      <vt:lpstr>Slide 2</vt:lpstr>
      <vt:lpstr>Operators and punctuators</vt:lpstr>
      <vt:lpstr>Increment &amp; decrement operators</vt:lpstr>
      <vt:lpstr>An example</vt:lpstr>
      <vt:lpstr>Precedence &amp; associativity of operators</vt:lpstr>
      <vt:lpstr>Precedence &amp; associativity of operators</vt:lpstr>
      <vt:lpstr>Assignment operator =</vt:lpstr>
      <vt:lpstr>Examples of assignment statements</vt:lpstr>
      <vt:lpstr>Swapping the values</vt:lpstr>
      <vt:lpstr>Efficient assignment operators</vt:lpstr>
      <vt:lpstr>What values are printed?</vt:lpstr>
      <vt:lpstr>i=1+(a++);</vt:lpstr>
      <vt:lpstr>Answer</vt:lpstr>
      <vt:lpstr>Basic I/O – Keyboard and Screen</vt:lpstr>
      <vt:lpstr>Basic I/O – cin and cout</vt:lpstr>
      <vt:lpstr>cout: Insertion/Output Operator (&lt;&lt;) </vt:lpstr>
      <vt:lpstr>cout: Output Operator &lt;&lt;</vt:lpstr>
      <vt:lpstr>cout – Change the Width of Output</vt:lpstr>
      <vt:lpstr>cout – Set the Precision and format of floating point Output</vt:lpstr>
      <vt:lpstr>fixed and scientific manipulators</vt:lpstr>
      <vt:lpstr>cout-setprecision further explained</vt:lpstr>
      <vt:lpstr>cout – Other Manipulators</vt:lpstr>
      <vt:lpstr>cin: Extraction Operators (&gt;&gt;)</vt:lpstr>
      <vt:lpstr>Input Operator</vt:lpstr>
      <vt:lpstr>Programming styles</vt:lpstr>
      <vt:lpstr>Indentation styles</vt:lpstr>
      <vt:lpstr>Use of comments</vt:lpstr>
      <vt:lpstr>Summary</vt:lpstr>
    </vt:vector>
  </TitlesOfParts>
  <Company>City University of Hong Kong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Programming</dc:title>
  <dc:creator>joe</dc:creator>
  <cp:lastModifiedBy>مظفر</cp:lastModifiedBy>
  <cp:revision>778</cp:revision>
  <dcterms:created xsi:type="dcterms:W3CDTF">2009-04-30T13:38:41Z</dcterms:created>
  <dcterms:modified xsi:type="dcterms:W3CDTF">2014-10-27T05:56:17Z</dcterms:modified>
</cp:coreProperties>
</file>