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22" r:id="rId1"/>
  </p:sldMasterIdLst>
  <p:notesMasterIdLst>
    <p:notesMasterId r:id="rId38"/>
  </p:notesMasterIdLst>
  <p:sldIdLst>
    <p:sldId id="450" r:id="rId2"/>
    <p:sldId id="449" r:id="rId3"/>
    <p:sldId id="460" r:id="rId4"/>
    <p:sldId id="423" r:id="rId5"/>
    <p:sldId id="447" r:id="rId6"/>
    <p:sldId id="425" r:id="rId7"/>
    <p:sldId id="426" r:id="rId8"/>
    <p:sldId id="428" r:id="rId9"/>
    <p:sldId id="429" r:id="rId10"/>
    <p:sldId id="427" r:id="rId11"/>
    <p:sldId id="430" r:id="rId12"/>
    <p:sldId id="431" r:id="rId13"/>
    <p:sldId id="432" r:id="rId14"/>
    <p:sldId id="433" r:id="rId15"/>
    <p:sldId id="434" r:id="rId16"/>
    <p:sldId id="435" r:id="rId17"/>
    <p:sldId id="437" r:id="rId18"/>
    <p:sldId id="467" r:id="rId19"/>
    <p:sldId id="438" r:id="rId20"/>
    <p:sldId id="439" r:id="rId21"/>
    <p:sldId id="461" r:id="rId22"/>
    <p:sldId id="441" r:id="rId23"/>
    <p:sldId id="472" r:id="rId24"/>
    <p:sldId id="473" r:id="rId25"/>
    <p:sldId id="444" r:id="rId26"/>
    <p:sldId id="445" r:id="rId27"/>
    <p:sldId id="282" r:id="rId28"/>
    <p:sldId id="468" r:id="rId29"/>
    <p:sldId id="469" r:id="rId30"/>
    <p:sldId id="470" r:id="rId31"/>
    <p:sldId id="471" r:id="rId32"/>
    <p:sldId id="463" r:id="rId33"/>
    <p:sldId id="465" r:id="rId34"/>
    <p:sldId id="464" r:id="rId35"/>
    <p:sldId id="466" r:id="rId36"/>
    <p:sldId id="462" r:id="rId3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B2B2B2"/>
    <a:srgbClr val="006600"/>
    <a:srgbClr val="FF9966"/>
    <a:srgbClr val="99FF66"/>
    <a:srgbClr val="6699FF"/>
    <a:srgbClr val="0000FF"/>
    <a:srgbClr val="003399"/>
    <a:srgbClr val="FF33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18" autoAdjust="0"/>
  </p:normalViewPr>
  <p:slideViewPr>
    <p:cSldViewPr>
      <p:cViewPr>
        <p:scale>
          <a:sx n="135" d="100"/>
          <a:sy n="135" d="100"/>
        </p:scale>
        <p:origin x="-912" y="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49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noProof="0" smtClean="0"/>
              <a:t>Click to edit Master text styles</a:t>
            </a:r>
          </a:p>
          <a:p>
            <a:pPr lvl="1"/>
            <a:r>
              <a:rPr lang="en-US" altLang="zh-TW" noProof="0" smtClean="0"/>
              <a:t>Second level</a:t>
            </a:r>
          </a:p>
          <a:p>
            <a:pPr lvl="2"/>
            <a:r>
              <a:rPr lang="en-US" altLang="zh-TW" noProof="0" smtClean="0"/>
              <a:t>Third level</a:t>
            </a:r>
          </a:p>
          <a:p>
            <a:pPr lvl="3"/>
            <a:r>
              <a:rPr lang="en-US" altLang="zh-TW" noProof="0" smtClean="0"/>
              <a:t>Fourth level</a:t>
            </a:r>
          </a:p>
          <a:p>
            <a:pPr lvl="4"/>
            <a:r>
              <a:rPr lang="en-US" altLang="zh-TW" noProof="0" smtClean="0"/>
              <a:t>Fifth level</a:t>
            </a:r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49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CBFC0C14-DECE-4DEB-A0B7-586F5F8BBA2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816965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CA1A426B-77FB-4363-AD08-9071D0D711C9}" type="slidenum">
              <a:rPr lang="zh-TW" altLang="en-US" smtClean="0">
                <a:latin typeface="Arial" charset="0"/>
              </a:rPr>
              <a:pPr/>
              <a:t>10</a:t>
            </a:fld>
            <a:endParaRPr lang="en-US" altLang="zh-TW" smtClean="0">
              <a:latin typeface="Arial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5832ACC4-4472-411A-8274-C5A20132C921}" type="slidenum">
              <a:rPr lang="zh-TW" altLang="en-US">
                <a:latin typeface="Arial" charset="0"/>
              </a:rPr>
              <a:pPr/>
              <a:t>23</a:t>
            </a:fld>
            <a:endParaRPr lang="en-US" altLang="zh-TW">
              <a:latin typeface="Arial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AD34F1CF-9E7E-4093-9CBE-B3790EAAC59F}" type="slidenum">
              <a:rPr lang="zh-TW" altLang="en-US">
                <a:latin typeface="Arial" charset="0"/>
              </a:rPr>
              <a:pPr/>
              <a:t>24</a:t>
            </a:fld>
            <a:endParaRPr lang="en-US" altLang="zh-TW">
              <a:latin typeface="Arial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499E167D-EB29-4BD8-A1B2-C42BAFD36B22}" type="slidenum">
              <a:rPr lang="zh-TW" altLang="en-US" smtClean="0">
                <a:latin typeface="Arial" charset="0"/>
              </a:rPr>
              <a:pPr/>
              <a:t>25</a:t>
            </a:fld>
            <a:endParaRPr lang="en-US" altLang="zh-TW" smtClean="0">
              <a:latin typeface="Arial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EDA6085C-110C-4516-84F2-AEF9DBF41494}" type="slidenum">
              <a:rPr lang="zh-TW" altLang="en-US" smtClean="0">
                <a:latin typeface="Arial" charset="0"/>
              </a:rPr>
              <a:pPr/>
              <a:t>26</a:t>
            </a:fld>
            <a:endParaRPr lang="en-US" altLang="zh-TW" smtClean="0">
              <a:latin typeface="Arial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altLang="zh-HK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817AA6C-86EF-49A7-8FC2-EA375540EA57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altLang="zh-HK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zh-HK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altLang="zh-HK" smtClean="0"/>
              <a:t>Click to edit Master text styles</a:t>
            </a:r>
          </a:p>
          <a:p>
            <a:pPr lvl="1" eaLnBrk="1" latinLnBrk="0" hangingPunct="1"/>
            <a:r>
              <a:rPr lang="en-US" altLang="zh-HK" smtClean="0"/>
              <a:t>Second level</a:t>
            </a:r>
          </a:p>
          <a:p>
            <a:pPr lvl="2" eaLnBrk="1" latinLnBrk="0" hangingPunct="1"/>
            <a:r>
              <a:rPr lang="en-US" altLang="zh-HK" smtClean="0"/>
              <a:t>Third level</a:t>
            </a:r>
          </a:p>
          <a:p>
            <a:pPr lvl="3" eaLnBrk="1" latinLnBrk="0" hangingPunct="1"/>
            <a:r>
              <a:rPr lang="en-US" altLang="zh-HK" smtClean="0"/>
              <a:t>Fourth level</a:t>
            </a:r>
          </a:p>
          <a:p>
            <a:pPr lvl="4" eaLnBrk="1" latinLnBrk="0" hangingPunct="1"/>
            <a:r>
              <a:rPr lang="en-US" altLang="zh-HK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DE3FE7-7B5C-4211-A7AB-1E0F044AE632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altLang="zh-HK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altLang="zh-HK" smtClean="0"/>
              <a:t>Click to edit Master text styles</a:t>
            </a:r>
          </a:p>
          <a:p>
            <a:pPr lvl="1" eaLnBrk="1" latinLnBrk="0" hangingPunct="1"/>
            <a:r>
              <a:rPr lang="en-US" altLang="zh-HK" smtClean="0"/>
              <a:t>Second level</a:t>
            </a:r>
          </a:p>
          <a:p>
            <a:pPr lvl="2" eaLnBrk="1" latinLnBrk="0" hangingPunct="1"/>
            <a:r>
              <a:rPr lang="en-US" altLang="zh-HK" smtClean="0"/>
              <a:t>Third level</a:t>
            </a:r>
          </a:p>
          <a:p>
            <a:pPr lvl="3" eaLnBrk="1" latinLnBrk="0" hangingPunct="1"/>
            <a:r>
              <a:rPr lang="en-US" altLang="zh-HK" smtClean="0"/>
              <a:t>Fourth level</a:t>
            </a:r>
          </a:p>
          <a:p>
            <a:pPr lvl="4" eaLnBrk="1" latinLnBrk="0" hangingPunct="1"/>
            <a:r>
              <a:rPr lang="en-US" altLang="zh-HK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505427-FD41-4E39-A7C3-B52A71B421D5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kumimoji="0" lang="en-US" altLang="zh-HK" dirty="0" smtClean="0"/>
              <a:t>Click to edit Master 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1736E2-BEBE-421B-8323-7DC535729B6F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752600"/>
            <a:ext cx="7772400" cy="4267200"/>
          </a:xfrm>
        </p:spPr>
        <p:txBody>
          <a:bodyPr vert="horz"/>
          <a:lstStyle/>
          <a:p>
            <a:pPr lvl="0" eaLnBrk="1" latinLnBrk="0" hangingPunct="1"/>
            <a:r>
              <a:rPr lang="en-US" altLang="zh-HK" dirty="0" smtClean="0"/>
              <a:t>Click to edit Master text styles</a:t>
            </a:r>
          </a:p>
          <a:p>
            <a:pPr lvl="1" eaLnBrk="1" latinLnBrk="0" hangingPunct="1"/>
            <a:r>
              <a:rPr lang="en-US" altLang="zh-HK" dirty="0" smtClean="0"/>
              <a:t>Second level</a:t>
            </a:r>
          </a:p>
          <a:p>
            <a:pPr lvl="2" eaLnBrk="1" latinLnBrk="0" hangingPunct="1"/>
            <a:r>
              <a:rPr lang="en-US" altLang="zh-HK" dirty="0" smtClean="0"/>
              <a:t>Third level</a:t>
            </a:r>
          </a:p>
          <a:p>
            <a:pPr lvl="3" eaLnBrk="1" latinLnBrk="0" hangingPunct="1"/>
            <a:r>
              <a:rPr lang="en-US" altLang="zh-HK" dirty="0" smtClean="0"/>
              <a:t>Fourth level</a:t>
            </a:r>
          </a:p>
          <a:p>
            <a:pPr lvl="4" eaLnBrk="1" latinLnBrk="0" hangingPunct="1"/>
            <a:r>
              <a:rPr lang="en-US" altLang="zh-HK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altLang="zh-HK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altLang="zh-HK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pPr>
              <a:defRPr/>
            </a:pPr>
            <a:fld id="{80772D2E-4EFE-4EAA-9F13-A307DB58EAA6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zh-HK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9EF593-EDEE-4FAC-9C1B-EC91CF5E398B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altLang="zh-HK" smtClean="0"/>
              <a:t>Click to edit Master text styles</a:t>
            </a:r>
          </a:p>
          <a:p>
            <a:pPr lvl="1" eaLnBrk="1" latinLnBrk="0" hangingPunct="1"/>
            <a:r>
              <a:rPr lang="en-US" altLang="zh-HK" smtClean="0"/>
              <a:t>Second level</a:t>
            </a:r>
          </a:p>
          <a:p>
            <a:pPr lvl="2" eaLnBrk="1" latinLnBrk="0" hangingPunct="1"/>
            <a:r>
              <a:rPr lang="en-US" altLang="zh-HK" smtClean="0"/>
              <a:t>Third level</a:t>
            </a:r>
          </a:p>
          <a:p>
            <a:pPr lvl="3" eaLnBrk="1" latinLnBrk="0" hangingPunct="1"/>
            <a:r>
              <a:rPr lang="en-US" altLang="zh-HK" smtClean="0"/>
              <a:t>Fourth level</a:t>
            </a:r>
          </a:p>
          <a:p>
            <a:pPr lvl="4" eaLnBrk="1" latinLnBrk="0" hangingPunct="1"/>
            <a:r>
              <a:rPr lang="en-US" altLang="zh-HK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altLang="zh-HK" smtClean="0"/>
              <a:t>Click to edit Master text styles</a:t>
            </a:r>
          </a:p>
          <a:p>
            <a:pPr lvl="1" eaLnBrk="1" latinLnBrk="0" hangingPunct="1"/>
            <a:r>
              <a:rPr lang="en-US" altLang="zh-HK" smtClean="0"/>
              <a:t>Second level</a:t>
            </a:r>
          </a:p>
          <a:p>
            <a:pPr lvl="2" eaLnBrk="1" latinLnBrk="0" hangingPunct="1"/>
            <a:r>
              <a:rPr lang="en-US" altLang="zh-HK" smtClean="0"/>
              <a:t>Third level</a:t>
            </a:r>
          </a:p>
          <a:p>
            <a:pPr lvl="3" eaLnBrk="1" latinLnBrk="0" hangingPunct="1"/>
            <a:r>
              <a:rPr lang="en-US" altLang="zh-HK" smtClean="0"/>
              <a:t>Fourth level</a:t>
            </a:r>
          </a:p>
          <a:p>
            <a:pPr lvl="4" eaLnBrk="1" latinLnBrk="0" hangingPunct="1"/>
            <a:r>
              <a:rPr lang="en-US" altLang="zh-HK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altLang="zh-HK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altLang="zh-HK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altLang="zh-HK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598547-D03D-4145-8CBB-6F0DFF44519A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altLang="zh-HK" smtClean="0"/>
              <a:t>Click to edit Master text styles</a:t>
            </a:r>
          </a:p>
          <a:p>
            <a:pPr lvl="1" eaLnBrk="1" latinLnBrk="0" hangingPunct="1"/>
            <a:r>
              <a:rPr lang="en-US" altLang="zh-HK" smtClean="0"/>
              <a:t>Second level</a:t>
            </a:r>
          </a:p>
          <a:p>
            <a:pPr lvl="2" eaLnBrk="1" latinLnBrk="0" hangingPunct="1"/>
            <a:r>
              <a:rPr lang="en-US" altLang="zh-HK" smtClean="0"/>
              <a:t>Third level</a:t>
            </a:r>
          </a:p>
          <a:p>
            <a:pPr lvl="3" eaLnBrk="1" latinLnBrk="0" hangingPunct="1"/>
            <a:r>
              <a:rPr lang="en-US" altLang="zh-HK" smtClean="0"/>
              <a:t>Fourth level</a:t>
            </a:r>
          </a:p>
          <a:p>
            <a:pPr lvl="4" eaLnBrk="1" latinLnBrk="0" hangingPunct="1"/>
            <a:r>
              <a:rPr lang="en-US" altLang="zh-HK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altLang="zh-HK" smtClean="0"/>
              <a:t>Click to edit Master text styles</a:t>
            </a:r>
          </a:p>
          <a:p>
            <a:pPr lvl="1" eaLnBrk="1" latinLnBrk="0" hangingPunct="1"/>
            <a:r>
              <a:rPr lang="en-US" altLang="zh-HK" smtClean="0"/>
              <a:t>Second level</a:t>
            </a:r>
          </a:p>
          <a:p>
            <a:pPr lvl="2" eaLnBrk="1" latinLnBrk="0" hangingPunct="1"/>
            <a:r>
              <a:rPr lang="en-US" altLang="zh-HK" smtClean="0"/>
              <a:t>Third level</a:t>
            </a:r>
          </a:p>
          <a:p>
            <a:pPr lvl="3" eaLnBrk="1" latinLnBrk="0" hangingPunct="1"/>
            <a:r>
              <a:rPr lang="en-US" altLang="zh-HK" smtClean="0"/>
              <a:t>Fourth level</a:t>
            </a:r>
          </a:p>
          <a:p>
            <a:pPr lvl="4" eaLnBrk="1" latinLnBrk="0" hangingPunct="1"/>
            <a:r>
              <a:rPr lang="en-US" altLang="zh-HK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zh-HK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9ADD30-B498-49AB-B6B1-BBAA2D9D072C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2AC036-C3CE-453C-B4F5-2DF2B4C4D2AD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altLang="zh-HK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altLang="zh-HK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1A7E1C-EBB5-4B3C-8535-79860251710C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altLang="zh-HK" smtClean="0"/>
              <a:t>Click to edit Master text styles</a:t>
            </a:r>
          </a:p>
          <a:p>
            <a:pPr lvl="1" eaLnBrk="1" latinLnBrk="0" hangingPunct="1"/>
            <a:r>
              <a:rPr lang="en-US" altLang="zh-HK" smtClean="0"/>
              <a:t>Second level</a:t>
            </a:r>
          </a:p>
          <a:p>
            <a:pPr lvl="2" eaLnBrk="1" latinLnBrk="0" hangingPunct="1"/>
            <a:r>
              <a:rPr lang="en-US" altLang="zh-HK" smtClean="0"/>
              <a:t>Third level</a:t>
            </a:r>
          </a:p>
          <a:p>
            <a:pPr lvl="3" eaLnBrk="1" latinLnBrk="0" hangingPunct="1"/>
            <a:r>
              <a:rPr lang="en-US" altLang="zh-HK" smtClean="0"/>
              <a:t>Fourth level</a:t>
            </a:r>
          </a:p>
          <a:p>
            <a:pPr lvl="4" eaLnBrk="1" latinLnBrk="0" hangingPunct="1"/>
            <a:r>
              <a:rPr lang="en-US" altLang="zh-HK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altLang="zh-HK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altLang="zh-HK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pPr>
              <a:defRPr/>
            </a:pPr>
            <a:fld id="{AA2939F5-D687-404A-9D85-B12FFAF6339C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altLang="zh-HK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altLang="zh-HK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altLang="zh-HK" smtClean="0"/>
              <a:t>Click to edit Master text styles</a:t>
            </a:r>
          </a:p>
          <a:p>
            <a:pPr lvl="1" eaLnBrk="1" latinLnBrk="0" hangingPunct="1"/>
            <a:r>
              <a:rPr kumimoji="0" lang="en-US" altLang="zh-HK" smtClean="0"/>
              <a:t>Second level</a:t>
            </a:r>
          </a:p>
          <a:p>
            <a:pPr lvl="2" eaLnBrk="1" latinLnBrk="0" hangingPunct="1"/>
            <a:r>
              <a:rPr kumimoji="0" lang="en-US" altLang="zh-HK" smtClean="0"/>
              <a:t>Third level</a:t>
            </a:r>
          </a:p>
          <a:p>
            <a:pPr lvl="3" eaLnBrk="1" latinLnBrk="0" hangingPunct="1"/>
            <a:r>
              <a:rPr kumimoji="0" lang="en-US" altLang="zh-HK" smtClean="0"/>
              <a:t>Fourth level</a:t>
            </a:r>
          </a:p>
          <a:p>
            <a:pPr lvl="4" eaLnBrk="1" latinLnBrk="0" hangingPunct="1"/>
            <a:r>
              <a:rPr kumimoji="0" lang="en-US" altLang="zh-HK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A2BC501D-158D-466A-BC04-FFF156F47B4E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4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5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6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7.bin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youtu.be/ROalU379l3U" TargetMode="External"/><Relationship Id="rId4" Type="http://schemas.openxmlformats.org/officeDocument/2006/relationships/hyperlink" Target="http://youtu.be/lyZQPjUT5B4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2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3352800"/>
            <a:ext cx="8534400" cy="1524000"/>
          </a:xfrm>
        </p:spPr>
        <p:txBody>
          <a:bodyPr>
            <a:noAutofit/>
          </a:bodyPr>
          <a:lstStyle/>
          <a:p>
            <a:r>
              <a:rPr lang="en-US" altLang="zh-TW" sz="4000" dirty="0"/>
              <a:t>Dr. Yang, </a:t>
            </a:r>
            <a:r>
              <a:rPr lang="en-US" altLang="zh-TW" sz="4000" dirty="0" err="1"/>
              <a:t>QingXiong</a:t>
            </a:r>
            <a:endParaRPr lang="en-US" altLang="zh-TW" sz="4000" dirty="0"/>
          </a:p>
          <a:p>
            <a:r>
              <a:rPr lang="en-US" altLang="zh-TW" sz="4000" dirty="0"/>
              <a:t>(with slides borrowed from Dr. Yuen, Joe)</a:t>
            </a:r>
          </a:p>
          <a:p>
            <a:endParaRPr lang="en-US" altLang="zh-TW" sz="4000" dirty="0">
              <a:ea typeface="新細明體" charset="-120"/>
            </a:endParaRPr>
          </a:p>
          <a:p>
            <a:r>
              <a:rPr lang="en-US" altLang="zh-TW" sz="4000" dirty="0" smtClean="0">
                <a:solidFill>
                  <a:schemeClr val="accent1">
                    <a:lumMod val="75000"/>
                  </a:schemeClr>
                </a:solidFill>
                <a:ea typeface="新細明體" charset="-120"/>
              </a:rPr>
              <a:t>LT5: Array (1D and 2D)</a:t>
            </a:r>
            <a:endParaRPr lang="en-US" altLang="zh-TW" sz="4000" dirty="0">
              <a:solidFill>
                <a:schemeClr val="accent1">
                  <a:lumMod val="75000"/>
                </a:schemeClr>
              </a:solidFill>
              <a:ea typeface="新細明體" charset="-12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zh-TW" sz="3600" dirty="0" smtClean="0">
                <a:ea typeface="新細明體" charset="-120"/>
              </a:rPr>
              <a:t>CS2311 Computer Programming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zh-TW" sz="3400" dirty="0" smtClean="0">
                <a:ea typeface="新細明體" charset="-120"/>
              </a:rPr>
              <a:t>Summary of Array Declaration and Access</a:t>
            </a:r>
          </a:p>
        </p:txBody>
      </p:sp>
      <p:sp>
        <p:nvSpPr>
          <p:cNvPr id="215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BCC1263E-F9C5-45C6-A91D-1D7EBC6E416F}" type="slidenum">
              <a:rPr lang="zh-TW" altLang="en-US" smtClean="0"/>
              <a:pPr/>
              <a:t>10</a:t>
            </a:fld>
            <a:endParaRPr lang="en-US" altLang="zh-TW" smtClean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838302647"/>
              </p:ext>
            </p:extLst>
          </p:nvPr>
        </p:nvGraphicFramePr>
        <p:xfrm>
          <a:off x="152400" y="2286000"/>
          <a:ext cx="8763001" cy="2931418"/>
        </p:xfrm>
        <a:graphic>
          <a:graphicData uri="http://schemas.openxmlformats.org/drawingml/2006/table">
            <a:tbl>
              <a:tblPr/>
              <a:tblGrid>
                <a:gridCol w="1095375"/>
                <a:gridCol w="1419225"/>
                <a:gridCol w="1828800"/>
                <a:gridCol w="2271807"/>
                <a:gridCol w="2147794"/>
              </a:tblGrid>
              <a:tr h="639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HK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ea typeface="新細明體" charset="-120"/>
                        </a:rPr>
                        <a:t>Type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HK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ea typeface="新細明體" charset="-120"/>
                        </a:rPr>
                        <a:t>Variable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HK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ea typeface="新細明體" charset="-120"/>
                        </a:rPr>
                        <a:t>Array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HK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ea typeface="新細明體" charset="-120"/>
                        </a:rPr>
                        <a:t>Variable Access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HK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ea typeface="新細明體" charset="-120"/>
                        </a:rPr>
                        <a:t>Array Access 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H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新細明體" charset="-120"/>
                        </a:rPr>
                        <a:t>int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4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H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新細明體" charset="-120"/>
                        </a:rPr>
                        <a:t>int x;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4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H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新細明體" charset="-120"/>
                        </a:rPr>
                        <a:t>int x[20];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4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H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新細明體" charset="-120"/>
                        </a:rPr>
                        <a:t>x=1;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4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H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新細明體" charset="-120"/>
                        </a:rPr>
                        <a:t>x[0]=1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4E9"/>
                    </a:solidFill>
                  </a:tcPr>
                </a:tc>
              </a:tr>
              <a:tr h="639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H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新細明體" charset="-120"/>
                        </a:rPr>
                        <a:t>float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2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H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新細明體" charset="-120"/>
                        </a:rPr>
                        <a:t>float x;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2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H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新細明體" charset="-120"/>
                        </a:rPr>
                        <a:t>float x[10];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2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HK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新細明體" charset="-120"/>
                        </a:rPr>
                        <a:t>x=3.4;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2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HK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新細明體" charset="-120"/>
                        </a:rPr>
                        <a:t>x[0]=3.4;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HK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新細明體" charset="-120"/>
                        </a:rPr>
                        <a:t>x[9]=1.2;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2F4"/>
                    </a:solidFill>
                  </a:tcPr>
                </a:tc>
              </a:tr>
              <a:tr h="639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H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新細明體" charset="-120"/>
                        </a:rPr>
                        <a:t>double 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4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H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新細明體" charset="-120"/>
                        </a:rPr>
                        <a:t>double x;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4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H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新細明體" charset="-120"/>
                        </a:rPr>
                        <a:t>double x[20];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4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H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新細明體" charset="-120"/>
                        </a:rPr>
                        <a:t>x=0.7;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4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H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新細明體" charset="-120"/>
                        </a:rPr>
                        <a:t>x[0]=0.7;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H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新細明體" charset="-120"/>
                        </a:rPr>
                        <a:t>x[3]=3.4;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4E9"/>
                    </a:solidFill>
                  </a:tcPr>
                </a:tc>
              </a:tr>
              <a:tr h="639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H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新細明體" charset="-120"/>
                        </a:rPr>
                        <a:t>char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2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H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新細明體" charset="-120"/>
                        </a:rPr>
                        <a:t>char x;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2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H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新細明體" charset="-120"/>
                        </a:rPr>
                        <a:t>char x[5];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2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H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新細明體" charset="-120"/>
                        </a:rPr>
                        <a:t>x='a';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2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HK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新細明體" charset="-120"/>
                        </a:rPr>
                        <a:t>x[0]=‘c’;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HK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新細明體" charset="-120"/>
                        </a:rPr>
                        <a:t>X[1]=‘s’;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2F4"/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514600" y="5562600"/>
            <a:ext cx="41507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char x[] = “hello”;</a:t>
            </a:r>
          </a:p>
          <a:p>
            <a:r>
              <a:rPr lang="en-US" dirty="0" smtClean="0"/>
              <a:t>Array declaration and initialization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zh-TW" sz="3400" smtClean="0">
                <a:ea typeface="新細明體" charset="-120"/>
              </a:rPr>
              <a:t>Example 1 (using an integer array with 10 elements)</a:t>
            </a:r>
            <a:endParaRPr lang="en-GB" sz="3400" smtClean="0"/>
          </a:p>
        </p:txBody>
      </p:sp>
      <p:sp>
        <p:nvSpPr>
          <p:cNvPr id="225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9C92084D-79C3-404D-994A-B1033D89C1F5}" type="slidenum">
              <a:rPr lang="zh-TW" altLang="en-US" smtClean="0"/>
              <a:pPr/>
              <a:t>11</a:t>
            </a:fld>
            <a:endParaRPr lang="en-US" altLang="zh-TW" smtClean="0"/>
          </a:p>
        </p:txBody>
      </p:sp>
      <p:sp>
        <p:nvSpPr>
          <p:cNvPr id="22532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914400" y="1828800"/>
            <a:ext cx="8077200" cy="4648200"/>
          </a:xfrm>
          <a:ln>
            <a:solidFill>
              <a:schemeClr val="bg1">
                <a:lumMod val="85000"/>
              </a:schemeClr>
            </a:solidFill>
          </a:ln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GB" sz="1500" b="1" dirty="0" smtClean="0">
                <a:latin typeface="Courier New" pitchFamily="49" charset="0"/>
              </a:rPr>
              <a:t>/*define variables for storing10 students' mark*/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GB" sz="1500" b="1" dirty="0" smtClean="0">
                <a:latin typeface="Courier New" pitchFamily="49" charset="0"/>
              </a:rPr>
              <a:t>	</a:t>
            </a:r>
            <a:r>
              <a:rPr lang="en-GB" sz="1500" b="1" dirty="0" err="1" smtClean="0">
                <a:latin typeface="Courier New" pitchFamily="49" charset="0"/>
              </a:rPr>
              <a:t>int</a:t>
            </a:r>
            <a:r>
              <a:rPr lang="en-GB" sz="1500" b="1" dirty="0" smtClean="0">
                <a:latin typeface="Courier New" pitchFamily="49" charset="0"/>
              </a:rPr>
              <a:t> </a:t>
            </a:r>
            <a:r>
              <a:rPr lang="en-GB" sz="1500" b="1" dirty="0" smtClean="0">
                <a:solidFill>
                  <a:srgbClr val="FF6600"/>
                </a:solidFill>
                <a:latin typeface="Courier New" pitchFamily="49" charset="0"/>
              </a:rPr>
              <a:t>marks[10]</a:t>
            </a:r>
            <a:r>
              <a:rPr lang="en-GB" sz="1500" b="1" dirty="0" smtClean="0">
                <a:latin typeface="Courier New" pitchFamily="49" charset="0"/>
              </a:rPr>
              <a:t>, sum=0, average;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GB" sz="1500" b="1" dirty="0" smtClean="0">
                <a:latin typeface="Courier New" pitchFamily="49" charset="0"/>
              </a:rPr>
              <a:t>	</a:t>
            </a:r>
            <a:r>
              <a:rPr lang="en-GB" sz="1500" b="1" dirty="0" err="1" smtClean="0">
                <a:latin typeface="Courier New" pitchFamily="49" charset="0"/>
              </a:rPr>
              <a:t>int</a:t>
            </a:r>
            <a:r>
              <a:rPr lang="en-GB" sz="1500" b="1" dirty="0" smtClean="0">
                <a:latin typeface="Courier New" pitchFamily="49" charset="0"/>
              </a:rPr>
              <a:t> </a:t>
            </a:r>
            <a:r>
              <a:rPr lang="en-GB" sz="1500" b="1" dirty="0" err="1" smtClean="0">
                <a:latin typeface="Courier New" pitchFamily="49" charset="0"/>
              </a:rPr>
              <a:t>i</a:t>
            </a:r>
            <a:r>
              <a:rPr lang="en-GB" sz="1500" b="1" dirty="0" smtClean="0">
                <a:latin typeface="Courier New" pitchFamily="49" charset="0"/>
              </a:rPr>
              <a:t>;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GB" sz="1500" b="1" dirty="0" smtClean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GB" sz="1500" b="1" dirty="0" smtClean="0">
                <a:latin typeface="Courier New" pitchFamily="49" charset="0"/>
              </a:rPr>
              <a:t>	/*input marks of student*/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GB" sz="1500" b="1" dirty="0" smtClean="0">
                <a:latin typeface="Courier New" pitchFamily="49" charset="0"/>
              </a:rPr>
              <a:t>	for (</a:t>
            </a:r>
            <a:r>
              <a:rPr lang="en-GB" sz="1500" b="1" dirty="0" err="1" smtClean="0">
                <a:latin typeface="Courier New" pitchFamily="49" charset="0"/>
              </a:rPr>
              <a:t>i</a:t>
            </a:r>
            <a:r>
              <a:rPr lang="en-GB" sz="1500" b="1" dirty="0" smtClean="0">
                <a:latin typeface="Courier New" pitchFamily="49" charset="0"/>
              </a:rPr>
              <a:t>=0;i&lt;10;i++)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GB" sz="1500" b="1" dirty="0" smtClean="0">
                <a:latin typeface="Courier New" pitchFamily="49" charset="0"/>
              </a:rPr>
              <a:t>		</a:t>
            </a:r>
            <a:r>
              <a:rPr lang="en-GB" sz="1500" b="1" dirty="0" err="1" smtClean="0">
                <a:latin typeface="Courier New" pitchFamily="49" charset="0"/>
              </a:rPr>
              <a:t>cin</a:t>
            </a:r>
            <a:r>
              <a:rPr lang="en-GB" sz="1500" b="1" dirty="0" smtClean="0">
                <a:latin typeface="Courier New" pitchFamily="49" charset="0"/>
              </a:rPr>
              <a:t> &gt;&gt; </a:t>
            </a:r>
            <a:r>
              <a:rPr lang="en-GB" sz="1500" b="1" dirty="0" smtClean="0">
                <a:solidFill>
                  <a:srgbClr val="FF6600"/>
                </a:solidFill>
                <a:latin typeface="Courier New" pitchFamily="49" charset="0"/>
              </a:rPr>
              <a:t>mark[</a:t>
            </a:r>
            <a:r>
              <a:rPr lang="en-GB" sz="1500" b="1" dirty="0" err="1" smtClean="0">
                <a:solidFill>
                  <a:srgbClr val="FF6600"/>
                </a:solidFill>
                <a:latin typeface="Courier New" pitchFamily="49" charset="0"/>
              </a:rPr>
              <a:t>i</a:t>
            </a:r>
            <a:r>
              <a:rPr lang="en-GB" sz="1500" b="1" dirty="0" smtClean="0">
                <a:solidFill>
                  <a:srgbClr val="FF6600"/>
                </a:solidFill>
                <a:latin typeface="Courier New" pitchFamily="49" charset="0"/>
              </a:rPr>
              <a:t>]</a:t>
            </a:r>
            <a:r>
              <a:rPr lang="en-GB" sz="1500" b="1" dirty="0" smtClean="0">
                <a:latin typeface="Courier New" pitchFamily="49" charset="0"/>
              </a:rPr>
              <a:t>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GB" sz="1500" b="1" dirty="0" smtClean="0">
                <a:latin typeface="Courier New" pitchFamily="49" charset="0"/>
              </a:rPr>
              <a:t>	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GB" sz="1500" b="1" dirty="0" smtClean="0">
                <a:latin typeface="Courier New" pitchFamily="49" charset="0"/>
              </a:rPr>
              <a:t>	/*print the marks*/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GB" sz="1500" b="1" dirty="0" smtClean="0">
                <a:latin typeface="Courier New" pitchFamily="49" charset="0"/>
              </a:rPr>
              <a:t>	</a:t>
            </a:r>
            <a:r>
              <a:rPr lang="en-GB" sz="1500" b="1" dirty="0" err="1" smtClean="0">
                <a:latin typeface="Courier New" pitchFamily="49" charset="0"/>
              </a:rPr>
              <a:t>cout</a:t>
            </a:r>
            <a:r>
              <a:rPr lang="en-GB" sz="1500" b="1" dirty="0" smtClean="0">
                <a:latin typeface="Courier New" pitchFamily="49" charset="0"/>
              </a:rPr>
              <a:t> &lt;&lt; "The mark of the students are:";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GB" sz="1500" b="1" dirty="0" smtClean="0">
                <a:latin typeface="Courier New" pitchFamily="49" charset="0"/>
              </a:rPr>
              <a:t>	for (</a:t>
            </a:r>
            <a:r>
              <a:rPr lang="en-GB" sz="1500" b="1" dirty="0" err="1" smtClean="0">
                <a:latin typeface="Courier New" pitchFamily="49" charset="0"/>
              </a:rPr>
              <a:t>i</a:t>
            </a:r>
            <a:r>
              <a:rPr lang="en-GB" sz="1500" b="1" dirty="0" smtClean="0">
                <a:latin typeface="Courier New" pitchFamily="49" charset="0"/>
              </a:rPr>
              <a:t>=0;i&lt;10;i++) {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GB" sz="1500" b="1" dirty="0" smtClean="0">
                <a:latin typeface="Courier New" pitchFamily="49" charset="0"/>
              </a:rPr>
              <a:t>		</a:t>
            </a:r>
            <a:r>
              <a:rPr lang="en-GB" sz="1500" b="1" dirty="0" err="1" smtClean="0">
                <a:latin typeface="Courier New" pitchFamily="49" charset="0"/>
              </a:rPr>
              <a:t>cout</a:t>
            </a:r>
            <a:r>
              <a:rPr lang="en-GB" sz="1500" b="1" dirty="0" smtClean="0">
                <a:latin typeface="Courier New" pitchFamily="49" charset="0"/>
              </a:rPr>
              <a:t> &lt;&lt; </a:t>
            </a:r>
            <a:r>
              <a:rPr lang="en-GB" sz="1500" b="1" dirty="0" smtClean="0">
                <a:solidFill>
                  <a:srgbClr val="FF6600"/>
                </a:solidFill>
                <a:latin typeface="Courier New" pitchFamily="49" charset="0"/>
              </a:rPr>
              <a:t>mark[</a:t>
            </a:r>
            <a:r>
              <a:rPr lang="en-GB" sz="1500" b="1" dirty="0" err="1" smtClean="0">
                <a:solidFill>
                  <a:srgbClr val="FF6600"/>
                </a:solidFill>
                <a:latin typeface="Courier New" pitchFamily="49" charset="0"/>
              </a:rPr>
              <a:t>i</a:t>
            </a:r>
            <a:r>
              <a:rPr lang="en-GB" sz="1500" b="1" dirty="0" smtClean="0">
                <a:solidFill>
                  <a:srgbClr val="FF6600"/>
                </a:solidFill>
                <a:latin typeface="Courier New" pitchFamily="49" charset="0"/>
              </a:rPr>
              <a:t>]</a:t>
            </a:r>
            <a:r>
              <a:rPr lang="en-GB" sz="1500" b="1" dirty="0" smtClean="0">
                <a:latin typeface="Courier New" pitchFamily="49" charset="0"/>
              </a:rPr>
              <a:t>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GB" sz="1500" b="1" dirty="0" smtClean="0">
                <a:latin typeface="Courier New" pitchFamily="49" charset="0"/>
              </a:rPr>
              <a:t>		sum=sum + </a:t>
            </a:r>
            <a:r>
              <a:rPr lang="en-GB" sz="1500" b="1" dirty="0" smtClean="0">
                <a:solidFill>
                  <a:srgbClr val="FF6600"/>
                </a:solidFill>
                <a:latin typeface="Courier New" pitchFamily="49" charset="0"/>
              </a:rPr>
              <a:t>mark[</a:t>
            </a:r>
            <a:r>
              <a:rPr lang="en-GB" sz="1500" b="1" dirty="0" err="1" smtClean="0">
                <a:solidFill>
                  <a:srgbClr val="FF6600"/>
                </a:solidFill>
                <a:latin typeface="Courier New" pitchFamily="49" charset="0"/>
              </a:rPr>
              <a:t>i</a:t>
            </a:r>
            <a:r>
              <a:rPr lang="en-GB" sz="1500" b="1" dirty="0" smtClean="0">
                <a:solidFill>
                  <a:srgbClr val="FF6600"/>
                </a:solidFill>
                <a:latin typeface="Courier New" pitchFamily="49" charset="0"/>
              </a:rPr>
              <a:t>]</a:t>
            </a:r>
            <a:r>
              <a:rPr lang="en-GB" sz="1500" b="1" dirty="0" smtClean="0">
                <a:latin typeface="Courier New" pitchFamily="49" charset="0"/>
              </a:rPr>
              <a:t>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GB" sz="1500" b="1" dirty="0" smtClean="0">
                <a:latin typeface="Courier New" pitchFamily="49" charset="0"/>
              </a:rPr>
              <a:t>	}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GB" sz="1500" b="1" dirty="0" smtClean="0">
                <a:latin typeface="Courier New" pitchFamily="49" charset="0"/>
              </a:rPr>
              <a:t>	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GB" sz="1500" b="1" dirty="0" smtClean="0">
                <a:latin typeface="Courier New" pitchFamily="49" charset="0"/>
              </a:rPr>
              <a:t>	/*compute and print the average*/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GB" sz="1500" b="1" dirty="0" smtClean="0">
                <a:latin typeface="Courier New" pitchFamily="49" charset="0"/>
              </a:rPr>
              <a:t>	average=sum/10;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GB" sz="1500" b="1" dirty="0" smtClean="0">
                <a:latin typeface="Courier New" pitchFamily="49" charset="0"/>
              </a:rPr>
              <a:t>	</a:t>
            </a:r>
            <a:r>
              <a:rPr lang="en-GB" sz="1500" b="1" dirty="0" err="1" smtClean="0">
                <a:latin typeface="Courier New" pitchFamily="49" charset="0"/>
              </a:rPr>
              <a:t>cout</a:t>
            </a:r>
            <a:r>
              <a:rPr lang="en-GB" sz="1500" b="1" dirty="0" smtClean="0">
                <a:latin typeface="Courier New" pitchFamily="49" charset="0"/>
              </a:rPr>
              <a:t> &lt;&lt; "Average mark=“ &lt;&lt; average &lt;&lt; </a:t>
            </a:r>
            <a:r>
              <a:rPr lang="en-GB" sz="1500" b="1" dirty="0" err="1" smtClean="0">
                <a:latin typeface="Courier New" pitchFamily="49" charset="0"/>
              </a:rPr>
              <a:t>endl</a:t>
            </a:r>
            <a:r>
              <a:rPr lang="en-GB" sz="1500" b="1" dirty="0" smtClean="0">
                <a:latin typeface="Courier New" pitchFamily="49" charset="0"/>
              </a:rPr>
              <a:t>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73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zh-TW" smtClean="0">
                <a:ea typeface="新細明體" charset="-120"/>
              </a:rPr>
              <a:t>Example 2: counting digits</a:t>
            </a:r>
            <a:endParaRPr lang="en-GB" smtClean="0"/>
          </a:p>
        </p:txBody>
      </p:sp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6A0E1C5A-BA40-4C0C-950E-09742F6D3D85}" type="slidenum">
              <a:rPr lang="zh-TW" altLang="en-US" smtClean="0"/>
              <a:pPr/>
              <a:t>12</a:t>
            </a:fld>
            <a:endParaRPr lang="en-US" altLang="zh-TW" smtClean="0"/>
          </a:p>
        </p:txBody>
      </p:sp>
      <p:sp>
        <p:nvSpPr>
          <p:cNvPr id="23556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914400" y="1752600"/>
            <a:ext cx="7848600" cy="2133600"/>
          </a:xfrm>
        </p:spPr>
        <p:txBody>
          <a:bodyPr/>
          <a:lstStyle/>
          <a:p>
            <a:pPr eaLnBrk="1" hangingPunct="1"/>
            <a:r>
              <a:rPr lang="en-US" altLang="zh-TW" sz="2200" dirty="0" smtClean="0">
                <a:ea typeface="新細明體" charset="-120"/>
              </a:rPr>
              <a:t>Input a sequence of digits </a:t>
            </a:r>
            <a:r>
              <a:rPr lang="en-US" altLang="zh-TW" sz="2000" dirty="0" smtClean="0">
                <a:latin typeface="Courier New" pitchFamily="49" charset="0"/>
                <a:ea typeface="新細明體" charset="-120"/>
              </a:rPr>
              <a:t>{0, 1, 2, …, 9}</a:t>
            </a:r>
            <a:r>
              <a:rPr lang="en-US" altLang="zh-TW" sz="2200" dirty="0" smtClean="0">
                <a:ea typeface="新細明體" charset="-120"/>
              </a:rPr>
              <a:t>, which is terminated by </a:t>
            </a:r>
            <a:r>
              <a:rPr lang="en-US" altLang="zh-TW" sz="2000" dirty="0" smtClean="0">
                <a:latin typeface="Courier New" pitchFamily="49" charset="0"/>
                <a:ea typeface="新細明體" charset="-120"/>
              </a:rPr>
              <a:t>-1</a:t>
            </a:r>
          </a:p>
          <a:p>
            <a:pPr eaLnBrk="1" hangingPunct="1"/>
            <a:r>
              <a:rPr lang="en-US" altLang="zh-TW" sz="2200" dirty="0" smtClean="0">
                <a:ea typeface="新細明體" charset="-120"/>
              </a:rPr>
              <a:t>Count the occurrence of each digit</a:t>
            </a:r>
          </a:p>
          <a:p>
            <a:pPr eaLnBrk="1" hangingPunct="1"/>
            <a:r>
              <a:rPr lang="en-US" altLang="zh-TW" sz="2200" dirty="0" smtClean="0">
                <a:ea typeface="新細明體" charset="-120"/>
              </a:rPr>
              <a:t>Use an integer array </a:t>
            </a:r>
            <a:r>
              <a:rPr lang="en-US" altLang="zh-TW" sz="2000" dirty="0" smtClean="0">
                <a:latin typeface="Courier New" pitchFamily="49" charset="0"/>
                <a:ea typeface="新細明體" charset="-120"/>
              </a:rPr>
              <a:t>count</a:t>
            </a:r>
            <a:r>
              <a:rPr lang="en-US" altLang="zh-TW" sz="2200" dirty="0" smtClean="0">
                <a:ea typeface="新細明體" charset="-120"/>
              </a:rPr>
              <a:t> of 10 elements</a:t>
            </a:r>
          </a:p>
          <a:p>
            <a:pPr lvl="1" eaLnBrk="1" hangingPunct="1"/>
            <a:r>
              <a:rPr lang="en-US" altLang="zh-TW" sz="2000" dirty="0" smtClean="0">
                <a:latin typeface="Courier New" pitchFamily="49" charset="0"/>
                <a:ea typeface="新細明體" charset="-120"/>
              </a:rPr>
              <a:t>count[</a:t>
            </a:r>
            <a:r>
              <a:rPr lang="en-US" altLang="zh-TW" sz="2000" dirty="0" err="1" smtClean="0">
                <a:latin typeface="Courier New" pitchFamily="49" charset="0"/>
                <a:ea typeface="新細明體" charset="-120"/>
              </a:rPr>
              <a:t>i</a:t>
            </a:r>
            <a:r>
              <a:rPr lang="en-US" altLang="zh-TW" sz="2000" dirty="0" smtClean="0">
                <a:latin typeface="Courier New" pitchFamily="49" charset="0"/>
                <a:ea typeface="新細明體" charset="-120"/>
              </a:rPr>
              <a:t>]</a:t>
            </a:r>
            <a:r>
              <a:rPr lang="en-US" altLang="zh-TW" sz="2000" dirty="0" smtClean="0">
                <a:ea typeface="新細明體" charset="-120"/>
              </a:rPr>
              <a:t> stores the number of occurrence of digit </a:t>
            </a:r>
            <a:r>
              <a:rPr lang="en-US" altLang="zh-TW" sz="2000" dirty="0" err="1" smtClean="0">
                <a:latin typeface="Courier New" pitchFamily="49" charset="0"/>
                <a:ea typeface="新細明體" charset="-120"/>
              </a:rPr>
              <a:t>i</a:t>
            </a:r>
            <a:endParaRPr lang="en-US" altLang="zh-TW" sz="2000" dirty="0" smtClean="0">
              <a:latin typeface="Courier New" pitchFamily="49" charset="0"/>
              <a:ea typeface="新細明體" charset="-120"/>
            </a:endParaRPr>
          </a:p>
          <a:p>
            <a:pPr eaLnBrk="1" hangingPunct="1"/>
            <a:endParaRPr lang="en-US" altLang="zh-TW" sz="2000" dirty="0" smtClean="0">
              <a:latin typeface="Courier New" pitchFamily="49" charset="0"/>
              <a:ea typeface="新細明體" charset="-120"/>
            </a:endParaRPr>
          </a:p>
          <a:p>
            <a:pPr eaLnBrk="1" hangingPunct="1"/>
            <a:endParaRPr lang="en-GB" sz="2200" dirty="0" smtClean="0"/>
          </a:p>
        </p:txBody>
      </p:sp>
      <p:sp>
        <p:nvSpPr>
          <p:cNvPr id="23557" name="Text Box 12"/>
          <p:cNvSpPr txBox="1">
            <a:spLocks noChangeArrowheads="1"/>
          </p:cNvSpPr>
          <p:nvPr/>
        </p:nvSpPr>
        <p:spPr bwMode="auto">
          <a:xfrm>
            <a:off x="7912100" y="6143625"/>
            <a:ext cx="4286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kumimoji="1" lang="en-US" altLang="zh-TW" sz="3200">
                <a:latin typeface="Courier New" pitchFamily="49" charset="0"/>
                <a:ea typeface="新細明體" charset="-120"/>
              </a:rPr>
              <a:t>9</a:t>
            </a:r>
          </a:p>
        </p:txBody>
      </p:sp>
      <p:graphicFrame>
        <p:nvGraphicFramePr>
          <p:cNvPr id="23558" name="Object 1"/>
          <p:cNvGraphicFramePr>
            <a:graphicFrameLocks noChangeAspect="1"/>
          </p:cNvGraphicFramePr>
          <p:nvPr/>
        </p:nvGraphicFramePr>
        <p:xfrm>
          <a:off x="973138" y="3933825"/>
          <a:ext cx="6938962" cy="22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92" name="Visio" r:id="rId3" imgW="4631429" imgH="1474470" progId="Visio.Drawing.11">
                  <p:embed/>
                </p:oleObj>
              </mc:Choice>
              <mc:Fallback>
                <p:oleObj name="Visio" r:id="rId3" imgW="4631429" imgH="1474470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3138" y="3933825"/>
                        <a:ext cx="6938962" cy="220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>
                <a:ea typeface="新細明體" charset="-120"/>
              </a:rPr>
              <a:t>The program: </a:t>
            </a:r>
            <a:r>
              <a:rPr lang="en-US" altLang="zh-TW" dirty="0" smtClean="0">
                <a:solidFill>
                  <a:srgbClr val="FF0000"/>
                </a:solidFill>
                <a:ea typeface="新細明體" charset="-120"/>
              </a:rPr>
              <a:t>buggy</a:t>
            </a:r>
            <a:r>
              <a:rPr lang="en-US" altLang="zh-TW" dirty="0" smtClean="0">
                <a:ea typeface="新細明體" charset="-120"/>
              </a:rPr>
              <a:t> version</a:t>
            </a:r>
            <a:endParaRPr lang="en-GB" dirty="0" smtClean="0"/>
          </a:p>
        </p:txBody>
      </p:sp>
      <p:sp>
        <p:nvSpPr>
          <p:cNvPr id="245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6BAECCA3-DB4C-4B28-9BA6-A535AA5D2813}" type="slidenum">
              <a:rPr lang="zh-TW" altLang="en-US" smtClean="0"/>
              <a:pPr/>
              <a:t>13</a:t>
            </a:fld>
            <a:endParaRPr lang="en-US" altLang="zh-TW" smtClean="0"/>
          </a:p>
        </p:txBody>
      </p:sp>
      <p:sp>
        <p:nvSpPr>
          <p:cNvPr id="24580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914400" y="1600200"/>
            <a:ext cx="7772400" cy="4419600"/>
          </a:xfrm>
          <a:ln>
            <a:solidFill>
              <a:schemeClr val="bg1">
                <a:lumMod val="85000"/>
              </a:schemeClr>
            </a:solidFill>
          </a:ln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GB" sz="1500" b="1" dirty="0" smtClean="0">
                <a:latin typeface="Courier New" pitchFamily="49" charset="0"/>
              </a:rPr>
              <a:t>#include &lt;</a:t>
            </a:r>
            <a:r>
              <a:rPr lang="en-GB" sz="1500" b="1" dirty="0" err="1" smtClean="0">
                <a:latin typeface="Courier New" pitchFamily="49" charset="0"/>
              </a:rPr>
              <a:t>iostream</a:t>
            </a:r>
            <a:r>
              <a:rPr lang="en-GB" sz="1500" b="1" dirty="0" smtClean="0">
                <a:latin typeface="Courier New" pitchFamily="49" charset="0"/>
              </a:rPr>
              <a:t>&gt;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GB" sz="1500" b="1" dirty="0" smtClean="0">
                <a:latin typeface="Courier New" pitchFamily="49" charset="0"/>
              </a:rPr>
              <a:t>using namespace </a:t>
            </a:r>
            <a:r>
              <a:rPr lang="en-GB" sz="1500" b="1" dirty="0" err="1" smtClean="0">
                <a:latin typeface="Courier New" pitchFamily="49" charset="0"/>
              </a:rPr>
              <a:t>std</a:t>
            </a:r>
            <a:r>
              <a:rPr lang="en-GB" sz="1500" b="1" dirty="0" smtClean="0">
                <a:latin typeface="Courier New" pitchFamily="49" charset="0"/>
              </a:rPr>
              <a:t>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GB" sz="1500" b="1" dirty="0" smtClean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GB" sz="1500" b="1" dirty="0" smtClean="0">
                <a:latin typeface="Courier New" pitchFamily="49" charset="0"/>
              </a:rPr>
              <a:t>void main(){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GB" sz="1500" b="1" dirty="0" smtClean="0">
                <a:latin typeface="Courier New" pitchFamily="49" charset="0"/>
              </a:rPr>
              <a:t>	 </a:t>
            </a:r>
            <a:r>
              <a:rPr lang="en-GB" sz="1500" b="1" dirty="0" err="1" smtClean="0">
                <a:latin typeface="Courier New" pitchFamily="49" charset="0"/>
              </a:rPr>
              <a:t>int</a:t>
            </a:r>
            <a:r>
              <a:rPr lang="en-GB" sz="1500" b="1" dirty="0" smtClean="0">
                <a:latin typeface="Courier New" pitchFamily="49" charset="0"/>
              </a:rPr>
              <a:t> count[10]; 	//number of occurrence of digits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GB" sz="1500" b="1" dirty="0" smtClean="0">
                <a:latin typeface="Courier New" pitchFamily="49" charset="0"/>
              </a:rPr>
              <a:t>	 </a:t>
            </a:r>
            <a:r>
              <a:rPr lang="en-GB" sz="1500" b="1" dirty="0" err="1" smtClean="0">
                <a:latin typeface="Courier New" pitchFamily="49" charset="0"/>
              </a:rPr>
              <a:t>int</a:t>
            </a:r>
            <a:r>
              <a:rPr lang="en-GB" sz="1500" b="1" dirty="0" smtClean="0">
                <a:latin typeface="Courier New" pitchFamily="49" charset="0"/>
              </a:rPr>
              <a:t> digit; 		//input digit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GB" sz="1500" b="1" dirty="0" smtClean="0">
                <a:latin typeface="Courier New" pitchFamily="49" charset="0"/>
              </a:rPr>
              <a:t>	 </a:t>
            </a:r>
            <a:r>
              <a:rPr lang="en-GB" sz="1500" b="1" dirty="0" err="1" smtClean="0">
                <a:latin typeface="Courier New" pitchFamily="49" charset="0"/>
              </a:rPr>
              <a:t>int</a:t>
            </a:r>
            <a:r>
              <a:rPr lang="en-GB" sz="1500" b="1" dirty="0" smtClean="0">
                <a:latin typeface="Courier New" pitchFamily="49" charset="0"/>
              </a:rPr>
              <a:t> </a:t>
            </a:r>
            <a:r>
              <a:rPr lang="en-GB" sz="1500" b="1" dirty="0" err="1" smtClean="0">
                <a:latin typeface="Courier New" pitchFamily="49" charset="0"/>
              </a:rPr>
              <a:t>i</a:t>
            </a:r>
            <a:r>
              <a:rPr lang="en-GB" sz="1500" b="1" dirty="0" smtClean="0">
                <a:latin typeface="Courier New" pitchFamily="49" charset="0"/>
              </a:rPr>
              <a:t>; 		//loop index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GB" sz="1500" b="1" dirty="0" smtClean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GB" sz="1500" b="1" dirty="0" smtClean="0">
                <a:latin typeface="Courier New" pitchFamily="49" charset="0"/>
              </a:rPr>
              <a:t>	 //read the digits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GB" sz="1500" b="1" dirty="0" smtClean="0">
                <a:latin typeface="Courier New" pitchFamily="49" charset="0"/>
              </a:rPr>
              <a:t> 	 do {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GB" sz="1500" b="1" dirty="0" smtClean="0">
                <a:latin typeface="Courier New" pitchFamily="49" charset="0"/>
              </a:rPr>
              <a:t>	</a:t>
            </a:r>
            <a:r>
              <a:rPr lang="en-GB" sz="1500" b="1" dirty="0">
                <a:latin typeface="Courier New" pitchFamily="49" charset="0"/>
              </a:rPr>
              <a:t>  </a:t>
            </a:r>
            <a:r>
              <a:rPr lang="en-GB" sz="1500" b="1" dirty="0" smtClean="0">
                <a:latin typeface="Courier New" pitchFamily="49" charset="0"/>
              </a:rPr>
              <a:t>   </a:t>
            </a:r>
            <a:r>
              <a:rPr lang="en-GB" sz="1500" b="1" dirty="0" err="1" smtClean="0">
                <a:latin typeface="Courier New" pitchFamily="49" charset="0"/>
              </a:rPr>
              <a:t>cin</a:t>
            </a:r>
            <a:r>
              <a:rPr lang="en-GB" sz="1500" b="1" dirty="0" smtClean="0">
                <a:latin typeface="Courier New" pitchFamily="49" charset="0"/>
              </a:rPr>
              <a:t> &gt;&gt; digit;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GB" sz="1500" b="1" dirty="0" smtClean="0">
                <a:latin typeface="Courier New" pitchFamily="49" charset="0"/>
              </a:rPr>
              <a:t>	     if (digit&gt;=0 &amp;&amp; digit&lt;=9)	//necessary to avoid out-of-bound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GB" sz="1500" b="1" dirty="0" smtClean="0">
                <a:latin typeface="Courier New" pitchFamily="49" charset="0"/>
              </a:rPr>
              <a:t>	</a:t>
            </a:r>
            <a:r>
              <a:rPr lang="en-GB" sz="1500" b="1" dirty="0">
                <a:latin typeface="Courier New" pitchFamily="49" charset="0"/>
              </a:rPr>
              <a:t>  </a:t>
            </a:r>
            <a:r>
              <a:rPr lang="en-GB" sz="1500" b="1" dirty="0" smtClean="0">
                <a:latin typeface="Courier New" pitchFamily="49" charset="0"/>
              </a:rPr>
              <a:t>       count[digit]++;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GB" sz="1500" b="1" dirty="0" smtClean="0">
                <a:latin typeface="Courier New" pitchFamily="49" charset="0"/>
              </a:rPr>
              <a:t>	 } while(digit != -1); //stop if the input number is -1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GB" sz="1500" b="1" dirty="0" smtClean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GB" sz="1500" b="1" dirty="0" smtClean="0">
                <a:latin typeface="Courier New" pitchFamily="49" charset="0"/>
              </a:rPr>
              <a:t>	 //print the </a:t>
            </a:r>
            <a:r>
              <a:rPr lang="en-GB" sz="1500" b="1" dirty="0" err="1" smtClean="0">
                <a:latin typeface="Courier New" pitchFamily="49" charset="0"/>
              </a:rPr>
              <a:t>occurances</a:t>
            </a:r>
            <a:endParaRPr lang="en-GB" sz="1500" b="1" dirty="0" smtClean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GB" sz="1500" b="1" dirty="0" smtClean="0">
                <a:latin typeface="Courier New" pitchFamily="49" charset="0"/>
              </a:rPr>
              <a:t>	 for (</a:t>
            </a:r>
            <a:r>
              <a:rPr lang="en-GB" sz="1500" b="1" dirty="0" err="1" smtClean="0">
                <a:latin typeface="Courier New" pitchFamily="49" charset="0"/>
              </a:rPr>
              <a:t>i</a:t>
            </a:r>
            <a:r>
              <a:rPr lang="en-GB" sz="1500" b="1" dirty="0" smtClean="0">
                <a:latin typeface="Courier New" pitchFamily="49" charset="0"/>
              </a:rPr>
              <a:t>=0; </a:t>
            </a:r>
            <a:r>
              <a:rPr lang="en-GB" sz="1500" b="1" dirty="0" err="1" smtClean="0">
                <a:latin typeface="Courier New" pitchFamily="49" charset="0"/>
              </a:rPr>
              <a:t>i</a:t>
            </a:r>
            <a:r>
              <a:rPr lang="en-GB" sz="1500" b="1" dirty="0" smtClean="0">
                <a:latin typeface="Courier New" pitchFamily="49" charset="0"/>
              </a:rPr>
              <a:t>&lt;10;i++){</a:t>
            </a:r>
          </a:p>
          <a:p>
            <a:pPr>
              <a:lnSpc>
                <a:spcPct val="80000"/>
              </a:lnSpc>
              <a:buNone/>
            </a:pPr>
            <a:r>
              <a:rPr lang="en-GB" sz="1500" b="1" dirty="0" smtClean="0">
                <a:latin typeface="Courier New" pitchFamily="49" charset="0"/>
              </a:rPr>
              <a:t>	     </a:t>
            </a:r>
            <a:r>
              <a:rPr lang="en-GB" sz="1500" b="1" dirty="0" err="1" smtClean="0">
                <a:latin typeface="Courier New" pitchFamily="49" charset="0"/>
              </a:rPr>
              <a:t>cout</a:t>
            </a:r>
            <a:r>
              <a:rPr lang="en-GB" sz="1500" b="1" dirty="0" smtClean="0">
                <a:latin typeface="Courier New" pitchFamily="49" charset="0"/>
              </a:rPr>
              <a:t> &lt;&lt; "Frequency of </a:t>
            </a:r>
            <a:r>
              <a:rPr lang="en-GB" altLang="zh-HK" sz="1500" b="1" dirty="0">
                <a:latin typeface="Courier New" pitchFamily="49" charset="0"/>
              </a:rPr>
              <a:t>" </a:t>
            </a:r>
            <a:r>
              <a:rPr lang="en-GB" altLang="zh-HK" sz="1500" b="1" dirty="0" smtClean="0">
                <a:latin typeface="Courier New" pitchFamily="49" charset="0"/>
              </a:rPr>
              <a:t>&lt;&lt; </a:t>
            </a:r>
            <a:r>
              <a:rPr lang="en-GB" altLang="zh-HK" sz="1500" b="1" dirty="0" err="1" smtClean="0">
                <a:latin typeface="Courier New" pitchFamily="49" charset="0"/>
              </a:rPr>
              <a:t>i</a:t>
            </a:r>
            <a:r>
              <a:rPr lang="en-GB" altLang="zh-HK" sz="1500" b="1" dirty="0" smtClean="0">
                <a:latin typeface="Courier New" pitchFamily="49" charset="0"/>
              </a:rPr>
              <a:t> &lt;&lt; </a:t>
            </a:r>
            <a:r>
              <a:rPr lang="en-GB" altLang="zh-HK" sz="1500" b="1" dirty="0">
                <a:latin typeface="Courier New" pitchFamily="49" charset="0"/>
              </a:rPr>
              <a:t>" </a:t>
            </a:r>
            <a:r>
              <a:rPr lang="en-GB" sz="1500" b="1" dirty="0" smtClean="0">
                <a:latin typeface="Courier New" pitchFamily="49" charset="0"/>
              </a:rPr>
              <a:t>is </a:t>
            </a:r>
            <a:r>
              <a:rPr lang="en-GB" altLang="zh-HK" sz="1500" b="1" dirty="0">
                <a:latin typeface="Courier New" pitchFamily="49" charset="0"/>
              </a:rPr>
              <a:t>" </a:t>
            </a:r>
            <a:r>
              <a:rPr lang="en-GB" altLang="zh-HK" sz="1500" b="1" dirty="0" smtClean="0">
                <a:latin typeface="Courier New" pitchFamily="49" charset="0"/>
              </a:rPr>
              <a:t>&lt;&lt; </a:t>
            </a:r>
            <a:r>
              <a:rPr lang="en-GB" sz="1500" b="1" dirty="0" smtClean="0">
                <a:latin typeface="Courier New" pitchFamily="49" charset="0"/>
              </a:rPr>
              <a:t>count[</a:t>
            </a:r>
            <a:r>
              <a:rPr lang="en-GB" sz="1500" b="1" dirty="0" err="1" smtClean="0">
                <a:latin typeface="Courier New" pitchFamily="49" charset="0"/>
              </a:rPr>
              <a:t>i</a:t>
            </a:r>
            <a:r>
              <a:rPr lang="en-GB" sz="1500" b="1" dirty="0" smtClean="0">
                <a:latin typeface="Courier New" pitchFamily="49" charset="0"/>
              </a:rPr>
              <a:t>] &lt;&lt; </a:t>
            </a:r>
            <a:r>
              <a:rPr lang="en-GB" sz="1500" b="1" dirty="0" err="1" smtClean="0">
                <a:latin typeface="Courier New" pitchFamily="49" charset="0"/>
              </a:rPr>
              <a:t>endl</a:t>
            </a:r>
            <a:r>
              <a:rPr lang="en-GB" sz="1500" b="1" dirty="0" smtClean="0">
                <a:latin typeface="Courier New" pitchFamily="49" charset="0"/>
              </a:rPr>
              <a:t>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GB" sz="1500" b="1" dirty="0" smtClean="0">
                <a:latin typeface="Courier New" pitchFamily="49" charset="0"/>
              </a:rPr>
              <a:t>	 }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GB" sz="1500" b="1" dirty="0" smtClean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>
                <a:ea typeface="新細明體" charset="-120"/>
              </a:rPr>
              <a:t>The actual output (incorrect!)</a:t>
            </a:r>
            <a:endParaRPr lang="en-GB" dirty="0" smtClean="0"/>
          </a:p>
        </p:txBody>
      </p:sp>
      <p:sp>
        <p:nvSpPr>
          <p:cNvPr id="256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8B2B9156-F979-4C70-B5DF-76A27711771F}" type="slidenum">
              <a:rPr lang="zh-TW" altLang="en-US" smtClean="0"/>
              <a:pPr/>
              <a:t>14</a:t>
            </a:fld>
            <a:endParaRPr lang="en-US" altLang="zh-TW" smtClean="0"/>
          </a:p>
        </p:txBody>
      </p:sp>
      <p:sp>
        <p:nvSpPr>
          <p:cNvPr id="25604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100" u="sng" smtClean="0">
                <a:latin typeface="Courier New" pitchFamily="49" charset="0"/>
              </a:rPr>
              <a:t>3 4 1 3 1 3 -1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100" smtClean="0">
                <a:latin typeface="Courier New" pitchFamily="49" charset="0"/>
              </a:rPr>
              <a:t>Frequency of 0 is 2089878893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100" smtClean="0">
                <a:latin typeface="Courier New" pitchFamily="49" charset="0"/>
              </a:rPr>
              <a:t>Frequency of 1 is 2088886165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100" smtClean="0">
                <a:latin typeface="Courier New" pitchFamily="49" charset="0"/>
              </a:rPr>
              <a:t>Frequency of 2 is 1376256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100" smtClean="0">
                <a:latin typeface="Courier New" pitchFamily="49" charset="0"/>
              </a:rPr>
              <a:t>Frequency of 3 is 3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100" smtClean="0">
                <a:latin typeface="Courier New" pitchFamily="49" charset="0"/>
              </a:rPr>
              <a:t>Frequency of 4 is 1394145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100" smtClean="0">
                <a:latin typeface="Courier New" pitchFamily="49" charset="0"/>
              </a:rPr>
              <a:t>Frequency of 5 is 1245072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100" smtClean="0">
                <a:latin typeface="Courier New" pitchFamily="49" charset="0"/>
              </a:rPr>
              <a:t>Frequency of 6 is 4203110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100" smtClean="0">
                <a:latin typeface="Courier New" pitchFamily="49" charset="0"/>
              </a:rPr>
              <a:t>Frequency of 7 is 1394144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100" smtClean="0">
                <a:latin typeface="Courier New" pitchFamily="49" charset="0"/>
              </a:rPr>
              <a:t>Frequency of 8 is 0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100" smtClean="0">
                <a:latin typeface="Courier New" pitchFamily="49" charset="0"/>
              </a:rPr>
              <a:t>Frequency of 9 is 1310720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400" dirty="0" smtClean="0">
                <a:ea typeface="新細明體" charset="-120"/>
              </a:rPr>
              <a:t>It's a good practice to </a:t>
            </a:r>
            <a:r>
              <a:rPr lang="en-US" altLang="zh-TW" sz="3400" dirty="0" smtClean="0">
                <a:solidFill>
                  <a:srgbClr val="FF0000"/>
                </a:solidFill>
                <a:ea typeface="新細明體" charset="-120"/>
              </a:rPr>
              <a:t>initialize</a:t>
            </a:r>
            <a:r>
              <a:rPr lang="en-US" altLang="zh-TW" sz="3400" dirty="0" smtClean="0">
                <a:ea typeface="新細明體" charset="-120"/>
              </a:rPr>
              <a:t> arrays </a:t>
            </a:r>
            <a:endParaRPr lang="en-GB" sz="3400" dirty="0" smtClean="0"/>
          </a:p>
        </p:txBody>
      </p:sp>
      <p:sp>
        <p:nvSpPr>
          <p:cNvPr id="266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8FA60A96-5FBE-4F84-9795-4DE22C91C372}" type="slidenum">
              <a:rPr lang="zh-TW" altLang="en-US" smtClean="0"/>
              <a:pPr/>
              <a:t>15</a:t>
            </a:fld>
            <a:endParaRPr lang="en-US" altLang="zh-TW" smtClean="0"/>
          </a:p>
        </p:txBody>
      </p:sp>
      <p:sp>
        <p:nvSpPr>
          <p:cNvPr id="26628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altLang="zh-TW" sz="2400" dirty="0" smtClean="0">
                <a:ea typeface="新細明體" charset="-120"/>
              </a:rPr>
              <a:t>Otherwise, the values of the elements in the array is unpredictable.</a:t>
            </a:r>
          </a:p>
          <a:p>
            <a:pPr eaLnBrk="1" hangingPunct="1"/>
            <a:r>
              <a:rPr lang="en-US" altLang="zh-TW" sz="2400" dirty="0" smtClean="0">
                <a:ea typeface="新細明體" charset="-120"/>
              </a:rPr>
              <a:t>A common way to initialize an array is to set all the elements to zero </a:t>
            </a:r>
          </a:p>
          <a:p>
            <a:pPr eaLnBrk="1" hangingPunct="1"/>
            <a:endParaRPr lang="en-US" altLang="zh-TW" sz="2400" dirty="0" smtClean="0">
              <a:ea typeface="新細明體" charset="-12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zh-TW" sz="2400" dirty="0" smtClean="0">
                <a:latin typeface="Courier New" pitchFamily="49" charset="0"/>
                <a:ea typeface="新細明體" charset="-120"/>
              </a:rPr>
              <a:t>	for (</a:t>
            </a:r>
            <a:r>
              <a:rPr lang="en-US" altLang="zh-TW" sz="2400" dirty="0" err="1" smtClean="0">
                <a:latin typeface="Courier New" pitchFamily="49" charset="0"/>
                <a:ea typeface="新細明體" charset="-120"/>
              </a:rPr>
              <a:t>i</a:t>
            </a:r>
            <a:r>
              <a:rPr lang="en-US" altLang="zh-TW" sz="2400" dirty="0" smtClean="0">
                <a:latin typeface="Courier New" pitchFamily="49" charset="0"/>
                <a:ea typeface="新細明體" charset="-120"/>
              </a:rPr>
              <a:t>=0; </a:t>
            </a:r>
            <a:r>
              <a:rPr lang="en-US" altLang="zh-TW" sz="2400" dirty="0" err="1" smtClean="0">
                <a:latin typeface="Courier New" pitchFamily="49" charset="0"/>
                <a:ea typeface="新細明體" charset="-120"/>
              </a:rPr>
              <a:t>i</a:t>
            </a:r>
            <a:r>
              <a:rPr lang="en-US" altLang="zh-TW" sz="2400" dirty="0" smtClean="0">
                <a:latin typeface="Courier New" pitchFamily="49" charset="0"/>
                <a:ea typeface="新細明體" charset="-120"/>
              </a:rPr>
              <a:t>&lt;10; </a:t>
            </a:r>
            <a:r>
              <a:rPr lang="en-US" altLang="zh-TW" sz="2400" dirty="0" err="1" smtClean="0">
                <a:latin typeface="Courier New" pitchFamily="49" charset="0"/>
                <a:ea typeface="新細明體" charset="-120"/>
              </a:rPr>
              <a:t>i</a:t>
            </a:r>
            <a:r>
              <a:rPr lang="en-US" altLang="zh-TW" sz="2400" dirty="0" smtClean="0">
                <a:latin typeface="Courier New" pitchFamily="49" charset="0"/>
                <a:ea typeface="新細明體" charset="-120"/>
              </a:rPr>
              <a:t>++)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zh-TW" sz="2400" dirty="0" smtClean="0">
                <a:latin typeface="Courier New" pitchFamily="49" charset="0"/>
                <a:ea typeface="新細明體" charset="-120"/>
              </a:rPr>
              <a:t>		count[</a:t>
            </a:r>
            <a:r>
              <a:rPr lang="en-US" altLang="zh-TW" sz="2400" dirty="0" err="1" smtClean="0">
                <a:latin typeface="Courier New" pitchFamily="49" charset="0"/>
                <a:ea typeface="新細明體" charset="-120"/>
              </a:rPr>
              <a:t>i</a:t>
            </a:r>
            <a:r>
              <a:rPr lang="en-US" altLang="zh-TW" sz="2400" dirty="0" smtClean="0">
                <a:latin typeface="Courier New" pitchFamily="49" charset="0"/>
                <a:ea typeface="新細明體" charset="-120"/>
              </a:rPr>
              <a:t>]=0;</a:t>
            </a:r>
          </a:p>
          <a:p>
            <a:pPr lvl="1" eaLnBrk="1" hangingPunct="1"/>
            <a:endParaRPr lang="en-US" altLang="zh-TW" dirty="0" smtClean="0">
              <a:latin typeface="Courier New" pitchFamily="49" charset="0"/>
              <a:ea typeface="新細明體" charset="-120"/>
            </a:endParaRPr>
          </a:p>
          <a:p>
            <a:pPr eaLnBrk="1" hangingPunct="1"/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charset="-120"/>
              </a:rPr>
              <a:t>Array initializer</a:t>
            </a:r>
            <a:endParaRPr lang="en-GB" smtClean="0"/>
          </a:p>
        </p:txBody>
      </p:sp>
      <p:sp>
        <p:nvSpPr>
          <p:cNvPr id="276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9A0A37CC-A23B-43F5-AF07-8FB56A12573D}" type="slidenum">
              <a:rPr lang="zh-TW" altLang="en-US" smtClean="0"/>
              <a:pPr/>
              <a:t>16</a:t>
            </a:fld>
            <a:endParaRPr lang="en-US" altLang="zh-TW" smtClean="0"/>
          </a:p>
        </p:txBody>
      </p:sp>
      <p:sp>
        <p:nvSpPr>
          <p:cNvPr id="27652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zh-TW" sz="2500" dirty="0" err="1" smtClean="0">
                <a:latin typeface="Courier New" pitchFamily="49" charset="0"/>
                <a:ea typeface="新細明體" charset="-120"/>
              </a:rPr>
              <a:t>int</a:t>
            </a:r>
            <a:r>
              <a:rPr lang="en-US" altLang="zh-TW" sz="2500" dirty="0" smtClean="0">
                <a:latin typeface="Courier New" pitchFamily="49" charset="0"/>
                <a:ea typeface="新細明體" charset="-120"/>
              </a:rPr>
              <a:t> mark[10]=</a:t>
            </a:r>
            <a:r>
              <a:rPr lang="en-US" altLang="zh-TW" sz="2500" dirty="0" smtClean="0">
                <a:solidFill>
                  <a:srgbClr val="FF0000"/>
                </a:solidFill>
                <a:latin typeface="Courier New" pitchFamily="49" charset="0"/>
                <a:ea typeface="新細明體" charset="-120"/>
              </a:rPr>
              <a:t>{</a:t>
            </a:r>
            <a:r>
              <a:rPr lang="en-US" altLang="zh-TW" sz="2500" dirty="0" smtClean="0">
                <a:latin typeface="Courier New" pitchFamily="49" charset="0"/>
                <a:ea typeface="新細明體" charset="-120"/>
              </a:rPr>
              <a:t>100, 90</a:t>
            </a:r>
            <a:r>
              <a:rPr lang="en-US" altLang="zh-TW" sz="2500" dirty="0" smtClean="0">
                <a:solidFill>
                  <a:srgbClr val="FF0000"/>
                </a:solidFill>
                <a:latin typeface="Courier New" pitchFamily="49" charset="0"/>
                <a:ea typeface="新細明體" charset="-120"/>
              </a:rPr>
              <a:t>}</a:t>
            </a:r>
            <a:r>
              <a:rPr lang="en-US" altLang="zh-TW" sz="2500" dirty="0" smtClean="0">
                <a:latin typeface="Courier New" pitchFamily="49" charset="0"/>
                <a:ea typeface="新細明體" charset="-120"/>
              </a:rPr>
              <a:t>;</a:t>
            </a:r>
            <a:endParaRPr lang="en-US" altLang="zh-TW" sz="2200" dirty="0" smtClean="0">
              <a:ea typeface="新細明體" charset="-120"/>
            </a:endParaRPr>
          </a:p>
          <a:p>
            <a:pPr eaLnBrk="1" hangingPunct="1"/>
            <a:r>
              <a:rPr lang="en-US" altLang="zh-TW" sz="2200" dirty="0" smtClean="0">
                <a:ea typeface="新細明體" charset="-120"/>
              </a:rPr>
              <a:t>Define an array of 10 elements, set the 1</a:t>
            </a:r>
            <a:r>
              <a:rPr lang="en-US" altLang="zh-TW" sz="2200" baseline="30000" dirty="0" smtClean="0">
                <a:ea typeface="新細明體" charset="-120"/>
              </a:rPr>
              <a:t>st</a:t>
            </a:r>
            <a:r>
              <a:rPr lang="en-US" altLang="zh-TW" sz="2200" dirty="0" smtClean="0">
                <a:ea typeface="新細明體" charset="-120"/>
              </a:rPr>
              <a:t> element to 100 and the 2</a:t>
            </a:r>
            <a:r>
              <a:rPr lang="en-US" altLang="zh-TW" sz="2200" baseline="30000" dirty="0" smtClean="0">
                <a:ea typeface="新細明體" charset="-120"/>
              </a:rPr>
              <a:t>nd</a:t>
            </a:r>
            <a:r>
              <a:rPr lang="en-US" altLang="zh-TW" sz="2200" dirty="0" smtClean="0">
                <a:ea typeface="新細明體" charset="-120"/>
              </a:rPr>
              <a:t> element to 90. </a:t>
            </a:r>
          </a:p>
          <a:p>
            <a:pPr eaLnBrk="1" hangingPunct="1"/>
            <a:r>
              <a:rPr lang="en-US" altLang="zh-TW" sz="2200" dirty="0" smtClean="0">
                <a:ea typeface="新細明體" charset="-120"/>
              </a:rPr>
              <a:t>We list fewer values than the array size (10). </a:t>
            </a:r>
            <a:r>
              <a:rPr lang="en-US" altLang="zh-TW" sz="2200" dirty="0" smtClean="0">
                <a:solidFill>
                  <a:srgbClr val="FF0000"/>
                </a:solidFill>
                <a:ea typeface="新細明體" charset="-120"/>
              </a:rPr>
              <a:t>The remaining elements are set to 0 by default</a:t>
            </a:r>
          </a:p>
          <a:p>
            <a:pPr eaLnBrk="1" hangingPunct="1"/>
            <a:r>
              <a:rPr lang="en-US" altLang="zh-TW" sz="2200" dirty="0" smtClean="0">
                <a:ea typeface="新細明體" charset="-120"/>
              </a:rPr>
              <a:t>To initialize all elements to 0,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zh-TW" sz="2500" dirty="0" smtClean="0">
                <a:latin typeface="Courier New" pitchFamily="49" charset="0"/>
                <a:ea typeface="新細明體" charset="-120"/>
              </a:rPr>
              <a:t>	</a:t>
            </a:r>
            <a:r>
              <a:rPr lang="en-US" altLang="zh-TW" sz="2500" dirty="0" err="1" smtClean="0">
                <a:latin typeface="Courier New" pitchFamily="49" charset="0"/>
                <a:ea typeface="新細明體" charset="-120"/>
              </a:rPr>
              <a:t>int</a:t>
            </a:r>
            <a:r>
              <a:rPr lang="en-US" altLang="zh-TW" sz="2500" dirty="0" smtClean="0">
                <a:latin typeface="Courier New" pitchFamily="49" charset="0"/>
                <a:ea typeface="新細明體" charset="-120"/>
              </a:rPr>
              <a:t> mark[10]={0}</a:t>
            </a:r>
            <a:r>
              <a:rPr lang="en-US" altLang="zh-TW" sz="2500" dirty="0">
                <a:latin typeface="Courier New" pitchFamily="49" charset="0"/>
                <a:ea typeface="新細明體" charset="-120"/>
              </a:rPr>
              <a:t>;</a:t>
            </a:r>
            <a:endParaRPr lang="en-GB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73599"/>
            <a:ext cx="7772400" cy="11448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TW" dirty="0" smtClean="0">
                <a:ea typeface="新細明體" charset="-120"/>
              </a:rPr>
              <a:t>Correct program for example 2</a:t>
            </a:r>
            <a:endParaRPr lang="en-GB" dirty="0" smtClean="0"/>
          </a:p>
        </p:txBody>
      </p:sp>
      <p:sp>
        <p:nvSpPr>
          <p:cNvPr id="296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30AC063C-701C-4FDA-B028-7BD3AC1CFE36}" type="slidenum">
              <a:rPr lang="zh-TW" altLang="en-US" smtClean="0"/>
              <a:pPr/>
              <a:t>17</a:t>
            </a:fld>
            <a:endParaRPr lang="en-US" altLang="zh-TW" smtClean="0"/>
          </a:p>
        </p:txBody>
      </p:sp>
      <p:sp>
        <p:nvSpPr>
          <p:cNvPr id="29700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914400" y="1676400"/>
            <a:ext cx="8001000" cy="4953000"/>
          </a:xfrm>
          <a:ln>
            <a:solidFill>
              <a:schemeClr val="bg1">
                <a:lumMod val="85000"/>
              </a:schemeClr>
            </a:solidFill>
          </a:ln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GB" sz="1400" b="1" dirty="0" smtClean="0">
                <a:latin typeface="Courier New" pitchFamily="49" charset="0"/>
              </a:rPr>
              <a:t>#include&lt;</a:t>
            </a:r>
            <a:r>
              <a:rPr lang="en-GB" sz="1400" b="1" dirty="0" err="1" smtClean="0">
                <a:latin typeface="Courier New" pitchFamily="49" charset="0"/>
              </a:rPr>
              <a:t>iostream</a:t>
            </a:r>
            <a:r>
              <a:rPr lang="en-GB" sz="1400" b="1" dirty="0" smtClean="0">
                <a:latin typeface="Courier New" pitchFamily="49" charset="0"/>
              </a:rPr>
              <a:t>&gt;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GB" sz="1400" b="1" dirty="0" smtClean="0">
                <a:latin typeface="Courier New" pitchFamily="49" charset="0"/>
              </a:rPr>
              <a:t>using namespace </a:t>
            </a:r>
            <a:r>
              <a:rPr lang="en-GB" sz="1400" b="1" dirty="0" err="1" smtClean="0">
                <a:latin typeface="Courier New" pitchFamily="49" charset="0"/>
              </a:rPr>
              <a:t>std</a:t>
            </a:r>
            <a:r>
              <a:rPr lang="en-GB" sz="1400" b="1" dirty="0" smtClean="0">
                <a:latin typeface="Courier New" pitchFamily="49" charset="0"/>
              </a:rPr>
              <a:t>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GB" sz="1400" b="1" dirty="0" smtClean="0">
                <a:latin typeface="Courier New" pitchFamily="49" charset="0"/>
              </a:rPr>
              <a:t>void main(){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GB" sz="1400" b="1" dirty="0" smtClean="0">
                <a:latin typeface="Courier New" pitchFamily="49" charset="0"/>
              </a:rPr>
              <a:t>	</a:t>
            </a:r>
            <a:r>
              <a:rPr lang="en-GB" sz="1400" b="1" dirty="0" err="1" smtClean="0">
                <a:latin typeface="Courier New" pitchFamily="49" charset="0"/>
              </a:rPr>
              <a:t>int</a:t>
            </a:r>
            <a:r>
              <a:rPr lang="en-GB" sz="1400" b="1" dirty="0" smtClean="0">
                <a:latin typeface="Courier New" pitchFamily="49" charset="0"/>
              </a:rPr>
              <a:t> </a:t>
            </a:r>
            <a:r>
              <a:rPr lang="en-GB" sz="1400" b="1" dirty="0" smtClean="0">
                <a:solidFill>
                  <a:srgbClr val="FF0000"/>
                </a:solidFill>
                <a:latin typeface="Courier New" pitchFamily="49" charset="0"/>
              </a:rPr>
              <a:t>count[10]={0}</a:t>
            </a:r>
            <a:r>
              <a:rPr lang="en-GB" sz="1400" b="1" dirty="0" smtClean="0">
                <a:latin typeface="Courier New" pitchFamily="49" charset="0"/>
              </a:rPr>
              <a:t>; </a:t>
            </a:r>
            <a:r>
              <a:rPr lang="en-GB" sz="1400" b="1" dirty="0" smtClean="0">
                <a:solidFill>
                  <a:srgbClr val="000000"/>
                </a:solidFill>
                <a:latin typeface="Courier New" pitchFamily="49" charset="0"/>
              </a:rPr>
              <a:t>//number of occurrence of digits, and initialization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GB" sz="1400" b="1" dirty="0" smtClean="0">
                <a:latin typeface="Courier New" pitchFamily="49" charset="0"/>
              </a:rPr>
              <a:t>	</a:t>
            </a:r>
            <a:r>
              <a:rPr lang="en-GB" sz="1400" b="1" dirty="0" err="1" smtClean="0">
                <a:latin typeface="Courier New" pitchFamily="49" charset="0"/>
              </a:rPr>
              <a:t>int</a:t>
            </a:r>
            <a:r>
              <a:rPr lang="en-GB" sz="1400" b="1" dirty="0" smtClean="0">
                <a:latin typeface="Courier New" pitchFamily="49" charset="0"/>
              </a:rPr>
              <a:t> digit; 	</a:t>
            </a:r>
            <a:r>
              <a:rPr lang="en-GB" sz="1400" b="1" dirty="0" smtClean="0">
                <a:solidFill>
                  <a:srgbClr val="000000"/>
                </a:solidFill>
                <a:latin typeface="Courier New" pitchFamily="49" charset="0"/>
              </a:rPr>
              <a:t>//input digit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GB" sz="1400" b="1" dirty="0" smtClean="0">
                <a:latin typeface="Courier New" pitchFamily="49" charset="0"/>
              </a:rPr>
              <a:t>	</a:t>
            </a:r>
            <a:r>
              <a:rPr lang="en-GB" sz="1400" b="1" dirty="0" err="1" smtClean="0">
                <a:latin typeface="Courier New" pitchFamily="49" charset="0"/>
              </a:rPr>
              <a:t>int</a:t>
            </a:r>
            <a:r>
              <a:rPr lang="en-GB" sz="1400" b="1" dirty="0" smtClean="0">
                <a:latin typeface="Courier New" pitchFamily="49" charset="0"/>
              </a:rPr>
              <a:t> </a:t>
            </a:r>
            <a:r>
              <a:rPr lang="en-GB" sz="1400" b="1" dirty="0" err="1" smtClean="0">
                <a:latin typeface="Courier New" pitchFamily="49" charset="0"/>
              </a:rPr>
              <a:t>i</a:t>
            </a:r>
            <a:r>
              <a:rPr lang="en-GB" sz="1400" b="1" dirty="0" smtClean="0">
                <a:latin typeface="Courier New" pitchFamily="49" charset="0"/>
              </a:rPr>
              <a:t>; 	//loop index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GB" sz="1400" b="1" dirty="0" smtClean="0">
              <a:solidFill>
                <a:srgbClr val="0000CC"/>
              </a:solidFill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GB" sz="1400" b="1" dirty="0" smtClean="0">
                <a:latin typeface="Courier New" pitchFamily="49" charset="0"/>
              </a:rPr>
              <a:t>	//read the digits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GB" sz="1400" b="1" dirty="0" smtClean="0">
                <a:latin typeface="Courier New" pitchFamily="49" charset="0"/>
              </a:rPr>
              <a:t> 	do {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GB" sz="1400" b="1" dirty="0" smtClean="0">
                <a:latin typeface="Courier New" pitchFamily="49" charset="0"/>
              </a:rPr>
              <a:t>		</a:t>
            </a:r>
            <a:r>
              <a:rPr lang="en-GB" sz="1400" b="1" dirty="0" err="1" smtClean="0">
                <a:latin typeface="Courier New" pitchFamily="49" charset="0"/>
              </a:rPr>
              <a:t>cin</a:t>
            </a:r>
            <a:r>
              <a:rPr lang="en-GB" sz="1400" b="1" dirty="0" smtClean="0">
                <a:latin typeface="Courier New" pitchFamily="49" charset="0"/>
              </a:rPr>
              <a:t> &gt;&gt; digit;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GB" sz="1400" b="1" dirty="0" smtClean="0">
                <a:latin typeface="Courier New" pitchFamily="49" charset="0"/>
              </a:rPr>
              <a:t>		if (digit&gt;=0 &amp;&amp; digit&lt;=9)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GB" sz="1400" b="1" dirty="0" smtClean="0">
                <a:latin typeface="Courier New" pitchFamily="49" charset="0"/>
              </a:rPr>
              <a:t>			count[digit]++;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GB" sz="1400" b="1" dirty="0" smtClean="0">
                <a:latin typeface="Courier New" pitchFamily="49" charset="0"/>
              </a:rPr>
              <a:t>	} while(digit != -1); //stop if the input number is -1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GB" sz="1400" b="1" dirty="0" smtClean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GB" sz="1400" b="1" dirty="0" smtClean="0">
                <a:latin typeface="Courier New" pitchFamily="49" charset="0"/>
              </a:rPr>
              <a:t>	//print the frequency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GB" sz="1400" b="1" dirty="0" smtClean="0">
                <a:latin typeface="Courier New" pitchFamily="49" charset="0"/>
              </a:rPr>
              <a:t>	for (</a:t>
            </a:r>
            <a:r>
              <a:rPr lang="en-GB" sz="1400" b="1" dirty="0" err="1" smtClean="0">
                <a:latin typeface="Courier New" pitchFamily="49" charset="0"/>
              </a:rPr>
              <a:t>i</a:t>
            </a:r>
            <a:r>
              <a:rPr lang="en-GB" sz="1400" b="1" dirty="0" smtClean="0">
                <a:latin typeface="Courier New" pitchFamily="49" charset="0"/>
              </a:rPr>
              <a:t>=0; </a:t>
            </a:r>
            <a:r>
              <a:rPr lang="en-GB" sz="1400" b="1" dirty="0" err="1" smtClean="0">
                <a:latin typeface="Courier New" pitchFamily="49" charset="0"/>
              </a:rPr>
              <a:t>i</a:t>
            </a:r>
            <a:r>
              <a:rPr lang="en-GB" sz="1400" b="1" dirty="0" smtClean="0">
                <a:latin typeface="Courier New" pitchFamily="49" charset="0"/>
              </a:rPr>
              <a:t>&lt;10;i++){</a:t>
            </a:r>
          </a:p>
          <a:p>
            <a:pPr>
              <a:lnSpc>
                <a:spcPct val="80000"/>
              </a:lnSpc>
              <a:buNone/>
            </a:pPr>
            <a:r>
              <a:rPr lang="en-GB" sz="1400" b="1" dirty="0" smtClean="0">
                <a:latin typeface="Courier New" pitchFamily="49" charset="0"/>
              </a:rPr>
              <a:t>		</a:t>
            </a:r>
            <a:r>
              <a:rPr lang="en-GB" altLang="zh-HK" sz="1400" b="1" dirty="0" err="1">
                <a:latin typeface="Courier New" pitchFamily="49" charset="0"/>
              </a:rPr>
              <a:t>cout</a:t>
            </a:r>
            <a:r>
              <a:rPr lang="en-GB" altLang="zh-HK" sz="1400" b="1" dirty="0">
                <a:latin typeface="Courier New" pitchFamily="49" charset="0"/>
              </a:rPr>
              <a:t> &lt;&lt; "Frequency of " &lt;&lt; </a:t>
            </a:r>
            <a:r>
              <a:rPr lang="en-GB" altLang="zh-HK" sz="1400" b="1" dirty="0" err="1">
                <a:latin typeface="Courier New" pitchFamily="49" charset="0"/>
              </a:rPr>
              <a:t>i</a:t>
            </a:r>
            <a:r>
              <a:rPr lang="en-GB" altLang="zh-HK" sz="1400" b="1" dirty="0">
                <a:latin typeface="Courier New" pitchFamily="49" charset="0"/>
              </a:rPr>
              <a:t> &lt;&lt; " is " &lt;&lt; count[</a:t>
            </a:r>
            <a:r>
              <a:rPr lang="en-GB" altLang="zh-HK" sz="1400" b="1" dirty="0" err="1">
                <a:latin typeface="Courier New" pitchFamily="49" charset="0"/>
              </a:rPr>
              <a:t>i</a:t>
            </a:r>
            <a:r>
              <a:rPr lang="en-GB" altLang="zh-HK" sz="1400" b="1" dirty="0">
                <a:latin typeface="Courier New" pitchFamily="49" charset="0"/>
              </a:rPr>
              <a:t>] &lt;&lt; </a:t>
            </a:r>
            <a:r>
              <a:rPr lang="en-GB" altLang="zh-HK" sz="1400" b="1" dirty="0" err="1">
                <a:latin typeface="Courier New" pitchFamily="49" charset="0"/>
              </a:rPr>
              <a:t>endl</a:t>
            </a:r>
            <a:r>
              <a:rPr lang="en-GB" altLang="zh-HK" sz="1400" b="1" dirty="0">
                <a:latin typeface="Courier New" pitchFamily="49" charset="0"/>
              </a:rPr>
              <a:t>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GB" sz="1400" b="1" dirty="0" smtClean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GB" sz="1400" b="1" dirty="0" smtClean="0">
                <a:latin typeface="Courier New" pitchFamily="49" charset="0"/>
              </a:rPr>
              <a:t>	}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GB" sz="1400" b="1" dirty="0" smtClean="0">
                <a:latin typeface="Courier New" pitchFamily="49" charset="0"/>
              </a:rPr>
              <a:t>}</a:t>
            </a:r>
          </a:p>
          <a:p>
            <a:pPr eaLnBrk="1" hangingPunct="1">
              <a:lnSpc>
                <a:spcPct val="80000"/>
              </a:lnSpc>
            </a:pPr>
            <a:endParaRPr lang="en-GB" sz="1400" b="1" dirty="0" smtClean="0">
              <a:latin typeface="Courier New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Array Initialization Summary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7C511B-8E81-104E-9722-C0DCEA264D6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48134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162" y="1752600"/>
            <a:ext cx="8163438" cy="3525951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066800" y="5562600"/>
            <a:ext cx="7649713" cy="1015663"/>
          </a:xfrm>
          <a:prstGeom prst="rect">
            <a:avLst/>
          </a:prstGeom>
          <a:solidFill>
            <a:srgbClr val="99CCFF"/>
          </a:solidFill>
          <a:ln w="762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77800" indent="-177800">
              <a:buFont typeface="Arial"/>
              <a:buChar char="•"/>
              <a:defRPr/>
            </a:pPr>
            <a:r>
              <a:rPr lang="en-US" sz="2000" dirty="0">
                <a:latin typeface="+mn-lt"/>
                <a:ea typeface="ＭＳ Ｐゴシック" pitchFamily="-112" charset="-128"/>
                <a:cs typeface="ＭＳ Ｐゴシック" pitchFamily="-112" charset="-128"/>
              </a:rPr>
              <a:t>Only fixed-length arrays can be initialized when they are </a:t>
            </a:r>
            <a:r>
              <a:rPr lang="en-US" sz="2000" dirty="0" smtClean="0">
                <a:latin typeface="+mn-lt"/>
                <a:ea typeface="ＭＳ Ｐゴシック" pitchFamily="-112" charset="-128"/>
                <a:cs typeface="ＭＳ Ｐゴシック" pitchFamily="-112" charset="-128"/>
              </a:rPr>
              <a:t>defined.</a:t>
            </a:r>
            <a:endParaRPr lang="en-US" sz="2000" dirty="0">
              <a:latin typeface="+mn-lt"/>
              <a:ea typeface="ＭＳ Ｐゴシック" pitchFamily="-112" charset="-128"/>
              <a:cs typeface="ＭＳ Ｐゴシック" pitchFamily="-112" charset="-128"/>
            </a:endParaRPr>
          </a:p>
          <a:p>
            <a:pPr marL="177800" indent="-177800">
              <a:buFont typeface="Arial"/>
              <a:buChar char="•"/>
              <a:defRPr/>
            </a:pPr>
            <a:r>
              <a:rPr lang="en-US" sz="2000" dirty="0" smtClean="0">
                <a:latin typeface="+mn-lt"/>
                <a:ea typeface="ＭＳ Ｐゴシック" pitchFamily="-112" charset="-128"/>
                <a:cs typeface="ＭＳ Ｐゴシック" pitchFamily="-112" charset="-128"/>
              </a:rPr>
              <a:t>Variable </a:t>
            </a:r>
            <a:r>
              <a:rPr lang="en-US" sz="2000" dirty="0">
                <a:latin typeface="+mn-lt"/>
                <a:ea typeface="ＭＳ Ｐゴシック" pitchFamily="-112" charset="-128"/>
                <a:cs typeface="ＭＳ Ｐゴシック" pitchFamily="-112" charset="-128"/>
              </a:rPr>
              <a:t>length arrays must be initialized by inputting or assigning the values.</a:t>
            </a:r>
          </a:p>
        </p:txBody>
      </p:sp>
    </p:spTree>
    <p:extLst>
      <p:ext uri="{BB962C8B-B14F-4D97-AF65-F5344CB8AC3E}">
        <p14:creationId xmlns:p14="http://schemas.microsoft.com/office/powerpoint/2010/main" val="156409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charset="-120"/>
              </a:rPr>
              <a:t>Example 3: Comparing 2 arrays</a:t>
            </a:r>
            <a:endParaRPr lang="en-GB" smtClean="0"/>
          </a:p>
        </p:txBody>
      </p:sp>
      <p:sp>
        <p:nvSpPr>
          <p:cNvPr id="307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90ED939E-F633-4F3F-B9A1-A3E8A1319FB9}" type="slidenum">
              <a:rPr lang="zh-TW" altLang="en-US" smtClean="0"/>
              <a:pPr/>
              <a:t>19</a:t>
            </a:fld>
            <a:endParaRPr lang="en-US" altLang="zh-TW" smtClean="0"/>
          </a:p>
        </p:txBody>
      </p:sp>
      <p:sp>
        <p:nvSpPr>
          <p:cNvPr id="3072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914400" y="1600200"/>
            <a:ext cx="7772400" cy="4876800"/>
          </a:xfrm>
        </p:spPr>
        <p:txBody>
          <a:bodyPr/>
          <a:lstStyle/>
          <a:p>
            <a:pPr marL="457200" indent="-457200" eaLnBrk="1" hangingPunct="1"/>
            <a:r>
              <a:rPr lang="en-US" altLang="zh-TW" sz="2600" dirty="0" smtClean="0">
                <a:ea typeface="新細明體" charset="-120"/>
              </a:rPr>
              <a:t>We have two integers arrays, each with 5 elements</a:t>
            </a:r>
          </a:p>
          <a:p>
            <a:pPr marL="457200" indent="-457200" eaLnBrk="1" hangingPunct="1">
              <a:buFont typeface="Wingdings" pitchFamily="2" charset="2"/>
              <a:buNone/>
            </a:pPr>
            <a:r>
              <a:rPr lang="en-US" altLang="zh-TW" sz="2600" dirty="0" smtClean="0">
                <a:latin typeface="Courier New" pitchFamily="49" charset="0"/>
                <a:ea typeface="新細明體" charset="-120"/>
              </a:rPr>
              <a:t>	</a:t>
            </a:r>
            <a:r>
              <a:rPr lang="en-US" altLang="zh-TW" sz="2600" dirty="0" err="1" smtClean="0">
                <a:latin typeface="Courier New" pitchFamily="49" charset="0"/>
                <a:ea typeface="新細明體" charset="-120"/>
              </a:rPr>
              <a:t>int</a:t>
            </a:r>
            <a:r>
              <a:rPr lang="en-US" altLang="zh-TW" sz="2600" dirty="0" smtClean="0">
                <a:latin typeface="Courier New" pitchFamily="49" charset="0"/>
                <a:ea typeface="新細明體" charset="-120"/>
              </a:rPr>
              <a:t> array1[5]={10, 5, 3, 5, 1};</a:t>
            </a:r>
          </a:p>
          <a:p>
            <a:pPr marL="457200" indent="-457200" eaLnBrk="1" hangingPunct="1">
              <a:buFont typeface="Wingdings" pitchFamily="2" charset="2"/>
              <a:buNone/>
            </a:pPr>
            <a:r>
              <a:rPr lang="en-US" altLang="zh-TW" sz="2600" dirty="0" smtClean="0">
                <a:latin typeface="Courier New" pitchFamily="49" charset="0"/>
                <a:ea typeface="新細明體" charset="-120"/>
              </a:rPr>
              <a:t>	</a:t>
            </a:r>
            <a:r>
              <a:rPr lang="en-US" altLang="zh-TW" sz="2600" dirty="0" err="1" smtClean="0">
                <a:latin typeface="Courier New" pitchFamily="49" charset="0"/>
                <a:ea typeface="新細明體" charset="-120"/>
              </a:rPr>
              <a:t>int</a:t>
            </a:r>
            <a:r>
              <a:rPr lang="en-US" altLang="zh-TW" sz="2600" dirty="0" smtClean="0">
                <a:latin typeface="Courier New" pitchFamily="49" charset="0"/>
                <a:ea typeface="新細明體" charset="-120"/>
              </a:rPr>
              <a:t> array2[5];</a:t>
            </a:r>
          </a:p>
          <a:p>
            <a:pPr marL="457200" indent="-457200" eaLnBrk="1" hangingPunct="1"/>
            <a:r>
              <a:rPr lang="en-US" altLang="zh-TW" sz="2600" dirty="0" smtClean="0">
                <a:ea typeface="新細明體" charset="-120"/>
              </a:rPr>
              <a:t>The user inputs the values of array2</a:t>
            </a:r>
          </a:p>
          <a:p>
            <a:pPr marL="457200" indent="-457200" eaLnBrk="1" hangingPunct="1"/>
            <a:r>
              <a:rPr lang="en-US" altLang="zh-TW" sz="2600" dirty="0" smtClean="0">
                <a:ea typeface="新細明體" charset="-120"/>
              </a:rPr>
              <a:t>Compare whether </a:t>
            </a:r>
            <a:r>
              <a:rPr lang="en-US" altLang="zh-TW" sz="2600" dirty="0" smtClean="0">
                <a:solidFill>
                  <a:srgbClr val="FF0000"/>
                </a:solidFill>
                <a:ea typeface="新細明體" charset="-120"/>
              </a:rPr>
              <a:t>all</a:t>
            </a:r>
            <a:r>
              <a:rPr lang="en-US" altLang="zh-TW" sz="2600" dirty="0" smtClean="0">
                <a:ea typeface="新細明體" charset="-120"/>
              </a:rPr>
              <a:t> of the elements in </a:t>
            </a:r>
            <a:r>
              <a:rPr lang="en-US" altLang="zh-TW" sz="2600" dirty="0" smtClean="0">
                <a:latin typeface="Courier New" pitchFamily="49" charset="0"/>
                <a:ea typeface="新細明體" charset="-120"/>
              </a:rPr>
              <a:t>array1</a:t>
            </a:r>
            <a:r>
              <a:rPr lang="en-US" altLang="zh-TW" sz="2600" dirty="0" smtClean="0">
                <a:ea typeface="新細明體" charset="-120"/>
              </a:rPr>
              <a:t> and </a:t>
            </a:r>
            <a:r>
              <a:rPr lang="en-US" altLang="zh-TW" sz="2600" dirty="0" smtClean="0">
                <a:latin typeface="Courier New" pitchFamily="49" charset="0"/>
                <a:ea typeface="新細明體" charset="-120"/>
              </a:rPr>
              <a:t>array2</a:t>
            </a:r>
            <a:r>
              <a:rPr lang="en-US" altLang="zh-TW" sz="2600" dirty="0" smtClean="0">
                <a:ea typeface="新細明體" charset="-120"/>
              </a:rPr>
              <a:t> are the same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HK" smtClean="0">
                <a:ea typeface="新細明體" charset="-120"/>
              </a:rPr>
              <a:t>Syntax Summary</a:t>
            </a:r>
            <a:endParaRPr lang="zh-HK" altLang="zh-HK" smtClean="0">
              <a:ea typeface="新細明體" charset="-120"/>
            </a:endParaRPr>
          </a:p>
        </p:txBody>
      </p:sp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4A4DAFA1-9B16-47F6-A0C8-CBDE8569BEFD}" type="slidenum">
              <a:rPr lang="zh-TW" altLang="en-US" smtClean="0"/>
              <a:pPr/>
              <a:t>2</a:t>
            </a:fld>
            <a:endParaRPr lang="en-US" altLang="zh-TW" smtClean="0"/>
          </a:p>
        </p:txBody>
      </p:sp>
      <p:sp>
        <p:nvSpPr>
          <p:cNvPr id="6148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914400" y="1752600"/>
            <a:ext cx="7772400" cy="46482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HK" dirty="0" smtClean="0"/>
              <a:t>Punctuators</a:t>
            </a:r>
          </a:p>
          <a:p>
            <a:pPr lvl="1" eaLnBrk="1" hangingPunct="1">
              <a:defRPr/>
            </a:pPr>
            <a:r>
              <a:rPr lang="en-US" altLang="zh-HK" dirty="0" smtClean="0">
                <a:solidFill>
                  <a:srgbClr val="00B050"/>
                </a:solidFill>
                <a:ea typeface="新細明體" pitchFamily="18" charset="-120"/>
              </a:rPr>
              <a:t>[</a:t>
            </a:r>
            <a:r>
              <a:rPr lang="en-US" altLang="zh-HK" dirty="0" smtClean="0">
                <a:solidFill>
                  <a:schemeClr val="bg1">
                    <a:lumMod val="75000"/>
                  </a:schemeClr>
                </a:solidFill>
                <a:ea typeface="新細明體" pitchFamily="18" charset="-120"/>
              </a:rPr>
              <a:t>…</a:t>
            </a:r>
            <a:r>
              <a:rPr lang="en-US" altLang="zh-HK" dirty="0" smtClean="0">
                <a:solidFill>
                  <a:srgbClr val="00B050"/>
                </a:solidFill>
                <a:ea typeface="新細明體" pitchFamily="18" charset="-120"/>
              </a:rPr>
              <a:t>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charset="-120"/>
              </a:rPr>
              <a:t>Array equality</a:t>
            </a:r>
            <a:endParaRPr lang="en-GB" smtClean="0"/>
          </a:p>
        </p:txBody>
      </p:sp>
      <p:sp>
        <p:nvSpPr>
          <p:cNvPr id="317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07D7042B-ABB8-4C80-A603-FDAC6DFB30F7}" type="slidenum">
              <a:rPr lang="zh-TW" altLang="en-US" smtClean="0"/>
              <a:pPr/>
              <a:t>20</a:t>
            </a:fld>
            <a:endParaRPr lang="en-US" altLang="zh-TW" smtClean="0"/>
          </a:p>
        </p:txBody>
      </p:sp>
      <p:sp>
        <p:nvSpPr>
          <p:cNvPr id="31748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altLang="zh-TW" sz="2600" dirty="0" smtClean="0">
                <a:ea typeface="新細明體" charset="-120"/>
              </a:rPr>
              <a:t>Note that you have to compare array element </a:t>
            </a:r>
            <a:r>
              <a:rPr lang="en-US" altLang="zh-TW" sz="2600" b="1" dirty="0" smtClean="0">
                <a:solidFill>
                  <a:srgbClr val="FF3300"/>
                </a:solidFill>
                <a:ea typeface="新細明體" charset="-120"/>
              </a:rPr>
              <a:t>1 by 1</a:t>
            </a:r>
            <a:r>
              <a:rPr lang="en-US" altLang="zh-TW" sz="2600" dirty="0" smtClean="0">
                <a:ea typeface="新細明體" charset="-120"/>
              </a:rPr>
              <a:t>.</a:t>
            </a:r>
          </a:p>
          <a:p>
            <a:pPr eaLnBrk="1" hangingPunct="1"/>
            <a:r>
              <a:rPr lang="en-US" altLang="zh-TW" sz="2600" dirty="0" smtClean="0">
                <a:ea typeface="新細明體" charset="-120"/>
              </a:rPr>
              <a:t>The following code generates </a:t>
            </a:r>
            <a:r>
              <a:rPr lang="en-US" altLang="zh-TW" sz="2600" b="1" dirty="0" smtClean="0">
                <a:solidFill>
                  <a:srgbClr val="FF3300"/>
                </a:solidFill>
                <a:ea typeface="新細明體" charset="-120"/>
              </a:rPr>
              <a:t>incorrect</a:t>
            </a:r>
            <a:r>
              <a:rPr lang="en-US" altLang="zh-TW" sz="2600" dirty="0" smtClean="0">
                <a:ea typeface="新細明體" charset="-120"/>
              </a:rPr>
              <a:t> results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zh-TW" sz="2200" dirty="0" smtClean="0">
                <a:ea typeface="新細明體" charset="-120"/>
              </a:rPr>
              <a:t>	</a:t>
            </a:r>
            <a:r>
              <a:rPr lang="en-US" altLang="zh-TW" sz="2200" dirty="0" smtClean="0">
                <a:latin typeface="Courier New" pitchFamily="49" charset="0"/>
                <a:ea typeface="新細明體" charset="-120"/>
              </a:rPr>
              <a:t>if (array1 == array2)</a:t>
            </a:r>
          </a:p>
          <a:p>
            <a:pPr>
              <a:buNone/>
            </a:pPr>
            <a:r>
              <a:rPr lang="en-US" altLang="zh-TW" sz="2200" dirty="0" smtClean="0">
                <a:latin typeface="Courier New" pitchFamily="49" charset="0"/>
                <a:ea typeface="新細明體" charset="-120"/>
              </a:rPr>
              <a:t>		</a:t>
            </a:r>
            <a:r>
              <a:rPr lang="en-US" altLang="zh-TW" sz="2200" dirty="0" err="1" smtClean="0">
                <a:latin typeface="Courier New" pitchFamily="49" charset="0"/>
                <a:ea typeface="新細明體" charset="-120"/>
              </a:rPr>
              <a:t>cout</a:t>
            </a:r>
            <a:r>
              <a:rPr lang="en-US" altLang="zh-TW" sz="2200" dirty="0" smtClean="0">
                <a:latin typeface="Courier New" pitchFamily="49" charset="0"/>
                <a:ea typeface="新細明體" charset="-120"/>
              </a:rPr>
              <a:t> &lt;&lt; </a:t>
            </a:r>
            <a:r>
              <a:rPr lang="en-GB" sz="2200" dirty="0" smtClean="0">
                <a:latin typeface="Courier New" pitchFamily="49" charset="0"/>
              </a:rPr>
              <a:t>"The arrays are equal</a:t>
            </a:r>
            <a:r>
              <a:rPr lang="en-GB" altLang="zh-HK" sz="2200" dirty="0">
                <a:latin typeface="Courier New" pitchFamily="49" charset="0"/>
              </a:rPr>
              <a:t> </a:t>
            </a:r>
            <a:r>
              <a:rPr lang="en-GB" altLang="zh-HK" sz="2200" dirty="0" smtClean="0">
                <a:latin typeface="Courier New" pitchFamily="49" charset="0"/>
              </a:rPr>
              <a:t>"</a:t>
            </a:r>
            <a:r>
              <a:rPr lang="en-GB" sz="2200" dirty="0" smtClean="0">
                <a:latin typeface="Courier New" pitchFamily="49" charset="0"/>
              </a:rPr>
              <a:t>;</a:t>
            </a:r>
            <a:endParaRPr lang="en-US" altLang="zh-TW" sz="2200" dirty="0" smtClean="0">
              <a:latin typeface="Courier New" pitchFamily="49" charset="0"/>
              <a:ea typeface="新細明體" charset="-12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zh-TW" sz="2200" dirty="0" smtClean="0">
                <a:latin typeface="Courier New" pitchFamily="49" charset="0"/>
                <a:ea typeface="新細明體" charset="-120"/>
              </a:rPr>
              <a:t>	else</a:t>
            </a:r>
          </a:p>
          <a:p>
            <a:pPr>
              <a:buNone/>
            </a:pPr>
            <a:r>
              <a:rPr lang="en-US" altLang="zh-TW" sz="2200" dirty="0" smtClean="0">
                <a:latin typeface="Courier New" pitchFamily="49" charset="0"/>
                <a:ea typeface="新細明體" charset="-120"/>
              </a:rPr>
              <a:t>		</a:t>
            </a:r>
            <a:r>
              <a:rPr lang="en-US" altLang="zh-TW" sz="2200" dirty="0" err="1" smtClean="0">
                <a:latin typeface="Courier New" pitchFamily="49" charset="0"/>
                <a:ea typeface="新細明體" charset="-120"/>
              </a:rPr>
              <a:t>cout</a:t>
            </a:r>
            <a:r>
              <a:rPr lang="en-US" altLang="zh-TW" sz="2200" dirty="0" smtClean="0">
                <a:latin typeface="Courier New" pitchFamily="49" charset="0"/>
                <a:ea typeface="新細明體" charset="-120"/>
              </a:rPr>
              <a:t> &lt;&lt; </a:t>
            </a:r>
            <a:r>
              <a:rPr lang="en-GB" sz="2200" dirty="0" smtClean="0">
                <a:latin typeface="Courier New" pitchFamily="49" charset="0"/>
              </a:rPr>
              <a:t>"The arrays are not equal</a:t>
            </a:r>
            <a:r>
              <a:rPr lang="en-GB" altLang="zh-HK" sz="2200" dirty="0">
                <a:latin typeface="Courier New" pitchFamily="49" charset="0"/>
              </a:rPr>
              <a:t> </a:t>
            </a:r>
            <a:r>
              <a:rPr lang="en-GB" altLang="zh-HK" sz="2200" dirty="0" smtClean="0">
                <a:latin typeface="Courier New" pitchFamily="49" charset="0"/>
              </a:rPr>
              <a:t>"</a:t>
            </a:r>
            <a:r>
              <a:rPr lang="en-GB" sz="2200" dirty="0" smtClean="0">
                <a:latin typeface="Courier New" pitchFamily="49" charset="0"/>
              </a:rPr>
              <a:t>;</a:t>
            </a:r>
          </a:p>
          <a:p>
            <a:pPr eaLnBrk="1" hangingPunct="1"/>
            <a:endParaRPr lang="en-GB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ea typeface="新細明體" charset="-120"/>
              </a:rPr>
              <a:t>The Program</a:t>
            </a:r>
            <a:endParaRPr lang="en-GB" dirty="0" smtClean="0"/>
          </a:p>
        </p:txBody>
      </p:sp>
      <p:sp>
        <p:nvSpPr>
          <p:cNvPr id="317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07D7042B-ABB8-4C80-A603-FDAC6DFB30F7}" type="slidenum">
              <a:rPr lang="zh-TW" altLang="en-US" smtClean="0"/>
              <a:pPr/>
              <a:t>21</a:t>
            </a:fld>
            <a:endParaRPr lang="en-US" altLang="zh-TW" smtClean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09600" y="1752600"/>
            <a:ext cx="6629400" cy="461664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kumimoji="1" lang="en-GB" sz="1400" b="1" dirty="0" smtClean="0">
                <a:latin typeface="Courier New" pitchFamily="49" charset="0"/>
                <a:ea typeface="新細明體" charset="-120"/>
              </a:rPr>
              <a:t>void </a:t>
            </a:r>
            <a:r>
              <a:rPr kumimoji="1" lang="en-GB" sz="1400" b="1" dirty="0">
                <a:latin typeface="Courier New" pitchFamily="49" charset="0"/>
                <a:ea typeface="新細明體" charset="-120"/>
              </a:rPr>
              <a:t>main(){</a:t>
            </a:r>
          </a:p>
          <a:p>
            <a:pPr eaLnBrk="1" hangingPunct="1"/>
            <a:r>
              <a:rPr kumimoji="1" lang="en-GB" sz="1400" b="1" dirty="0">
                <a:latin typeface="Courier New" pitchFamily="49" charset="0"/>
                <a:ea typeface="新細明體" charset="-120"/>
              </a:rPr>
              <a:t>	</a:t>
            </a:r>
            <a:r>
              <a:rPr kumimoji="1" lang="en-GB" sz="1400" b="1" dirty="0" err="1">
                <a:latin typeface="Courier New" pitchFamily="49" charset="0"/>
                <a:ea typeface="新細明體" charset="-120"/>
              </a:rPr>
              <a:t>int</a:t>
            </a:r>
            <a:r>
              <a:rPr kumimoji="1" lang="en-GB" sz="1400" b="1" dirty="0">
                <a:latin typeface="Courier New" pitchFamily="49" charset="0"/>
                <a:ea typeface="新細明體" charset="-120"/>
              </a:rPr>
              <a:t> array1[5]={10, 5, 3, 5, 1};</a:t>
            </a:r>
          </a:p>
          <a:p>
            <a:pPr eaLnBrk="1" hangingPunct="1"/>
            <a:r>
              <a:rPr kumimoji="1" lang="en-GB" sz="1400" b="1" dirty="0">
                <a:latin typeface="Courier New" pitchFamily="49" charset="0"/>
                <a:ea typeface="新細明體" charset="-120"/>
              </a:rPr>
              <a:t>	</a:t>
            </a:r>
            <a:r>
              <a:rPr kumimoji="1" lang="en-GB" sz="1400" b="1" dirty="0" err="1">
                <a:latin typeface="Courier New" pitchFamily="49" charset="0"/>
                <a:ea typeface="新細明體" charset="-120"/>
              </a:rPr>
              <a:t>int</a:t>
            </a:r>
            <a:r>
              <a:rPr kumimoji="1" lang="en-GB" sz="1400" b="1" dirty="0">
                <a:latin typeface="Courier New" pitchFamily="49" charset="0"/>
                <a:ea typeface="新細明體" charset="-120"/>
              </a:rPr>
              <a:t> array2[5];</a:t>
            </a:r>
          </a:p>
          <a:p>
            <a:pPr eaLnBrk="1" hangingPunct="1"/>
            <a:r>
              <a:rPr kumimoji="1" lang="en-GB" sz="1400" b="1" dirty="0">
                <a:latin typeface="Courier New" pitchFamily="49" charset="0"/>
                <a:ea typeface="新細明體" charset="-120"/>
              </a:rPr>
              <a:t>	</a:t>
            </a:r>
            <a:r>
              <a:rPr kumimoji="1" lang="en-GB" sz="1400" b="1" dirty="0" err="1">
                <a:latin typeface="Courier New" pitchFamily="49" charset="0"/>
                <a:ea typeface="新細明體" charset="-120"/>
              </a:rPr>
              <a:t>int</a:t>
            </a:r>
            <a:r>
              <a:rPr kumimoji="1" lang="en-GB" sz="1400" b="1" dirty="0">
                <a:latin typeface="Courier New" pitchFamily="49" charset="0"/>
                <a:ea typeface="新細明體" charset="-120"/>
              </a:rPr>
              <a:t> </a:t>
            </a:r>
            <a:r>
              <a:rPr kumimoji="1" lang="en-GB" sz="1400" b="1" dirty="0" err="1" smtClean="0">
                <a:latin typeface="Courier New" pitchFamily="49" charset="0"/>
                <a:ea typeface="新細明體" charset="-120"/>
              </a:rPr>
              <a:t>i</a:t>
            </a:r>
            <a:r>
              <a:rPr kumimoji="1" lang="en-GB" sz="1400" b="1" dirty="0" smtClean="0">
                <a:latin typeface="Courier New" pitchFamily="49" charset="0"/>
                <a:ea typeface="新細明體" charset="-120"/>
              </a:rPr>
              <a:t>;</a:t>
            </a:r>
          </a:p>
          <a:p>
            <a:pPr eaLnBrk="1" hangingPunct="1"/>
            <a:r>
              <a:rPr kumimoji="1" lang="en-GB" sz="1400" b="1" dirty="0" smtClean="0">
                <a:solidFill>
                  <a:srgbClr val="0000CC"/>
                </a:solidFill>
                <a:latin typeface="Courier New" pitchFamily="49" charset="0"/>
                <a:ea typeface="新細明體" charset="-120"/>
              </a:rPr>
              <a:t>	bool </a:t>
            </a:r>
            <a:r>
              <a:rPr kumimoji="1" lang="en-GB" sz="1400" b="1" dirty="0" err="1" smtClean="0">
                <a:solidFill>
                  <a:srgbClr val="0000CC"/>
                </a:solidFill>
                <a:latin typeface="Courier New" pitchFamily="49" charset="0"/>
                <a:ea typeface="新細明體" charset="-120"/>
              </a:rPr>
              <a:t>arrayEqual</a:t>
            </a:r>
            <a:r>
              <a:rPr kumimoji="1" lang="en-GB" sz="1400" b="1" dirty="0" smtClean="0">
                <a:solidFill>
                  <a:srgbClr val="0000CC"/>
                </a:solidFill>
                <a:latin typeface="Courier New" pitchFamily="49" charset="0"/>
                <a:ea typeface="新細明體" charset="-120"/>
              </a:rPr>
              <a:t>=true</a:t>
            </a:r>
            <a:r>
              <a:rPr kumimoji="1" lang="en-GB" sz="1400" b="1" dirty="0" smtClean="0">
                <a:latin typeface="Courier New" pitchFamily="49" charset="0"/>
                <a:ea typeface="新細明體" charset="-120"/>
              </a:rPr>
              <a:t>;</a:t>
            </a:r>
            <a:endParaRPr kumimoji="1" lang="en-GB" sz="1400" b="1" dirty="0">
              <a:latin typeface="Courier New" pitchFamily="49" charset="0"/>
              <a:ea typeface="新細明體" charset="-120"/>
            </a:endParaRPr>
          </a:p>
          <a:p>
            <a:pPr eaLnBrk="1" hangingPunct="1"/>
            <a:endParaRPr kumimoji="1" lang="en-GB" sz="1400" b="1" dirty="0">
              <a:latin typeface="Courier New" pitchFamily="49" charset="0"/>
              <a:ea typeface="新細明體" charset="-120"/>
            </a:endParaRPr>
          </a:p>
          <a:p>
            <a:pPr eaLnBrk="1" hangingPunct="1"/>
            <a:r>
              <a:rPr kumimoji="1" lang="en-GB" sz="1400" b="1" dirty="0">
                <a:latin typeface="Courier New" pitchFamily="49" charset="0"/>
                <a:ea typeface="新細明體" charset="-120"/>
              </a:rPr>
              <a:t>	</a:t>
            </a:r>
            <a:r>
              <a:rPr kumimoji="1" lang="en-GB" sz="1400" b="1" dirty="0" err="1" smtClean="0">
                <a:latin typeface="Courier New" pitchFamily="49" charset="0"/>
                <a:ea typeface="新細明體" charset="-120"/>
              </a:rPr>
              <a:t>cout</a:t>
            </a:r>
            <a:r>
              <a:rPr kumimoji="1" lang="en-GB" sz="1400" b="1" dirty="0" smtClean="0">
                <a:latin typeface="Courier New" pitchFamily="49" charset="0"/>
                <a:ea typeface="新細明體" charset="-120"/>
              </a:rPr>
              <a:t> &lt;&lt; "</a:t>
            </a:r>
            <a:r>
              <a:rPr kumimoji="1" lang="en-GB" sz="1400" b="1" dirty="0">
                <a:latin typeface="Courier New" pitchFamily="49" charset="0"/>
                <a:ea typeface="新細明體" charset="-120"/>
              </a:rPr>
              <a:t>Input 5 numbers\n</a:t>
            </a:r>
            <a:r>
              <a:rPr kumimoji="1" lang="en-GB" sz="1400" b="1" dirty="0" smtClean="0">
                <a:latin typeface="Courier New" pitchFamily="49" charset="0"/>
                <a:ea typeface="新細明體" charset="-120"/>
              </a:rPr>
              <a:t>";</a:t>
            </a:r>
            <a:endParaRPr kumimoji="1" lang="en-GB" sz="1400" b="1" dirty="0">
              <a:latin typeface="Courier New" pitchFamily="49" charset="0"/>
              <a:ea typeface="新細明體" charset="-120"/>
            </a:endParaRPr>
          </a:p>
          <a:p>
            <a:pPr eaLnBrk="1" hangingPunct="1"/>
            <a:r>
              <a:rPr kumimoji="1" lang="en-GB" sz="1400" b="1" dirty="0">
                <a:latin typeface="Courier New" pitchFamily="49" charset="0"/>
                <a:ea typeface="新細明體" charset="-120"/>
              </a:rPr>
              <a:t>	for (</a:t>
            </a:r>
            <a:r>
              <a:rPr kumimoji="1" lang="en-GB" sz="1400" b="1" dirty="0" err="1">
                <a:latin typeface="Courier New" pitchFamily="49" charset="0"/>
                <a:ea typeface="新細明體" charset="-120"/>
              </a:rPr>
              <a:t>i</a:t>
            </a:r>
            <a:r>
              <a:rPr kumimoji="1" lang="en-GB" sz="1400" b="1" dirty="0">
                <a:latin typeface="Courier New" pitchFamily="49" charset="0"/>
                <a:ea typeface="新細明體" charset="-120"/>
              </a:rPr>
              <a:t>=0;i&lt;5;i++)</a:t>
            </a:r>
          </a:p>
          <a:p>
            <a:pPr eaLnBrk="1" hangingPunct="1"/>
            <a:r>
              <a:rPr kumimoji="1" lang="en-GB" sz="1400" b="1" dirty="0">
                <a:latin typeface="Courier New" pitchFamily="49" charset="0"/>
                <a:ea typeface="新細明體" charset="-120"/>
              </a:rPr>
              <a:t>		</a:t>
            </a:r>
            <a:r>
              <a:rPr kumimoji="1" lang="en-GB" sz="1400" b="1" dirty="0" err="1" smtClean="0">
                <a:latin typeface="Courier New" pitchFamily="49" charset="0"/>
                <a:ea typeface="新細明體" charset="-120"/>
              </a:rPr>
              <a:t>cin</a:t>
            </a:r>
            <a:r>
              <a:rPr kumimoji="1" lang="en-GB" sz="1400" b="1" dirty="0" smtClean="0">
                <a:latin typeface="Courier New" pitchFamily="49" charset="0"/>
                <a:ea typeface="新細明體" charset="-120"/>
              </a:rPr>
              <a:t> &gt;&gt; array2[</a:t>
            </a:r>
            <a:r>
              <a:rPr kumimoji="1" lang="en-GB" sz="1400" b="1" dirty="0" err="1" smtClean="0">
                <a:latin typeface="Courier New" pitchFamily="49" charset="0"/>
                <a:ea typeface="新細明體" charset="-120"/>
              </a:rPr>
              <a:t>i</a:t>
            </a:r>
            <a:r>
              <a:rPr kumimoji="1" lang="en-GB" sz="1400" b="1" dirty="0" smtClean="0">
                <a:latin typeface="Courier New" pitchFamily="49" charset="0"/>
                <a:ea typeface="新細明體" charset="-120"/>
              </a:rPr>
              <a:t>];</a:t>
            </a:r>
            <a:endParaRPr kumimoji="1" lang="en-GB" sz="1400" b="1" dirty="0">
              <a:latin typeface="Courier New" pitchFamily="49" charset="0"/>
              <a:ea typeface="新細明體" charset="-120"/>
            </a:endParaRPr>
          </a:p>
          <a:p>
            <a:pPr eaLnBrk="1" hangingPunct="1"/>
            <a:endParaRPr kumimoji="1" lang="en-GB" sz="1400" b="1" dirty="0">
              <a:latin typeface="Courier New" pitchFamily="49" charset="0"/>
              <a:ea typeface="新細明體" charset="-120"/>
            </a:endParaRPr>
          </a:p>
          <a:p>
            <a:pPr eaLnBrk="1" hangingPunct="1"/>
            <a:r>
              <a:rPr kumimoji="1" lang="en-GB" sz="1400" b="1" dirty="0">
                <a:solidFill>
                  <a:srgbClr val="0000CC"/>
                </a:solidFill>
                <a:latin typeface="Courier New" pitchFamily="49" charset="0"/>
                <a:ea typeface="新細明體" charset="-120"/>
              </a:rPr>
              <a:t>	for (</a:t>
            </a:r>
            <a:r>
              <a:rPr kumimoji="1" lang="en-GB" sz="1400" b="1" dirty="0" err="1">
                <a:solidFill>
                  <a:srgbClr val="0000CC"/>
                </a:solidFill>
                <a:latin typeface="Courier New" pitchFamily="49" charset="0"/>
                <a:ea typeface="新細明體" charset="-120"/>
              </a:rPr>
              <a:t>i</a:t>
            </a:r>
            <a:r>
              <a:rPr kumimoji="1" lang="en-GB" sz="1400" b="1" dirty="0">
                <a:solidFill>
                  <a:srgbClr val="0000CC"/>
                </a:solidFill>
                <a:latin typeface="Courier New" pitchFamily="49" charset="0"/>
                <a:ea typeface="新細明體" charset="-120"/>
              </a:rPr>
              <a:t>=0; </a:t>
            </a:r>
            <a:r>
              <a:rPr kumimoji="1" lang="en-GB" sz="1400" b="1" dirty="0" err="1">
                <a:solidFill>
                  <a:srgbClr val="0000CC"/>
                </a:solidFill>
                <a:latin typeface="Courier New" pitchFamily="49" charset="0"/>
                <a:ea typeface="新細明體" charset="-120"/>
              </a:rPr>
              <a:t>i</a:t>
            </a:r>
            <a:r>
              <a:rPr kumimoji="1" lang="en-GB" sz="1400" b="1" dirty="0">
                <a:solidFill>
                  <a:srgbClr val="0000CC"/>
                </a:solidFill>
                <a:latin typeface="Courier New" pitchFamily="49" charset="0"/>
                <a:ea typeface="新細明體" charset="-120"/>
              </a:rPr>
              <a:t>&lt;5 &amp;&amp; </a:t>
            </a:r>
            <a:r>
              <a:rPr kumimoji="1" lang="en-GB" sz="1400" b="1" dirty="0" err="1">
                <a:solidFill>
                  <a:srgbClr val="0000CC"/>
                </a:solidFill>
                <a:latin typeface="Courier New" pitchFamily="49" charset="0"/>
                <a:ea typeface="新細明體" charset="-120"/>
              </a:rPr>
              <a:t>arrayEqual</a:t>
            </a:r>
            <a:r>
              <a:rPr kumimoji="1" lang="en-GB" sz="1400" b="1" dirty="0">
                <a:solidFill>
                  <a:srgbClr val="0000CC"/>
                </a:solidFill>
                <a:latin typeface="Courier New" pitchFamily="49" charset="0"/>
                <a:ea typeface="新細明體" charset="-120"/>
              </a:rPr>
              <a:t>; </a:t>
            </a:r>
            <a:r>
              <a:rPr kumimoji="1" lang="en-GB" sz="1400" b="1" dirty="0" err="1">
                <a:solidFill>
                  <a:srgbClr val="0000CC"/>
                </a:solidFill>
                <a:latin typeface="Courier New" pitchFamily="49" charset="0"/>
                <a:ea typeface="新細明體" charset="-120"/>
              </a:rPr>
              <a:t>i</a:t>
            </a:r>
            <a:r>
              <a:rPr kumimoji="1" lang="en-GB" sz="1400" b="1" dirty="0">
                <a:solidFill>
                  <a:srgbClr val="0000CC"/>
                </a:solidFill>
                <a:latin typeface="Courier New" pitchFamily="49" charset="0"/>
                <a:ea typeface="新細明體" charset="-120"/>
              </a:rPr>
              <a:t>++){</a:t>
            </a:r>
          </a:p>
          <a:p>
            <a:pPr eaLnBrk="1" hangingPunct="1"/>
            <a:r>
              <a:rPr kumimoji="1" lang="en-GB" sz="1400" b="1" dirty="0">
                <a:solidFill>
                  <a:srgbClr val="0000CC"/>
                </a:solidFill>
                <a:latin typeface="Courier New" pitchFamily="49" charset="0"/>
                <a:ea typeface="新細明體" charset="-120"/>
              </a:rPr>
              <a:t>		if (array1[</a:t>
            </a:r>
            <a:r>
              <a:rPr kumimoji="1" lang="en-GB" sz="1400" b="1" dirty="0" err="1">
                <a:solidFill>
                  <a:srgbClr val="0000CC"/>
                </a:solidFill>
                <a:latin typeface="Courier New" pitchFamily="49" charset="0"/>
                <a:ea typeface="新細明體" charset="-120"/>
              </a:rPr>
              <a:t>i</a:t>
            </a:r>
            <a:r>
              <a:rPr kumimoji="1" lang="en-GB" sz="1400" b="1" dirty="0">
                <a:solidFill>
                  <a:srgbClr val="0000CC"/>
                </a:solidFill>
                <a:latin typeface="Courier New" pitchFamily="49" charset="0"/>
                <a:ea typeface="新細明體" charset="-120"/>
              </a:rPr>
              <a:t>]!=array2[</a:t>
            </a:r>
            <a:r>
              <a:rPr kumimoji="1" lang="en-GB" sz="1400" b="1" dirty="0" err="1">
                <a:solidFill>
                  <a:srgbClr val="0000CC"/>
                </a:solidFill>
                <a:latin typeface="Courier New" pitchFamily="49" charset="0"/>
                <a:ea typeface="新細明體" charset="-120"/>
              </a:rPr>
              <a:t>i</a:t>
            </a:r>
            <a:r>
              <a:rPr kumimoji="1" lang="en-GB" sz="1400" b="1" dirty="0">
                <a:solidFill>
                  <a:srgbClr val="0000CC"/>
                </a:solidFill>
                <a:latin typeface="Courier New" pitchFamily="49" charset="0"/>
                <a:ea typeface="新細明體" charset="-120"/>
              </a:rPr>
              <a:t>]){</a:t>
            </a:r>
          </a:p>
          <a:p>
            <a:pPr eaLnBrk="1" hangingPunct="1"/>
            <a:r>
              <a:rPr kumimoji="1" lang="en-GB" sz="1400" b="1" dirty="0">
                <a:solidFill>
                  <a:srgbClr val="0000CC"/>
                </a:solidFill>
                <a:latin typeface="Courier New" pitchFamily="49" charset="0"/>
                <a:ea typeface="新細明體" charset="-120"/>
              </a:rPr>
              <a:t>			</a:t>
            </a:r>
            <a:r>
              <a:rPr kumimoji="1" lang="en-GB" sz="1400" b="1" dirty="0" err="1" smtClean="0">
                <a:solidFill>
                  <a:srgbClr val="0000CC"/>
                </a:solidFill>
                <a:latin typeface="Courier New" pitchFamily="49" charset="0"/>
                <a:ea typeface="新細明體" charset="-120"/>
              </a:rPr>
              <a:t>arrayEqual</a:t>
            </a:r>
            <a:r>
              <a:rPr kumimoji="1" lang="en-GB" sz="1400" b="1" dirty="0" smtClean="0">
                <a:solidFill>
                  <a:srgbClr val="0000CC"/>
                </a:solidFill>
                <a:latin typeface="Courier New" pitchFamily="49" charset="0"/>
                <a:ea typeface="新細明體" charset="-120"/>
              </a:rPr>
              <a:t>=false;</a:t>
            </a:r>
            <a:endParaRPr kumimoji="1" lang="en-GB" sz="1400" b="1" dirty="0">
              <a:solidFill>
                <a:srgbClr val="0000CC"/>
              </a:solidFill>
              <a:latin typeface="Courier New" pitchFamily="49" charset="0"/>
              <a:ea typeface="新細明體" charset="-120"/>
            </a:endParaRPr>
          </a:p>
          <a:p>
            <a:pPr eaLnBrk="1" hangingPunct="1"/>
            <a:r>
              <a:rPr kumimoji="1" lang="en-GB" sz="1400" b="1" dirty="0">
                <a:solidFill>
                  <a:srgbClr val="0000CC"/>
                </a:solidFill>
                <a:latin typeface="Courier New" pitchFamily="49" charset="0"/>
                <a:ea typeface="新細明體" charset="-120"/>
              </a:rPr>
              <a:t>		}</a:t>
            </a:r>
          </a:p>
          <a:p>
            <a:pPr eaLnBrk="1" hangingPunct="1"/>
            <a:r>
              <a:rPr kumimoji="1" lang="en-GB" sz="1400" b="1" dirty="0">
                <a:solidFill>
                  <a:srgbClr val="0000CC"/>
                </a:solidFill>
                <a:latin typeface="Courier New" pitchFamily="49" charset="0"/>
                <a:ea typeface="新細明體" charset="-120"/>
              </a:rPr>
              <a:t>	}</a:t>
            </a:r>
          </a:p>
          <a:p>
            <a:pPr eaLnBrk="1" hangingPunct="1"/>
            <a:endParaRPr kumimoji="1" lang="en-GB" sz="1400" b="1" dirty="0">
              <a:solidFill>
                <a:srgbClr val="0000CC"/>
              </a:solidFill>
              <a:latin typeface="Courier New" pitchFamily="49" charset="0"/>
              <a:ea typeface="新細明體" charset="-120"/>
            </a:endParaRPr>
          </a:p>
          <a:p>
            <a:pPr eaLnBrk="1" hangingPunct="1"/>
            <a:r>
              <a:rPr kumimoji="1" lang="en-GB" sz="1400" b="1" dirty="0">
                <a:latin typeface="Courier New" pitchFamily="49" charset="0"/>
                <a:ea typeface="新細明體" charset="-120"/>
              </a:rPr>
              <a:t>	if (</a:t>
            </a:r>
            <a:r>
              <a:rPr kumimoji="1" lang="en-GB" sz="1400" b="1" dirty="0" err="1">
                <a:latin typeface="Courier New" pitchFamily="49" charset="0"/>
                <a:ea typeface="新細明體" charset="-120"/>
              </a:rPr>
              <a:t>arrayEqual</a:t>
            </a:r>
            <a:r>
              <a:rPr kumimoji="1" lang="en-GB" sz="1400" b="1" dirty="0">
                <a:latin typeface="Courier New" pitchFamily="49" charset="0"/>
                <a:ea typeface="新細明體" charset="-120"/>
              </a:rPr>
              <a:t>)</a:t>
            </a:r>
          </a:p>
          <a:p>
            <a:pPr eaLnBrk="1" hangingPunct="1"/>
            <a:r>
              <a:rPr kumimoji="1" lang="en-GB" sz="1400" b="1" dirty="0">
                <a:latin typeface="Courier New" pitchFamily="49" charset="0"/>
                <a:ea typeface="新細明體" charset="-120"/>
              </a:rPr>
              <a:t>		</a:t>
            </a:r>
            <a:r>
              <a:rPr kumimoji="1" lang="en-GB" sz="1400" b="1" dirty="0" err="1" smtClean="0">
                <a:latin typeface="Courier New" pitchFamily="49" charset="0"/>
                <a:ea typeface="新細明體" charset="-120"/>
              </a:rPr>
              <a:t>cout</a:t>
            </a:r>
            <a:r>
              <a:rPr kumimoji="1" lang="en-GB" sz="1400" b="1" dirty="0" smtClean="0">
                <a:latin typeface="Courier New" pitchFamily="49" charset="0"/>
                <a:ea typeface="新細明體" charset="-120"/>
              </a:rPr>
              <a:t> &lt;&lt; "The </a:t>
            </a:r>
            <a:r>
              <a:rPr kumimoji="1" lang="en-GB" sz="1400" b="1" dirty="0">
                <a:latin typeface="Courier New" pitchFamily="49" charset="0"/>
                <a:ea typeface="新細明體" charset="-120"/>
              </a:rPr>
              <a:t>arrays are equal</a:t>
            </a:r>
            <a:r>
              <a:rPr kumimoji="1" lang="en-GB" sz="1400" b="1" dirty="0" smtClean="0">
                <a:latin typeface="Courier New" pitchFamily="49" charset="0"/>
                <a:ea typeface="新細明體" charset="-120"/>
              </a:rPr>
              <a:t>";</a:t>
            </a:r>
            <a:endParaRPr kumimoji="1" lang="en-GB" sz="1400" b="1" dirty="0">
              <a:latin typeface="Courier New" pitchFamily="49" charset="0"/>
              <a:ea typeface="新細明體" charset="-120"/>
            </a:endParaRPr>
          </a:p>
          <a:p>
            <a:pPr eaLnBrk="1" hangingPunct="1"/>
            <a:r>
              <a:rPr kumimoji="1" lang="en-GB" sz="1400" b="1" dirty="0">
                <a:latin typeface="Courier New" pitchFamily="49" charset="0"/>
                <a:ea typeface="新細明體" charset="-120"/>
              </a:rPr>
              <a:t>	else </a:t>
            </a:r>
          </a:p>
          <a:p>
            <a:pPr eaLnBrk="1" hangingPunct="1"/>
            <a:r>
              <a:rPr kumimoji="1" lang="en-GB" sz="1400" b="1" dirty="0">
                <a:latin typeface="Courier New" pitchFamily="49" charset="0"/>
                <a:ea typeface="新細明體" charset="-120"/>
              </a:rPr>
              <a:t>		</a:t>
            </a:r>
            <a:r>
              <a:rPr kumimoji="1" lang="en-GB" sz="1400" b="1" dirty="0" err="1" smtClean="0">
                <a:latin typeface="Courier New" pitchFamily="49" charset="0"/>
                <a:ea typeface="新細明體" charset="-120"/>
              </a:rPr>
              <a:t>cout</a:t>
            </a:r>
            <a:r>
              <a:rPr kumimoji="1" lang="en-GB" sz="1400" b="1" dirty="0" smtClean="0">
                <a:latin typeface="Courier New" pitchFamily="49" charset="0"/>
                <a:ea typeface="新細明體" charset="-120"/>
              </a:rPr>
              <a:t> &lt;&lt; "The </a:t>
            </a:r>
            <a:r>
              <a:rPr kumimoji="1" lang="en-GB" sz="1400" b="1" dirty="0">
                <a:latin typeface="Courier New" pitchFamily="49" charset="0"/>
                <a:ea typeface="新細明體" charset="-120"/>
              </a:rPr>
              <a:t>arrays are not equal</a:t>
            </a:r>
            <a:r>
              <a:rPr kumimoji="1" lang="en-GB" sz="1400" b="1" dirty="0" smtClean="0">
                <a:latin typeface="Courier New" pitchFamily="49" charset="0"/>
                <a:ea typeface="新細明體" charset="-120"/>
              </a:rPr>
              <a:t>";</a:t>
            </a:r>
            <a:endParaRPr kumimoji="1" lang="en-GB" sz="1400" b="1" dirty="0">
              <a:latin typeface="Courier New" pitchFamily="49" charset="0"/>
              <a:ea typeface="新細明體" charset="-120"/>
            </a:endParaRPr>
          </a:p>
          <a:p>
            <a:pPr eaLnBrk="1" hangingPunct="1"/>
            <a:r>
              <a:rPr kumimoji="1" lang="en-GB" sz="1400" b="1" dirty="0">
                <a:latin typeface="Courier New" pitchFamily="49" charset="0"/>
                <a:ea typeface="新細明體" charset="-120"/>
              </a:rPr>
              <a:t>}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638800" y="1761146"/>
            <a:ext cx="3352800" cy="11430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 lnSpcReduction="10000"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GB" sz="2000" smtClean="0">
                <a:latin typeface="Courier New" pitchFamily="49" charset="0"/>
              </a:rPr>
              <a:t>Input 5 numbers</a:t>
            </a:r>
          </a:p>
          <a:p>
            <a:pPr eaLnBrk="1" hangingPunct="1">
              <a:buFont typeface="Wingdings" pitchFamily="2" charset="2"/>
              <a:buNone/>
            </a:pPr>
            <a:r>
              <a:rPr lang="en-GB" sz="2000" u="sng" smtClean="0">
                <a:latin typeface="Courier New" pitchFamily="49" charset="0"/>
              </a:rPr>
              <a:t>10 5 3 5 1</a:t>
            </a:r>
          </a:p>
          <a:p>
            <a:pPr eaLnBrk="1" hangingPunct="1">
              <a:buFont typeface="Wingdings" pitchFamily="2" charset="2"/>
              <a:buNone/>
            </a:pPr>
            <a:r>
              <a:rPr lang="en-GB" sz="2000" smtClean="0">
                <a:latin typeface="Courier New" pitchFamily="49" charset="0"/>
              </a:rPr>
              <a:t>The arrays are equal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5629542" y="3048000"/>
            <a:ext cx="3352800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69900" indent="-469900"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GB" sz="1700" dirty="0">
                <a:latin typeface="Courier New" pitchFamily="49" charset="0"/>
              </a:rPr>
              <a:t>Input 5 numbers</a:t>
            </a:r>
          </a:p>
          <a:p>
            <a:pPr marL="469900" indent="-469900"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GB" sz="1700" u="sng" dirty="0">
                <a:latin typeface="Courier New" pitchFamily="49" charset="0"/>
              </a:rPr>
              <a:t>10 4 3 5 2</a:t>
            </a:r>
          </a:p>
          <a:p>
            <a:pPr marL="469900" indent="-469900"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GB" sz="1700" dirty="0">
                <a:latin typeface="Courier New" pitchFamily="49" charset="0"/>
              </a:rPr>
              <a:t>The arrays are not equal</a:t>
            </a:r>
          </a:p>
        </p:txBody>
      </p:sp>
    </p:spTree>
    <p:extLst>
      <p:ext uri="{BB962C8B-B14F-4D97-AF65-F5344CB8AC3E}">
        <p14:creationId xmlns:p14="http://schemas.microsoft.com/office/powerpoint/2010/main" val="99499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charset="-120"/>
              </a:rPr>
              <a:t>Example 4: Searching</a:t>
            </a:r>
            <a:endParaRPr lang="en-GB" smtClean="0"/>
          </a:p>
        </p:txBody>
      </p:sp>
      <p:sp>
        <p:nvSpPr>
          <p:cNvPr id="337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B8D22DB7-43ED-4445-8FE3-BBF422E600E9}" type="slidenum">
              <a:rPr lang="zh-TW" altLang="en-US" smtClean="0"/>
              <a:pPr/>
              <a:t>22</a:t>
            </a:fld>
            <a:endParaRPr lang="en-US" altLang="zh-TW" smtClean="0"/>
          </a:p>
        </p:txBody>
      </p:sp>
      <p:sp>
        <p:nvSpPr>
          <p:cNvPr id="33796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altLang="zh-TW" sz="2400" smtClean="0">
                <a:ea typeface="新細明體" charset="-120"/>
              </a:rPr>
              <a:t>Read 10 numbers from the user and store them in an array</a:t>
            </a:r>
          </a:p>
          <a:p>
            <a:pPr eaLnBrk="1" hangingPunct="1"/>
            <a:endParaRPr lang="en-US" altLang="zh-TW" sz="2400" smtClean="0">
              <a:latin typeface="Courier New" pitchFamily="49" charset="0"/>
              <a:ea typeface="新細明體" charset="-120"/>
            </a:endParaRPr>
          </a:p>
          <a:p>
            <a:pPr eaLnBrk="1" hangingPunct="1"/>
            <a:r>
              <a:rPr lang="en-US" altLang="zh-TW" sz="2400" smtClean="0">
                <a:ea typeface="新細明體" charset="-120"/>
              </a:rPr>
              <a:t>User input another number </a:t>
            </a:r>
            <a:r>
              <a:rPr lang="en-US" altLang="zh-TW" sz="2400" smtClean="0">
                <a:latin typeface="Courier New" pitchFamily="49" charset="0"/>
                <a:ea typeface="新細明體" charset="-120"/>
              </a:rPr>
              <a:t>x</a:t>
            </a:r>
            <a:r>
              <a:rPr lang="en-US" altLang="zh-TW" sz="2400" smtClean="0">
                <a:ea typeface="新細明體" charset="-120"/>
              </a:rPr>
              <a:t>. </a:t>
            </a:r>
          </a:p>
          <a:p>
            <a:pPr eaLnBrk="1" hangingPunct="1"/>
            <a:endParaRPr lang="en-US" altLang="zh-TW" sz="2400" smtClean="0">
              <a:ea typeface="新細明體" charset="-120"/>
            </a:endParaRPr>
          </a:p>
          <a:p>
            <a:pPr eaLnBrk="1" hangingPunct="1"/>
            <a:r>
              <a:rPr lang="en-US" altLang="zh-TW" sz="2400" smtClean="0">
                <a:ea typeface="新細明體" charset="-120"/>
              </a:rPr>
              <a:t>The program checks if </a:t>
            </a:r>
            <a:r>
              <a:rPr lang="en-US" altLang="zh-TW" sz="2400" smtClean="0">
                <a:latin typeface="Courier New" pitchFamily="49" charset="0"/>
                <a:ea typeface="新細明體" charset="-120"/>
              </a:rPr>
              <a:t>x</a:t>
            </a:r>
            <a:r>
              <a:rPr lang="en-US" altLang="zh-TW" sz="2400" smtClean="0">
                <a:ea typeface="新細明體" charset="-120"/>
              </a:rPr>
              <a:t> is an element of the array</a:t>
            </a:r>
          </a:p>
          <a:p>
            <a:pPr lvl="1" eaLnBrk="1" hangingPunct="1"/>
            <a:r>
              <a:rPr lang="en-US" altLang="zh-TW" sz="2000" smtClean="0">
                <a:ea typeface="新細明體" charset="-120"/>
              </a:rPr>
              <a:t>If yes, output the index of the element</a:t>
            </a:r>
          </a:p>
          <a:p>
            <a:pPr lvl="1" eaLnBrk="1" hangingPunct="1"/>
            <a:r>
              <a:rPr lang="en-US" altLang="zh-TW" sz="2000" smtClean="0">
                <a:ea typeface="新細明體" charset="-120"/>
              </a:rPr>
              <a:t>If no, output </a:t>
            </a:r>
            <a:r>
              <a:rPr lang="en-US" altLang="zh-TW" sz="2000" smtClean="0">
                <a:latin typeface="Courier New" pitchFamily="49" charset="0"/>
                <a:ea typeface="新細明體" charset="-120"/>
              </a:rPr>
              <a:t>-1</a:t>
            </a:r>
            <a:endParaRPr lang="en-GB" sz="2000" smtClean="0">
              <a:latin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9FC80339-4D9A-4EFE-A58C-520D90B81C6D}" type="slidenum">
              <a:rPr lang="zh-TW" altLang="en-US"/>
              <a:pPr/>
              <a:t>23</a:t>
            </a:fld>
            <a:endParaRPr lang="en-US" altLang="zh-TW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400" smtClean="0">
                <a:ea typeface="新細明體" charset="-120"/>
              </a:rPr>
              <a:t>Searching for the rabbit (Case I)</a:t>
            </a:r>
          </a:p>
        </p:txBody>
      </p:sp>
      <p:graphicFrame>
        <p:nvGraphicFramePr>
          <p:cNvPr id="25604" name="Object 1"/>
          <p:cNvGraphicFramePr>
            <a:graphicFrameLocks noChangeAspect="1"/>
          </p:cNvGraphicFramePr>
          <p:nvPr/>
        </p:nvGraphicFramePr>
        <p:xfrm>
          <a:off x="381000" y="3429000"/>
          <a:ext cx="8305800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7" name="Visio" r:id="rId4" imgW="3117874" imgH="633150" progId="Visio.Drawing.11">
                  <p:embed/>
                </p:oleObj>
              </mc:Choice>
              <mc:Fallback>
                <p:oleObj name="Visio" r:id="rId4" imgW="3117874" imgH="63315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429000"/>
                        <a:ext cx="8305800" cy="167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5" name="Rectangle 32"/>
          <p:cNvSpPr>
            <a:spLocks noChangeArrowheads="1"/>
          </p:cNvSpPr>
          <p:nvPr/>
        </p:nvSpPr>
        <p:spPr bwMode="auto">
          <a:xfrm>
            <a:off x="5930900" y="3708400"/>
            <a:ext cx="1371600" cy="1320800"/>
          </a:xfrm>
          <a:prstGeom prst="rect">
            <a:avLst/>
          </a:prstGeom>
          <a:solidFill>
            <a:srgbClr val="FF99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HK" altLang="zh-HK"/>
          </a:p>
        </p:txBody>
      </p:sp>
      <p:sp>
        <p:nvSpPr>
          <p:cNvPr id="25606" name="Rectangle 33"/>
          <p:cNvSpPr>
            <a:spLocks noChangeArrowheads="1"/>
          </p:cNvSpPr>
          <p:nvPr/>
        </p:nvSpPr>
        <p:spPr bwMode="auto">
          <a:xfrm>
            <a:off x="7302500" y="3708400"/>
            <a:ext cx="1371600" cy="1320800"/>
          </a:xfrm>
          <a:prstGeom prst="rect">
            <a:avLst/>
          </a:prstGeom>
          <a:solidFill>
            <a:srgbClr val="FF99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HK" altLang="zh-HK"/>
          </a:p>
        </p:txBody>
      </p:sp>
      <p:sp>
        <p:nvSpPr>
          <p:cNvPr id="2" name="TextBox 1"/>
          <p:cNvSpPr txBox="1"/>
          <p:nvPr/>
        </p:nvSpPr>
        <p:spPr>
          <a:xfrm>
            <a:off x="2209800" y="2209800"/>
            <a:ext cx="2452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Search sequentially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943600" y="5257800"/>
            <a:ext cx="2714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If found, skip the rest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20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0CC290E3-789C-4722-AE94-8E99C319A49B}" type="slidenum">
              <a:rPr lang="zh-TW" altLang="en-US"/>
              <a:pPr/>
              <a:t>24</a:t>
            </a:fld>
            <a:endParaRPr lang="en-US" altLang="zh-TW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400" smtClean="0">
                <a:ea typeface="新細明體" charset="-120"/>
              </a:rPr>
              <a:t>Searching for the rabbit (Case II)</a:t>
            </a:r>
          </a:p>
        </p:txBody>
      </p:sp>
      <p:graphicFrame>
        <p:nvGraphicFramePr>
          <p:cNvPr id="26628" name="Object 1"/>
          <p:cNvGraphicFramePr>
            <a:graphicFrameLocks noChangeAspect="1"/>
          </p:cNvGraphicFramePr>
          <p:nvPr/>
        </p:nvGraphicFramePr>
        <p:xfrm>
          <a:off x="381000" y="3429000"/>
          <a:ext cx="8305800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91" name="Visio" r:id="rId4" imgW="3121116" imgH="636390" progId="Visio.Drawing.11">
                  <p:embed/>
                </p:oleObj>
              </mc:Choice>
              <mc:Fallback>
                <p:oleObj name="Visio" r:id="rId4" imgW="3121116" imgH="63639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429000"/>
                        <a:ext cx="8305800" cy="167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5191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charset="-120"/>
              </a:rPr>
              <a:t>Searching for </a:t>
            </a:r>
            <a:r>
              <a:rPr lang="en-US" altLang="zh-TW" smtClean="0">
                <a:latin typeface="Courier New" pitchFamily="49" charset="0"/>
                <a:ea typeface="新細明體" charset="-120"/>
              </a:rPr>
              <a:t>x=15</a:t>
            </a:r>
            <a:r>
              <a:rPr lang="en-US" altLang="zh-TW" smtClean="0">
                <a:ea typeface="新細明體" charset="-120"/>
              </a:rPr>
              <a:t> (Case 1)</a:t>
            </a:r>
          </a:p>
        </p:txBody>
      </p:sp>
      <p:sp>
        <p:nvSpPr>
          <p:cNvPr id="368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EA175500-0AF9-4EDC-9BA9-8AD739224C25}" type="slidenum">
              <a:rPr lang="zh-TW" altLang="en-US" smtClean="0"/>
              <a:pPr/>
              <a:t>25</a:t>
            </a:fld>
            <a:endParaRPr lang="en-US" altLang="zh-TW" smtClean="0"/>
          </a:p>
        </p:txBody>
      </p:sp>
      <p:sp>
        <p:nvSpPr>
          <p:cNvPr id="371730" name="Text Box 18"/>
          <p:cNvSpPr txBox="1">
            <a:spLocks noChangeArrowheads="1"/>
          </p:cNvSpPr>
          <p:nvPr/>
        </p:nvSpPr>
        <p:spPr bwMode="auto">
          <a:xfrm>
            <a:off x="5181600" y="5491163"/>
            <a:ext cx="31924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kumimoji="1" lang="en-US" altLang="zh-TW" sz="2400">
                <a:solidFill>
                  <a:srgbClr val="FF6600"/>
                </a:solidFill>
                <a:latin typeface="Comic Sans MS" pitchFamily="66" charset="0"/>
                <a:ea typeface="新細明體" charset="-120"/>
              </a:rPr>
              <a:t>Output i=2</a:t>
            </a:r>
          </a:p>
          <a:p>
            <a:pPr eaLnBrk="1" hangingPunct="1"/>
            <a:r>
              <a:rPr kumimoji="1" lang="en-US" altLang="zh-TW" sz="2400">
                <a:solidFill>
                  <a:srgbClr val="FF6600"/>
                </a:solidFill>
                <a:latin typeface="Comic Sans MS" pitchFamily="66" charset="0"/>
                <a:ea typeface="新細明體" charset="-120"/>
              </a:rPr>
              <a:t>break out of the loop</a:t>
            </a:r>
          </a:p>
        </p:txBody>
      </p:sp>
      <p:sp>
        <p:nvSpPr>
          <p:cNvPr id="36869" name="Text Box 19"/>
          <p:cNvSpPr txBox="1">
            <a:spLocks noChangeArrowheads="1"/>
          </p:cNvSpPr>
          <p:nvPr/>
        </p:nvSpPr>
        <p:spPr bwMode="auto">
          <a:xfrm>
            <a:off x="533400" y="1676400"/>
            <a:ext cx="2590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kumimoji="1" lang="en-US" altLang="zh-TW" sz="2800">
                <a:latin typeface="Comic Sans MS" pitchFamily="66" charset="0"/>
                <a:ea typeface="新細明體" charset="-120"/>
              </a:rPr>
              <a:t>Suppose </a:t>
            </a:r>
            <a:r>
              <a:rPr kumimoji="1" lang="en-US" altLang="zh-TW" sz="2800">
                <a:latin typeface="Courier New" pitchFamily="49" charset="0"/>
                <a:ea typeface="新細明體" charset="-120"/>
              </a:rPr>
              <a:t>N=6</a:t>
            </a:r>
          </a:p>
        </p:txBody>
      </p:sp>
      <p:graphicFrame>
        <p:nvGraphicFramePr>
          <p:cNvPr id="36870" name="Object 1"/>
          <p:cNvGraphicFramePr>
            <a:graphicFrameLocks noChangeAspect="1"/>
          </p:cNvGraphicFramePr>
          <p:nvPr/>
        </p:nvGraphicFramePr>
        <p:xfrm>
          <a:off x="762000" y="2195513"/>
          <a:ext cx="7405688" cy="357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03" name="Visio" r:id="rId4" imgW="3117874" imgH="1503090" progId="Visio.Drawing.11">
                  <p:embed/>
                </p:oleObj>
              </mc:Choice>
              <mc:Fallback>
                <p:oleObj name="Visio" r:id="rId4" imgW="3117874" imgH="1503090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195513"/>
                        <a:ext cx="7405688" cy="3571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173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charset="-120"/>
              </a:rPr>
              <a:t>Searching for </a:t>
            </a:r>
            <a:r>
              <a:rPr lang="en-US" altLang="zh-TW" smtClean="0">
                <a:latin typeface="Courier New" pitchFamily="49" charset="0"/>
                <a:ea typeface="新細明體" charset="-120"/>
              </a:rPr>
              <a:t>x=8</a:t>
            </a:r>
            <a:r>
              <a:rPr lang="en-US" altLang="zh-TW" smtClean="0">
                <a:ea typeface="新細明體" charset="-120"/>
              </a:rPr>
              <a:t> (Case 2)</a:t>
            </a:r>
          </a:p>
        </p:txBody>
      </p:sp>
      <p:sp>
        <p:nvSpPr>
          <p:cNvPr id="378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E3E3A71B-55F4-4DE4-B73A-2A20016FE9CE}" type="slidenum">
              <a:rPr lang="zh-TW" altLang="en-US" smtClean="0"/>
              <a:pPr/>
              <a:t>26</a:t>
            </a:fld>
            <a:endParaRPr lang="en-US" altLang="zh-TW" smtClean="0"/>
          </a:p>
        </p:txBody>
      </p:sp>
      <p:sp>
        <p:nvSpPr>
          <p:cNvPr id="373781" name="Text Box 21"/>
          <p:cNvSpPr txBox="1">
            <a:spLocks noChangeArrowheads="1"/>
          </p:cNvSpPr>
          <p:nvPr/>
        </p:nvSpPr>
        <p:spPr bwMode="auto">
          <a:xfrm>
            <a:off x="4572000" y="6324600"/>
            <a:ext cx="1547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kumimoji="1" lang="en-US" altLang="zh-TW" sz="2400">
                <a:solidFill>
                  <a:srgbClr val="FF6600"/>
                </a:solidFill>
                <a:latin typeface="Comic Sans MS" pitchFamily="66" charset="0"/>
                <a:ea typeface="新細明體" charset="-120"/>
              </a:rPr>
              <a:t>Output -1</a:t>
            </a:r>
          </a:p>
        </p:txBody>
      </p:sp>
      <p:graphicFrame>
        <p:nvGraphicFramePr>
          <p:cNvPr id="37893" name="Object 1"/>
          <p:cNvGraphicFramePr>
            <a:graphicFrameLocks noChangeAspect="1"/>
          </p:cNvGraphicFramePr>
          <p:nvPr/>
        </p:nvGraphicFramePr>
        <p:xfrm>
          <a:off x="533400" y="1828800"/>
          <a:ext cx="7620000" cy="432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26" name="Visio" r:id="rId4" imgW="3320744" imgH="1884060" progId="Visio.Drawing.11">
                  <p:embed/>
                </p:oleObj>
              </mc:Choice>
              <mc:Fallback>
                <p:oleObj name="Visio" r:id="rId4" imgW="3320744" imgH="1884060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828800"/>
                        <a:ext cx="7620000" cy="432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378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ea typeface="新細明體" charset="-120"/>
              </a:rPr>
              <a:t>The program</a:t>
            </a:r>
            <a:endParaRPr lang="en-US" altLang="zh-TW" dirty="0" smtClean="0">
              <a:ea typeface="新細明體" charset="-120"/>
            </a:endParaRPr>
          </a:p>
        </p:txBody>
      </p:sp>
      <p:sp>
        <p:nvSpPr>
          <p:cNvPr id="399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3A1C8F8A-9C69-4319-BDA6-63EDDDF0CFA8}" type="slidenum">
              <a:rPr lang="zh-TW" altLang="en-US" smtClean="0"/>
              <a:pPr/>
              <a:t>27</a:t>
            </a:fld>
            <a:endParaRPr lang="en-US" altLang="zh-TW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914400" y="1524000"/>
            <a:ext cx="7772400" cy="48006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>
            <a:no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1400" b="1" dirty="0" smtClean="0">
                <a:latin typeface="Courier New" pitchFamily="49" charset="0"/>
                <a:ea typeface="新細明體" charset="-120"/>
              </a:rPr>
              <a:t>void main()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1400" b="1" dirty="0" smtClean="0">
                <a:latin typeface="Courier New" pitchFamily="49" charset="0"/>
                <a:ea typeface="新細明體" charset="-120"/>
              </a:rPr>
              <a:t>{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1400" b="1" dirty="0" smtClean="0">
                <a:latin typeface="Courier New" pitchFamily="49" charset="0"/>
                <a:ea typeface="新細明體" charset="-120"/>
              </a:rPr>
              <a:t>  </a:t>
            </a:r>
            <a:r>
              <a:rPr lang="en-US" altLang="zh-TW" sz="1400" b="1" dirty="0" err="1" smtClean="0">
                <a:latin typeface="Courier New" pitchFamily="49" charset="0"/>
                <a:ea typeface="新細明體" charset="-120"/>
              </a:rPr>
              <a:t>const</a:t>
            </a:r>
            <a:r>
              <a:rPr lang="en-US" altLang="zh-TW" sz="1400" b="1" dirty="0" smtClean="0">
                <a:latin typeface="Courier New" pitchFamily="49" charset="0"/>
                <a:ea typeface="新細明體" charset="-120"/>
              </a:rPr>
              <a:t> </a:t>
            </a:r>
            <a:r>
              <a:rPr lang="en-US" altLang="zh-TW" sz="1400" b="1" dirty="0" err="1" smtClean="0">
                <a:latin typeface="Courier New" pitchFamily="49" charset="0"/>
                <a:ea typeface="新細明體" charset="-120"/>
              </a:rPr>
              <a:t>int</a:t>
            </a:r>
            <a:r>
              <a:rPr lang="en-US" altLang="zh-TW" sz="1400" b="1" dirty="0" smtClean="0">
                <a:latin typeface="Courier New" pitchFamily="49" charset="0"/>
                <a:ea typeface="新細明體" charset="-120"/>
              </a:rPr>
              <a:t> N = 6;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1400" b="1" dirty="0" smtClean="0">
                <a:latin typeface="Courier New" pitchFamily="49" charset="0"/>
                <a:ea typeface="新細明體" charset="-120"/>
              </a:rPr>
              <a:t>  </a:t>
            </a:r>
            <a:r>
              <a:rPr lang="en-US" altLang="zh-TW" sz="1400" b="1" dirty="0" err="1" smtClean="0">
                <a:latin typeface="Courier New" pitchFamily="49" charset="0"/>
                <a:ea typeface="新細明體" charset="-120"/>
              </a:rPr>
              <a:t>int</a:t>
            </a:r>
            <a:r>
              <a:rPr lang="en-US" altLang="zh-TW" sz="1400" b="1" dirty="0" smtClean="0">
                <a:latin typeface="Courier New" pitchFamily="49" charset="0"/>
                <a:ea typeface="新細明體" charset="-120"/>
              </a:rPr>
              <a:t> a[N], </a:t>
            </a:r>
            <a:r>
              <a:rPr lang="en-US" altLang="zh-TW" sz="1400" b="1" dirty="0" err="1" smtClean="0">
                <a:latin typeface="Courier New" pitchFamily="49" charset="0"/>
                <a:ea typeface="新細明體" charset="-120"/>
              </a:rPr>
              <a:t>i</a:t>
            </a:r>
            <a:r>
              <a:rPr lang="en-US" altLang="zh-TW" sz="1400" b="1" dirty="0" smtClean="0">
                <a:latin typeface="Courier New" pitchFamily="49" charset="0"/>
                <a:ea typeface="新細明體" charset="-120"/>
              </a:rPr>
              <a:t>, x, position = -1;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altLang="zh-TW" sz="1400" b="1" dirty="0" smtClean="0">
              <a:latin typeface="Courier New" pitchFamily="49" charset="0"/>
              <a:ea typeface="新細明體" charset="-12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1400" b="1" dirty="0" smtClean="0">
                <a:latin typeface="Courier New" pitchFamily="49" charset="0"/>
                <a:ea typeface="新細明體" charset="-120"/>
              </a:rPr>
              <a:t>  for (</a:t>
            </a:r>
            <a:r>
              <a:rPr lang="en-US" altLang="zh-TW" sz="1400" b="1" dirty="0" err="1" smtClean="0">
                <a:latin typeface="Courier New" pitchFamily="49" charset="0"/>
                <a:ea typeface="新細明體" charset="-120"/>
              </a:rPr>
              <a:t>i</a:t>
            </a:r>
            <a:r>
              <a:rPr lang="en-US" altLang="zh-TW" sz="1400" b="1" dirty="0" smtClean="0">
                <a:latin typeface="Courier New" pitchFamily="49" charset="0"/>
                <a:ea typeface="新細明體" charset="-120"/>
              </a:rPr>
              <a:t>=0; </a:t>
            </a:r>
            <a:r>
              <a:rPr lang="en-US" altLang="zh-TW" sz="1400" b="1" dirty="0" err="1" smtClean="0">
                <a:latin typeface="Courier New" pitchFamily="49" charset="0"/>
                <a:ea typeface="新細明體" charset="-120"/>
              </a:rPr>
              <a:t>i</a:t>
            </a:r>
            <a:r>
              <a:rPr lang="en-US" altLang="zh-TW" sz="1400" b="1" dirty="0" smtClean="0">
                <a:latin typeface="Courier New" pitchFamily="49" charset="0"/>
                <a:ea typeface="新細明體" charset="-120"/>
              </a:rPr>
              <a:t>&lt;N; </a:t>
            </a:r>
            <a:r>
              <a:rPr lang="en-US" altLang="zh-TW" sz="1400" b="1" dirty="0" err="1" smtClean="0">
                <a:latin typeface="Courier New" pitchFamily="49" charset="0"/>
                <a:ea typeface="新細明體" charset="-120"/>
              </a:rPr>
              <a:t>i</a:t>
            </a:r>
            <a:r>
              <a:rPr lang="en-US" altLang="zh-TW" sz="1400" b="1" dirty="0" smtClean="0">
                <a:latin typeface="Courier New" pitchFamily="49" charset="0"/>
                <a:ea typeface="新細明體" charset="-120"/>
              </a:rPr>
              <a:t>++)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1400" b="1" dirty="0" smtClean="0">
                <a:latin typeface="Courier New" pitchFamily="49" charset="0"/>
                <a:ea typeface="新細明體" charset="-120"/>
              </a:rPr>
              <a:t>      </a:t>
            </a:r>
            <a:r>
              <a:rPr lang="en-US" altLang="zh-TW" sz="1400" b="1" dirty="0" err="1" smtClean="0">
                <a:latin typeface="Courier New" pitchFamily="49" charset="0"/>
                <a:ea typeface="新細明體" charset="-120"/>
              </a:rPr>
              <a:t>cin</a:t>
            </a:r>
            <a:r>
              <a:rPr lang="en-US" altLang="zh-TW" sz="1400" b="1" dirty="0" smtClean="0">
                <a:latin typeface="Courier New" pitchFamily="49" charset="0"/>
                <a:ea typeface="新細明體" charset="-120"/>
              </a:rPr>
              <a:t> &gt;&gt; a[</a:t>
            </a:r>
            <a:r>
              <a:rPr lang="en-US" altLang="zh-TW" sz="1400" b="1" dirty="0" err="1" smtClean="0">
                <a:latin typeface="Courier New" pitchFamily="49" charset="0"/>
                <a:ea typeface="新細明體" charset="-120"/>
              </a:rPr>
              <a:t>i</a:t>
            </a:r>
            <a:r>
              <a:rPr lang="en-US" altLang="zh-TW" sz="1400" b="1" dirty="0" smtClean="0">
                <a:latin typeface="Courier New" pitchFamily="49" charset="0"/>
                <a:ea typeface="新細明體" charset="-120"/>
              </a:rPr>
              <a:t>];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1400" b="1" dirty="0" smtClean="0">
                <a:latin typeface="Courier New" pitchFamily="49" charset="0"/>
                <a:ea typeface="新細明體" charset="-120"/>
              </a:rPr>
              <a:t>  </a:t>
            </a:r>
            <a:r>
              <a:rPr lang="en-US" altLang="zh-TW" sz="1400" b="1" dirty="0" err="1" smtClean="0">
                <a:latin typeface="Courier New" pitchFamily="49" charset="0"/>
                <a:ea typeface="新細明體" charset="-120"/>
              </a:rPr>
              <a:t>cout</a:t>
            </a:r>
            <a:r>
              <a:rPr lang="en-US" altLang="zh-TW" sz="1400" b="1" dirty="0" smtClean="0">
                <a:latin typeface="Courier New" pitchFamily="49" charset="0"/>
                <a:ea typeface="新細明體" charset="-120"/>
              </a:rPr>
              <a:t> &lt;&lt; "Input your target: ";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1400" b="1" dirty="0" smtClean="0">
                <a:latin typeface="Courier New" pitchFamily="49" charset="0"/>
                <a:ea typeface="新細明體" charset="-120"/>
              </a:rPr>
              <a:t>  </a:t>
            </a:r>
            <a:r>
              <a:rPr lang="en-US" altLang="zh-TW" sz="1400" b="1" dirty="0" err="1" smtClean="0">
                <a:latin typeface="Courier New" pitchFamily="49" charset="0"/>
                <a:ea typeface="新細明體" charset="-120"/>
              </a:rPr>
              <a:t>cin</a:t>
            </a:r>
            <a:r>
              <a:rPr lang="en-US" altLang="zh-TW" sz="1400" b="1" dirty="0" smtClean="0">
                <a:latin typeface="Courier New" pitchFamily="49" charset="0"/>
                <a:ea typeface="新細明體" charset="-120"/>
              </a:rPr>
              <a:t> &gt;&gt;x;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1400" b="1" dirty="0" smtClean="0">
                <a:latin typeface="Courier New" pitchFamily="49" charset="0"/>
                <a:ea typeface="新細明體" charset="-120"/>
              </a:rPr>
              <a:t>  for (</a:t>
            </a:r>
            <a:r>
              <a:rPr lang="en-US" altLang="zh-TW" sz="1400" b="1" dirty="0" err="1" smtClean="0">
                <a:latin typeface="Courier New" pitchFamily="49" charset="0"/>
                <a:ea typeface="新細明體" charset="-120"/>
              </a:rPr>
              <a:t>i</a:t>
            </a:r>
            <a:r>
              <a:rPr lang="en-US" altLang="zh-TW" sz="1400" b="1" dirty="0" smtClean="0">
                <a:latin typeface="Courier New" pitchFamily="49" charset="0"/>
                <a:ea typeface="新細明體" charset="-120"/>
              </a:rPr>
              <a:t>=0; </a:t>
            </a:r>
            <a:r>
              <a:rPr lang="en-US" altLang="zh-TW" sz="1400" b="1" dirty="0" err="1" smtClean="0">
                <a:latin typeface="Courier New" pitchFamily="49" charset="0"/>
                <a:ea typeface="新細明體" charset="-120"/>
              </a:rPr>
              <a:t>i</a:t>
            </a:r>
            <a:r>
              <a:rPr lang="en-US" altLang="zh-TW" sz="1400" b="1" dirty="0" smtClean="0">
                <a:latin typeface="Courier New" pitchFamily="49" charset="0"/>
                <a:ea typeface="新細明體" charset="-120"/>
              </a:rPr>
              <a:t>&lt;N; </a:t>
            </a:r>
            <a:r>
              <a:rPr lang="en-US" altLang="zh-TW" sz="1400" b="1" dirty="0" err="1" smtClean="0">
                <a:latin typeface="Courier New" pitchFamily="49" charset="0"/>
                <a:ea typeface="新細明體" charset="-120"/>
              </a:rPr>
              <a:t>i</a:t>
            </a:r>
            <a:r>
              <a:rPr lang="en-US" altLang="zh-TW" sz="1400" b="1" dirty="0" smtClean="0">
                <a:latin typeface="Courier New" pitchFamily="49" charset="0"/>
                <a:ea typeface="新細明體" charset="-120"/>
              </a:rPr>
              <a:t>++)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1400" b="1" dirty="0" smtClean="0">
                <a:latin typeface="Courier New" pitchFamily="49" charset="0"/>
                <a:ea typeface="新細明體" charset="-120"/>
              </a:rPr>
              <a:t>      if (a[</a:t>
            </a:r>
            <a:r>
              <a:rPr lang="en-US" altLang="zh-TW" sz="1400" b="1" dirty="0" err="1" smtClean="0">
                <a:latin typeface="Courier New" pitchFamily="49" charset="0"/>
                <a:ea typeface="新細明體" charset="-120"/>
              </a:rPr>
              <a:t>i</a:t>
            </a:r>
            <a:r>
              <a:rPr lang="en-US" altLang="zh-TW" sz="1400" b="1" dirty="0" smtClean="0">
                <a:latin typeface="Courier New" pitchFamily="49" charset="0"/>
                <a:ea typeface="新細明體" charset="-120"/>
              </a:rPr>
              <a:t>] == x) {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1400" b="1" dirty="0" smtClean="0">
                <a:latin typeface="Courier New" pitchFamily="49" charset="0"/>
                <a:ea typeface="新細明體" charset="-120"/>
              </a:rPr>
              <a:t>         position=</a:t>
            </a:r>
            <a:r>
              <a:rPr lang="en-US" altLang="zh-TW" sz="1400" b="1" dirty="0" err="1" smtClean="0">
                <a:latin typeface="Courier New" pitchFamily="49" charset="0"/>
                <a:ea typeface="新細明體" charset="-120"/>
              </a:rPr>
              <a:t>i</a:t>
            </a:r>
            <a:r>
              <a:rPr lang="en-US" altLang="zh-TW" sz="1400" b="1" dirty="0" smtClean="0">
                <a:latin typeface="Courier New" pitchFamily="49" charset="0"/>
                <a:ea typeface="新細明體" charset="-120"/>
              </a:rPr>
              <a:t>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1400" b="1" dirty="0" smtClean="0">
                <a:latin typeface="Courier New" pitchFamily="49" charset="0"/>
                <a:ea typeface="新細明體" charset="-120"/>
              </a:rPr>
              <a:t>         break;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1400" b="1" dirty="0" smtClean="0">
                <a:latin typeface="Courier New" pitchFamily="49" charset="0"/>
                <a:ea typeface="新細明體" charset="-120"/>
              </a:rPr>
              <a:t>      }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GB" altLang="zh-TW" sz="1400" b="1" dirty="0" smtClean="0">
              <a:latin typeface="Courier New" pitchFamily="49" charset="0"/>
              <a:ea typeface="新細明體" charset="-12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GB" altLang="zh-TW" sz="1400" b="1" dirty="0" smtClean="0">
                <a:solidFill>
                  <a:srgbClr val="FF3300"/>
                </a:solidFill>
                <a:latin typeface="Courier New" pitchFamily="49" charset="0"/>
                <a:ea typeface="新細明體" charset="-120"/>
              </a:rPr>
              <a:t>	if (position == -1)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GB" altLang="zh-TW" sz="1400" b="1" dirty="0" smtClean="0">
                <a:solidFill>
                  <a:srgbClr val="FF3300"/>
                </a:solidFill>
                <a:latin typeface="Courier New" pitchFamily="49" charset="0"/>
                <a:ea typeface="新細明體" charset="-120"/>
              </a:rPr>
              <a:t>		</a:t>
            </a:r>
            <a:r>
              <a:rPr lang="en-GB" altLang="zh-TW" sz="1400" b="1" dirty="0" err="1" smtClean="0">
                <a:solidFill>
                  <a:srgbClr val="FF3300"/>
                </a:solidFill>
                <a:latin typeface="Courier New" pitchFamily="49" charset="0"/>
                <a:ea typeface="新細明體" charset="-120"/>
              </a:rPr>
              <a:t>cout</a:t>
            </a:r>
            <a:r>
              <a:rPr lang="en-GB" altLang="zh-TW" sz="1400" b="1" dirty="0" smtClean="0">
                <a:solidFill>
                  <a:srgbClr val="FF3300"/>
                </a:solidFill>
                <a:latin typeface="Courier New" pitchFamily="49" charset="0"/>
                <a:ea typeface="新細明體" charset="-120"/>
              </a:rPr>
              <a:t> &lt;&lt; "Target not found!\n");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GB" altLang="zh-TW" sz="1400" b="1" dirty="0" smtClean="0">
                <a:solidFill>
                  <a:srgbClr val="FF3300"/>
                </a:solidFill>
                <a:latin typeface="Courier New" pitchFamily="49" charset="0"/>
                <a:ea typeface="新細明體" charset="-120"/>
              </a:rPr>
              <a:t>	else</a:t>
            </a:r>
          </a:p>
          <a:p>
            <a:pPr>
              <a:lnSpc>
                <a:spcPct val="80000"/>
              </a:lnSpc>
              <a:buFont typeface="Wingdings 2"/>
              <a:buNone/>
            </a:pPr>
            <a:r>
              <a:rPr lang="en-GB" altLang="zh-TW" sz="1400" b="1" dirty="0" smtClean="0">
                <a:solidFill>
                  <a:srgbClr val="FF3300"/>
                </a:solidFill>
                <a:latin typeface="Courier New" pitchFamily="49" charset="0"/>
                <a:ea typeface="新細明體" charset="-120"/>
              </a:rPr>
              <a:t>		</a:t>
            </a:r>
            <a:r>
              <a:rPr lang="en-GB" altLang="zh-TW" sz="1400" b="1" dirty="0" err="1" smtClean="0">
                <a:solidFill>
                  <a:srgbClr val="FF3300"/>
                </a:solidFill>
                <a:latin typeface="Courier New" pitchFamily="49" charset="0"/>
                <a:ea typeface="新細明體" charset="-120"/>
              </a:rPr>
              <a:t>cout</a:t>
            </a:r>
            <a:r>
              <a:rPr lang="en-GB" altLang="zh-TW" sz="1400" b="1" dirty="0" smtClean="0">
                <a:solidFill>
                  <a:srgbClr val="FF3300"/>
                </a:solidFill>
                <a:latin typeface="Courier New" pitchFamily="49" charset="0"/>
                <a:ea typeface="新細明體" charset="-120"/>
              </a:rPr>
              <a:t> &lt;&lt; "Target found at position“ &lt;&lt; position &lt;&lt; </a:t>
            </a:r>
            <a:r>
              <a:rPr lang="en-GB" altLang="zh-TW" sz="1400" b="1" dirty="0" err="1" smtClean="0">
                <a:solidFill>
                  <a:srgbClr val="FF3300"/>
                </a:solidFill>
                <a:latin typeface="Courier New" pitchFamily="49" charset="0"/>
                <a:ea typeface="新細明體" charset="-120"/>
              </a:rPr>
              <a:t>endl</a:t>
            </a:r>
            <a:r>
              <a:rPr lang="en-GB" altLang="zh-TW" sz="1400" b="1" dirty="0" smtClean="0">
                <a:solidFill>
                  <a:srgbClr val="FF3300"/>
                </a:solidFill>
                <a:latin typeface="Courier New" pitchFamily="49" charset="0"/>
                <a:ea typeface="新細明體" charset="-120"/>
              </a:rPr>
              <a:t>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1400" b="1" dirty="0" smtClean="0">
                <a:latin typeface="Courier New" pitchFamily="49" charset="0"/>
                <a:ea typeface="新細明體" charset="-12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Example 5: Sorting</a:t>
            </a:r>
          </a:p>
        </p:txBody>
      </p:sp>
      <p:sp>
        <p:nvSpPr>
          <p:cNvPr id="71683" name="Content Placeholder 4"/>
          <p:cNvSpPr>
            <a:spLocks noGrp="1"/>
          </p:cNvSpPr>
          <p:nvPr>
            <p:ph idx="1"/>
          </p:nvPr>
        </p:nvSpPr>
        <p:spPr>
          <a:xfrm>
            <a:off x="914400" y="1524000"/>
            <a:ext cx="7772400" cy="4483100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>
                <a:ea typeface="ＭＳ Ｐゴシック" charset="-128"/>
                <a:cs typeface="ＭＳ Ｐゴシック" charset="-128"/>
              </a:rPr>
              <a:t>One of the most common applications in CS is sorting</a:t>
            </a:r>
          </a:p>
          <a:p>
            <a:pPr lvl="1"/>
            <a:r>
              <a:rPr lang="en-US" sz="2400" dirty="0" smtClean="0"/>
              <a:t>arranging data by their values: {1, 5, 3, 2} </a:t>
            </a:r>
            <a:r>
              <a:rPr lang="en-US" sz="2400" dirty="0" err="1" smtClean="0">
                <a:sym typeface="Wingdings" charset="2"/>
              </a:rPr>
              <a:t></a:t>
            </a:r>
            <a:r>
              <a:rPr lang="en-US" sz="2400" dirty="0" smtClean="0">
                <a:sym typeface="Wingdings" charset="2"/>
              </a:rPr>
              <a:t> {1, 2, 3, 5}</a:t>
            </a:r>
            <a:endParaRPr lang="en-US" sz="2400" dirty="0" smtClean="0"/>
          </a:p>
          <a:p>
            <a:r>
              <a:rPr lang="en-US" sz="2800" dirty="0" smtClean="0">
                <a:ea typeface="ＭＳ Ｐゴシック" charset="-128"/>
                <a:cs typeface="ＭＳ Ｐゴシック" charset="-128"/>
              </a:rPr>
              <a:t>There are many algorithms for sorting</a:t>
            </a:r>
          </a:p>
          <a:p>
            <a:pPr lvl="1"/>
            <a:r>
              <a:rPr lang="en-US" sz="2000" dirty="0" smtClean="0"/>
              <a:t>Selection Sort</a:t>
            </a:r>
          </a:p>
          <a:p>
            <a:pPr lvl="1"/>
            <a:r>
              <a:rPr lang="en-US" sz="2000" dirty="0" smtClean="0"/>
              <a:t>Bubble Sort</a:t>
            </a:r>
          </a:p>
          <a:p>
            <a:pPr lvl="1"/>
            <a:r>
              <a:rPr lang="en-US" sz="2000" dirty="0" smtClean="0"/>
              <a:t>Insertion Sort</a:t>
            </a:r>
          </a:p>
          <a:p>
            <a:pPr lvl="1"/>
            <a:r>
              <a:rPr lang="en-US" sz="2000" dirty="0" smtClean="0"/>
              <a:t>Quick Sort</a:t>
            </a:r>
          </a:p>
          <a:p>
            <a:pPr lvl="1"/>
            <a:r>
              <a:rPr lang="en-US" sz="2000" dirty="0" smtClean="0"/>
              <a:t>Quicker Sort</a:t>
            </a:r>
          </a:p>
          <a:p>
            <a:pPr lvl="1"/>
            <a:r>
              <a:rPr lang="en-US" sz="2000" dirty="0" smtClean="0"/>
              <a:t>Merge Sort</a:t>
            </a:r>
          </a:p>
          <a:p>
            <a:pPr lvl="1"/>
            <a:r>
              <a:rPr lang="en-US" sz="2000" dirty="0" smtClean="0"/>
              <a:t>Heap Sort</a:t>
            </a:r>
          </a:p>
          <a:p>
            <a:r>
              <a:rPr lang="en-US" sz="2800" dirty="0" smtClean="0">
                <a:ea typeface="ＭＳ Ｐゴシック" charset="-128"/>
                <a:cs typeface="ＭＳ Ｐゴシック" charset="-128"/>
              </a:rPr>
              <a:t>Based on iteratively swapping two elements in the array so that eventually the array is ordered.</a:t>
            </a:r>
          </a:p>
          <a:p>
            <a:pPr lvl="1"/>
            <a:r>
              <a:rPr lang="en-US" sz="2400" dirty="0" smtClean="0"/>
              <a:t>The algorithms differ in how they choose the two elements.</a:t>
            </a:r>
          </a:p>
          <a:p>
            <a:endParaRPr lang="en-US" dirty="0" smtClean="0">
              <a:ea typeface="ＭＳ Ｐゴシック" charset="-128"/>
              <a:cs typeface="ＭＳ Ｐゴシック" charset="-128"/>
            </a:endParaRPr>
          </a:p>
          <a:p>
            <a:endParaRPr lang="en-US" sz="2800" dirty="0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13AA5E-8F41-0F4C-B3A0-4C8223AC6415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612497" y="2909213"/>
            <a:ext cx="359410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00FF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rPr>
              <a:t>"Classic" sorting algorithms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06800" y="3968750"/>
            <a:ext cx="5186363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00FF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rPr>
              <a:t>Faster, more complex sorting algorithms</a:t>
            </a:r>
          </a:p>
        </p:txBody>
      </p:sp>
      <p:sp>
        <p:nvSpPr>
          <p:cNvPr id="8" name="Right Brace 7"/>
          <p:cNvSpPr/>
          <p:nvPr/>
        </p:nvSpPr>
        <p:spPr>
          <a:xfrm>
            <a:off x="3276600" y="2701925"/>
            <a:ext cx="249238" cy="727075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ight Brace 8"/>
          <p:cNvSpPr/>
          <p:nvPr/>
        </p:nvSpPr>
        <p:spPr>
          <a:xfrm>
            <a:off x="3263900" y="3576638"/>
            <a:ext cx="261938" cy="995362"/>
          </a:xfrm>
          <a:prstGeom prst="rightBrace">
            <a:avLst>
              <a:gd name="adj1" fmla="val 27908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54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8"/>
          <p:cNvPicPr>
            <a:picLocks noChangeAspect="1" noChangeArrowheads="1"/>
          </p:cNvPicPr>
          <p:nvPr/>
        </p:nvPicPr>
        <p:blipFill>
          <a:blip r:embed="rId2"/>
          <a:srcRect t="33794" r="65796" b="35703"/>
          <a:stretch>
            <a:fillRect/>
          </a:stretch>
        </p:blipFill>
        <p:spPr bwMode="auto">
          <a:xfrm>
            <a:off x="1092200" y="5444331"/>
            <a:ext cx="2989262" cy="1185863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</p:pic>
      <p:sp>
        <p:nvSpPr>
          <p:cNvPr id="72707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893762"/>
          </a:xfrm>
        </p:spPr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Bubble Sort</a:t>
            </a:r>
          </a:p>
        </p:txBody>
      </p:sp>
      <p:sp>
        <p:nvSpPr>
          <p:cNvPr id="72708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86288"/>
          </a:xfrm>
        </p:spPr>
        <p:txBody>
          <a:bodyPr>
            <a:normAutofit/>
          </a:bodyPr>
          <a:lstStyle/>
          <a:p>
            <a:pPr>
              <a:spcBef>
                <a:spcPts val="200"/>
              </a:spcBef>
            </a:pPr>
            <a:r>
              <a:rPr lang="en-US" sz="2000" dirty="0" smtClean="0">
                <a:ea typeface="ＭＳ Ｐゴシック" charset="-128"/>
                <a:cs typeface="ＭＳ Ｐゴシック" charset="-128"/>
              </a:rPr>
              <a:t>In each pass, start at the end, and swap neighboring elements if they are out of sequence ("bubbling up").</a:t>
            </a:r>
          </a:p>
          <a:p>
            <a:pPr>
              <a:spcBef>
                <a:spcPts val="200"/>
              </a:spcBef>
            </a:pPr>
            <a:r>
              <a:rPr lang="en-US" sz="2000" dirty="0" smtClean="0">
                <a:ea typeface="ＭＳ Ｐゴシック" charset="-128"/>
                <a:cs typeface="ＭＳ Ｐゴシック" charset="-128"/>
              </a:rPr>
              <a:t>After </a:t>
            </a:r>
            <a:r>
              <a:rPr lang="en-US" sz="2000" dirty="0" err="1" smtClean="0">
                <a:ea typeface="ＭＳ Ｐゴシック" charset="-128"/>
                <a:cs typeface="ＭＳ Ｐゴシック" charset="-128"/>
              </a:rPr>
              <a:t>i</a:t>
            </a:r>
            <a:r>
              <a:rPr lang="en-US" sz="2000" dirty="0" smtClean="0">
                <a:ea typeface="ＭＳ Ｐゴシック" charset="-128"/>
                <a:cs typeface="ＭＳ Ｐゴシック" charset="-128"/>
              </a:rPr>
              <a:t> passes, the first </a:t>
            </a:r>
            <a:r>
              <a:rPr lang="en-US" sz="2000" dirty="0" err="1" smtClean="0">
                <a:ea typeface="ＭＳ Ｐゴシック" charset="-128"/>
                <a:cs typeface="ＭＳ Ｐゴシック" charset="-128"/>
              </a:rPr>
              <a:t>i</a:t>
            </a:r>
            <a:r>
              <a:rPr lang="en-US" sz="2000" dirty="0" smtClean="0">
                <a:ea typeface="ＭＳ Ｐゴシック" charset="-128"/>
                <a:cs typeface="ＭＳ Ｐゴシック" charset="-128"/>
              </a:rPr>
              <a:t> elements are sorted.</a:t>
            </a:r>
          </a:p>
          <a:p>
            <a:pPr>
              <a:spcBef>
                <a:spcPts val="200"/>
              </a:spcBef>
            </a:pPr>
            <a:endParaRPr lang="en-US" sz="2400" dirty="0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19DBB0-9A81-6B41-9EC3-9C163E28517F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pic>
        <p:nvPicPr>
          <p:cNvPr id="72711" name="Picture 8"/>
          <p:cNvPicPr>
            <a:picLocks noChangeAspect="1" noChangeArrowheads="1"/>
          </p:cNvPicPr>
          <p:nvPr/>
        </p:nvPicPr>
        <p:blipFill>
          <a:blip r:embed="rId2"/>
          <a:srcRect r="65796" b="68169"/>
          <a:stretch>
            <a:fillRect/>
          </a:stretch>
        </p:blipFill>
        <p:spPr bwMode="auto">
          <a:xfrm>
            <a:off x="1293590" y="3450420"/>
            <a:ext cx="2989262" cy="1236662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</p:pic>
      <p:pic>
        <p:nvPicPr>
          <p:cNvPr id="72712" name="Picture 8"/>
          <p:cNvPicPr>
            <a:picLocks noChangeAspect="1" noChangeArrowheads="1"/>
          </p:cNvPicPr>
          <p:nvPr/>
        </p:nvPicPr>
        <p:blipFill>
          <a:blip r:embed="rId3"/>
          <a:srcRect l="35181" t="15024" r="35185" b="66515"/>
          <a:stretch>
            <a:fillRect/>
          </a:stretch>
        </p:blipFill>
        <p:spPr bwMode="auto">
          <a:xfrm>
            <a:off x="1977616" y="3322638"/>
            <a:ext cx="1985963" cy="3429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862806" y="6155913"/>
            <a:ext cx="871538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latin typeface="+mn-lt"/>
                <a:ea typeface="ＭＳ Ｐゴシック" pitchFamily="-112" charset="-128"/>
                <a:cs typeface="ＭＳ Ｐゴシック" pitchFamily="-112" charset="-128"/>
              </a:rPr>
              <a:t>Sorted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45267" y="2922588"/>
            <a:ext cx="110172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latin typeface="+mn-lt"/>
                <a:ea typeface="ＭＳ Ｐゴシック" pitchFamily="-112" charset="-128"/>
                <a:cs typeface="ＭＳ Ｐゴシック" pitchFamily="-112" charset="-128"/>
              </a:rPr>
              <a:t>Bubbling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1389063" y="5942013"/>
            <a:ext cx="228600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5108575" y="2608263"/>
          <a:ext cx="3549168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1528"/>
                <a:gridCol w="591528"/>
                <a:gridCol w="591528"/>
                <a:gridCol w="591528"/>
                <a:gridCol w="591528"/>
                <a:gridCol w="59152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>
                    <a:solidFill>
                      <a:srgbClr val="FFFFA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56</a:t>
                      </a:r>
                      <a:endParaRPr lang="en-US" dirty="0"/>
                    </a:p>
                  </a:txBody>
                  <a:tcPr>
                    <a:solidFill>
                      <a:srgbClr val="FFFFA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5108575" y="3295650"/>
          <a:ext cx="3549168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1528"/>
                <a:gridCol w="591528"/>
                <a:gridCol w="591528"/>
                <a:gridCol w="591528"/>
                <a:gridCol w="591528"/>
                <a:gridCol w="59152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>
                    <a:solidFill>
                      <a:srgbClr val="FFFFA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>
                    <a:solidFill>
                      <a:srgbClr val="FFFFA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56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5108575" y="3973513"/>
          <a:ext cx="3549168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1528"/>
                <a:gridCol w="591528"/>
                <a:gridCol w="591528"/>
                <a:gridCol w="591528"/>
                <a:gridCol w="591528"/>
                <a:gridCol w="59152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45</a:t>
                      </a:r>
                      <a:endParaRPr lang="en-US" dirty="0"/>
                    </a:p>
                  </a:txBody>
                  <a:tcPr>
                    <a:solidFill>
                      <a:srgbClr val="FFFFA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>
                    <a:solidFill>
                      <a:srgbClr val="FFFFA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56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5122863" y="4654550"/>
          <a:ext cx="3549168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1528"/>
                <a:gridCol w="591528"/>
                <a:gridCol w="591528"/>
                <a:gridCol w="591528"/>
                <a:gridCol w="591528"/>
                <a:gridCol w="59152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78</a:t>
                      </a:r>
                      <a:endParaRPr lang="en-US" dirty="0"/>
                    </a:p>
                  </a:txBody>
                  <a:tcPr>
                    <a:solidFill>
                      <a:srgbClr val="FFFFA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8</a:t>
                      </a:r>
                      <a:endParaRPr lang="en-US" b="1" dirty="0"/>
                    </a:p>
                  </a:txBody>
                  <a:tcPr>
                    <a:solidFill>
                      <a:srgbClr val="FFFFA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56</a:t>
                      </a:r>
                      <a:endParaRPr lang="en-US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5122863" y="5332413"/>
          <a:ext cx="3549168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1528"/>
                <a:gridCol w="591528"/>
                <a:gridCol w="591528"/>
                <a:gridCol w="591528"/>
                <a:gridCol w="591528"/>
                <a:gridCol w="59152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23</a:t>
                      </a:r>
                      <a:endParaRPr lang="en-US" dirty="0"/>
                    </a:p>
                  </a:txBody>
                  <a:tcPr>
                    <a:solidFill>
                      <a:srgbClr val="FFFFA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8</a:t>
                      </a:r>
                      <a:endParaRPr lang="en-US" b="1" dirty="0"/>
                    </a:p>
                  </a:txBody>
                  <a:tcPr>
                    <a:solidFill>
                      <a:srgbClr val="FFFFA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45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56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5122863" y="6018213"/>
          <a:ext cx="3549168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1528"/>
                <a:gridCol w="591528"/>
                <a:gridCol w="591528"/>
                <a:gridCol w="591528"/>
                <a:gridCol w="591528"/>
                <a:gridCol w="59152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8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78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45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56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1832975" y="2504036"/>
            <a:ext cx="2062163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latin typeface="+mn-lt"/>
                <a:ea typeface="ＭＳ Ｐゴシック" pitchFamily="-112" charset="-128"/>
                <a:cs typeface="ＭＳ Ｐゴシック" pitchFamily="-112" charset="-128"/>
              </a:rPr>
              <a:t>Outer Loop (Pass)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594350" y="2108200"/>
            <a:ext cx="2487613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latin typeface="+mn-lt"/>
                <a:ea typeface="ＭＳ Ｐゴシック" pitchFamily="-112" charset="-128"/>
                <a:cs typeface="ＭＳ Ｐゴシック" pitchFamily="-112" charset="-128"/>
              </a:rPr>
              <a:t>Inner Loop (Bubbling)</a:t>
            </a:r>
          </a:p>
        </p:txBody>
      </p:sp>
      <p:grpSp>
        <p:nvGrpSpPr>
          <p:cNvPr id="2" name="Group 50"/>
          <p:cNvGrpSpPr>
            <a:grpSpLocks/>
          </p:cNvGrpSpPr>
          <p:nvPr/>
        </p:nvGrpSpPr>
        <p:grpSpPr bwMode="auto">
          <a:xfrm>
            <a:off x="7818438" y="2982913"/>
            <a:ext cx="534987" cy="306387"/>
            <a:chOff x="7818969" y="2983104"/>
            <a:chExt cx="534194" cy="305594"/>
          </a:xfrm>
        </p:grpSpPr>
        <p:cxnSp>
          <p:nvCxnSpPr>
            <p:cNvPr id="26" name="Straight Arrow Connector 25"/>
            <p:cNvCxnSpPr/>
            <p:nvPr/>
          </p:nvCxnSpPr>
          <p:spPr>
            <a:xfrm rot="5400000">
              <a:off x="8200366" y="3135900"/>
              <a:ext cx="304011" cy="158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rot="5400000">
              <a:off x="7667756" y="3134317"/>
              <a:ext cx="304011" cy="158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51"/>
          <p:cNvGrpSpPr>
            <a:grpSpLocks/>
          </p:cNvGrpSpPr>
          <p:nvPr/>
        </p:nvGrpSpPr>
        <p:grpSpPr bwMode="auto">
          <a:xfrm>
            <a:off x="7210425" y="3665538"/>
            <a:ext cx="533400" cy="304800"/>
            <a:chOff x="7210163" y="3665148"/>
            <a:chExt cx="534194" cy="305594"/>
          </a:xfrm>
        </p:grpSpPr>
        <p:cxnSp>
          <p:nvCxnSpPr>
            <p:cNvPr id="30" name="Straight Arrow Connector 29"/>
            <p:cNvCxnSpPr/>
            <p:nvPr/>
          </p:nvCxnSpPr>
          <p:spPr>
            <a:xfrm rot="5400000">
              <a:off x="7590766" y="3817150"/>
              <a:ext cx="305594" cy="158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rot="5400000">
              <a:off x="7058161" y="3817150"/>
              <a:ext cx="305594" cy="159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2"/>
          <p:cNvGrpSpPr>
            <a:grpSpLocks/>
          </p:cNvGrpSpPr>
          <p:nvPr/>
        </p:nvGrpSpPr>
        <p:grpSpPr bwMode="auto">
          <a:xfrm>
            <a:off x="6630988" y="4343400"/>
            <a:ext cx="531812" cy="311150"/>
            <a:chOff x="6630521" y="4343218"/>
            <a:chExt cx="532606" cy="311604"/>
          </a:xfrm>
        </p:grpSpPr>
        <p:cxnSp>
          <p:nvCxnSpPr>
            <p:cNvPr id="32" name="Straight Arrow Connector 31"/>
            <p:cNvCxnSpPr/>
            <p:nvPr/>
          </p:nvCxnSpPr>
          <p:spPr>
            <a:xfrm rot="10800000" flipV="1">
              <a:off x="6630521" y="4343218"/>
              <a:ext cx="532606" cy="311604"/>
            </a:xfrm>
            <a:prstGeom prst="straightConnector1">
              <a:avLst/>
            </a:prstGeom>
            <a:ln>
              <a:solidFill>
                <a:srgbClr val="FF66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6630521" y="4343218"/>
              <a:ext cx="531017" cy="305245"/>
            </a:xfrm>
            <a:prstGeom prst="straightConnector1">
              <a:avLst/>
            </a:prstGeom>
            <a:ln>
              <a:solidFill>
                <a:srgbClr val="FF66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53"/>
          <p:cNvGrpSpPr>
            <a:grpSpLocks/>
          </p:cNvGrpSpPr>
          <p:nvPr/>
        </p:nvGrpSpPr>
        <p:grpSpPr bwMode="auto">
          <a:xfrm>
            <a:off x="6049963" y="5026025"/>
            <a:ext cx="531812" cy="306388"/>
            <a:chOff x="6049291" y="5025663"/>
            <a:chExt cx="532606" cy="307198"/>
          </a:xfrm>
        </p:grpSpPr>
        <p:cxnSp>
          <p:nvCxnSpPr>
            <p:cNvPr id="34" name="Straight Arrow Connector 33"/>
            <p:cNvCxnSpPr/>
            <p:nvPr/>
          </p:nvCxnSpPr>
          <p:spPr>
            <a:xfrm rot="10800000" flipV="1">
              <a:off x="6049291" y="5025663"/>
              <a:ext cx="532606" cy="307198"/>
            </a:xfrm>
            <a:prstGeom prst="straightConnector1">
              <a:avLst/>
            </a:prstGeom>
            <a:ln>
              <a:solidFill>
                <a:srgbClr val="FF66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>
              <a:off x="6049291" y="5025663"/>
              <a:ext cx="531017" cy="304015"/>
            </a:xfrm>
            <a:prstGeom prst="straightConnector1">
              <a:avLst/>
            </a:prstGeom>
            <a:ln>
              <a:solidFill>
                <a:srgbClr val="FF66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54"/>
          <p:cNvGrpSpPr>
            <a:grpSpLocks/>
          </p:cNvGrpSpPr>
          <p:nvPr/>
        </p:nvGrpSpPr>
        <p:grpSpPr bwMode="auto">
          <a:xfrm>
            <a:off x="5465763" y="5711825"/>
            <a:ext cx="533400" cy="306388"/>
            <a:chOff x="5465868" y="5711088"/>
            <a:chExt cx="532606" cy="306779"/>
          </a:xfrm>
        </p:grpSpPr>
        <p:cxnSp>
          <p:nvCxnSpPr>
            <p:cNvPr id="36" name="Straight Arrow Connector 35"/>
            <p:cNvCxnSpPr/>
            <p:nvPr/>
          </p:nvCxnSpPr>
          <p:spPr>
            <a:xfrm rot="10800000" flipV="1">
              <a:off x="5465868" y="5711088"/>
              <a:ext cx="532606" cy="305189"/>
            </a:xfrm>
            <a:prstGeom prst="straightConnector1">
              <a:avLst/>
            </a:prstGeom>
            <a:ln>
              <a:solidFill>
                <a:srgbClr val="FF66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5465868" y="5711088"/>
              <a:ext cx="532606" cy="306779"/>
            </a:xfrm>
            <a:prstGeom prst="straightConnector1">
              <a:avLst/>
            </a:prstGeom>
            <a:ln>
              <a:solidFill>
                <a:srgbClr val="FF66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Right Arrow 43"/>
          <p:cNvSpPr/>
          <p:nvPr/>
        </p:nvSpPr>
        <p:spPr>
          <a:xfrm rot="20155234">
            <a:off x="4091040" y="3005331"/>
            <a:ext cx="937972" cy="39846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" name="Right Arrow 46"/>
          <p:cNvSpPr/>
          <p:nvPr/>
        </p:nvSpPr>
        <p:spPr>
          <a:xfrm rot="1444766" flipH="1">
            <a:off x="3927475" y="5748338"/>
            <a:ext cx="1117600" cy="39687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254794" y="3450420"/>
            <a:ext cx="100012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u="sng" dirty="0">
                <a:latin typeface="+mn-lt"/>
                <a:ea typeface="ＭＳ Ｐゴシック" pitchFamily="-112" charset="-128"/>
                <a:cs typeface="ＭＳ Ｐゴシック" pitchFamily="-112" charset="-128"/>
              </a:rPr>
              <a:t>Original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54794" y="5046782"/>
            <a:ext cx="1404937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u="sng" dirty="0">
                <a:latin typeface="+mn-lt"/>
                <a:ea typeface="ＭＳ Ｐゴシック" pitchFamily="-112" charset="-128"/>
                <a:cs typeface="ＭＳ Ｐゴシック" pitchFamily="-112" charset="-128"/>
              </a:rPr>
              <a:t>After Pass 1</a:t>
            </a:r>
          </a:p>
        </p:txBody>
      </p:sp>
    </p:spTree>
    <p:extLst>
      <p:ext uri="{BB962C8B-B14F-4D97-AF65-F5344CB8AC3E}">
        <p14:creationId xmlns:p14="http://schemas.microsoft.com/office/powerpoint/2010/main" val="720052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ea typeface="新細明體" charset="-120"/>
              </a:rPr>
              <a:t>Example 1</a:t>
            </a:r>
            <a:endParaRPr lang="zh-HK" altLang="zh-HK" dirty="0" smtClean="0">
              <a:ea typeface="新細明體" charset="-120"/>
            </a:endParaRPr>
          </a:p>
        </p:txBody>
      </p:sp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4A4DAFA1-9B16-47F6-A0C8-CBDE8569BEFD}" type="slidenum">
              <a:rPr lang="zh-TW" altLang="en-US" smtClean="0"/>
              <a:pPr/>
              <a:t>3</a:t>
            </a:fld>
            <a:endParaRPr lang="en-US" altLang="zh-TW" smtClean="0"/>
          </a:p>
        </p:txBody>
      </p:sp>
      <p:sp>
        <p:nvSpPr>
          <p:cNvPr id="6148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914400" y="1752600"/>
            <a:ext cx="7772400" cy="4648200"/>
          </a:xfrm>
        </p:spPr>
        <p:txBody>
          <a:bodyPr/>
          <a:lstStyle/>
          <a:p>
            <a:pPr>
              <a:buClr>
                <a:schemeClr val="hlink"/>
              </a:buClr>
            </a:pPr>
            <a:r>
              <a:rPr lang="en-US" altLang="zh-TW" dirty="0">
                <a:ea typeface="新細明體" charset="-120"/>
              </a:rPr>
              <a:t>Input the marks for </a:t>
            </a:r>
            <a:r>
              <a:rPr lang="en-US" altLang="zh-TW" dirty="0">
                <a:latin typeface="Courier New" pitchFamily="49" charset="0"/>
                <a:ea typeface="新細明體" charset="-120"/>
              </a:rPr>
              <a:t>10</a:t>
            </a:r>
            <a:r>
              <a:rPr lang="en-US" altLang="zh-TW" dirty="0">
                <a:ea typeface="新細明體" charset="-120"/>
              </a:rPr>
              <a:t> students </a:t>
            </a:r>
          </a:p>
          <a:p>
            <a:pPr>
              <a:buClr>
                <a:schemeClr val="hlink"/>
              </a:buClr>
            </a:pPr>
            <a:r>
              <a:rPr lang="en-US" altLang="zh-TW" dirty="0">
                <a:ea typeface="新細明體" charset="-120"/>
              </a:rPr>
              <a:t>Store the marks in variables</a:t>
            </a:r>
          </a:p>
          <a:p>
            <a:pPr>
              <a:buClr>
                <a:schemeClr val="hlink"/>
              </a:buClr>
            </a:pPr>
            <a:r>
              <a:rPr lang="en-US" altLang="zh-TW" dirty="0">
                <a:ea typeface="新細明體" charset="-120"/>
              </a:rPr>
              <a:t>Compute the average marks</a:t>
            </a:r>
          </a:p>
          <a:p>
            <a:pPr>
              <a:buClr>
                <a:schemeClr val="hlink"/>
              </a:buClr>
            </a:pPr>
            <a:r>
              <a:rPr lang="en-US" altLang="zh-TW" dirty="0">
                <a:ea typeface="新細明體" charset="-120"/>
              </a:rPr>
              <a:t>Print the marks of the students and the average</a:t>
            </a:r>
          </a:p>
        </p:txBody>
      </p:sp>
      <p:graphicFrame>
        <p:nvGraphicFramePr>
          <p:cNvPr id="5" name="Group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8309898"/>
              </p:ext>
            </p:extLst>
          </p:nvPr>
        </p:nvGraphicFramePr>
        <p:xfrm>
          <a:off x="990600" y="3886200"/>
          <a:ext cx="7848600" cy="2362200"/>
        </p:xfrm>
        <a:graphic>
          <a:graphicData uri="http://schemas.openxmlformats.org/drawingml/2006/table">
            <a:tbl>
              <a:tblPr/>
              <a:tblGrid>
                <a:gridCol w="7848600"/>
              </a:tblGrid>
              <a:tr h="2362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6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100 30 44 66 50 60 80 75 80 100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The mark of the students are: 100, 30, 44, 66, 50, 60, 80, 75, 80, 100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Average mark=68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906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Bubble Sort</a:t>
            </a:r>
          </a:p>
        </p:txBody>
      </p:sp>
      <p:sp>
        <p:nvSpPr>
          <p:cNvPr id="737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2BB73A-E1F0-7D41-8E6E-0C52ADB67309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pic>
        <p:nvPicPr>
          <p:cNvPr id="73734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3525" y="1739106"/>
            <a:ext cx="8739188" cy="38862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</p:pic>
      <p:pic>
        <p:nvPicPr>
          <p:cNvPr id="73735" name="Picture 8"/>
          <p:cNvPicPr>
            <a:picLocks noChangeAspect="1" noChangeArrowheads="1"/>
          </p:cNvPicPr>
          <p:nvPr/>
        </p:nvPicPr>
        <p:blipFill>
          <a:blip r:embed="rId3"/>
          <a:srcRect l="35181" t="16348" r="47525" b="66515"/>
          <a:stretch>
            <a:fillRect/>
          </a:stretch>
        </p:blipFill>
        <p:spPr bwMode="auto">
          <a:xfrm>
            <a:off x="914400" y="1713706"/>
            <a:ext cx="1158875" cy="319088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</p:pic>
      <p:pic>
        <p:nvPicPr>
          <p:cNvPr id="73736" name="Picture 8"/>
          <p:cNvPicPr>
            <a:picLocks noChangeAspect="1" noChangeArrowheads="1"/>
          </p:cNvPicPr>
          <p:nvPr/>
        </p:nvPicPr>
        <p:blipFill>
          <a:blip r:embed="rId3"/>
          <a:srcRect l="35181" t="15707" r="53258" b="66515"/>
          <a:stretch>
            <a:fillRect/>
          </a:stretch>
        </p:blipFill>
        <p:spPr bwMode="auto">
          <a:xfrm>
            <a:off x="1752600" y="2996406"/>
            <a:ext cx="774700" cy="3302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</p:pic>
      <p:pic>
        <p:nvPicPr>
          <p:cNvPr id="73737" name="Picture 8"/>
          <p:cNvPicPr>
            <a:picLocks noChangeAspect="1" noChangeArrowheads="1"/>
          </p:cNvPicPr>
          <p:nvPr/>
        </p:nvPicPr>
        <p:blipFill>
          <a:blip r:embed="rId3"/>
          <a:srcRect l="35181" t="19148" r="58859" b="66515"/>
          <a:stretch>
            <a:fillRect/>
          </a:stretch>
        </p:blipFill>
        <p:spPr bwMode="auto">
          <a:xfrm>
            <a:off x="2203450" y="4329906"/>
            <a:ext cx="400050" cy="2667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</p:pic>
      <p:pic>
        <p:nvPicPr>
          <p:cNvPr id="73738" name="Picture 8"/>
          <p:cNvPicPr>
            <a:picLocks noChangeAspect="1" noChangeArrowheads="1"/>
          </p:cNvPicPr>
          <p:nvPr/>
        </p:nvPicPr>
        <p:blipFill>
          <a:blip r:embed="rId3"/>
          <a:srcRect l="35181" t="19148" r="58859" b="66515"/>
          <a:stretch>
            <a:fillRect/>
          </a:stretch>
        </p:blipFill>
        <p:spPr bwMode="auto">
          <a:xfrm>
            <a:off x="6856413" y="1780381"/>
            <a:ext cx="398462" cy="2667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</p:pic>
      <p:cxnSp>
        <p:nvCxnSpPr>
          <p:cNvPr id="12" name="Straight Connector 11"/>
          <p:cNvCxnSpPr/>
          <p:nvPr/>
        </p:nvCxnSpPr>
        <p:spPr>
          <a:xfrm rot="5400000">
            <a:off x="2590800" y="3618706"/>
            <a:ext cx="4191000" cy="158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270794" y="5791200"/>
            <a:ext cx="683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bubble-sort dance: </a:t>
            </a:r>
            <a:r>
              <a:rPr lang="en-US" sz="2000" dirty="0" smtClean="0">
                <a:hlinkClick r:id="rId4"/>
              </a:rPr>
              <a:t>http://youtu.be/lyZQPjUT5B4</a:t>
            </a:r>
            <a:endParaRPr lang="en-US" sz="2000" dirty="0" smtClean="0"/>
          </a:p>
          <a:p>
            <a:r>
              <a:rPr lang="en-US" sz="2000" dirty="0" smtClean="0"/>
              <a:t>insert-sort dance: </a:t>
            </a:r>
            <a:r>
              <a:rPr lang="en-US" sz="2000" dirty="0" smtClean="0">
                <a:hlinkClick r:id="rId5"/>
              </a:rPr>
              <a:t>http://youtu.be/ROalU379l3U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0697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CS2363 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F6FA01-2E4B-1D43-B9FF-15CC62722416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74782" name="Rectangle 2"/>
          <p:cNvSpPr txBox="1">
            <a:spLocks noChangeArrowheads="1"/>
          </p:cNvSpPr>
          <p:nvPr/>
        </p:nvSpPr>
        <p:spPr bwMode="auto">
          <a:xfrm>
            <a:off x="609600" y="457200"/>
            <a:ext cx="5410201" cy="5427569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292100" indent="-292100" eaLnBrk="0" hangingPunct="0">
              <a:lnSpc>
                <a:spcPct val="80000"/>
              </a:lnSpc>
              <a:spcBef>
                <a:spcPct val="20000"/>
              </a:spcBef>
              <a:buFont typeface="Wingdings" charset="2"/>
              <a:buNone/>
            </a:pPr>
            <a:r>
              <a:rPr lang="en-US" altLang="zh-TW" sz="1600" b="1" dirty="0" smtClean="0">
                <a:latin typeface="Courier New" charset="0"/>
              </a:rPr>
              <a:t>void main() {</a:t>
            </a:r>
          </a:p>
          <a:p>
            <a:pPr marL="292100" indent="-292100" eaLnBrk="0" hangingPunct="0">
              <a:lnSpc>
                <a:spcPct val="80000"/>
              </a:lnSpc>
              <a:spcBef>
                <a:spcPct val="20000"/>
              </a:spcBef>
              <a:buFont typeface="Wingdings" charset="2"/>
              <a:buNone/>
            </a:pPr>
            <a:r>
              <a:rPr lang="en-US" altLang="zh-TW" sz="1600" b="1" dirty="0">
                <a:latin typeface="Courier New" charset="0"/>
              </a:rPr>
              <a:t> </a:t>
            </a:r>
            <a:r>
              <a:rPr lang="en-US" altLang="zh-TW" sz="1600" b="1" dirty="0" smtClean="0">
                <a:latin typeface="Courier New" charset="0"/>
              </a:rPr>
              <a:t> </a:t>
            </a:r>
            <a:r>
              <a:rPr lang="en-US" altLang="zh-TW" sz="1600" b="1" dirty="0" err="1" smtClean="0">
                <a:latin typeface="Courier New" charset="0"/>
              </a:rPr>
              <a:t>const</a:t>
            </a:r>
            <a:r>
              <a:rPr lang="en-US" altLang="zh-TW" sz="1600" b="1" dirty="0" smtClean="0">
                <a:latin typeface="Courier New" charset="0"/>
              </a:rPr>
              <a:t> </a:t>
            </a:r>
            <a:r>
              <a:rPr lang="en-US" altLang="zh-TW" sz="1600" b="1" dirty="0" err="1" smtClean="0">
                <a:latin typeface="Courier New" charset="0"/>
              </a:rPr>
              <a:t>int</a:t>
            </a:r>
            <a:r>
              <a:rPr lang="en-US" altLang="zh-TW" sz="1600" b="1" dirty="0" smtClean="0">
                <a:latin typeface="Courier New" charset="0"/>
              </a:rPr>
              <a:t> n = 10;</a:t>
            </a:r>
          </a:p>
          <a:p>
            <a:pPr marL="292100" indent="-292100" eaLnBrk="0" hangingPunct="0">
              <a:lnSpc>
                <a:spcPct val="80000"/>
              </a:lnSpc>
              <a:spcBef>
                <a:spcPct val="20000"/>
              </a:spcBef>
              <a:buFont typeface="Wingdings" charset="2"/>
              <a:buNone/>
            </a:pPr>
            <a:r>
              <a:rPr lang="en-US" altLang="zh-TW" sz="1600" b="1" dirty="0" smtClean="0">
                <a:latin typeface="Courier New" charset="0"/>
              </a:rPr>
              <a:t>  </a:t>
            </a:r>
            <a:r>
              <a:rPr lang="en-US" altLang="zh-TW" sz="1600" b="1" dirty="0" err="1" smtClean="0">
                <a:latin typeface="Courier New" charset="0"/>
              </a:rPr>
              <a:t>int</a:t>
            </a:r>
            <a:r>
              <a:rPr lang="en-US" altLang="zh-TW" sz="1600" b="1" dirty="0" smtClean="0">
                <a:latin typeface="Courier New" charset="0"/>
              </a:rPr>
              <a:t> </a:t>
            </a:r>
            <a:r>
              <a:rPr lang="en-US" altLang="zh-TW" sz="1600" b="1" dirty="0" err="1">
                <a:latin typeface="Courier New" charset="0"/>
              </a:rPr>
              <a:t>a[n</a:t>
            </a:r>
            <a:r>
              <a:rPr lang="en-US" altLang="zh-TW" sz="1600" b="1" dirty="0">
                <a:latin typeface="Courier New" charset="0"/>
              </a:rPr>
              <a:t>], </a:t>
            </a:r>
            <a:r>
              <a:rPr lang="en-US" altLang="zh-TW" sz="1600" b="1" dirty="0" err="1">
                <a:latin typeface="Courier New" charset="0"/>
              </a:rPr>
              <a:t>j</a:t>
            </a:r>
            <a:r>
              <a:rPr lang="en-US" altLang="zh-TW" sz="1600" b="1" dirty="0">
                <a:latin typeface="Courier New" charset="0"/>
              </a:rPr>
              <a:t>, </a:t>
            </a:r>
            <a:r>
              <a:rPr lang="en-US" altLang="zh-TW" sz="1600" b="1" dirty="0" err="1">
                <a:latin typeface="Courier New" charset="0"/>
              </a:rPr>
              <a:t>k</a:t>
            </a:r>
            <a:r>
              <a:rPr lang="en-US" altLang="zh-TW" sz="1600" b="1" dirty="0">
                <a:latin typeface="Courier New" charset="0"/>
              </a:rPr>
              <a:t>, </a:t>
            </a:r>
            <a:r>
              <a:rPr lang="en-US" altLang="zh-TW" sz="1600" b="1" dirty="0" err="1">
                <a:latin typeface="Courier New" charset="0"/>
              </a:rPr>
              <a:t>tmp</a:t>
            </a:r>
            <a:r>
              <a:rPr lang="en-US" altLang="zh-TW" sz="1600" b="1" dirty="0">
                <a:latin typeface="Courier New" charset="0"/>
              </a:rPr>
              <a:t>;</a:t>
            </a:r>
          </a:p>
          <a:p>
            <a:pPr marL="292100" indent="-292100" eaLnBrk="0" hangingPunct="0">
              <a:lnSpc>
                <a:spcPct val="80000"/>
              </a:lnSpc>
              <a:spcBef>
                <a:spcPct val="20000"/>
              </a:spcBef>
              <a:buFont typeface="Wingdings" charset="2"/>
              <a:buNone/>
            </a:pPr>
            <a:endParaRPr lang="en-US" altLang="zh-TW" sz="1600" b="1" dirty="0" smtClean="0">
              <a:latin typeface="Courier New" charset="0"/>
            </a:endParaRPr>
          </a:p>
          <a:p>
            <a:pPr marL="292100" indent="-292100">
              <a:lnSpc>
                <a:spcPct val="80000"/>
              </a:lnSpc>
              <a:spcBef>
                <a:spcPct val="20000"/>
              </a:spcBef>
            </a:pPr>
            <a:r>
              <a:rPr lang="en-US" altLang="zh-TW" sz="1600" b="1" dirty="0" smtClean="0">
                <a:latin typeface="Courier New" charset="0"/>
              </a:rPr>
              <a:t>  </a:t>
            </a:r>
            <a:r>
              <a:rPr lang="en-US" altLang="zh-TW" sz="1600" b="1" dirty="0" err="1" smtClean="0">
                <a:latin typeface="Courier New" charset="0"/>
              </a:rPr>
              <a:t>cout</a:t>
            </a:r>
            <a:r>
              <a:rPr lang="en-US" altLang="zh-TW" sz="1600" b="1" dirty="0" smtClean="0">
                <a:latin typeface="Courier New" charset="0"/>
              </a:rPr>
              <a:t> </a:t>
            </a:r>
            <a:r>
              <a:rPr lang="en-US" altLang="zh-TW" sz="1600" b="1" dirty="0">
                <a:latin typeface="Courier New" charset="0"/>
              </a:rPr>
              <a:t>&lt;&lt;"Input" </a:t>
            </a:r>
            <a:r>
              <a:rPr lang="en-US" altLang="zh-TW" sz="1600" b="1" dirty="0" smtClean="0">
                <a:latin typeface="Courier New" charset="0"/>
              </a:rPr>
              <a:t>&lt;&lt; n &lt;&lt;" </a:t>
            </a:r>
            <a:r>
              <a:rPr lang="en-US" altLang="zh-TW" sz="1600" b="1" dirty="0">
                <a:latin typeface="Courier New" charset="0"/>
              </a:rPr>
              <a:t>numbers: </a:t>
            </a:r>
            <a:r>
              <a:rPr lang="en-US" altLang="zh-TW" sz="1600" b="1" dirty="0" smtClean="0">
                <a:latin typeface="Courier New" charset="0"/>
              </a:rPr>
              <a:t>";</a:t>
            </a:r>
          </a:p>
          <a:p>
            <a:pPr marL="292100" indent="-292100"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US" altLang="zh-TW" sz="1600" b="1" dirty="0" smtClean="0">
                <a:latin typeface="Courier New" charset="0"/>
              </a:rPr>
              <a:t>  for </a:t>
            </a:r>
            <a:r>
              <a:rPr lang="en-US" altLang="zh-TW" sz="1600" b="1" dirty="0">
                <a:latin typeface="Courier New" charset="0"/>
              </a:rPr>
              <a:t>(</a:t>
            </a:r>
            <a:r>
              <a:rPr lang="en-US" altLang="zh-TW" sz="1600" b="1" dirty="0" err="1">
                <a:latin typeface="Courier New" charset="0"/>
              </a:rPr>
              <a:t>j</a:t>
            </a:r>
            <a:r>
              <a:rPr lang="en-US" altLang="zh-TW" sz="1600" b="1" dirty="0">
                <a:latin typeface="Courier New" charset="0"/>
              </a:rPr>
              <a:t>=0; </a:t>
            </a:r>
            <a:r>
              <a:rPr lang="en-US" altLang="zh-TW" sz="1600" b="1" dirty="0" err="1">
                <a:latin typeface="Courier New" charset="0"/>
              </a:rPr>
              <a:t>j</a:t>
            </a:r>
            <a:r>
              <a:rPr lang="en-US" altLang="zh-TW" sz="1600" b="1" dirty="0">
                <a:latin typeface="Courier New" charset="0"/>
              </a:rPr>
              <a:t>&lt;</a:t>
            </a:r>
            <a:r>
              <a:rPr lang="en-US" altLang="zh-TW" sz="1600" b="1" dirty="0" err="1">
                <a:latin typeface="Courier New" charset="0"/>
              </a:rPr>
              <a:t>n</a:t>
            </a:r>
            <a:r>
              <a:rPr lang="en-US" altLang="zh-TW" sz="1600" b="1" dirty="0">
                <a:latin typeface="Courier New" charset="0"/>
              </a:rPr>
              <a:t>; </a:t>
            </a:r>
            <a:r>
              <a:rPr lang="en-US" altLang="zh-TW" sz="1600" b="1" dirty="0" err="1">
                <a:latin typeface="Courier New" charset="0"/>
              </a:rPr>
              <a:t>j</a:t>
            </a:r>
            <a:r>
              <a:rPr lang="en-US" altLang="zh-TW" sz="1600" b="1" dirty="0">
                <a:latin typeface="Courier New" charset="0"/>
              </a:rPr>
              <a:t>++)</a:t>
            </a:r>
            <a:endParaRPr lang="en-US" altLang="zh-TW" sz="1600" b="1" dirty="0" smtClean="0">
              <a:latin typeface="Courier New" charset="0"/>
            </a:endParaRPr>
          </a:p>
          <a:p>
            <a:pPr marL="292100" indent="-292100"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US" altLang="zh-TW" sz="1600" b="1" dirty="0" smtClean="0">
                <a:latin typeface="Courier New" charset="0"/>
              </a:rPr>
              <a:t>    </a:t>
            </a:r>
            <a:r>
              <a:rPr lang="en-US" altLang="zh-TW" sz="1600" b="1" dirty="0" err="1" smtClean="0">
                <a:latin typeface="Courier New" charset="0"/>
              </a:rPr>
              <a:t>cin</a:t>
            </a:r>
            <a:r>
              <a:rPr lang="en-US" altLang="zh-TW" sz="1600" b="1" dirty="0" smtClean="0">
                <a:latin typeface="Courier New" charset="0"/>
              </a:rPr>
              <a:t> &gt;&gt; a[j];</a:t>
            </a:r>
            <a:endParaRPr lang="en-US" altLang="zh-TW" sz="1600" b="1" dirty="0">
              <a:latin typeface="Courier New" charset="0"/>
            </a:endParaRPr>
          </a:p>
          <a:p>
            <a:pPr marL="292100" indent="-292100" eaLnBrk="0" hangingPunct="0">
              <a:lnSpc>
                <a:spcPct val="80000"/>
              </a:lnSpc>
              <a:spcBef>
                <a:spcPct val="20000"/>
              </a:spcBef>
            </a:pPr>
            <a:endParaRPr lang="en-US" altLang="zh-TW" sz="1600" b="1" dirty="0" smtClean="0">
              <a:latin typeface="Courier New" charset="0"/>
            </a:endParaRPr>
          </a:p>
          <a:p>
            <a:pPr marL="292100" indent="-292100"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US" altLang="zh-TW" sz="1600" b="1" dirty="0" smtClean="0">
                <a:solidFill>
                  <a:srgbClr val="FF6600"/>
                </a:solidFill>
                <a:latin typeface="Courier New" charset="0"/>
              </a:rPr>
              <a:t>  </a:t>
            </a:r>
            <a:r>
              <a:rPr lang="en-US" altLang="zh-TW" sz="1600" b="1" dirty="0" err="1" smtClean="0">
                <a:solidFill>
                  <a:srgbClr val="FF6600"/>
                </a:solidFill>
                <a:latin typeface="Courier New" charset="0"/>
              </a:rPr>
              <a:t>for</a:t>
            </a:r>
            <a:r>
              <a:rPr lang="en-US" altLang="zh-TW" sz="1600" b="1" dirty="0" err="1">
                <a:solidFill>
                  <a:srgbClr val="FF6600"/>
                </a:solidFill>
                <a:latin typeface="Courier New" charset="0"/>
              </a:rPr>
              <a:t>(j</a:t>
            </a:r>
            <a:r>
              <a:rPr lang="en-US" altLang="zh-TW" sz="1600" b="1" dirty="0">
                <a:solidFill>
                  <a:srgbClr val="FF6600"/>
                </a:solidFill>
                <a:latin typeface="Courier New" charset="0"/>
              </a:rPr>
              <a:t>=0; </a:t>
            </a:r>
            <a:r>
              <a:rPr lang="en-US" altLang="zh-TW" sz="1600" b="1" dirty="0" err="1">
                <a:solidFill>
                  <a:srgbClr val="FF6600"/>
                </a:solidFill>
                <a:latin typeface="Courier New" charset="0"/>
              </a:rPr>
              <a:t>j</a:t>
            </a:r>
            <a:r>
              <a:rPr lang="en-US" altLang="zh-TW" sz="1600" b="1" dirty="0">
                <a:solidFill>
                  <a:srgbClr val="FF6600"/>
                </a:solidFill>
                <a:latin typeface="Courier New" charset="0"/>
              </a:rPr>
              <a:t>&lt;n-1; </a:t>
            </a:r>
            <a:r>
              <a:rPr lang="en-US" altLang="zh-TW" sz="1600" b="1" dirty="0" err="1">
                <a:solidFill>
                  <a:srgbClr val="FF6600"/>
                </a:solidFill>
                <a:latin typeface="Courier New" charset="0"/>
              </a:rPr>
              <a:t>j</a:t>
            </a:r>
            <a:r>
              <a:rPr lang="en-US" altLang="zh-TW" sz="1600" b="1" dirty="0">
                <a:solidFill>
                  <a:srgbClr val="FF6600"/>
                </a:solidFill>
                <a:latin typeface="Courier New" charset="0"/>
              </a:rPr>
              <a:t>++)   // outer loop</a:t>
            </a:r>
            <a:endParaRPr lang="en-US" altLang="zh-TW" sz="1600" b="1" dirty="0" smtClean="0">
              <a:solidFill>
                <a:srgbClr val="FF6600"/>
              </a:solidFill>
              <a:latin typeface="Courier New" charset="0"/>
            </a:endParaRPr>
          </a:p>
          <a:p>
            <a:pPr marL="292100" indent="-292100"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US" altLang="zh-TW" sz="1600" b="1" dirty="0" smtClean="0">
                <a:solidFill>
                  <a:srgbClr val="000090"/>
                </a:solidFill>
                <a:latin typeface="Courier New" charset="0"/>
              </a:rPr>
              <a:t>    </a:t>
            </a:r>
            <a:r>
              <a:rPr lang="en-US" altLang="zh-TW" sz="1600" b="1" dirty="0" err="1">
                <a:solidFill>
                  <a:srgbClr val="000090"/>
                </a:solidFill>
                <a:latin typeface="Courier New" charset="0"/>
              </a:rPr>
              <a:t>for(k</a:t>
            </a:r>
            <a:r>
              <a:rPr lang="en-US" altLang="zh-TW" sz="1600" b="1" dirty="0">
                <a:solidFill>
                  <a:srgbClr val="000090"/>
                </a:solidFill>
                <a:latin typeface="Courier New" charset="0"/>
              </a:rPr>
              <a:t>=n-1; </a:t>
            </a:r>
            <a:r>
              <a:rPr lang="en-US" altLang="zh-TW" sz="1600" b="1" dirty="0" err="1">
                <a:solidFill>
                  <a:srgbClr val="000090"/>
                </a:solidFill>
                <a:latin typeface="Courier New" charset="0"/>
              </a:rPr>
              <a:t>k</a:t>
            </a:r>
            <a:r>
              <a:rPr lang="en-US" altLang="zh-TW" sz="1600" b="1" dirty="0">
                <a:solidFill>
                  <a:srgbClr val="000090"/>
                </a:solidFill>
                <a:latin typeface="Courier New" charset="0"/>
              </a:rPr>
              <a:t>&gt;</a:t>
            </a:r>
            <a:r>
              <a:rPr lang="en-US" altLang="zh-TW" sz="1600" b="1" dirty="0" err="1">
                <a:solidFill>
                  <a:srgbClr val="000090"/>
                </a:solidFill>
                <a:latin typeface="Courier New" charset="0"/>
              </a:rPr>
              <a:t>j</a:t>
            </a:r>
            <a:r>
              <a:rPr lang="en-US" altLang="zh-TW" sz="1600" b="1" dirty="0">
                <a:solidFill>
                  <a:srgbClr val="000090"/>
                </a:solidFill>
                <a:latin typeface="Courier New" charset="0"/>
              </a:rPr>
              <a:t>; </a:t>
            </a:r>
            <a:r>
              <a:rPr lang="en-US" altLang="zh-TW" sz="1600" b="1" dirty="0" err="1">
                <a:solidFill>
                  <a:srgbClr val="000090"/>
                </a:solidFill>
                <a:latin typeface="Courier New" charset="0"/>
              </a:rPr>
              <a:t>k</a:t>
            </a:r>
            <a:r>
              <a:rPr lang="en-US" altLang="zh-TW" sz="1600" b="1" dirty="0">
                <a:solidFill>
                  <a:srgbClr val="000090"/>
                </a:solidFill>
                <a:latin typeface="Courier New" charset="0"/>
              </a:rPr>
              <a:t>--) // bubbling</a:t>
            </a:r>
            <a:endParaRPr lang="en-US" altLang="zh-TW" sz="1600" b="1" dirty="0" smtClean="0">
              <a:solidFill>
                <a:srgbClr val="000090"/>
              </a:solidFill>
              <a:latin typeface="Courier New" charset="0"/>
            </a:endParaRPr>
          </a:p>
          <a:p>
            <a:pPr marL="292100" indent="-292100"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US" altLang="zh-TW" sz="1600" b="1" dirty="0" smtClean="0">
                <a:solidFill>
                  <a:srgbClr val="000090"/>
                </a:solidFill>
                <a:latin typeface="Courier New" charset="0"/>
              </a:rPr>
              <a:t>      </a:t>
            </a:r>
            <a:r>
              <a:rPr lang="en-US" altLang="zh-TW" sz="1600" b="1" dirty="0">
                <a:solidFill>
                  <a:srgbClr val="000090"/>
                </a:solidFill>
                <a:latin typeface="Courier New" charset="0"/>
              </a:rPr>
              <a:t>if (</a:t>
            </a:r>
            <a:r>
              <a:rPr lang="en-US" altLang="zh-TW" sz="1600" b="1" dirty="0" err="1">
                <a:solidFill>
                  <a:srgbClr val="000090"/>
                </a:solidFill>
                <a:latin typeface="Courier New" charset="0"/>
              </a:rPr>
              <a:t>a[k</a:t>
            </a:r>
            <a:r>
              <a:rPr lang="en-US" altLang="zh-TW" sz="1600" b="1" dirty="0">
                <a:solidFill>
                  <a:srgbClr val="000090"/>
                </a:solidFill>
                <a:latin typeface="Courier New" charset="0"/>
              </a:rPr>
              <a:t>]&lt;a[k-1]) { </a:t>
            </a:r>
            <a:endParaRPr lang="en-US" altLang="zh-TW" sz="1600" b="1" dirty="0" smtClean="0">
              <a:solidFill>
                <a:srgbClr val="000090"/>
              </a:solidFill>
              <a:latin typeface="Courier New" charset="0"/>
            </a:endParaRPr>
          </a:p>
          <a:p>
            <a:pPr marL="292100" indent="-292100"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US" altLang="zh-TW" sz="1600" b="1" dirty="0" smtClean="0">
                <a:solidFill>
                  <a:srgbClr val="000090"/>
                </a:solidFill>
                <a:latin typeface="Courier New" charset="0"/>
              </a:rPr>
              <a:t>        </a:t>
            </a:r>
            <a:r>
              <a:rPr lang="en-US" altLang="zh-TW" sz="1600" b="1" dirty="0" err="1">
                <a:solidFill>
                  <a:srgbClr val="000090"/>
                </a:solidFill>
                <a:latin typeface="Courier New" charset="0"/>
              </a:rPr>
              <a:t>tmp</a:t>
            </a:r>
            <a:r>
              <a:rPr lang="en-US" altLang="zh-TW" sz="1600" b="1" dirty="0">
                <a:solidFill>
                  <a:srgbClr val="000090"/>
                </a:solidFill>
                <a:latin typeface="Courier New" charset="0"/>
              </a:rPr>
              <a:t>    = </a:t>
            </a:r>
            <a:r>
              <a:rPr lang="en-US" altLang="zh-TW" sz="1600" b="1" dirty="0" err="1">
                <a:solidFill>
                  <a:srgbClr val="000090"/>
                </a:solidFill>
                <a:latin typeface="Courier New" charset="0"/>
              </a:rPr>
              <a:t>a[k</a:t>
            </a:r>
            <a:r>
              <a:rPr lang="en-US" altLang="zh-TW" sz="1600" b="1" dirty="0">
                <a:solidFill>
                  <a:srgbClr val="000090"/>
                </a:solidFill>
                <a:latin typeface="Courier New" charset="0"/>
              </a:rPr>
              <a:t>];   // swap neighbors</a:t>
            </a:r>
            <a:endParaRPr lang="en-US" altLang="zh-TW" sz="1600" b="1" dirty="0" smtClean="0">
              <a:solidFill>
                <a:srgbClr val="000090"/>
              </a:solidFill>
              <a:latin typeface="Courier New" charset="0"/>
            </a:endParaRPr>
          </a:p>
          <a:p>
            <a:pPr marL="292100" indent="-292100"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US" altLang="zh-TW" sz="1600" b="1" dirty="0" smtClean="0">
                <a:solidFill>
                  <a:srgbClr val="000090"/>
                </a:solidFill>
                <a:latin typeface="Courier New" charset="0"/>
              </a:rPr>
              <a:t>        </a:t>
            </a:r>
            <a:r>
              <a:rPr lang="en-US" altLang="zh-TW" sz="1600" b="1" dirty="0" err="1">
                <a:solidFill>
                  <a:srgbClr val="000090"/>
                </a:solidFill>
                <a:latin typeface="Courier New" charset="0"/>
              </a:rPr>
              <a:t>a[k</a:t>
            </a:r>
            <a:r>
              <a:rPr lang="en-US" altLang="zh-TW" sz="1600" b="1" dirty="0">
                <a:solidFill>
                  <a:srgbClr val="000090"/>
                </a:solidFill>
                <a:latin typeface="Courier New" charset="0"/>
              </a:rPr>
              <a:t>]   = a[k-1];</a:t>
            </a:r>
            <a:endParaRPr lang="en-US" altLang="zh-TW" sz="1600" b="1" dirty="0" smtClean="0">
              <a:solidFill>
                <a:srgbClr val="000090"/>
              </a:solidFill>
              <a:latin typeface="Courier New" charset="0"/>
            </a:endParaRPr>
          </a:p>
          <a:p>
            <a:pPr marL="292100" indent="-292100"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US" altLang="zh-TW" sz="1600" b="1" dirty="0" smtClean="0">
                <a:solidFill>
                  <a:srgbClr val="000090"/>
                </a:solidFill>
                <a:latin typeface="Courier New" charset="0"/>
              </a:rPr>
              <a:t>        </a:t>
            </a:r>
            <a:r>
              <a:rPr lang="en-US" altLang="zh-TW" sz="1600" b="1" dirty="0">
                <a:solidFill>
                  <a:srgbClr val="000090"/>
                </a:solidFill>
                <a:latin typeface="Courier New" charset="0"/>
              </a:rPr>
              <a:t>a[k-1] = </a:t>
            </a:r>
            <a:r>
              <a:rPr lang="en-US" altLang="zh-TW" sz="1600" b="1" dirty="0" err="1">
                <a:solidFill>
                  <a:srgbClr val="000090"/>
                </a:solidFill>
                <a:latin typeface="Courier New" charset="0"/>
              </a:rPr>
              <a:t>tmp</a:t>
            </a:r>
            <a:r>
              <a:rPr lang="en-US" altLang="zh-TW" sz="1600" b="1" dirty="0">
                <a:solidFill>
                  <a:srgbClr val="000090"/>
                </a:solidFill>
                <a:latin typeface="Courier New" charset="0"/>
              </a:rPr>
              <a:t>;</a:t>
            </a:r>
            <a:endParaRPr lang="en-US" altLang="zh-TW" sz="1600" b="1" dirty="0" smtClean="0">
              <a:solidFill>
                <a:srgbClr val="000090"/>
              </a:solidFill>
              <a:latin typeface="Courier New" charset="0"/>
            </a:endParaRPr>
          </a:p>
          <a:p>
            <a:pPr marL="292100" indent="-292100"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US" altLang="zh-TW" sz="1600" b="1" dirty="0" smtClean="0">
                <a:solidFill>
                  <a:srgbClr val="000090"/>
                </a:solidFill>
                <a:latin typeface="Courier New" charset="0"/>
              </a:rPr>
              <a:t>      </a:t>
            </a:r>
            <a:r>
              <a:rPr lang="en-US" altLang="zh-TW" sz="1600" b="1" dirty="0">
                <a:solidFill>
                  <a:srgbClr val="000090"/>
                </a:solidFill>
                <a:latin typeface="Courier New" charset="0"/>
              </a:rPr>
              <a:t>}</a:t>
            </a:r>
          </a:p>
          <a:p>
            <a:pPr marL="292100" indent="-292100" eaLnBrk="0" hangingPunct="0">
              <a:lnSpc>
                <a:spcPct val="80000"/>
              </a:lnSpc>
              <a:spcBef>
                <a:spcPct val="20000"/>
              </a:spcBef>
            </a:pPr>
            <a:endParaRPr lang="en-US" altLang="zh-TW" sz="1600" b="1" dirty="0" smtClean="0">
              <a:latin typeface="Courier New" charset="0"/>
            </a:endParaRPr>
          </a:p>
          <a:p>
            <a:pPr marL="292100" indent="-292100"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US" altLang="zh-TW" sz="1600" b="1" dirty="0" smtClean="0">
                <a:latin typeface="Courier New" charset="0"/>
              </a:rPr>
              <a:t>  </a:t>
            </a:r>
            <a:r>
              <a:rPr lang="en-US" altLang="zh-TW" sz="1600" b="1" dirty="0" err="1" smtClean="0">
                <a:latin typeface="Courier New" charset="0"/>
              </a:rPr>
              <a:t>cout</a:t>
            </a:r>
            <a:r>
              <a:rPr lang="en-US" altLang="zh-TW" sz="1600" b="1" dirty="0" smtClean="0">
                <a:latin typeface="Courier New" charset="0"/>
              </a:rPr>
              <a:t> &lt;&lt; "</a:t>
            </a:r>
            <a:r>
              <a:rPr lang="en-US" altLang="zh-TW" sz="1600" b="1" dirty="0">
                <a:latin typeface="Courier New" charset="0"/>
              </a:rPr>
              <a:t>Sorted: </a:t>
            </a:r>
            <a:r>
              <a:rPr lang="en-US" altLang="zh-TW" sz="1600" b="1" dirty="0" smtClean="0">
                <a:latin typeface="Courier New" charset="0"/>
              </a:rPr>
              <a:t>";</a:t>
            </a:r>
          </a:p>
          <a:p>
            <a:pPr marL="292100" indent="-292100"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US" altLang="zh-TW" sz="1600" b="1" dirty="0" smtClean="0">
                <a:latin typeface="Courier New" charset="0"/>
              </a:rPr>
              <a:t>  </a:t>
            </a:r>
            <a:r>
              <a:rPr lang="en-US" altLang="zh-TW" sz="1600" b="1" dirty="0" err="1" smtClean="0">
                <a:latin typeface="Courier New" charset="0"/>
              </a:rPr>
              <a:t>for</a:t>
            </a:r>
            <a:r>
              <a:rPr lang="en-US" altLang="zh-TW" sz="1600" b="1" dirty="0" err="1">
                <a:latin typeface="Courier New" charset="0"/>
              </a:rPr>
              <a:t>(j</a:t>
            </a:r>
            <a:r>
              <a:rPr lang="en-US" altLang="zh-TW" sz="1600" b="1" dirty="0">
                <a:latin typeface="Courier New" charset="0"/>
              </a:rPr>
              <a:t>=0; </a:t>
            </a:r>
            <a:r>
              <a:rPr lang="en-US" altLang="zh-TW" sz="1600" b="1" dirty="0" err="1">
                <a:latin typeface="Courier New" charset="0"/>
              </a:rPr>
              <a:t>j</a:t>
            </a:r>
            <a:r>
              <a:rPr lang="en-US" altLang="zh-TW" sz="1600" b="1" dirty="0">
                <a:latin typeface="Courier New" charset="0"/>
              </a:rPr>
              <a:t>&lt;</a:t>
            </a:r>
            <a:r>
              <a:rPr lang="en-US" altLang="zh-TW" sz="1600" b="1" dirty="0" err="1">
                <a:latin typeface="Courier New" charset="0"/>
              </a:rPr>
              <a:t>n</a:t>
            </a:r>
            <a:r>
              <a:rPr lang="en-US" altLang="zh-TW" sz="1600" b="1" dirty="0">
                <a:latin typeface="Courier New" charset="0"/>
              </a:rPr>
              <a:t>; </a:t>
            </a:r>
            <a:r>
              <a:rPr lang="en-US" altLang="zh-TW" sz="1600" b="1" dirty="0" err="1">
                <a:latin typeface="Courier New" charset="0"/>
              </a:rPr>
              <a:t>j</a:t>
            </a:r>
            <a:r>
              <a:rPr lang="en-US" altLang="zh-TW" sz="1600" b="1" dirty="0">
                <a:latin typeface="Courier New" charset="0"/>
              </a:rPr>
              <a:t>++)</a:t>
            </a:r>
            <a:endParaRPr lang="en-US" altLang="zh-TW" sz="1600" b="1" dirty="0" smtClean="0">
              <a:latin typeface="Courier New" charset="0"/>
            </a:endParaRPr>
          </a:p>
          <a:p>
            <a:pPr marL="292100" indent="-292100"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US" altLang="zh-TW" sz="1600" b="1" dirty="0" smtClean="0">
                <a:latin typeface="Courier New" charset="0"/>
              </a:rPr>
              <a:t>    </a:t>
            </a:r>
            <a:r>
              <a:rPr lang="en-US" altLang="zh-TW" sz="1600" b="1" dirty="0" err="1" smtClean="0">
                <a:latin typeface="Courier New" charset="0"/>
              </a:rPr>
              <a:t>cout</a:t>
            </a:r>
            <a:r>
              <a:rPr lang="en-US" altLang="zh-TW" sz="1600" b="1" dirty="0" smtClean="0">
                <a:latin typeface="Courier New" charset="0"/>
              </a:rPr>
              <a:t> &lt;&lt; a[j];</a:t>
            </a:r>
          </a:p>
          <a:p>
            <a:pPr marL="292100" indent="-292100"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US" altLang="zh-TW" sz="1600" b="1" dirty="0">
                <a:latin typeface="Courier New" charset="0"/>
              </a:rPr>
              <a:t>}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2286000" y="4800601"/>
            <a:ext cx="6525589" cy="1918330"/>
            <a:chOff x="3168071" y="638175"/>
            <a:chExt cx="5521904" cy="1316038"/>
          </a:xfrm>
        </p:grpSpPr>
        <p:pic>
          <p:nvPicPr>
            <p:cNvPr id="74757" name="Picture 8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944938" y="638175"/>
              <a:ext cx="4745037" cy="1316038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</p:spPr>
        </p:pic>
        <p:sp>
          <p:nvSpPr>
            <p:cNvPr id="74783" name="TextBox 97"/>
            <p:cNvSpPr txBox="1">
              <a:spLocks noChangeArrowheads="1"/>
            </p:cNvSpPr>
            <p:nvPr/>
          </p:nvSpPr>
          <p:spPr bwMode="auto">
            <a:xfrm>
              <a:off x="3168071" y="1012825"/>
              <a:ext cx="1016581" cy="455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2000" dirty="0">
                  <a:latin typeface="Courier New" charset="0"/>
                  <a:ea typeface="Courier New" charset="0"/>
                  <a:cs typeface="Courier New" charset="0"/>
                </a:rPr>
                <a:t>a[j]</a:t>
              </a:r>
            </a:p>
          </p:txBody>
        </p:sp>
      </p:grpSp>
      <p:sp>
        <p:nvSpPr>
          <p:cNvPr id="74754" name="Title 1"/>
          <p:cNvSpPr>
            <a:spLocks noGrp="1"/>
          </p:cNvSpPr>
          <p:nvPr>
            <p:ph type="title"/>
          </p:nvPr>
        </p:nvSpPr>
        <p:spPr>
          <a:xfrm>
            <a:off x="6248400" y="762000"/>
            <a:ext cx="2272154" cy="741362"/>
          </a:xfrm>
        </p:spPr>
        <p:txBody>
          <a:bodyPr/>
          <a:lstStyle/>
          <a:p>
            <a:r>
              <a:rPr lang="en-US" sz="3200" dirty="0" smtClean="0">
                <a:ea typeface="ＭＳ Ｐゴシック" charset="-128"/>
                <a:cs typeface="ＭＳ Ｐゴシック" charset="-128"/>
              </a:rPr>
              <a:t>Bubble Sort</a:t>
            </a:r>
          </a:p>
        </p:txBody>
      </p:sp>
    </p:spTree>
    <p:extLst>
      <p:ext uri="{BB962C8B-B14F-4D97-AF65-F5344CB8AC3E}">
        <p14:creationId xmlns:p14="http://schemas.microsoft.com/office/powerpoint/2010/main" val="425683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Multi-dimensional Array</a:t>
            </a:r>
            <a:endParaRPr lang="zh-HK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1736E2-BEBE-421B-8323-7DC535729B6F}" type="slidenum">
              <a:rPr lang="zh-TW" altLang="en-US" smtClean="0"/>
              <a:pPr>
                <a:defRPr/>
              </a:pPr>
              <a:t>32</a:t>
            </a:fld>
            <a:endParaRPr lang="en-US" altLang="zh-TW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zh-HK" sz="1800" dirty="0" smtClean="0"/>
              <a:t>Multi-dimensional array refers to an array with </a:t>
            </a:r>
            <a:r>
              <a:rPr lang="en-US" altLang="zh-HK" sz="1800" dirty="0" smtClean="0">
                <a:solidFill>
                  <a:srgbClr val="FF0000"/>
                </a:solidFill>
              </a:rPr>
              <a:t>more than one </a:t>
            </a:r>
            <a:r>
              <a:rPr lang="en-US" altLang="zh-HK" sz="1800" dirty="0" smtClean="0"/>
              <a:t>index.  It is a logical representation.  On physical storage, the multi-dimensional array is same as single dimensional array (</a:t>
            </a:r>
            <a:r>
              <a:rPr lang="en-US" altLang="zh-TW" sz="1800" i="1" dirty="0">
                <a:ea typeface="新細明體" charset="-120"/>
              </a:rPr>
              <a:t>stored</a:t>
            </a:r>
            <a:r>
              <a:rPr lang="en-US" altLang="zh-TW" sz="1800" dirty="0">
                <a:ea typeface="新細明體" charset="-120"/>
              </a:rPr>
              <a:t> </a:t>
            </a:r>
            <a:r>
              <a:rPr lang="en-US" altLang="zh-TW" sz="1800" i="1" dirty="0">
                <a:ea typeface="新細明體" charset="-120"/>
              </a:rPr>
              <a:t>contiguously</a:t>
            </a:r>
            <a:r>
              <a:rPr lang="en-US" altLang="zh-TW" sz="1800" dirty="0">
                <a:ea typeface="新細明體" charset="-120"/>
              </a:rPr>
              <a:t> in memory space</a:t>
            </a:r>
            <a:r>
              <a:rPr lang="en-US" altLang="zh-HK" sz="1800" dirty="0" smtClean="0"/>
              <a:t>)</a:t>
            </a:r>
          </a:p>
          <a:p>
            <a:endParaRPr lang="en-US" altLang="zh-HK" sz="1800" dirty="0" smtClean="0"/>
          </a:p>
          <a:p>
            <a:r>
              <a:rPr lang="en-US" altLang="zh-HK" sz="1800" dirty="0" smtClean="0"/>
              <a:t>To define a two-dimensional array, we specify the size of each dimension as follows</a:t>
            </a:r>
          </a:p>
          <a:p>
            <a:pPr marL="320040" lvl="1" indent="0">
              <a:buNone/>
            </a:pPr>
            <a:endParaRPr lang="en-US" altLang="zh-HK" sz="1600" dirty="0" smtClean="0"/>
          </a:p>
          <a:p>
            <a:pPr marL="320040" lvl="1" indent="0">
              <a:buNone/>
            </a:pPr>
            <a:r>
              <a:rPr lang="en-US" altLang="zh-HK" sz="1600" dirty="0" smtClean="0"/>
              <a:t>	</a:t>
            </a:r>
            <a:r>
              <a:rPr lang="en-US" altLang="zh-HK" sz="14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altLang="zh-HK" sz="1400" b="1" dirty="0" smtClean="0">
                <a:latin typeface="Courier New" pitchFamily="49" charset="0"/>
                <a:cs typeface="Courier New" pitchFamily="49" charset="0"/>
              </a:rPr>
              <a:t> page [30][100];	</a:t>
            </a:r>
            <a:r>
              <a:rPr lang="en-US" altLang="zh-HK" sz="1400" b="1" dirty="0" smtClean="0">
                <a:solidFill>
                  <a:srgbClr val="006600"/>
                </a:solidFill>
                <a:latin typeface="Courier New" pitchFamily="49" charset="0"/>
                <a:cs typeface="Courier New" pitchFamily="49" charset="0"/>
              </a:rPr>
              <a:t>//[row][column]</a:t>
            </a:r>
          </a:p>
          <a:p>
            <a:endParaRPr lang="en-US" altLang="zh-HK" sz="1800" dirty="0" smtClean="0"/>
          </a:p>
          <a:p>
            <a:r>
              <a:rPr lang="en-US" altLang="zh-HK" sz="1800" dirty="0" smtClean="0"/>
              <a:t>In C++, the array will be stored in the “</a:t>
            </a:r>
            <a:r>
              <a:rPr lang="en-US" altLang="zh-HK" sz="1800" dirty="0" smtClean="0">
                <a:solidFill>
                  <a:srgbClr val="FF0000"/>
                </a:solidFill>
              </a:rPr>
              <a:t>row-major</a:t>
            </a:r>
            <a:r>
              <a:rPr lang="en-US" altLang="zh-HK" sz="1800" dirty="0" smtClean="0"/>
              <a:t>” order, i.e. first block of memory will be used to store page [0][0] to page [0][99], the next block for page [1][0] to page [1][99]</a:t>
            </a:r>
            <a:endParaRPr lang="zh-HK" altLang="en-US" sz="1800" dirty="0"/>
          </a:p>
        </p:txBody>
      </p:sp>
    </p:spTree>
    <p:extLst>
      <p:ext uri="{BB962C8B-B14F-4D97-AF65-F5344CB8AC3E}">
        <p14:creationId xmlns:p14="http://schemas.microsoft.com/office/powerpoint/2010/main" val="7804414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1736E2-BEBE-421B-8323-7DC535729B6F}" type="slidenum">
              <a:rPr lang="zh-TW" altLang="en-US" smtClean="0"/>
              <a:pPr>
                <a:defRPr/>
              </a:pPr>
              <a:t>33</a:t>
            </a:fld>
            <a:endParaRPr lang="en-US" altLang="zh-TW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2406620"/>
              </p:ext>
            </p:extLst>
          </p:nvPr>
        </p:nvGraphicFramePr>
        <p:xfrm>
          <a:off x="1447800" y="151909"/>
          <a:ext cx="6477000" cy="338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61" name="Visio" r:id="rId3" imgW="8205828" imgH="4264920" progId="Visio.Drawing.11">
                  <p:embed/>
                </p:oleObj>
              </mc:Choice>
              <mc:Fallback>
                <p:oleObj name="Visio" r:id="rId3" imgW="8205828" imgH="4264920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47800" y="151909"/>
                        <a:ext cx="6477000" cy="3389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3755929"/>
              </p:ext>
            </p:extLst>
          </p:nvPr>
        </p:nvGraphicFramePr>
        <p:xfrm>
          <a:off x="1447800" y="3376292"/>
          <a:ext cx="6507373" cy="34055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62" name="Visio" r:id="rId5" imgW="8205828" imgH="4264920" progId="Visio.Drawing.11">
                  <p:embed/>
                </p:oleObj>
              </mc:Choice>
              <mc:Fallback>
                <p:oleObj name="Visio" r:id="rId5" imgW="8205828" imgH="4264920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47800" y="3376292"/>
                        <a:ext cx="6507373" cy="34055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145355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Multi-dimensional Array</a:t>
            </a:r>
            <a:endParaRPr lang="zh-HK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1736E2-BEBE-421B-8323-7DC535729B6F}" type="slidenum">
              <a:rPr lang="zh-TW" altLang="en-US" smtClean="0"/>
              <a:pPr>
                <a:defRPr/>
              </a:pPr>
              <a:t>34</a:t>
            </a:fld>
            <a:endParaRPr lang="en-US" altLang="zh-TW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zh-HK" dirty="0" smtClean="0"/>
              <a:t>To access an element of the array, we specify an index for each dimension:</a:t>
            </a:r>
          </a:p>
          <a:p>
            <a:pPr marL="320040" lvl="1" indent="0">
              <a:buNone/>
            </a:pPr>
            <a:endParaRPr lang="en-US" altLang="zh-HK" dirty="0" smtClean="0"/>
          </a:p>
          <a:p>
            <a:pPr marL="320040" lvl="1" indent="0">
              <a:buNone/>
            </a:pPr>
            <a:r>
              <a:rPr lang="en-US" altLang="zh-HK" dirty="0" smtClean="0"/>
              <a:t>	</a:t>
            </a:r>
            <a:r>
              <a:rPr lang="en-US" altLang="zh-HK" dirty="0" err="1" smtClean="0">
                <a:latin typeface="Courier New" pitchFamily="49" charset="0"/>
                <a:cs typeface="Courier New" pitchFamily="49" charset="0"/>
              </a:rPr>
              <a:t>cin</a:t>
            </a:r>
            <a:r>
              <a:rPr lang="en-US" altLang="zh-HK" dirty="0" smtClean="0">
                <a:latin typeface="Courier New" pitchFamily="49" charset="0"/>
                <a:cs typeface="Courier New" pitchFamily="49" charset="0"/>
              </a:rPr>
              <a:t> &gt;&gt; page [</a:t>
            </a:r>
            <a:r>
              <a:rPr lang="en-US" altLang="zh-HK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altLang="zh-HK" dirty="0" smtClean="0">
                <a:latin typeface="Courier New" pitchFamily="49" charset="0"/>
                <a:cs typeface="Courier New" pitchFamily="49" charset="0"/>
              </a:rPr>
              <a:t>][j];	</a:t>
            </a:r>
            <a:r>
              <a:rPr lang="en-US" altLang="zh-HK" dirty="0" smtClean="0">
                <a:solidFill>
                  <a:srgbClr val="006600"/>
                </a:solidFill>
                <a:latin typeface="Courier New" pitchFamily="49" charset="0"/>
                <a:cs typeface="Courier New" pitchFamily="49" charset="0"/>
              </a:rPr>
              <a:t>//[row][column]</a:t>
            </a:r>
          </a:p>
          <a:p>
            <a:endParaRPr lang="en-US" altLang="zh-HK" dirty="0" smtClean="0"/>
          </a:p>
          <a:p>
            <a:r>
              <a:rPr lang="en-US" altLang="zh-HK" dirty="0" smtClean="0"/>
              <a:t>The above statement will input an integer into row-</a:t>
            </a:r>
            <a:r>
              <a:rPr lang="en-US" altLang="zh-HK" dirty="0" err="1" smtClean="0"/>
              <a:t>i</a:t>
            </a:r>
            <a:r>
              <a:rPr lang="en-US" altLang="zh-HK" dirty="0" smtClean="0"/>
              <a:t> and column –j of the array. </a:t>
            </a:r>
          </a:p>
          <a:p>
            <a:r>
              <a:rPr lang="en-US" altLang="zh-HK" dirty="0" smtClean="0"/>
              <a:t>When passing a multi-dimensional array into a function, the size of all dimensions except the first must be specified.  </a:t>
            </a:r>
          </a:p>
          <a:p>
            <a:r>
              <a:rPr lang="en-US" altLang="zh-HK" dirty="0" smtClean="0"/>
              <a:t>The function below can take any two-dimensional integer array with size 100 in the second dimension (size of first dimension is specified in parameter size1</a:t>
            </a:r>
          </a:p>
          <a:p>
            <a:pPr marL="320040" lvl="1" indent="0">
              <a:buNone/>
            </a:pPr>
            <a:r>
              <a:rPr lang="en-US" altLang="zh-HK" dirty="0" smtClean="0"/>
              <a:t>	</a:t>
            </a:r>
            <a:r>
              <a:rPr lang="en-US" altLang="zh-HK" dirty="0" smtClean="0">
                <a:latin typeface="Courier New" pitchFamily="49" charset="0"/>
                <a:cs typeface="Courier New" pitchFamily="49" charset="0"/>
              </a:rPr>
              <a:t>void display (</a:t>
            </a:r>
            <a:r>
              <a:rPr lang="en-US" altLang="zh-HK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altLang="zh-HK" dirty="0" smtClean="0">
                <a:latin typeface="Courier New" pitchFamily="49" charset="0"/>
                <a:cs typeface="Courier New" pitchFamily="49" charset="0"/>
              </a:rPr>
              <a:t> a[][100], </a:t>
            </a:r>
            <a:r>
              <a:rPr lang="en-US" altLang="zh-HK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altLang="zh-HK" dirty="0" smtClean="0">
                <a:latin typeface="Courier New" pitchFamily="49" charset="0"/>
                <a:cs typeface="Courier New" pitchFamily="49" charset="0"/>
              </a:rPr>
              <a:t> size1)</a:t>
            </a:r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5558507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ea typeface="新細明體" charset="-120"/>
              </a:rPr>
              <a:t>BMI Program</a:t>
            </a:r>
          </a:p>
        </p:txBody>
      </p:sp>
      <p:sp>
        <p:nvSpPr>
          <p:cNvPr id="399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3A1C8F8A-9C69-4319-BDA6-63EDDDF0CFA8}" type="slidenum">
              <a:rPr lang="zh-TW" altLang="en-US" smtClean="0"/>
              <a:pPr/>
              <a:t>35</a:t>
            </a:fld>
            <a:endParaRPr lang="en-US" altLang="zh-TW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914400" y="1524000"/>
            <a:ext cx="7772400" cy="48006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>
            <a:no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1400" b="1" dirty="0" smtClean="0">
                <a:latin typeface="Courier New" pitchFamily="49" charset="0"/>
                <a:ea typeface="新細明體" charset="-120"/>
              </a:rPr>
              <a:t>void </a:t>
            </a:r>
            <a:r>
              <a:rPr lang="en-US" altLang="zh-TW" sz="1400" b="1" dirty="0">
                <a:latin typeface="Courier New" pitchFamily="49" charset="0"/>
                <a:ea typeface="新細明體" charset="-120"/>
              </a:rPr>
              <a:t>main()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1400" b="1" dirty="0" smtClean="0">
                <a:latin typeface="Courier New" pitchFamily="49" charset="0"/>
                <a:ea typeface="新細明體" charset="-120"/>
              </a:rPr>
              <a:t>{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1400" b="1" dirty="0">
                <a:latin typeface="Courier New" pitchFamily="49" charset="0"/>
                <a:ea typeface="新細明體" charset="-120"/>
              </a:rPr>
              <a:t>	</a:t>
            </a:r>
            <a:r>
              <a:rPr lang="en-US" altLang="zh-TW" sz="1400" b="1" dirty="0" err="1" smtClean="0">
                <a:latin typeface="Courier New" pitchFamily="49" charset="0"/>
                <a:ea typeface="新細明體" charset="-120"/>
              </a:rPr>
              <a:t>const</a:t>
            </a:r>
            <a:r>
              <a:rPr lang="en-US" altLang="zh-TW" sz="1400" b="1" dirty="0" smtClean="0">
                <a:latin typeface="Courier New" pitchFamily="49" charset="0"/>
                <a:ea typeface="新細明體" charset="-120"/>
              </a:rPr>
              <a:t> </a:t>
            </a:r>
            <a:r>
              <a:rPr lang="en-US" altLang="zh-TW" sz="1400" b="1" dirty="0" err="1" smtClean="0">
                <a:latin typeface="Courier New" pitchFamily="49" charset="0"/>
                <a:ea typeface="新細明體" charset="-120"/>
              </a:rPr>
              <a:t>int</a:t>
            </a:r>
            <a:r>
              <a:rPr lang="en-US" altLang="zh-TW" sz="1400" b="1" dirty="0" smtClean="0">
                <a:latin typeface="Courier New" pitchFamily="49" charset="0"/>
                <a:ea typeface="新細明體" charset="-120"/>
              </a:rPr>
              <a:t> N=10;</a:t>
            </a:r>
            <a:endParaRPr lang="en-US" altLang="zh-TW" sz="1400" b="1" dirty="0">
              <a:latin typeface="Courier New" pitchFamily="49" charset="0"/>
              <a:ea typeface="新細明體" charset="-12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1400" b="1" dirty="0">
                <a:latin typeface="Courier New" pitchFamily="49" charset="0"/>
                <a:ea typeface="新細明體" charset="-120"/>
              </a:rPr>
              <a:t>	</a:t>
            </a:r>
            <a:r>
              <a:rPr lang="en-US" altLang="zh-TW" sz="1400" b="1" dirty="0" smtClean="0">
                <a:latin typeface="Courier New" pitchFamily="49" charset="0"/>
                <a:ea typeface="新細明體" charset="-120"/>
              </a:rPr>
              <a:t>float </a:t>
            </a:r>
            <a:r>
              <a:rPr lang="en-US" altLang="zh-TW" sz="1400" b="1" dirty="0">
                <a:latin typeface="Courier New" pitchFamily="49" charset="0"/>
                <a:ea typeface="新細明體" charset="-120"/>
              </a:rPr>
              <a:t>data[N][2]</a:t>
            </a:r>
            <a:r>
              <a:rPr lang="en-US" altLang="zh-TW" sz="1400" b="1" dirty="0" smtClean="0">
                <a:latin typeface="Courier New" pitchFamily="49" charset="0"/>
                <a:ea typeface="新細明體" charset="-120"/>
              </a:rPr>
              <a:t>;/</a:t>
            </a:r>
            <a:r>
              <a:rPr lang="en-US" altLang="zh-TW" sz="1400" b="1" dirty="0">
                <a:latin typeface="Courier New" pitchFamily="49" charset="0"/>
                <a:ea typeface="新細明體" charset="-120"/>
              </a:rPr>
              <a:t>/ N records, each record holds </a:t>
            </a:r>
            <a:r>
              <a:rPr lang="en-US" altLang="zh-TW" sz="1400" b="1" dirty="0" smtClean="0">
                <a:latin typeface="Courier New" pitchFamily="49" charset="0"/>
                <a:ea typeface="新細明體" charset="-120"/>
              </a:rPr>
              <a:t>weight </a:t>
            </a:r>
            <a:r>
              <a:rPr lang="en-US" altLang="zh-TW" sz="1400" b="1" dirty="0">
                <a:latin typeface="Courier New" pitchFamily="49" charset="0"/>
                <a:ea typeface="新細明體" charset="-120"/>
              </a:rPr>
              <a:t>and </a:t>
            </a:r>
            <a:r>
              <a:rPr lang="en-US" altLang="zh-TW" sz="1400" b="1" dirty="0" smtClean="0">
                <a:latin typeface="Courier New" pitchFamily="49" charset="0"/>
                <a:ea typeface="新細明體" charset="-120"/>
              </a:rPr>
              <a:t>height</a:t>
            </a:r>
            <a:endParaRPr lang="en-US" altLang="zh-TW" sz="1400" b="1" dirty="0">
              <a:latin typeface="Courier New" pitchFamily="49" charset="0"/>
              <a:ea typeface="新細明體" charset="-12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1400" b="1" dirty="0">
                <a:latin typeface="Courier New" pitchFamily="49" charset="0"/>
                <a:ea typeface="新細明體" charset="-120"/>
              </a:rPr>
              <a:t>  </a:t>
            </a:r>
            <a:r>
              <a:rPr lang="en-US" altLang="zh-TW" sz="1400" b="1" dirty="0" smtClean="0">
                <a:latin typeface="Courier New" pitchFamily="49" charset="0"/>
                <a:ea typeface="新細明體" charset="-120"/>
              </a:rPr>
              <a:t>	</a:t>
            </a:r>
            <a:r>
              <a:rPr lang="en-US" altLang="zh-TW" sz="1400" b="1" dirty="0" err="1" smtClean="0">
                <a:latin typeface="Courier New" pitchFamily="49" charset="0"/>
                <a:ea typeface="新細明體" charset="-120"/>
              </a:rPr>
              <a:t>int</a:t>
            </a:r>
            <a:r>
              <a:rPr lang="en-US" altLang="zh-TW" sz="1400" b="1" dirty="0" smtClean="0">
                <a:latin typeface="Courier New" pitchFamily="49" charset="0"/>
                <a:ea typeface="新細明體" charset="-120"/>
              </a:rPr>
              <a:t> </a:t>
            </a:r>
            <a:r>
              <a:rPr lang="en-US" altLang="zh-TW" sz="1400" b="1" dirty="0" err="1" smtClean="0">
                <a:latin typeface="Courier New" pitchFamily="49" charset="0"/>
                <a:ea typeface="新細明體" charset="-120"/>
              </a:rPr>
              <a:t>i</a:t>
            </a:r>
            <a:r>
              <a:rPr lang="en-US" altLang="zh-TW" sz="1400" b="1" dirty="0" smtClean="0">
                <a:latin typeface="Courier New" pitchFamily="49" charset="0"/>
                <a:ea typeface="新細明體" charset="-120"/>
              </a:rPr>
              <a:t>, </a:t>
            </a:r>
            <a:r>
              <a:rPr lang="en-US" altLang="zh-TW" sz="1400" b="1" dirty="0">
                <a:latin typeface="Courier New" pitchFamily="49" charset="0"/>
                <a:ea typeface="新細明體" charset="-120"/>
              </a:rPr>
              <a:t>position</a:t>
            </a:r>
            <a:r>
              <a:rPr lang="en-US" altLang="zh-TW" sz="1400" b="1" dirty="0" smtClean="0">
                <a:latin typeface="Courier New" pitchFamily="49" charset="0"/>
                <a:ea typeface="新細明體" charset="-120"/>
              </a:rPr>
              <a:t>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altLang="zh-TW" sz="1400" b="1" dirty="0">
              <a:latin typeface="Courier New" pitchFamily="49" charset="0"/>
              <a:ea typeface="新細明體" charset="-12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1400" b="1" dirty="0">
                <a:latin typeface="Courier New" pitchFamily="49" charset="0"/>
                <a:ea typeface="新細明體" charset="-120"/>
              </a:rPr>
              <a:t>  </a:t>
            </a:r>
            <a:r>
              <a:rPr lang="en-US" altLang="zh-TW" sz="1400" b="1" dirty="0" smtClean="0">
                <a:latin typeface="Courier New" pitchFamily="49" charset="0"/>
                <a:ea typeface="新細明體" charset="-120"/>
              </a:rPr>
              <a:t>	for </a:t>
            </a:r>
            <a:r>
              <a:rPr lang="en-US" altLang="zh-TW" sz="1400" b="1" dirty="0">
                <a:latin typeface="Courier New" pitchFamily="49" charset="0"/>
                <a:ea typeface="新細明體" charset="-120"/>
              </a:rPr>
              <a:t>(</a:t>
            </a:r>
            <a:r>
              <a:rPr lang="en-US" altLang="zh-TW" sz="1400" b="1" dirty="0" err="1">
                <a:latin typeface="Courier New" pitchFamily="49" charset="0"/>
                <a:ea typeface="新細明體" charset="-120"/>
              </a:rPr>
              <a:t>i</a:t>
            </a:r>
            <a:r>
              <a:rPr lang="en-US" altLang="zh-TW" sz="1400" b="1" dirty="0">
                <a:latin typeface="Courier New" pitchFamily="49" charset="0"/>
                <a:ea typeface="新細明體" charset="-120"/>
              </a:rPr>
              <a:t>=0; </a:t>
            </a:r>
            <a:r>
              <a:rPr lang="en-US" altLang="zh-TW" sz="1400" b="1" dirty="0" err="1">
                <a:latin typeface="Courier New" pitchFamily="49" charset="0"/>
                <a:ea typeface="新細明體" charset="-120"/>
              </a:rPr>
              <a:t>i</a:t>
            </a:r>
            <a:r>
              <a:rPr lang="en-US" altLang="zh-TW" sz="1400" b="1" dirty="0" smtClean="0">
                <a:latin typeface="Courier New" pitchFamily="49" charset="0"/>
                <a:ea typeface="新細明體" charset="-120"/>
              </a:rPr>
              <a:t>&lt;N; </a:t>
            </a:r>
            <a:r>
              <a:rPr lang="en-US" altLang="zh-TW" sz="1400" b="1" dirty="0" err="1">
                <a:latin typeface="Courier New" pitchFamily="49" charset="0"/>
                <a:ea typeface="新細明體" charset="-120"/>
              </a:rPr>
              <a:t>i</a:t>
            </a:r>
            <a:r>
              <a:rPr lang="en-US" altLang="zh-TW" sz="1400" b="1" dirty="0">
                <a:latin typeface="Courier New" pitchFamily="49" charset="0"/>
                <a:ea typeface="新細明體" charset="-120"/>
              </a:rPr>
              <a:t>++)</a:t>
            </a:r>
            <a:r>
              <a:rPr lang="en-US" altLang="zh-TW" sz="1400" b="1" dirty="0" smtClean="0">
                <a:latin typeface="Courier New" pitchFamily="49" charset="0"/>
                <a:ea typeface="新細明體" charset="-120"/>
              </a:rPr>
              <a:t>{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1400" b="1" dirty="0">
                <a:latin typeface="Courier New" pitchFamily="49" charset="0"/>
                <a:ea typeface="新細明體" charset="-120"/>
              </a:rPr>
              <a:t> </a:t>
            </a:r>
            <a:r>
              <a:rPr lang="en-US" altLang="zh-TW" sz="1400" b="1" dirty="0" smtClean="0">
                <a:latin typeface="Courier New" pitchFamily="49" charset="0"/>
                <a:ea typeface="新細明體" charset="-120"/>
              </a:rPr>
              <a:t>     </a:t>
            </a:r>
            <a:r>
              <a:rPr lang="en-US" altLang="zh-TW" sz="1400" b="1" dirty="0" err="1" smtClean="0">
                <a:latin typeface="Courier New" pitchFamily="49" charset="0"/>
                <a:ea typeface="新細明體" charset="-120"/>
              </a:rPr>
              <a:t>cout</a:t>
            </a:r>
            <a:r>
              <a:rPr lang="en-US" altLang="zh-TW" sz="1400" b="1" dirty="0" smtClean="0">
                <a:latin typeface="Courier New" pitchFamily="49" charset="0"/>
                <a:ea typeface="新細明體" charset="-120"/>
              </a:rPr>
              <a:t> </a:t>
            </a:r>
            <a:r>
              <a:rPr lang="en-US" altLang="zh-TW" sz="1400" b="1" dirty="0">
                <a:latin typeface="Courier New" pitchFamily="49" charset="0"/>
                <a:ea typeface="新細明體" charset="-120"/>
              </a:rPr>
              <a:t>&lt;&lt; "</a:t>
            </a:r>
            <a:r>
              <a:rPr lang="en-US" altLang="zh-TW" sz="1400" b="1" dirty="0" err="1">
                <a:latin typeface="Courier New" pitchFamily="49" charset="0"/>
                <a:ea typeface="新細明體" charset="-120"/>
              </a:rPr>
              <a:t>Weigth</a:t>
            </a:r>
            <a:r>
              <a:rPr lang="en-US" altLang="zh-TW" sz="1400" b="1" dirty="0">
                <a:latin typeface="Courier New" pitchFamily="49" charset="0"/>
                <a:ea typeface="新細明體" charset="-120"/>
              </a:rPr>
              <a:t>(kg) Height(m</a:t>
            </a:r>
            <a:r>
              <a:rPr lang="en-US" altLang="zh-TW" sz="1400" b="1" dirty="0" smtClean="0">
                <a:latin typeface="Courier New" pitchFamily="49" charset="0"/>
                <a:ea typeface="新細明體" charset="-120"/>
              </a:rPr>
              <a:t>):</a:t>
            </a:r>
            <a:r>
              <a:rPr lang="en-US" altLang="zh-TW" sz="1400" b="1" dirty="0">
                <a:latin typeface="Courier New" pitchFamily="49" charset="0"/>
                <a:ea typeface="新細明體" charset="-120"/>
              </a:rPr>
              <a:t>";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1400" b="1" dirty="0">
                <a:latin typeface="Courier New" pitchFamily="49" charset="0"/>
                <a:ea typeface="新細明體" charset="-120"/>
              </a:rPr>
              <a:t>    </a:t>
            </a:r>
            <a:r>
              <a:rPr lang="en-US" altLang="zh-TW" sz="1400" b="1" dirty="0" smtClean="0">
                <a:latin typeface="Courier New" pitchFamily="49" charset="0"/>
                <a:ea typeface="新細明體" charset="-120"/>
              </a:rPr>
              <a:t>  </a:t>
            </a:r>
            <a:r>
              <a:rPr lang="en-US" altLang="zh-TW" sz="1400" b="1" dirty="0" err="1" smtClean="0">
                <a:latin typeface="Courier New" pitchFamily="49" charset="0"/>
                <a:ea typeface="新細明體" charset="-120"/>
              </a:rPr>
              <a:t>cin</a:t>
            </a:r>
            <a:r>
              <a:rPr lang="en-US" altLang="zh-TW" sz="1400" b="1" dirty="0" smtClean="0">
                <a:latin typeface="Courier New" pitchFamily="49" charset="0"/>
                <a:ea typeface="新細明體" charset="-120"/>
              </a:rPr>
              <a:t> </a:t>
            </a:r>
            <a:r>
              <a:rPr lang="en-US" altLang="zh-TW" sz="1400" b="1" dirty="0">
                <a:latin typeface="Courier New" pitchFamily="49" charset="0"/>
                <a:ea typeface="新細明體" charset="-120"/>
              </a:rPr>
              <a:t>&gt;&gt; data[</a:t>
            </a:r>
            <a:r>
              <a:rPr lang="en-US" altLang="zh-TW" sz="1400" b="1" dirty="0" err="1">
                <a:latin typeface="Courier New" pitchFamily="49" charset="0"/>
                <a:ea typeface="新細明體" charset="-120"/>
              </a:rPr>
              <a:t>i</a:t>
            </a:r>
            <a:r>
              <a:rPr lang="en-US" altLang="zh-TW" sz="1400" b="1" dirty="0">
                <a:latin typeface="Courier New" pitchFamily="49" charset="0"/>
                <a:ea typeface="新細明體" charset="-120"/>
              </a:rPr>
              <a:t>][0];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1400" b="1" dirty="0">
                <a:latin typeface="Courier New" pitchFamily="49" charset="0"/>
                <a:ea typeface="新細明體" charset="-120"/>
              </a:rPr>
              <a:t>    </a:t>
            </a:r>
            <a:r>
              <a:rPr lang="en-US" altLang="zh-TW" sz="1400" b="1" dirty="0" smtClean="0">
                <a:latin typeface="Courier New" pitchFamily="49" charset="0"/>
                <a:ea typeface="新細明體" charset="-120"/>
              </a:rPr>
              <a:t>  </a:t>
            </a:r>
            <a:r>
              <a:rPr lang="en-US" altLang="zh-TW" sz="1400" b="1" dirty="0" err="1" smtClean="0">
                <a:latin typeface="Courier New" pitchFamily="49" charset="0"/>
                <a:ea typeface="新細明體" charset="-120"/>
              </a:rPr>
              <a:t>cin</a:t>
            </a:r>
            <a:r>
              <a:rPr lang="en-US" altLang="zh-TW" sz="1400" b="1" dirty="0" smtClean="0">
                <a:latin typeface="Courier New" pitchFamily="49" charset="0"/>
                <a:ea typeface="新細明體" charset="-120"/>
              </a:rPr>
              <a:t> </a:t>
            </a:r>
            <a:r>
              <a:rPr lang="en-US" altLang="zh-TW" sz="1400" b="1" dirty="0">
                <a:latin typeface="Courier New" pitchFamily="49" charset="0"/>
                <a:ea typeface="新細明體" charset="-120"/>
              </a:rPr>
              <a:t>&gt;&gt; data[</a:t>
            </a:r>
            <a:r>
              <a:rPr lang="en-US" altLang="zh-TW" sz="1400" b="1" dirty="0" err="1">
                <a:latin typeface="Courier New" pitchFamily="49" charset="0"/>
                <a:ea typeface="新細明體" charset="-120"/>
              </a:rPr>
              <a:t>i</a:t>
            </a:r>
            <a:r>
              <a:rPr lang="en-US" altLang="zh-TW" sz="1400" b="1" dirty="0">
                <a:latin typeface="Courier New" pitchFamily="49" charset="0"/>
                <a:ea typeface="新細明體" charset="-120"/>
              </a:rPr>
              <a:t>][1];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1400" b="1" dirty="0">
                <a:latin typeface="Courier New" pitchFamily="49" charset="0"/>
                <a:ea typeface="新細明體" charset="-120"/>
              </a:rPr>
              <a:t>  </a:t>
            </a:r>
            <a:r>
              <a:rPr lang="en-US" altLang="zh-TW" sz="1400" b="1" dirty="0" smtClean="0">
                <a:latin typeface="Courier New" pitchFamily="49" charset="0"/>
                <a:ea typeface="新細明體" charset="-120"/>
              </a:rPr>
              <a:t> }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altLang="zh-TW" sz="1400" b="1" dirty="0">
              <a:latin typeface="Courier New" pitchFamily="49" charset="0"/>
              <a:ea typeface="新細明體" charset="-12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1400" b="1" dirty="0">
                <a:latin typeface="Courier New" pitchFamily="49" charset="0"/>
                <a:ea typeface="新細明體" charset="-120"/>
              </a:rPr>
              <a:t>  </a:t>
            </a:r>
            <a:r>
              <a:rPr lang="en-US" altLang="zh-TW" sz="1400" b="1" dirty="0" smtClean="0">
                <a:latin typeface="Courier New" pitchFamily="49" charset="0"/>
                <a:ea typeface="新細明體" charset="-120"/>
              </a:rPr>
              <a:t> for </a:t>
            </a:r>
            <a:r>
              <a:rPr lang="en-US" altLang="zh-TW" sz="1400" b="1" dirty="0">
                <a:latin typeface="Courier New" pitchFamily="49" charset="0"/>
                <a:ea typeface="新細明體" charset="-120"/>
              </a:rPr>
              <a:t>(</a:t>
            </a:r>
            <a:r>
              <a:rPr lang="en-US" altLang="zh-TW" sz="1400" b="1" dirty="0" err="1">
                <a:latin typeface="Courier New" pitchFamily="49" charset="0"/>
                <a:ea typeface="新細明體" charset="-120"/>
              </a:rPr>
              <a:t>i</a:t>
            </a:r>
            <a:r>
              <a:rPr lang="en-US" altLang="zh-TW" sz="1400" b="1" dirty="0">
                <a:latin typeface="Courier New" pitchFamily="49" charset="0"/>
                <a:ea typeface="新細明體" charset="-120"/>
              </a:rPr>
              <a:t>=0; </a:t>
            </a:r>
            <a:r>
              <a:rPr lang="en-US" altLang="zh-TW" sz="1400" b="1" dirty="0" err="1">
                <a:latin typeface="Courier New" pitchFamily="49" charset="0"/>
                <a:ea typeface="新細明體" charset="-120"/>
              </a:rPr>
              <a:t>i</a:t>
            </a:r>
            <a:r>
              <a:rPr lang="en-US" altLang="zh-TW" sz="1400" b="1" dirty="0">
                <a:latin typeface="Courier New" pitchFamily="49" charset="0"/>
                <a:ea typeface="新細明體" charset="-120"/>
              </a:rPr>
              <a:t>&lt;count; </a:t>
            </a:r>
            <a:r>
              <a:rPr lang="en-US" altLang="zh-TW" sz="1400" b="1" dirty="0" err="1">
                <a:latin typeface="Courier New" pitchFamily="49" charset="0"/>
                <a:ea typeface="新細明體" charset="-120"/>
              </a:rPr>
              <a:t>i</a:t>
            </a:r>
            <a:r>
              <a:rPr lang="en-US" altLang="zh-TW" sz="1400" b="1" dirty="0">
                <a:latin typeface="Courier New" pitchFamily="49" charset="0"/>
                <a:ea typeface="新細明體" charset="-120"/>
              </a:rPr>
              <a:t>++){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1400" b="1" dirty="0">
                <a:latin typeface="Courier New" pitchFamily="49" charset="0"/>
                <a:ea typeface="新細明體" charset="-120"/>
              </a:rPr>
              <a:t>    </a:t>
            </a:r>
            <a:r>
              <a:rPr lang="en-US" altLang="zh-TW" sz="1400" b="1" dirty="0" smtClean="0">
                <a:latin typeface="Courier New" pitchFamily="49" charset="0"/>
                <a:ea typeface="新細明體" charset="-120"/>
              </a:rPr>
              <a:t>   </a:t>
            </a:r>
            <a:r>
              <a:rPr lang="en-US" altLang="zh-TW" sz="1400" b="1" dirty="0" err="1" smtClean="0">
                <a:latin typeface="Courier New" pitchFamily="49" charset="0"/>
                <a:ea typeface="新細明體" charset="-120"/>
              </a:rPr>
              <a:t>cout</a:t>
            </a:r>
            <a:r>
              <a:rPr lang="en-US" altLang="zh-TW" sz="1400" b="1" dirty="0" smtClean="0">
                <a:latin typeface="Courier New" pitchFamily="49" charset="0"/>
                <a:ea typeface="新細明體" charset="-120"/>
              </a:rPr>
              <a:t> </a:t>
            </a:r>
            <a:r>
              <a:rPr lang="en-US" altLang="zh-TW" sz="1400" b="1" dirty="0">
                <a:latin typeface="Courier New" pitchFamily="49" charset="0"/>
                <a:ea typeface="新細明體" charset="-120"/>
              </a:rPr>
              <a:t>&lt;&lt; "BMI for " &lt;&lt; i</a:t>
            </a:r>
            <a:r>
              <a:rPr lang="en-US" altLang="zh-TW" sz="1400" b="1" dirty="0" smtClean="0">
                <a:latin typeface="Courier New" pitchFamily="49" charset="0"/>
                <a:ea typeface="新細明體" charset="-120"/>
              </a:rPr>
              <a:t>+1 </a:t>
            </a:r>
            <a:r>
              <a:rPr lang="en-US" altLang="zh-TW" sz="1400" b="1" dirty="0">
                <a:latin typeface="Courier New" pitchFamily="49" charset="0"/>
                <a:ea typeface="新細明體" charset="-120"/>
              </a:rPr>
              <a:t>&lt;&lt; </a:t>
            </a:r>
            <a:r>
              <a:rPr lang="en-US" altLang="zh-TW" sz="1400" b="1" dirty="0" smtClean="0">
                <a:latin typeface="Courier New" pitchFamily="49" charset="0"/>
                <a:ea typeface="新細明體" charset="-120"/>
              </a:rPr>
              <a:t>“is :”;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1400" b="1" dirty="0">
                <a:latin typeface="Courier New" pitchFamily="49" charset="0"/>
                <a:ea typeface="新細明體" charset="-120"/>
              </a:rPr>
              <a:t> </a:t>
            </a:r>
            <a:r>
              <a:rPr lang="en-US" altLang="zh-TW" sz="1400" b="1" dirty="0" smtClean="0">
                <a:latin typeface="Courier New" pitchFamily="49" charset="0"/>
                <a:ea typeface="新細明體" charset="-120"/>
              </a:rPr>
              <a:t>      </a:t>
            </a:r>
            <a:r>
              <a:rPr lang="en-US" altLang="zh-TW" sz="1400" b="1" dirty="0" err="1" smtClean="0">
                <a:latin typeface="Courier New" pitchFamily="49" charset="0"/>
                <a:ea typeface="新細明體" charset="-120"/>
              </a:rPr>
              <a:t>cout</a:t>
            </a:r>
            <a:r>
              <a:rPr lang="en-US" altLang="zh-TW" sz="1400" b="1" dirty="0" smtClean="0">
                <a:latin typeface="Courier New" pitchFamily="49" charset="0"/>
                <a:ea typeface="新細明體" charset="-120"/>
              </a:rPr>
              <a:t> &lt;</a:t>
            </a:r>
            <a:r>
              <a:rPr lang="en-US" altLang="zh-TW" sz="1400" b="1" dirty="0">
                <a:latin typeface="Courier New" pitchFamily="49" charset="0"/>
                <a:ea typeface="新細明體" charset="-120"/>
              </a:rPr>
              <a:t>&lt; data[</a:t>
            </a:r>
            <a:r>
              <a:rPr lang="en-US" altLang="zh-TW" sz="1400" b="1" dirty="0" err="1">
                <a:latin typeface="Courier New" pitchFamily="49" charset="0"/>
                <a:ea typeface="新細明體" charset="-120"/>
              </a:rPr>
              <a:t>i</a:t>
            </a:r>
            <a:r>
              <a:rPr lang="en-US" altLang="zh-TW" sz="1400" b="1" dirty="0">
                <a:latin typeface="Courier New" pitchFamily="49" charset="0"/>
                <a:ea typeface="新細明體" charset="-120"/>
              </a:rPr>
              <a:t>][0]/(data[</a:t>
            </a:r>
            <a:r>
              <a:rPr lang="en-US" altLang="zh-TW" sz="1400" b="1" dirty="0" err="1">
                <a:latin typeface="Courier New" pitchFamily="49" charset="0"/>
                <a:ea typeface="新細明體" charset="-120"/>
              </a:rPr>
              <a:t>i</a:t>
            </a:r>
            <a:r>
              <a:rPr lang="en-US" altLang="zh-TW" sz="1400" b="1" dirty="0">
                <a:latin typeface="Courier New" pitchFamily="49" charset="0"/>
                <a:ea typeface="新細明體" charset="-120"/>
              </a:rPr>
              <a:t>][1]*data[</a:t>
            </a:r>
            <a:r>
              <a:rPr lang="en-US" altLang="zh-TW" sz="1400" b="1" dirty="0" err="1">
                <a:latin typeface="Courier New" pitchFamily="49" charset="0"/>
                <a:ea typeface="新細明體" charset="-120"/>
              </a:rPr>
              <a:t>i</a:t>
            </a:r>
            <a:r>
              <a:rPr lang="en-US" altLang="zh-TW" sz="1400" b="1" dirty="0">
                <a:latin typeface="Courier New" pitchFamily="49" charset="0"/>
                <a:ea typeface="新細明體" charset="-120"/>
              </a:rPr>
              <a:t>][1</a:t>
            </a:r>
            <a:r>
              <a:rPr lang="en-US" altLang="zh-TW" sz="1400" b="1" dirty="0" smtClean="0">
                <a:latin typeface="Courier New" pitchFamily="49" charset="0"/>
                <a:ea typeface="新細明體" charset="-120"/>
              </a:rPr>
              <a:t>]) &lt;&lt; </a:t>
            </a:r>
            <a:r>
              <a:rPr lang="en-US" altLang="zh-TW" sz="1400" b="1" dirty="0" err="1" smtClean="0">
                <a:latin typeface="Courier New" pitchFamily="49" charset="0"/>
                <a:ea typeface="新細明體" charset="-120"/>
              </a:rPr>
              <a:t>endl</a:t>
            </a:r>
            <a:r>
              <a:rPr lang="en-US" altLang="zh-TW" sz="1400" b="1" dirty="0">
                <a:latin typeface="Courier New" pitchFamily="49" charset="0"/>
                <a:ea typeface="新細明體" charset="-120"/>
              </a:rPr>
              <a:t>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1400" b="1" dirty="0">
                <a:latin typeface="Courier New" pitchFamily="49" charset="0"/>
                <a:ea typeface="新細明體" charset="-120"/>
              </a:rPr>
              <a:t>  </a:t>
            </a:r>
            <a:r>
              <a:rPr lang="en-US" altLang="zh-TW" sz="1400" b="1" dirty="0" smtClean="0">
                <a:latin typeface="Courier New" pitchFamily="49" charset="0"/>
                <a:ea typeface="新細明體" charset="-120"/>
              </a:rPr>
              <a:t> }</a:t>
            </a:r>
            <a:endParaRPr lang="en-US" altLang="zh-TW" sz="1400" b="1" dirty="0">
              <a:latin typeface="Courier New" pitchFamily="49" charset="0"/>
              <a:ea typeface="新細明體" charset="-12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1400" b="1" dirty="0">
                <a:latin typeface="Courier New" pitchFamily="49" charset="0"/>
                <a:ea typeface="新細明體" charset="-120"/>
              </a:rPr>
              <a:t>}</a:t>
            </a:r>
            <a:endParaRPr lang="en-US" altLang="zh-TW" sz="1400" b="1" dirty="0" smtClean="0">
              <a:latin typeface="Courier New" pitchFamily="49" charset="0"/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2456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charset="-120"/>
              </a:rPr>
              <a:t>Summary</a:t>
            </a:r>
          </a:p>
        </p:txBody>
      </p:sp>
      <p:sp>
        <p:nvSpPr>
          <p:cNvPr id="399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3A1C8F8A-9C69-4319-BDA6-63EDDDF0CFA8}" type="slidenum">
              <a:rPr lang="zh-TW" altLang="en-US" smtClean="0"/>
              <a:pPr/>
              <a:t>36</a:t>
            </a:fld>
            <a:endParaRPr lang="en-US" altLang="zh-TW" smtClean="0"/>
          </a:p>
        </p:txBody>
      </p:sp>
      <p:sp>
        <p:nvSpPr>
          <p:cNvPr id="39940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buClr>
                <a:schemeClr val="hlink"/>
              </a:buClr>
            </a:pPr>
            <a:r>
              <a:rPr lang="en-US" altLang="zh-TW" sz="2000" dirty="0" smtClean="0">
                <a:ea typeface="新細明體" charset="-120"/>
              </a:rPr>
              <a:t>Array is a sequence of variables of the </a:t>
            </a:r>
            <a:r>
              <a:rPr lang="en-US" altLang="zh-TW" sz="2000" i="1" dirty="0" smtClean="0">
                <a:ea typeface="新細明體" charset="-120"/>
              </a:rPr>
              <a:t>same</a:t>
            </a:r>
            <a:r>
              <a:rPr lang="en-US" altLang="zh-TW" sz="2000" dirty="0" smtClean="0">
                <a:ea typeface="新細明體" charset="-120"/>
              </a:rPr>
              <a:t> data type</a:t>
            </a:r>
          </a:p>
          <a:p>
            <a:pPr eaLnBrk="1" hangingPunct="1">
              <a:buClr>
                <a:schemeClr val="hlink"/>
              </a:buClr>
            </a:pPr>
            <a:endParaRPr lang="en-US" altLang="zh-TW" sz="2000" dirty="0" smtClean="0">
              <a:ea typeface="新細明體" charset="-120"/>
            </a:endParaRPr>
          </a:p>
          <a:p>
            <a:pPr eaLnBrk="1" hangingPunct="1">
              <a:buClr>
                <a:schemeClr val="hlink"/>
              </a:buClr>
            </a:pPr>
            <a:r>
              <a:rPr lang="en-US" altLang="zh-TW" sz="2000" dirty="0" smtClean="0">
                <a:ea typeface="新細明體" charset="-120"/>
              </a:rPr>
              <a:t>Array elements are </a:t>
            </a:r>
            <a:r>
              <a:rPr lang="en-US" altLang="zh-TW" sz="2000" i="1" dirty="0" smtClean="0">
                <a:ea typeface="新細明體" charset="-120"/>
              </a:rPr>
              <a:t>indexed</a:t>
            </a:r>
            <a:r>
              <a:rPr lang="en-US" altLang="zh-TW" sz="2000" dirty="0" smtClean="0">
                <a:ea typeface="新細明體" charset="-120"/>
              </a:rPr>
              <a:t> and can be </a:t>
            </a:r>
            <a:r>
              <a:rPr lang="en-US" altLang="zh-TW" sz="2000" i="1" dirty="0" smtClean="0">
                <a:ea typeface="新細明體" charset="-120"/>
              </a:rPr>
              <a:t>accessed</a:t>
            </a:r>
            <a:r>
              <a:rPr lang="en-US" altLang="zh-TW" sz="2000" dirty="0" smtClean="0">
                <a:ea typeface="新細明體" charset="-120"/>
              </a:rPr>
              <a:t> by the use of subscripts, e.g. </a:t>
            </a:r>
            <a:r>
              <a:rPr lang="en-US" altLang="zh-TW" sz="2000" dirty="0" err="1" smtClean="0">
                <a:ea typeface="新細明體" charset="-120"/>
              </a:rPr>
              <a:t>array_name</a:t>
            </a:r>
            <a:r>
              <a:rPr lang="en-US" altLang="zh-TW" sz="2000" dirty="0" smtClean="0">
                <a:ea typeface="新細明體" charset="-120"/>
              </a:rPr>
              <a:t>[1], </a:t>
            </a:r>
            <a:r>
              <a:rPr lang="en-US" altLang="zh-TW" sz="2000" dirty="0" err="1" smtClean="0">
                <a:ea typeface="新細明體" charset="-120"/>
              </a:rPr>
              <a:t>array_name</a:t>
            </a:r>
            <a:r>
              <a:rPr lang="en-US" altLang="zh-TW" sz="2000" dirty="0" smtClean="0">
                <a:ea typeface="新細明體" charset="-120"/>
              </a:rPr>
              <a:t>[4]</a:t>
            </a:r>
          </a:p>
          <a:p>
            <a:pPr eaLnBrk="1" hangingPunct="1">
              <a:buClr>
                <a:schemeClr val="hlink"/>
              </a:buClr>
            </a:pPr>
            <a:endParaRPr lang="en-US" altLang="zh-TW" sz="2000" dirty="0" smtClean="0">
              <a:ea typeface="新細明體" charset="-120"/>
            </a:endParaRPr>
          </a:p>
          <a:p>
            <a:pPr eaLnBrk="1" hangingPunct="1">
              <a:buClr>
                <a:schemeClr val="hlink"/>
              </a:buClr>
            </a:pPr>
            <a:r>
              <a:rPr lang="en-US" altLang="zh-TW" sz="2000" dirty="0" smtClean="0">
                <a:ea typeface="新細明體" charset="-120"/>
              </a:rPr>
              <a:t>Array elements are </a:t>
            </a:r>
            <a:r>
              <a:rPr lang="en-US" altLang="zh-TW" sz="2000" i="1" dirty="0" smtClean="0">
                <a:ea typeface="新細明體" charset="-120"/>
              </a:rPr>
              <a:t>stored</a:t>
            </a:r>
            <a:r>
              <a:rPr lang="en-US" altLang="zh-TW" sz="2000" dirty="0" smtClean="0">
                <a:ea typeface="新細明體" charset="-120"/>
              </a:rPr>
              <a:t> </a:t>
            </a:r>
            <a:r>
              <a:rPr lang="en-US" altLang="zh-TW" sz="2000" i="1" dirty="0" smtClean="0">
                <a:ea typeface="新細明體" charset="-120"/>
              </a:rPr>
              <a:t>contiguously</a:t>
            </a:r>
            <a:r>
              <a:rPr lang="en-US" altLang="zh-TW" sz="2000" dirty="0" smtClean="0">
                <a:ea typeface="新細明體" charset="-120"/>
              </a:rPr>
              <a:t> in memory space</a:t>
            </a:r>
          </a:p>
          <a:p>
            <a:pPr eaLnBrk="1" hangingPunct="1">
              <a:buClr>
                <a:schemeClr val="hlink"/>
              </a:buClr>
            </a:pPr>
            <a:endParaRPr lang="en-US" altLang="zh-TW" sz="2000" dirty="0">
              <a:ea typeface="新細明體" charset="-120"/>
            </a:endParaRPr>
          </a:p>
          <a:p>
            <a:pPr eaLnBrk="1" hangingPunct="1">
              <a:buClr>
                <a:schemeClr val="hlink"/>
              </a:buClr>
            </a:pPr>
            <a:r>
              <a:rPr lang="en-US" altLang="zh-TW" sz="2000" dirty="0" smtClean="0">
                <a:ea typeface="新細明體" charset="-120"/>
              </a:rPr>
              <a:t>Array Declaration, Initialization, Searching and Sorting</a:t>
            </a:r>
          </a:p>
          <a:p>
            <a:pPr eaLnBrk="1" hangingPunct="1">
              <a:buClr>
                <a:schemeClr val="hlink"/>
              </a:buClr>
            </a:pPr>
            <a:endParaRPr lang="en-US" altLang="zh-TW" sz="2000" dirty="0">
              <a:ea typeface="新細明體" charset="-120"/>
            </a:endParaRPr>
          </a:p>
          <a:p>
            <a:pPr eaLnBrk="1" hangingPunct="1">
              <a:buClr>
                <a:schemeClr val="hlink"/>
              </a:buClr>
            </a:pPr>
            <a:r>
              <a:rPr lang="en-US" altLang="zh-TW" sz="2000" dirty="0" smtClean="0">
                <a:ea typeface="新細明體" charset="-120"/>
              </a:rPr>
              <a:t>Array can be Multi-dimensional, i.e. 1D , 2D</a:t>
            </a:r>
          </a:p>
          <a:p>
            <a:pPr eaLnBrk="1" hangingPunct="1">
              <a:buClr>
                <a:schemeClr val="hlink"/>
              </a:buClr>
            </a:pPr>
            <a:endParaRPr lang="en-US" altLang="zh-TW" sz="2000" dirty="0">
              <a:ea typeface="新細明體" charset="-120"/>
            </a:endParaRPr>
          </a:p>
          <a:p>
            <a:pPr marL="0" indent="0" eaLnBrk="1" hangingPunct="1">
              <a:buClr>
                <a:schemeClr val="hlink"/>
              </a:buClr>
              <a:buNone/>
            </a:pPr>
            <a:endParaRPr lang="en-US" altLang="zh-TW" sz="2000" dirty="0" smtClean="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6026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73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zh-TW" smtClean="0">
                <a:ea typeface="新細明體" charset="-120"/>
              </a:rPr>
              <a:t>The program</a:t>
            </a:r>
            <a:endParaRPr lang="en-GB" smtClean="0"/>
          </a:p>
        </p:txBody>
      </p:sp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E544A280-D0FF-4931-862C-1F2BFCEB1BFC}" type="slidenum">
              <a:rPr lang="zh-TW" altLang="en-US" smtClean="0"/>
              <a:pPr/>
              <a:t>4</a:t>
            </a:fld>
            <a:endParaRPr lang="en-US" altLang="zh-TW" smtClean="0"/>
          </a:p>
        </p:txBody>
      </p:sp>
      <p:sp>
        <p:nvSpPr>
          <p:cNvPr id="1536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914400" y="1524000"/>
            <a:ext cx="7772400" cy="4068763"/>
          </a:xfrm>
          <a:ln>
            <a:solidFill>
              <a:schemeClr val="bg1">
                <a:lumMod val="85000"/>
              </a:schemeClr>
            </a:solidFill>
          </a:ln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GB" sz="1400" b="1" dirty="0" smtClean="0">
                <a:latin typeface="Courier New"/>
                <a:cs typeface="Courier New"/>
              </a:rPr>
              <a:t>	/*define variables for storing 10 students' mark*/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GB" sz="1400" b="1" dirty="0" smtClean="0">
                <a:latin typeface="Courier New"/>
                <a:cs typeface="Courier New"/>
              </a:rPr>
              <a:t>	</a:t>
            </a:r>
            <a:r>
              <a:rPr lang="en-GB" sz="1400" b="1" dirty="0" err="1" smtClean="0">
                <a:latin typeface="Courier New"/>
                <a:cs typeface="Courier New"/>
              </a:rPr>
              <a:t>int</a:t>
            </a:r>
            <a:r>
              <a:rPr lang="en-GB" sz="1400" b="1" dirty="0" smtClean="0">
                <a:latin typeface="Courier New"/>
                <a:cs typeface="Courier New"/>
              </a:rPr>
              <a:t> mark1, mark2, mark3, mark4, mark5,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GB" sz="1400" b="1" dirty="0" smtClean="0">
                <a:latin typeface="Courier New"/>
                <a:cs typeface="Courier New"/>
              </a:rPr>
              <a:t>		mark6, mark7, mark8, mark9, mark10, average;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GB" sz="1400" b="1" dirty="0" smtClean="0">
              <a:latin typeface="Courier New"/>
              <a:cs typeface="Courier New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GB" sz="1400" b="1" dirty="0" smtClean="0">
                <a:latin typeface="Courier New"/>
                <a:cs typeface="Courier New"/>
              </a:rPr>
              <a:t>	/*input marks of student*/</a:t>
            </a:r>
          </a:p>
          <a:p>
            <a:pPr>
              <a:lnSpc>
                <a:spcPct val="80000"/>
              </a:lnSpc>
              <a:buNone/>
            </a:pPr>
            <a:r>
              <a:rPr lang="en-GB" sz="1400" b="1" dirty="0" smtClean="0">
                <a:latin typeface="Courier New"/>
                <a:cs typeface="Courier New"/>
              </a:rPr>
              <a:t>	</a:t>
            </a:r>
            <a:r>
              <a:rPr lang="en-GB" sz="1400" b="1" dirty="0" err="1" smtClean="0">
                <a:latin typeface="Courier New"/>
                <a:cs typeface="Courier New"/>
              </a:rPr>
              <a:t>cin</a:t>
            </a:r>
            <a:r>
              <a:rPr lang="en-GB" sz="1400" b="1" dirty="0" smtClean="0">
                <a:latin typeface="Courier New"/>
                <a:cs typeface="Courier New"/>
              </a:rPr>
              <a:t> &gt;&gt; mark1 &gt;&gt; mark2 &gt;&gt; mark3</a:t>
            </a:r>
            <a:r>
              <a:rPr lang="en-GB" altLang="zh-HK" sz="1400" b="1" dirty="0">
                <a:latin typeface="Courier New"/>
                <a:cs typeface="Courier New"/>
              </a:rPr>
              <a:t> &gt;&gt; </a:t>
            </a:r>
            <a:r>
              <a:rPr lang="en-GB" sz="1400" b="1" dirty="0" smtClean="0">
                <a:latin typeface="Courier New"/>
                <a:cs typeface="Courier New"/>
              </a:rPr>
              <a:t>mark4 </a:t>
            </a:r>
            <a:r>
              <a:rPr lang="en-GB" altLang="zh-HK" sz="1400" b="1" dirty="0">
                <a:latin typeface="Courier New"/>
                <a:cs typeface="Courier New"/>
              </a:rPr>
              <a:t>&gt;&gt; </a:t>
            </a:r>
            <a:r>
              <a:rPr lang="en-GB" altLang="zh-HK" sz="1400" b="1" dirty="0" smtClean="0">
                <a:latin typeface="Courier New"/>
                <a:cs typeface="Courier New"/>
              </a:rPr>
              <a:t>	\\</a:t>
            </a:r>
          </a:p>
          <a:p>
            <a:pPr>
              <a:lnSpc>
                <a:spcPct val="80000"/>
              </a:lnSpc>
              <a:buNone/>
            </a:pPr>
            <a:r>
              <a:rPr lang="en-GB" sz="1400" b="1" dirty="0" smtClean="0">
                <a:latin typeface="Courier New"/>
                <a:cs typeface="Courier New"/>
              </a:rPr>
              <a:t>		mark5 </a:t>
            </a:r>
            <a:r>
              <a:rPr lang="en-GB" altLang="zh-HK" sz="1400" b="1" dirty="0">
                <a:latin typeface="Courier New"/>
                <a:cs typeface="Courier New"/>
              </a:rPr>
              <a:t>&gt;&gt; </a:t>
            </a:r>
            <a:r>
              <a:rPr lang="en-GB" sz="1400" b="1" dirty="0" smtClean="0">
                <a:latin typeface="Courier New"/>
                <a:cs typeface="Courier New"/>
              </a:rPr>
              <a:t>mark6 </a:t>
            </a:r>
            <a:r>
              <a:rPr lang="en-GB" altLang="zh-HK" sz="1400" b="1" dirty="0">
                <a:latin typeface="Courier New"/>
                <a:cs typeface="Courier New"/>
              </a:rPr>
              <a:t>&gt;&gt; </a:t>
            </a:r>
            <a:r>
              <a:rPr lang="en-GB" sz="1400" b="1" dirty="0" smtClean="0">
                <a:latin typeface="Courier New"/>
                <a:cs typeface="Courier New"/>
              </a:rPr>
              <a:t>mark7</a:t>
            </a:r>
            <a:r>
              <a:rPr lang="en-GB" altLang="zh-HK" sz="1400" b="1" dirty="0">
                <a:latin typeface="Courier New"/>
                <a:cs typeface="Courier New"/>
              </a:rPr>
              <a:t> </a:t>
            </a:r>
            <a:r>
              <a:rPr lang="en-GB" altLang="zh-HK" sz="1400" b="1" dirty="0" smtClean="0">
                <a:latin typeface="Courier New"/>
                <a:cs typeface="Courier New"/>
              </a:rPr>
              <a:t>&gt;&gt; </a:t>
            </a:r>
            <a:r>
              <a:rPr lang="en-GB" sz="1400" b="1" dirty="0" smtClean="0">
                <a:latin typeface="Courier New"/>
                <a:cs typeface="Courier New"/>
              </a:rPr>
              <a:t>mark8 </a:t>
            </a:r>
            <a:r>
              <a:rPr lang="en-GB" altLang="zh-HK" sz="1400" b="1" dirty="0">
                <a:latin typeface="Courier New"/>
                <a:cs typeface="Courier New"/>
              </a:rPr>
              <a:t>&gt;&gt; </a:t>
            </a:r>
            <a:r>
              <a:rPr lang="en-GB" sz="1400" b="1" dirty="0" smtClean="0">
                <a:latin typeface="Courier New"/>
                <a:cs typeface="Courier New"/>
              </a:rPr>
              <a:t>mark9</a:t>
            </a:r>
            <a:r>
              <a:rPr lang="en-GB" altLang="zh-HK" sz="1400" b="1" dirty="0">
                <a:latin typeface="Courier New"/>
                <a:cs typeface="Courier New"/>
              </a:rPr>
              <a:t> &gt;&gt; </a:t>
            </a:r>
            <a:r>
              <a:rPr lang="en-GB" sz="1400" b="1" dirty="0" smtClean="0">
                <a:latin typeface="Courier New"/>
                <a:cs typeface="Courier New"/>
              </a:rPr>
              <a:t>mark10;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GB" sz="1400" b="1" dirty="0" smtClean="0">
              <a:latin typeface="Courier New"/>
              <a:cs typeface="Courier New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GB" sz="1400" b="1" dirty="0" smtClean="0">
                <a:latin typeface="Courier New"/>
                <a:cs typeface="Courier New"/>
              </a:rPr>
              <a:t>	/*print the marks*/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GB" sz="1400" b="1" dirty="0" smtClean="0">
                <a:latin typeface="Courier New"/>
                <a:cs typeface="Courier New"/>
              </a:rPr>
              <a:t>	</a:t>
            </a:r>
            <a:r>
              <a:rPr lang="en-GB" sz="1400" b="1" dirty="0" err="1" smtClean="0">
                <a:latin typeface="Courier New"/>
                <a:cs typeface="Courier New"/>
              </a:rPr>
              <a:t>cout</a:t>
            </a:r>
            <a:r>
              <a:rPr lang="en-GB" sz="1400" b="1" dirty="0" smtClean="0">
                <a:latin typeface="Courier New"/>
                <a:cs typeface="Courier New"/>
              </a:rPr>
              <a:t> &lt;&lt; “The mark of the students are: “ &lt;&lt; mark1 \\</a:t>
            </a:r>
          </a:p>
          <a:p>
            <a:pPr>
              <a:lnSpc>
                <a:spcPct val="80000"/>
              </a:lnSpc>
              <a:buNone/>
            </a:pPr>
            <a:r>
              <a:rPr lang="en-GB" sz="1400" b="1" dirty="0">
                <a:latin typeface="Courier New"/>
                <a:cs typeface="Courier New"/>
              </a:rPr>
              <a:t>	</a:t>
            </a:r>
            <a:r>
              <a:rPr lang="en-GB" sz="1400" b="1" dirty="0" smtClean="0">
                <a:latin typeface="Courier New"/>
                <a:cs typeface="Courier New"/>
              </a:rPr>
              <a:t>	&lt;&lt; mark2</a:t>
            </a:r>
            <a:r>
              <a:rPr lang="en-GB" altLang="zh-HK" sz="1400" b="1" dirty="0">
                <a:latin typeface="Courier New"/>
                <a:cs typeface="Courier New"/>
              </a:rPr>
              <a:t> &lt;&lt; </a:t>
            </a:r>
            <a:r>
              <a:rPr lang="en-GB" sz="1400" b="1" dirty="0" smtClean="0">
                <a:latin typeface="Courier New"/>
                <a:cs typeface="Courier New"/>
              </a:rPr>
              <a:t>mark3</a:t>
            </a:r>
            <a:r>
              <a:rPr lang="en-GB" altLang="zh-HK" sz="1400" b="1" dirty="0">
                <a:latin typeface="Courier New"/>
                <a:cs typeface="Courier New"/>
              </a:rPr>
              <a:t> &lt;&lt; </a:t>
            </a:r>
            <a:r>
              <a:rPr lang="en-GB" sz="1400" b="1" dirty="0" smtClean="0">
                <a:latin typeface="Courier New"/>
                <a:cs typeface="Courier New"/>
              </a:rPr>
              <a:t>mark4</a:t>
            </a:r>
            <a:r>
              <a:rPr lang="en-GB" altLang="zh-HK" sz="1400" b="1" dirty="0">
                <a:latin typeface="Courier New"/>
                <a:cs typeface="Courier New"/>
              </a:rPr>
              <a:t> &lt;&lt; </a:t>
            </a:r>
            <a:r>
              <a:rPr lang="en-GB" sz="1400" b="1" dirty="0" smtClean="0">
                <a:latin typeface="Courier New"/>
                <a:cs typeface="Courier New"/>
              </a:rPr>
              <a:t>mark5</a:t>
            </a:r>
            <a:r>
              <a:rPr lang="en-GB" altLang="zh-HK" sz="1400" b="1" dirty="0">
                <a:latin typeface="Courier New"/>
                <a:cs typeface="Courier New"/>
              </a:rPr>
              <a:t> &lt;&lt; </a:t>
            </a:r>
            <a:r>
              <a:rPr lang="en-GB" sz="1400" b="1" dirty="0" smtClean="0">
                <a:latin typeface="Courier New"/>
                <a:cs typeface="Courier New"/>
              </a:rPr>
              <a:t>mark6 \\</a:t>
            </a:r>
          </a:p>
          <a:p>
            <a:pPr>
              <a:lnSpc>
                <a:spcPct val="80000"/>
              </a:lnSpc>
              <a:buNone/>
            </a:pPr>
            <a:r>
              <a:rPr lang="en-GB" sz="1400" b="1" dirty="0">
                <a:latin typeface="Courier New"/>
                <a:cs typeface="Courier New"/>
              </a:rPr>
              <a:t>	</a:t>
            </a:r>
            <a:r>
              <a:rPr lang="en-GB" sz="1400" b="1" dirty="0" smtClean="0">
                <a:latin typeface="Courier New"/>
                <a:cs typeface="Courier New"/>
              </a:rPr>
              <a:t>	</a:t>
            </a:r>
            <a:r>
              <a:rPr lang="en-GB" altLang="zh-HK" sz="1400" b="1" dirty="0">
                <a:latin typeface="Courier New"/>
                <a:cs typeface="Courier New"/>
              </a:rPr>
              <a:t> &lt;&lt; </a:t>
            </a:r>
            <a:r>
              <a:rPr lang="en-GB" sz="1400" b="1" dirty="0" smtClean="0">
                <a:latin typeface="Courier New"/>
                <a:cs typeface="Courier New"/>
              </a:rPr>
              <a:t>mark7</a:t>
            </a:r>
            <a:r>
              <a:rPr lang="en-GB" altLang="zh-HK" sz="1400" b="1" dirty="0">
                <a:latin typeface="Courier New"/>
                <a:cs typeface="Courier New"/>
              </a:rPr>
              <a:t> &lt;&lt; </a:t>
            </a:r>
            <a:r>
              <a:rPr lang="en-GB" sz="1400" b="1" dirty="0" smtClean="0">
                <a:latin typeface="Courier New"/>
                <a:cs typeface="Courier New"/>
              </a:rPr>
              <a:t>mark8</a:t>
            </a:r>
            <a:r>
              <a:rPr lang="en-GB" altLang="zh-HK" sz="1400" b="1" dirty="0">
                <a:latin typeface="Courier New"/>
                <a:cs typeface="Courier New"/>
              </a:rPr>
              <a:t> &lt;&lt; </a:t>
            </a:r>
            <a:r>
              <a:rPr lang="en-GB" sz="1400" b="1" dirty="0" smtClean="0">
                <a:latin typeface="Courier New"/>
                <a:cs typeface="Courier New"/>
              </a:rPr>
              <a:t>mark9</a:t>
            </a:r>
            <a:r>
              <a:rPr lang="en-GB" altLang="zh-HK" sz="1400" b="1" dirty="0">
                <a:latin typeface="Courier New"/>
                <a:cs typeface="Courier New"/>
              </a:rPr>
              <a:t> &lt;&lt; </a:t>
            </a:r>
            <a:r>
              <a:rPr lang="en-GB" sz="1400" b="1" dirty="0" smtClean="0">
                <a:latin typeface="Courier New"/>
                <a:cs typeface="Courier New"/>
              </a:rPr>
              <a:t>mark10 &lt;&lt; </a:t>
            </a:r>
            <a:r>
              <a:rPr lang="en-GB" sz="1400" b="1" dirty="0" err="1" smtClean="0">
                <a:latin typeface="Courier New"/>
                <a:cs typeface="Courier New"/>
              </a:rPr>
              <a:t>endl</a:t>
            </a:r>
            <a:r>
              <a:rPr lang="en-GB" sz="1400" b="1" dirty="0" smtClean="0">
                <a:latin typeface="Courier New"/>
                <a:cs typeface="Courier New"/>
              </a:rPr>
              <a:t>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GB" sz="1400" b="1" dirty="0" smtClean="0">
              <a:latin typeface="Courier New"/>
              <a:cs typeface="Courier New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GB" sz="1400" b="1" dirty="0" smtClean="0">
                <a:latin typeface="Courier New"/>
                <a:cs typeface="Courier New"/>
              </a:rPr>
              <a:t>	average=(mark1+mark2+mark3+mark4+mark5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GB" sz="1400" b="1" dirty="0" smtClean="0">
                <a:latin typeface="Courier New"/>
                <a:cs typeface="Courier New"/>
              </a:rPr>
              <a:t>		+mark6+mark7+mark8+mark9+mark10)/10;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GB" sz="1400" b="1" dirty="0" smtClean="0">
              <a:latin typeface="Courier New"/>
              <a:cs typeface="Courier New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GB" sz="1400" b="1" dirty="0" smtClean="0">
                <a:latin typeface="Courier New"/>
                <a:cs typeface="Courier New"/>
              </a:rPr>
              <a:t>	</a:t>
            </a:r>
            <a:r>
              <a:rPr lang="en-GB" sz="1400" b="1" dirty="0" err="1" smtClean="0">
                <a:latin typeface="Courier New"/>
                <a:cs typeface="Courier New"/>
              </a:rPr>
              <a:t>cout</a:t>
            </a:r>
            <a:r>
              <a:rPr lang="en-GB" sz="1400" b="1" dirty="0" smtClean="0">
                <a:latin typeface="Courier New"/>
                <a:cs typeface="Courier New"/>
              </a:rPr>
              <a:t> &lt;&lt; "Average mark"&lt;&lt; average &lt;&lt; </a:t>
            </a:r>
            <a:r>
              <a:rPr lang="en-GB" sz="1400" b="1" dirty="0" err="1" smtClean="0">
                <a:latin typeface="Courier New"/>
                <a:cs typeface="Courier New"/>
              </a:rPr>
              <a:t>endl</a:t>
            </a:r>
            <a:r>
              <a:rPr lang="en-GB" sz="1400" b="1" dirty="0" smtClean="0">
                <a:latin typeface="Courier New"/>
                <a:cs typeface="Courier New"/>
              </a:rPr>
              <a:t>;</a:t>
            </a:r>
          </a:p>
        </p:txBody>
      </p:sp>
      <p:sp>
        <p:nvSpPr>
          <p:cNvPr id="15365" name="Text Box 4"/>
          <p:cNvSpPr txBox="1">
            <a:spLocks noChangeArrowheads="1"/>
          </p:cNvSpPr>
          <p:nvPr/>
        </p:nvSpPr>
        <p:spPr bwMode="auto">
          <a:xfrm>
            <a:off x="1952090" y="5867400"/>
            <a:ext cx="56192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kumimoji="1" lang="en-US" altLang="zh-TW" dirty="0">
                <a:solidFill>
                  <a:srgbClr val="000099"/>
                </a:solidFill>
                <a:latin typeface="+mn-lt"/>
                <a:ea typeface="新細明體" charset="-120"/>
              </a:rPr>
              <a:t>Is it easy to extend the program to handle more students?</a:t>
            </a:r>
            <a:endParaRPr kumimoji="1" lang="en-GB" dirty="0">
              <a:solidFill>
                <a:srgbClr val="000099"/>
              </a:solidFill>
              <a:latin typeface="+mn-lt"/>
              <a:ea typeface="新細明體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HK" smtClean="0">
                <a:ea typeface="新細明體" charset="-120"/>
              </a:rPr>
              <a:t>What is an Array?</a:t>
            </a: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1DF4D52B-69BE-4735-BDF7-8C1031FB588F}" type="slidenum">
              <a:rPr lang="zh-TW" altLang="en-US" smtClean="0"/>
              <a:pPr/>
              <a:t>5</a:t>
            </a:fld>
            <a:endParaRPr lang="en-US" altLang="zh-TW" smtClean="0"/>
          </a:p>
        </p:txBody>
      </p:sp>
      <p:sp>
        <p:nvSpPr>
          <p:cNvPr id="16387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altLang="zh-HK" sz="2000" dirty="0" smtClean="0">
                <a:ea typeface="新細明體" charset="-120"/>
              </a:rPr>
              <a:t>Sequence of data items of the same type</a:t>
            </a:r>
          </a:p>
          <a:p>
            <a:pPr lvl="1" eaLnBrk="1" hangingPunct="1"/>
            <a:r>
              <a:rPr lang="en-US" altLang="zh-HK" sz="1800" dirty="0" smtClean="0">
                <a:ea typeface="新細明體" charset="-120"/>
              </a:rPr>
              <a:t>Stored </a:t>
            </a:r>
            <a:r>
              <a:rPr lang="en-US" altLang="zh-HK" sz="1800" dirty="0" smtClean="0">
                <a:solidFill>
                  <a:srgbClr val="FF0000"/>
                </a:solidFill>
                <a:ea typeface="新細明體" charset="-120"/>
              </a:rPr>
              <a:t>contiguously</a:t>
            </a:r>
          </a:p>
          <a:p>
            <a:pPr lvl="1" eaLnBrk="1" hangingPunct="1"/>
            <a:r>
              <a:rPr lang="en-US" altLang="zh-HK" sz="1800" dirty="0" smtClean="0">
                <a:ea typeface="新細明體" charset="-120"/>
              </a:rPr>
              <a:t>Can be accessed by </a:t>
            </a:r>
            <a:r>
              <a:rPr lang="en-US" altLang="zh-HK" sz="1800" dirty="0" smtClean="0">
                <a:solidFill>
                  <a:srgbClr val="FF0000"/>
                </a:solidFill>
                <a:ea typeface="新細明體" charset="-120"/>
              </a:rPr>
              <a:t>index</a:t>
            </a:r>
            <a:r>
              <a:rPr lang="en-US" altLang="zh-HK" sz="1800" dirty="0" smtClean="0">
                <a:ea typeface="新細明體" charset="-120"/>
              </a:rPr>
              <a:t>, or </a:t>
            </a:r>
            <a:r>
              <a:rPr lang="en-US" altLang="zh-HK" sz="1800" dirty="0" smtClean="0">
                <a:solidFill>
                  <a:srgbClr val="FF0000"/>
                </a:solidFill>
                <a:ea typeface="新細明體" charset="-120"/>
              </a:rPr>
              <a:t>subscript</a:t>
            </a:r>
          </a:p>
          <a:p>
            <a:pPr eaLnBrk="1" hangingPunct="1"/>
            <a:endParaRPr lang="en-US" altLang="zh-HK" dirty="0" smtClean="0">
              <a:ea typeface="新細明體" charset="-120"/>
            </a:endParaRPr>
          </a:p>
        </p:txBody>
      </p:sp>
      <p:graphicFrame>
        <p:nvGraphicFramePr>
          <p:cNvPr id="1638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9786182"/>
              </p:ext>
            </p:extLst>
          </p:nvPr>
        </p:nvGraphicFramePr>
        <p:xfrm>
          <a:off x="1066800" y="3124200"/>
          <a:ext cx="5029200" cy="287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22" name="Visio" r:id="rId3" imgW="4063340" imgH="2297970" progId="Visio.Drawing.11">
                  <p:embed/>
                </p:oleObj>
              </mc:Choice>
              <mc:Fallback>
                <p:oleObj name="Visio" r:id="rId3" imgW="4063340" imgH="2297970" progId="Visio.Drawing.11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124200"/>
                        <a:ext cx="5029200" cy="2874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>
                <a:ea typeface="新細明體" charset="-120"/>
              </a:rPr>
              <a:t>Outcomes</a:t>
            </a:r>
            <a:endParaRPr lang="en-GB" dirty="0" smtClean="0"/>
          </a:p>
        </p:txBody>
      </p:sp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B84DF2A2-2D57-4919-9177-00F62C235EF6}" type="slidenum">
              <a:rPr lang="zh-TW" altLang="en-US" smtClean="0"/>
              <a:pPr/>
              <a:t>6</a:t>
            </a:fld>
            <a:endParaRPr lang="en-US" altLang="zh-TW" smtClean="0"/>
          </a:p>
        </p:txBody>
      </p:sp>
      <p:sp>
        <p:nvSpPr>
          <p:cNvPr id="17412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charset="-120"/>
              </a:rPr>
              <a:t>Array definition</a:t>
            </a:r>
          </a:p>
          <a:p>
            <a:pPr eaLnBrk="1" hangingPunct="1"/>
            <a:r>
              <a:rPr lang="en-US" altLang="zh-TW" smtClean="0">
                <a:ea typeface="新細明體" charset="-120"/>
              </a:rPr>
              <a:t>Array initialization</a:t>
            </a:r>
          </a:p>
          <a:p>
            <a:pPr eaLnBrk="1" hangingPunct="1"/>
            <a:r>
              <a:rPr lang="en-US" altLang="zh-TW" smtClean="0">
                <a:ea typeface="新細明體" charset="-120"/>
              </a:rPr>
              <a:t>Updating array elements</a:t>
            </a:r>
          </a:p>
          <a:p>
            <a:pPr eaLnBrk="1" hangingPunct="1"/>
            <a:r>
              <a:rPr lang="en-US" altLang="zh-TW" smtClean="0">
                <a:ea typeface="新細明體" charset="-120"/>
              </a:rPr>
              <a:t>Printing the content of arrays</a:t>
            </a:r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73600"/>
            <a:ext cx="7772400" cy="1144800"/>
          </a:xfrm>
        </p:spPr>
        <p:txBody>
          <a:bodyPr/>
          <a:lstStyle/>
          <a:p>
            <a:pPr eaLnBrk="1" hangingPunct="1"/>
            <a:r>
              <a:rPr lang="en-US" altLang="zh-TW" dirty="0" smtClean="0">
                <a:ea typeface="新細明體" charset="-120"/>
              </a:rPr>
              <a:t>Array definition</a:t>
            </a:r>
            <a:endParaRPr lang="en-GB" dirty="0" smtClean="0"/>
          </a:p>
        </p:txBody>
      </p:sp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31C92C00-79DE-481C-A7E1-01568081A6E2}" type="slidenum">
              <a:rPr lang="zh-TW" altLang="en-US" smtClean="0"/>
              <a:pPr/>
              <a:t>7</a:t>
            </a:fld>
            <a:endParaRPr lang="en-US" altLang="zh-TW" smtClean="0"/>
          </a:p>
        </p:txBody>
      </p:sp>
      <p:sp>
        <p:nvSpPr>
          <p:cNvPr id="18436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838200" y="4267200"/>
            <a:ext cx="7924800" cy="2316163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zh-TW" sz="2200" b="1" dirty="0" smtClean="0">
              <a:solidFill>
                <a:schemeClr val="accent2"/>
              </a:solidFill>
              <a:latin typeface="Courier New" pitchFamily="49" charset="0"/>
              <a:ea typeface="新細明體" charset="-12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sz="1900" dirty="0" smtClean="0">
                <a:ea typeface="新細明體" charset="-120"/>
              </a:rPr>
              <a:t>There are ten elements in this array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sz="1900" dirty="0" smtClean="0">
                <a:latin typeface="Courier New" pitchFamily="49" charset="0"/>
                <a:ea typeface="新細明體" charset="-120"/>
              </a:rPr>
              <a:t>mark[0], mark[1], ……, mark[9]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zh-TW" sz="1900" dirty="0" smtClean="0">
              <a:latin typeface="Courier New" pitchFamily="49" charset="0"/>
              <a:ea typeface="新細明體" charset="-12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sz="1900" dirty="0" smtClean="0">
                <a:ea typeface="新細明體" charset="-120"/>
              </a:rPr>
              <a:t>The </a:t>
            </a:r>
            <a:r>
              <a:rPr lang="en-US" altLang="zh-TW" sz="1900" dirty="0" err="1" smtClean="0">
                <a:latin typeface="Courier New" pitchFamily="49" charset="0"/>
                <a:ea typeface="新細明體" charset="-120"/>
              </a:rPr>
              <a:t>i</a:t>
            </a:r>
            <a:r>
              <a:rPr lang="en-US" altLang="zh-TW" sz="1900" baseline="30000" dirty="0" err="1" smtClean="0">
                <a:latin typeface="Courier New" pitchFamily="49" charset="0"/>
                <a:ea typeface="新細明體" charset="-120"/>
              </a:rPr>
              <a:t>th</a:t>
            </a:r>
            <a:r>
              <a:rPr lang="en-US" altLang="zh-TW" sz="1900" dirty="0" smtClean="0">
                <a:ea typeface="新細明體" charset="-120"/>
              </a:rPr>
              <a:t> array element is </a:t>
            </a:r>
            <a:r>
              <a:rPr lang="en-US" altLang="zh-TW" sz="1900" dirty="0" smtClean="0">
                <a:solidFill>
                  <a:srgbClr val="FF0000"/>
                </a:solidFill>
                <a:latin typeface="Courier New" pitchFamily="49" charset="0"/>
                <a:ea typeface="新細明體" charset="-120"/>
              </a:rPr>
              <a:t>mark[i-1]</a:t>
            </a:r>
            <a:r>
              <a:rPr lang="en-US" altLang="zh-TW" sz="1900" dirty="0" smtClean="0">
                <a:latin typeface="Courier New" pitchFamily="49" charset="0"/>
                <a:ea typeface="新細明體" charset="-120"/>
              </a:rPr>
              <a:t>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sz="1900" dirty="0" smtClean="0">
                <a:ea typeface="新細明體" charset="-120"/>
              </a:rPr>
              <a:t>The range of the subscript </a:t>
            </a:r>
            <a:r>
              <a:rPr lang="en-US" altLang="zh-TW" sz="1900" dirty="0" err="1" smtClean="0">
                <a:latin typeface="Courier New" pitchFamily="49" charset="0"/>
                <a:ea typeface="新細明體" charset="-120"/>
              </a:rPr>
              <a:t>i</a:t>
            </a:r>
            <a:r>
              <a:rPr lang="en-US" altLang="zh-TW" sz="1900" dirty="0" smtClean="0">
                <a:ea typeface="新細明體" charset="-120"/>
              </a:rPr>
              <a:t> ranges from </a:t>
            </a:r>
            <a:r>
              <a:rPr lang="en-US" altLang="zh-TW" sz="1900" dirty="0" smtClean="0">
                <a:latin typeface="Courier New" pitchFamily="49" charset="0"/>
                <a:ea typeface="新細明體" charset="-120"/>
              </a:rPr>
              <a:t>0</a:t>
            </a:r>
            <a:r>
              <a:rPr lang="en-US" altLang="zh-TW" sz="1900" dirty="0" smtClean="0">
                <a:ea typeface="新細明體" charset="-120"/>
              </a:rPr>
              <a:t> to </a:t>
            </a:r>
            <a:r>
              <a:rPr lang="en-US" altLang="zh-TW" sz="1900" dirty="0" smtClean="0">
                <a:latin typeface="Courier New" pitchFamily="49" charset="0"/>
                <a:ea typeface="新細明體" charset="-120"/>
              </a:rPr>
              <a:t>array_size-1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zh-TW" sz="1900" dirty="0" smtClean="0">
              <a:latin typeface="Courier New" pitchFamily="49" charset="0"/>
              <a:ea typeface="新細明體" charset="-12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sz="1900" dirty="0" smtClean="0">
                <a:ea typeface="新細明體" charset="-120"/>
              </a:rPr>
              <a:t>The location </a:t>
            </a:r>
            <a:r>
              <a:rPr lang="en-US" altLang="zh-TW" sz="1900" dirty="0" smtClean="0">
                <a:latin typeface="Courier New" pitchFamily="49" charset="0"/>
                <a:ea typeface="新細明體" charset="-120"/>
              </a:rPr>
              <a:t>mark[10]</a:t>
            </a:r>
            <a:r>
              <a:rPr lang="en-US" altLang="zh-TW" sz="1900" dirty="0" smtClean="0">
                <a:ea typeface="新細明體" charset="-120"/>
              </a:rPr>
              <a:t> is invalid. Array out of bound!</a:t>
            </a:r>
          </a:p>
        </p:txBody>
      </p:sp>
      <p:sp>
        <p:nvSpPr>
          <p:cNvPr id="2" name="Rectangle 1"/>
          <p:cNvSpPr/>
          <p:nvPr/>
        </p:nvSpPr>
        <p:spPr>
          <a:xfrm>
            <a:off x="4343400" y="2385435"/>
            <a:ext cx="2581156" cy="43396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sz="2400" dirty="0" err="1">
                <a:solidFill>
                  <a:schemeClr val="accent2"/>
                </a:solidFill>
                <a:latin typeface="Courier New" pitchFamily="49" charset="0"/>
                <a:ea typeface="新細明體" charset="-120"/>
              </a:rPr>
              <a:t>int</a:t>
            </a:r>
            <a:r>
              <a:rPr lang="en-US" altLang="zh-TW" sz="2400" dirty="0">
                <a:latin typeface="Courier New" pitchFamily="49" charset="0"/>
                <a:ea typeface="新細明體" charset="-120"/>
              </a:rPr>
              <a:t> </a:t>
            </a:r>
            <a:r>
              <a:rPr lang="en-US" altLang="zh-TW" sz="2400" dirty="0" smtClean="0">
                <a:solidFill>
                  <a:srgbClr val="FF6600"/>
                </a:solidFill>
                <a:latin typeface="Courier New" pitchFamily="49" charset="0"/>
                <a:ea typeface="新細明體" charset="-120"/>
              </a:rPr>
              <a:t>mark</a:t>
            </a:r>
            <a:r>
              <a:rPr lang="en-US" altLang="zh-TW" sz="2400" dirty="0" smtClean="0">
                <a:solidFill>
                  <a:srgbClr val="660066"/>
                </a:solidFill>
                <a:latin typeface="Courier New" pitchFamily="49" charset="0"/>
                <a:ea typeface="新細明體" charset="-120"/>
              </a:rPr>
              <a:t>[10</a:t>
            </a:r>
            <a:r>
              <a:rPr lang="en-US" altLang="zh-TW" sz="2400" dirty="0">
                <a:solidFill>
                  <a:srgbClr val="660066"/>
                </a:solidFill>
                <a:latin typeface="Courier New" pitchFamily="49" charset="0"/>
                <a:ea typeface="新細明體" charset="-120"/>
              </a:rPr>
              <a:t>]</a:t>
            </a:r>
            <a:r>
              <a:rPr lang="en-US" altLang="zh-TW" sz="2400" dirty="0">
                <a:latin typeface="Courier New" pitchFamily="49" charset="0"/>
                <a:ea typeface="新細明體" charset="-120"/>
              </a:rPr>
              <a:t>;</a:t>
            </a:r>
          </a:p>
        </p:txBody>
      </p:sp>
      <p:sp>
        <p:nvSpPr>
          <p:cNvPr id="3" name="Rounded Rectangular Callout 2"/>
          <p:cNvSpPr/>
          <p:nvPr/>
        </p:nvSpPr>
        <p:spPr>
          <a:xfrm>
            <a:off x="2209800" y="1594798"/>
            <a:ext cx="2514600" cy="533400"/>
          </a:xfrm>
          <a:prstGeom prst="wedgeRoundRectCallout">
            <a:avLst>
              <a:gd name="adj1" fmla="val 42935"/>
              <a:gd name="adj2" fmla="val 107783"/>
              <a:gd name="adj3" fmla="val 16667"/>
            </a:avLst>
          </a:prstGeom>
          <a:solidFill>
            <a:srgbClr val="99CCFF"/>
          </a:solidFill>
          <a:ln>
            <a:solidFill>
              <a:srgbClr val="B2B2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Data type of the array element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6172200" y="1594798"/>
            <a:ext cx="2514600" cy="533400"/>
          </a:xfrm>
          <a:prstGeom prst="wedgeRoundRectCallout">
            <a:avLst>
              <a:gd name="adj1" fmla="val -44200"/>
              <a:gd name="adj2" fmla="val 104549"/>
              <a:gd name="adj3" fmla="val 16667"/>
            </a:avLst>
          </a:prstGeom>
          <a:solidFill>
            <a:srgbClr val="99CCFF"/>
          </a:solidFill>
          <a:ln>
            <a:solidFill>
              <a:srgbClr val="B2B2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Size of the array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6172200" y="2964608"/>
            <a:ext cx="2514600" cy="464392"/>
          </a:xfrm>
          <a:prstGeom prst="wedgeRoundRectCallout">
            <a:avLst>
              <a:gd name="adj1" fmla="val -69928"/>
              <a:gd name="adj2" fmla="val -102044"/>
              <a:gd name="adj3" fmla="val 16667"/>
            </a:avLst>
          </a:prstGeom>
          <a:solidFill>
            <a:srgbClr val="99CCFF"/>
          </a:solidFill>
          <a:ln>
            <a:solidFill>
              <a:srgbClr val="B2B2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Name of the array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727065"/>
              </p:ext>
            </p:extLst>
          </p:nvPr>
        </p:nvGraphicFramePr>
        <p:xfrm>
          <a:off x="887353" y="3448050"/>
          <a:ext cx="4746625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52" name="Visio" r:id="rId3" imgW="4745966" imgH="895590" progId="Visio.Drawing.11">
                  <p:embed/>
                </p:oleObj>
              </mc:Choice>
              <mc:Fallback>
                <p:oleObj name="Visio" r:id="rId3" imgW="4745966" imgH="895590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87353" y="3448050"/>
                        <a:ext cx="4746625" cy="895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zh-TW" dirty="0" smtClean="0">
                <a:ea typeface="新細明體" charset="-120"/>
              </a:rPr>
              <a:t>Storing values to array elements</a:t>
            </a:r>
            <a:endParaRPr lang="en-GB" dirty="0" smtClean="0"/>
          </a:p>
        </p:txBody>
      </p:sp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C4A172F9-FE6D-4AA1-9A4A-4EFCE7BB9A01}" type="slidenum">
              <a:rPr lang="zh-TW" altLang="en-US" smtClean="0"/>
              <a:pPr/>
              <a:t>8</a:t>
            </a:fld>
            <a:endParaRPr lang="en-US" altLang="zh-TW" smtClean="0"/>
          </a:p>
        </p:txBody>
      </p:sp>
      <p:sp>
        <p:nvSpPr>
          <p:cNvPr id="19460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altLang="zh-TW" sz="2400" dirty="0" smtClean="0">
                <a:ea typeface="新細明體" charset="-120"/>
              </a:rPr>
              <a:t>Suppose the mark for the first student is 30. We can use the notation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zh-TW" sz="2400" dirty="0" smtClean="0">
                <a:ea typeface="新細明體" charset="-120"/>
              </a:rPr>
              <a:t>		</a:t>
            </a:r>
            <a:r>
              <a:rPr lang="en-US" altLang="zh-TW" sz="2400" dirty="0" smtClean="0">
                <a:latin typeface="Courier New" pitchFamily="49" charset="0"/>
                <a:ea typeface="新細明體" charset="-120"/>
              </a:rPr>
              <a:t>mark[0] = 30</a:t>
            </a:r>
            <a:endParaRPr lang="en-US" altLang="zh-TW" sz="2400" dirty="0" smtClean="0">
              <a:ea typeface="新細明體" charset="-120"/>
            </a:endParaRPr>
          </a:p>
          <a:p>
            <a:pPr eaLnBrk="1" hangingPunct="1"/>
            <a:r>
              <a:rPr lang="en-US" altLang="zh-TW" sz="2400" dirty="0" smtClean="0">
                <a:ea typeface="新細明體" charset="-120"/>
              </a:rPr>
              <a:t>Reading the marks of the second student 	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zh-TW" sz="2400" dirty="0" smtClean="0">
                <a:ea typeface="新細明體" charset="-120"/>
              </a:rPr>
              <a:t>		</a:t>
            </a:r>
            <a:r>
              <a:rPr lang="en-US" altLang="zh-TW" sz="2400" dirty="0" err="1" smtClean="0">
                <a:latin typeface="Courier New" pitchFamily="49" charset="0"/>
                <a:ea typeface="新細明體" charset="-120"/>
              </a:rPr>
              <a:t>cin</a:t>
            </a:r>
            <a:r>
              <a:rPr lang="en-US" altLang="zh-TW" sz="2400" dirty="0" smtClean="0">
                <a:latin typeface="Courier New" pitchFamily="49" charset="0"/>
                <a:ea typeface="新細明體" charset="-120"/>
              </a:rPr>
              <a:t> &gt;&gt; mark[1];</a:t>
            </a:r>
          </a:p>
          <a:p>
            <a:pPr eaLnBrk="1" hangingPunct="1"/>
            <a:r>
              <a:rPr lang="en-US" altLang="zh-TW" sz="2400" dirty="0" smtClean="0">
                <a:ea typeface="新細明體" charset="-120"/>
              </a:rPr>
              <a:t>Reading the marks for 10 students</a:t>
            </a:r>
          </a:p>
          <a:p>
            <a:pPr eaLnBrk="1" hangingPunct="1">
              <a:buFont typeface="Wingdings" pitchFamily="2" charset="2"/>
              <a:buNone/>
            </a:pPr>
            <a:r>
              <a:rPr lang="en-GB" sz="2400" dirty="0" smtClean="0">
                <a:latin typeface="Courier New" pitchFamily="49" charset="0"/>
              </a:rPr>
              <a:t>		</a:t>
            </a:r>
            <a:r>
              <a:rPr lang="en-GB" sz="2400" dirty="0" smtClean="0">
                <a:solidFill>
                  <a:srgbClr val="FF0000"/>
                </a:solidFill>
                <a:latin typeface="Courier New" pitchFamily="49" charset="0"/>
              </a:rPr>
              <a:t>for (</a:t>
            </a:r>
            <a:r>
              <a:rPr lang="en-GB" sz="2400" dirty="0" err="1" smtClean="0">
                <a:solidFill>
                  <a:srgbClr val="FF0000"/>
                </a:solidFill>
                <a:latin typeface="Courier New" pitchFamily="49" charset="0"/>
              </a:rPr>
              <a:t>i</a:t>
            </a:r>
            <a:r>
              <a:rPr lang="en-GB" sz="2400" dirty="0" smtClean="0">
                <a:solidFill>
                  <a:srgbClr val="FF0000"/>
                </a:solidFill>
                <a:latin typeface="Courier New" pitchFamily="49" charset="0"/>
              </a:rPr>
              <a:t>=0;i&lt;10;i++)</a:t>
            </a:r>
          </a:p>
          <a:p>
            <a:pPr eaLnBrk="1" hangingPunct="1">
              <a:buFont typeface="Wingdings" pitchFamily="2" charset="2"/>
              <a:buNone/>
            </a:pPr>
            <a:r>
              <a:rPr lang="en-GB" sz="2400" dirty="0" smtClean="0">
                <a:solidFill>
                  <a:srgbClr val="FF0000"/>
                </a:solidFill>
                <a:latin typeface="Courier New" pitchFamily="49" charset="0"/>
              </a:rPr>
              <a:t>			</a:t>
            </a:r>
            <a:r>
              <a:rPr lang="en-GB" sz="2400" dirty="0" err="1" smtClean="0">
                <a:solidFill>
                  <a:srgbClr val="FF0000"/>
                </a:solidFill>
                <a:latin typeface="Courier New" pitchFamily="49" charset="0"/>
              </a:rPr>
              <a:t>cin</a:t>
            </a:r>
            <a:r>
              <a:rPr lang="en-GB" sz="2400" dirty="0" smtClean="0">
                <a:solidFill>
                  <a:srgbClr val="FF0000"/>
                </a:solidFill>
                <a:latin typeface="Courier New" pitchFamily="49" charset="0"/>
              </a:rPr>
              <a:t> &gt;&gt; mark[</a:t>
            </a:r>
            <a:r>
              <a:rPr lang="en-GB" sz="2400" dirty="0" err="1" smtClean="0">
                <a:solidFill>
                  <a:srgbClr val="FF0000"/>
                </a:solidFill>
                <a:latin typeface="Courier New" pitchFamily="49" charset="0"/>
              </a:rPr>
              <a:t>i</a:t>
            </a:r>
            <a:r>
              <a:rPr lang="en-GB" sz="2400" dirty="0" smtClean="0">
                <a:solidFill>
                  <a:srgbClr val="FF0000"/>
                </a:solidFill>
                <a:latin typeface="Courier New" pitchFamily="49" charset="0"/>
              </a:rPr>
              <a:t>];</a:t>
            </a:r>
          </a:p>
          <a:p>
            <a:pPr eaLnBrk="1" hangingPunct="1"/>
            <a:endParaRPr lang="en-GB" sz="2400" dirty="0" smtClean="0">
              <a:latin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400" dirty="0" smtClean="0">
                <a:ea typeface="新細明體" charset="-120"/>
              </a:rPr>
              <a:t>Retrieving the values of an array element</a:t>
            </a:r>
            <a:endParaRPr lang="en-GB" sz="3400" dirty="0" smtClean="0"/>
          </a:p>
        </p:txBody>
      </p:sp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3D368958-346A-4F67-B103-E9D75DA2D946}" type="slidenum">
              <a:rPr lang="zh-TW" altLang="en-US" smtClean="0"/>
              <a:pPr/>
              <a:t>9</a:t>
            </a:fld>
            <a:endParaRPr lang="en-US" altLang="zh-TW" smtClean="0"/>
          </a:p>
        </p:txBody>
      </p:sp>
      <p:sp>
        <p:nvSpPr>
          <p:cNvPr id="20484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altLang="zh-TW" sz="2400" dirty="0" smtClean="0">
                <a:ea typeface="新細明體" charset="-120"/>
              </a:rPr>
              <a:t>Print the mark of the second</a:t>
            </a:r>
            <a:r>
              <a:rPr lang="en-US" altLang="zh-TW" sz="2400" baseline="30000" dirty="0" smtClean="0">
                <a:ea typeface="新細明體" charset="-120"/>
              </a:rPr>
              <a:t> </a:t>
            </a:r>
            <a:r>
              <a:rPr lang="en-US" altLang="zh-TW" sz="2400" dirty="0" smtClean="0">
                <a:ea typeface="新細明體" charset="-120"/>
              </a:rPr>
              <a:t>student	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zh-TW" sz="2400" dirty="0" smtClean="0">
                <a:latin typeface="Courier New" pitchFamily="49" charset="0"/>
                <a:ea typeface="新細明體" charset="-120"/>
              </a:rPr>
              <a:t>	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zh-TW" sz="2400" dirty="0" smtClean="0">
                <a:latin typeface="Courier New" pitchFamily="49" charset="0"/>
                <a:ea typeface="新細明體" charset="-120"/>
              </a:rPr>
              <a:t>	</a:t>
            </a:r>
            <a:r>
              <a:rPr lang="en-US" altLang="zh-TW" sz="2400" dirty="0" err="1" smtClean="0">
                <a:latin typeface="Courier New" pitchFamily="49" charset="0"/>
                <a:ea typeface="新細明體" charset="-120"/>
              </a:rPr>
              <a:t>cout</a:t>
            </a:r>
            <a:r>
              <a:rPr lang="en-US" altLang="zh-TW" sz="2400" dirty="0" smtClean="0">
                <a:latin typeface="Courier New" pitchFamily="49" charset="0"/>
                <a:ea typeface="新細明體" charset="-120"/>
              </a:rPr>
              <a:t> &lt;&lt; mark[1];</a:t>
            </a:r>
          </a:p>
          <a:p>
            <a:pPr eaLnBrk="1" hangingPunct="1">
              <a:buFont typeface="Wingdings" pitchFamily="2" charset="2"/>
              <a:buNone/>
            </a:pPr>
            <a:endParaRPr lang="en-US" altLang="zh-TW" sz="2400" dirty="0" smtClean="0">
              <a:ea typeface="新細明體" charset="-120"/>
            </a:endParaRPr>
          </a:p>
          <a:p>
            <a:pPr eaLnBrk="1" hangingPunct="1"/>
            <a:r>
              <a:rPr lang="en-US" altLang="zh-TW" sz="2400" dirty="0" smtClean="0">
                <a:ea typeface="新細明體" charset="-120"/>
              </a:rPr>
              <a:t>Print and Sum the marks of all the students</a:t>
            </a:r>
          </a:p>
          <a:p>
            <a:pPr eaLnBrk="1" hangingPunct="1">
              <a:buFont typeface="Wingdings" pitchFamily="2" charset="2"/>
              <a:buNone/>
            </a:pPr>
            <a:endParaRPr lang="en-GB" sz="2400" dirty="0" smtClean="0">
              <a:latin typeface="Courier New" pitchFamily="49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GB" sz="2400" dirty="0" smtClean="0">
                <a:latin typeface="Courier New" pitchFamily="49" charset="0"/>
              </a:rPr>
              <a:t>	for (</a:t>
            </a:r>
            <a:r>
              <a:rPr lang="en-GB" sz="2400" dirty="0" err="1" smtClean="0">
                <a:latin typeface="Courier New" pitchFamily="49" charset="0"/>
              </a:rPr>
              <a:t>i</a:t>
            </a:r>
            <a:r>
              <a:rPr lang="en-GB" sz="2400" dirty="0" smtClean="0">
                <a:latin typeface="Courier New" pitchFamily="49" charset="0"/>
              </a:rPr>
              <a:t>=0;i&lt;10;i++) {</a:t>
            </a:r>
          </a:p>
          <a:p>
            <a:pPr eaLnBrk="1" hangingPunct="1">
              <a:buFont typeface="Wingdings" pitchFamily="2" charset="2"/>
              <a:buNone/>
            </a:pPr>
            <a:r>
              <a:rPr lang="en-GB" sz="2400" dirty="0" smtClean="0">
                <a:latin typeface="Courier New" pitchFamily="49" charset="0"/>
              </a:rPr>
              <a:t>		</a:t>
            </a:r>
            <a:r>
              <a:rPr lang="en-GB" sz="2400" dirty="0" err="1" smtClean="0">
                <a:latin typeface="Courier New" pitchFamily="49" charset="0"/>
              </a:rPr>
              <a:t>cout</a:t>
            </a:r>
            <a:r>
              <a:rPr lang="en-GB" sz="2400" dirty="0" smtClean="0">
                <a:latin typeface="Courier New" pitchFamily="49" charset="0"/>
              </a:rPr>
              <a:t> &lt;&lt; mark[</a:t>
            </a:r>
            <a:r>
              <a:rPr lang="en-GB" sz="2400" dirty="0" err="1" smtClean="0">
                <a:latin typeface="Courier New" pitchFamily="49" charset="0"/>
              </a:rPr>
              <a:t>i</a:t>
            </a:r>
            <a:r>
              <a:rPr lang="en-GB" sz="2400" dirty="0" smtClean="0">
                <a:latin typeface="Courier New" pitchFamily="49" charset="0"/>
              </a:rPr>
              <a:t>];</a:t>
            </a:r>
          </a:p>
          <a:p>
            <a:pPr eaLnBrk="1" hangingPunct="1">
              <a:buFont typeface="Wingdings" pitchFamily="2" charset="2"/>
              <a:buNone/>
            </a:pPr>
            <a:r>
              <a:rPr lang="en-GB" sz="2400" dirty="0" smtClean="0">
                <a:latin typeface="Courier New" pitchFamily="49" charset="0"/>
              </a:rPr>
              <a:t>		sum += mark[</a:t>
            </a:r>
            <a:r>
              <a:rPr lang="en-GB" sz="2400" dirty="0" err="1" smtClean="0">
                <a:latin typeface="Courier New" pitchFamily="49" charset="0"/>
              </a:rPr>
              <a:t>i</a:t>
            </a:r>
            <a:r>
              <a:rPr lang="en-GB" sz="2400" dirty="0" smtClean="0">
                <a:latin typeface="Courier New" pitchFamily="49" charset="0"/>
              </a:rPr>
              <a:t>];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zh-TW" sz="2400" dirty="0" smtClean="0">
                <a:latin typeface="Courier New" pitchFamily="49" charset="0"/>
                <a:ea typeface="新細明體" charset="-120"/>
              </a:rPr>
              <a:t>	}</a:t>
            </a:r>
            <a:endParaRPr lang="en-GB" sz="2400" dirty="0" smtClean="0">
              <a:latin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14947</TotalTime>
  <Words>1358</Words>
  <Application>Microsoft Office PowerPoint</Application>
  <PresentationFormat>On-screen Show (4:3)</PresentationFormat>
  <Paragraphs>452</Paragraphs>
  <Slides>36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8" baseType="lpstr">
      <vt:lpstr>Equity</vt:lpstr>
      <vt:lpstr>Visio</vt:lpstr>
      <vt:lpstr>CS2311 Computer Programming</vt:lpstr>
      <vt:lpstr>Syntax Summary</vt:lpstr>
      <vt:lpstr>Example 1</vt:lpstr>
      <vt:lpstr>The program</vt:lpstr>
      <vt:lpstr>What is an Array?</vt:lpstr>
      <vt:lpstr>Outcomes</vt:lpstr>
      <vt:lpstr>Array definition</vt:lpstr>
      <vt:lpstr>Storing values to array elements</vt:lpstr>
      <vt:lpstr>Retrieving the values of an array element</vt:lpstr>
      <vt:lpstr>Summary of Array Declaration and Access</vt:lpstr>
      <vt:lpstr>Example 1 (using an integer array with 10 elements)</vt:lpstr>
      <vt:lpstr>Example 2: counting digits</vt:lpstr>
      <vt:lpstr>The program: buggy version</vt:lpstr>
      <vt:lpstr>The actual output (incorrect!)</vt:lpstr>
      <vt:lpstr>It's a good practice to initialize arrays </vt:lpstr>
      <vt:lpstr>Array initializer</vt:lpstr>
      <vt:lpstr>Correct program for example 2</vt:lpstr>
      <vt:lpstr>Array Initialization Summary</vt:lpstr>
      <vt:lpstr>Example 3: Comparing 2 arrays</vt:lpstr>
      <vt:lpstr>Array equality</vt:lpstr>
      <vt:lpstr>The Program</vt:lpstr>
      <vt:lpstr>Example 4: Searching</vt:lpstr>
      <vt:lpstr>Searching for the rabbit (Case I)</vt:lpstr>
      <vt:lpstr>Searching for the rabbit (Case II)</vt:lpstr>
      <vt:lpstr>Searching for x=15 (Case 1)</vt:lpstr>
      <vt:lpstr>Searching for x=8 (Case 2)</vt:lpstr>
      <vt:lpstr>The program</vt:lpstr>
      <vt:lpstr>Example 5: Sorting</vt:lpstr>
      <vt:lpstr>Bubble Sort</vt:lpstr>
      <vt:lpstr>Bubble Sort</vt:lpstr>
      <vt:lpstr>Bubble Sort</vt:lpstr>
      <vt:lpstr>Multi-dimensional Array</vt:lpstr>
      <vt:lpstr>PowerPoint Presentation</vt:lpstr>
      <vt:lpstr>Multi-dimensional Array</vt:lpstr>
      <vt:lpstr>BMI Program</vt:lpstr>
      <vt:lpstr>Summary</vt:lpstr>
    </vt:vector>
  </TitlesOfParts>
  <Company>City University of Hong Kong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Programming</dc:title>
  <dc:creator>joe</dc:creator>
  <cp:lastModifiedBy>Dr. YANG Qingxiong</cp:lastModifiedBy>
  <cp:revision>217</cp:revision>
  <dcterms:created xsi:type="dcterms:W3CDTF">2009-04-30T13:38:41Z</dcterms:created>
  <dcterms:modified xsi:type="dcterms:W3CDTF">2014-09-15T05:55:50Z</dcterms:modified>
</cp:coreProperties>
</file>