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81"/>
  </p:notesMasterIdLst>
  <p:sldIdLst>
    <p:sldId id="317" r:id="rId2"/>
    <p:sldId id="303" r:id="rId3"/>
    <p:sldId id="367" r:id="rId4"/>
    <p:sldId id="368" r:id="rId5"/>
    <p:sldId id="369" r:id="rId6"/>
    <p:sldId id="364" r:id="rId7"/>
    <p:sldId id="363" r:id="rId8"/>
    <p:sldId id="370" r:id="rId9"/>
    <p:sldId id="286" r:id="rId10"/>
    <p:sldId id="372" r:id="rId11"/>
    <p:sldId id="287" r:id="rId12"/>
    <p:sldId id="376" r:id="rId13"/>
    <p:sldId id="371" r:id="rId14"/>
    <p:sldId id="290" r:id="rId15"/>
    <p:sldId id="288" r:id="rId16"/>
    <p:sldId id="291" r:id="rId17"/>
    <p:sldId id="292" r:id="rId18"/>
    <p:sldId id="293" r:id="rId19"/>
    <p:sldId id="294" r:id="rId20"/>
    <p:sldId id="316" r:id="rId21"/>
    <p:sldId id="295" r:id="rId22"/>
    <p:sldId id="296" r:id="rId23"/>
    <p:sldId id="297" r:id="rId24"/>
    <p:sldId id="380" r:id="rId25"/>
    <p:sldId id="298" r:id="rId26"/>
    <p:sldId id="300" r:id="rId27"/>
    <p:sldId id="301" r:id="rId28"/>
    <p:sldId id="374" r:id="rId29"/>
    <p:sldId id="305" r:id="rId30"/>
    <p:sldId id="306" r:id="rId31"/>
    <p:sldId id="393" r:id="rId32"/>
    <p:sldId id="308" r:id="rId33"/>
    <p:sldId id="375" r:id="rId34"/>
    <p:sldId id="310" r:id="rId35"/>
    <p:sldId id="381" r:id="rId36"/>
    <p:sldId id="398" r:id="rId37"/>
    <p:sldId id="399" r:id="rId38"/>
    <p:sldId id="321" r:id="rId39"/>
    <p:sldId id="323" r:id="rId40"/>
    <p:sldId id="382" r:id="rId41"/>
    <p:sldId id="327" r:id="rId42"/>
    <p:sldId id="384" r:id="rId43"/>
    <p:sldId id="378" r:id="rId44"/>
    <p:sldId id="383" r:id="rId45"/>
    <p:sldId id="331" r:id="rId46"/>
    <p:sldId id="386" r:id="rId47"/>
    <p:sldId id="332" r:id="rId48"/>
    <p:sldId id="385" r:id="rId49"/>
    <p:sldId id="387" r:id="rId50"/>
    <p:sldId id="333" r:id="rId51"/>
    <p:sldId id="389" r:id="rId52"/>
    <p:sldId id="388" r:id="rId53"/>
    <p:sldId id="335" r:id="rId54"/>
    <p:sldId id="336" r:id="rId55"/>
    <p:sldId id="390" r:id="rId56"/>
    <p:sldId id="395" r:id="rId57"/>
    <p:sldId id="396" r:id="rId58"/>
    <p:sldId id="397" r:id="rId59"/>
    <p:sldId id="340" r:id="rId60"/>
    <p:sldId id="341" r:id="rId61"/>
    <p:sldId id="394" r:id="rId62"/>
    <p:sldId id="342" r:id="rId63"/>
    <p:sldId id="391" r:id="rId64"/>
    <p:sldId id="343" r:id="rId65"/>
    <p:sldId id="347" r:id="rId66"/>
    <p:sldId id="348" r:id="rId67"/>
    <p:sldId id="349" r:id="rId68"/>
    <p:sldId id="350" r:id="rId69"/>
    <p:sldId id="351" r:id="rId70"/>
    <p:sldId id="352" r:id="rId71"/>
    <p:sldId id="353" r:id="rId72"/>
    <p:sldId id="354" r:id="rId73"/>
    <p:sldId id="355" r:id="rId74"/>
    <p:sldId id="356" r:id="rId75"/>
    <p:sldId id="357" r:id="rId76"/>
    <p:sldId id="358" r:id="rId77"/>
    <p:sldId id="359" r:id="rId78"/>
    <p:sldId id="360" r:id="rId79"/>
    <p:sldId id="361" r:id="rId8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CC"/>
    <a:srgbClr val="CCFF99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726" autoAdjust="0"/>
  </p:normalViewPr>
  <p:slideViewPr>
    <p:cSldViewPr>
      <p:cViewPr>
        <p:scale>
          <a:sx n="108" d="100"/>
          <a:sy n="108" d="100"/>
        </p:scale>
        <p:origin x="-1692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1" y="0"/>
            <a:ext cx="303817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0" y="4387136"/>
            <a:ext cx="514228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8171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1" y="8774271"/>
            <a:ext cx="303817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98A5E-5F62-41CD-8D41-4B037491A6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106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8A5E-5F62-41CD-8D41-4B037491A654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98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8A5E-5F62-41CD-8D41-4B037491A654}" type="slidenum">
              <a:rPr lang="zh-TW" altLang="en-US" smtClean="0"/>
              <a:pPr/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5829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4243" indent="-29009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0374" indent="-23207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24523" indent="-23207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88672" indent="-23207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08D4B04-E215-4280-99CF-F6A833337C31}" type="slidenum">
              <a:rPr lang="zh-TW" altLang="en-US" smtClean="0">
                <a:latin typeface="Arial" charset="0"/>
              </a:rPr>
              <a:pPr/>
              <a:t>36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2150"/>
            <a:ext cx="4619625" cy="346392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664" y="4387136"/>
            <a:ext cx="5605074" cy="4156234"/>
          </a:xfrm>
          <a:noFill/>
        </p:spPr>
        <p:txBody>
          <a:bodyPr/>
          <a:lstStyle/>
          <a:p>
            <a:pPr eaLnBrk="1" hangingPunct="1"/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HK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D6FA-5E89-4606-B01A-582F3A7D6BE2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121DD9-FBA9-45B1-A338-48B62220DCA2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976B-8B85-40A5-BA11-A244AA88BF72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61FE2-700C-4144-B3AD-A6DB18903C0C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A9C3-8133-4C7A-A731-7037E1915819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DAA2-7CAF-4B3A-9872-8DD4D3AD8567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F54-14D4-4174-8095-78313D8724AE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B6A6-8190-45EC-A936-53BC4BAE5221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E18A3F-6483-453B-81DE-444EA92C52D0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3248-FBC3-4E2A-BD6C-3A4F4BE515A2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390F-A280-4BBD-8F3F-9177F03D9C7F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B4DA-70E4-479A-B359-906C67767E4B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0CE3-B325-46E7-99BE-0FC9F5F3702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F934-E24B-43E3-8465-D4C2AD4CB3DB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3A93-9814-4C58-BA77-C4CCFEB8AAF6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1CB3-FF13-494C-83F4-500012DDDF46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06FC-530B-4CD8-9A41-3FE82D34B383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E972-859D-45D8-B024-8966E515BD97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DC49-761C-4ABC-BE11-4AD83494D7BA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HK" smtClean="0"/>
              <a:t>Click to edit Master text styles</a:t>
            </a:r>
          </a:p>
          <a:p>
            <a:pPr lvl="1" eaLnBrk="1" latinLnBrk="0" hangingPunct="1"/>
            <a:r>
              <a:rPr lang="en-US" altLang="zh-HK" smtClean="0"/>
              <a:t>Second level</a:t>
            </a:r>
          </a:p>
          <a:p>
            <a:pPr lvl="2" eaLnBrk="1" latinLnBrk="0" hangingPunct="1"/>
            <a:r>
              <a:rPr lang="en-US" altLang="zh-HK" smtClean="0"/>
              <a:t>Third level</a:t>
            </a:r>
          </a:p>
          <a:p>
            <a:pPr lvl="3" eaLnBrk="1" latinLnBrk="0" hangingPunct="1"/>
            <a:r>
              <a:rPr lang="en-US" altLang="zh-HK" smtClean="0"/>
              <a:t>Fourth level</a:t>
            </a:r>
          </a:p>
          <a:p>
            <a:pPr lvl="4" eaLnBrk="1" latinLnBrk="0" hangingPunct="1"/>
            <a:r>
              <a:rPr lang="en-US" altLang="zh-HK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806D-3C41-44B6-B8E1-249676A026BB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CFDECD-2490-4FC6-8B54-F2AF30D33C28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HK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HK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HK" smtClean="0"/>
              <a:t>Click to edit Master text styles</a:t>
            </a:r>
          </a:p>
          <a:p>
            <a:pPr lvl="1" eaLnBrk="1" latinLnBrk="0" hangingPunct="1"/>
            <a:r>
              <a:rPr kumimoji="0" lang="en-US" altLang="zh-HK" smtClean="0"/>
              <a:t>Second level</a:t>
            </a:r>
          </a:p>
          <a:p>
            <a:pPr lvl="2" eaLnBrk="1" latinLnBrk="0" hangingPunct="1"/>
            <a:r>
              <a:rPr kumimoji="0" lang="en-US" altLang="zh-HK" smtClean="0"/>
              <a:t>Third level</a:t>
            </a:r>
          </a:p>
          <a:p>
            <a:pPr lvl="3" eaLnBrk="1" latinLnBrk="0" hangingPunct="1"/>
            <a:r>
              <a:rPr kumimoji="0" lang="en-US" altLang="zh-HK" smtClean="0"/>
              <a:t>Fourth level</a:t>
            </a:r>
          </a:p>
          <a:p>
            <a:pPr lvl="4" eaLnBrk="1" latinLnBrk="0" hangingPunct="1"/>
            <a:r>
              <a:rPr kumimoji="0" lang="en-US" altLang="zh-HK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8789F3-2BA1-420B-9C9E-28272C45D9C7}" type="datetime1">
              <a:rPr lang="zh-TW" altLang="en-US" smtClean="0"/>
              <a:pPr/>
              <a:t>2014/9/15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Chapter 6</a:t>
            </a:r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D0E853-7063-4B3F-A4CF-6DE2E358EB03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284984"/>
            <a:ext cx="8640960" cy="1600200"/>
          </a:xfrm>
        </p:spPr>
        <p:txBody>
          <a:bodyPr>
            <a:noAutofit/>
          </a:bodyPr>
          <a:lstStyle/>
          <a:p>
            <a:r>
              <a:rPr lang="en-US" altLang="zh-TW" sz="4000" dirty="0"/>
              <a:t>Dr. Yang, </a:t>
            </a:r>
            <a:r>
              <a:rPr lang="en-US" altLang="zh-TW" sz="4000" dirty="0" err="1"/>
              <a:t>QingXiong</a:t>
            </a:r>
            <a:endParaRPr lang="en-US" altLang="zh-TW" sz="4000" dirty="0"/>
          </a:p>
          <a:p>
            <a:r>
              <a:rPr lang="en-US" altLang="zh-TW" sz="4000" dirty="0"/>
              <a:t>(with slides borrowed from Dr. Yuen, Joe)</a:t>
            </a:r>
          </a:p>
          <a:p>
            <a:pPr eaLnBrk="1" hangingPunct="1"/>
            <a:endParaRPr lang="en-US" altLang="zh-TW" sz="4000" dirty="0" smtClean="0">
              <a:ea typeface="新細明體" charset="-120"/>
            </a:endParaRPr>
          </a:p>
          <a:p>
            <a:pPr eaLnBrk="1" hangingPunct="1"/>
            <a:r>
              <a:rPr lang="en-US" altLang="zh-TW" sz="4000" dirty="0" smtClean="0">
                <a:solidFill>
                  <a:schemeClr val="accent2"/>
                </a:solidFill>
                <a:ea typeface="新細明體" charset="-120"/>
              </a:rPr>
              <a:t>LT7: Class and Objects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新細明體" charset="-120"/>
              </a:rPr>
              <a:t>CS2311 Computer Programming</a:t>
            </a:r>
          </a:p>
        </p:txBody>
      </p:sp>
    </p:spTree>
    <p:extLst>
      <p:ext uri="{BB962C8B-B14F-4D97-AF65-F5344CB8AC3E}">
        <p14:creationId xmlns:p14="http://schemas.microsoft.com/office/powerpoint/2010/main" val="2667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Defining classes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10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dirty="0" smtClean="0"/>
              <a:t>class </a:t>
            </a:r>
            <a:r>
              <a:rPr lang="en-US" altLang="zh-HK" i="1" dirty="0" err="1" smtClean="0">
                <a:solidFill>
                  <a:schemeClr val="bg1">
                    <a:lumMod val="65000"/>
                  </a:schemeClr>
                </a:solidFill>
              </a:rPr>
              <a:t>class_name</a:t>
            </a:r>
            <a:r>
              <a:rPr lang="en-US" altLang="zh-HK" i="1" dirty="0" smtClean="0"/>
              <a:t> </a:t>
            </a:r>
            <a:r>
              <a:rPr lang="en-US" altLang="zh-HK" dirty="0" smtClean="0"/>
              <a:t>{</a:t>
            </a:r>
          </a:p>
          <a:p>
            <a:pPr marL="0" indent="0">
              <a:buNone/>
            </a:pPr>
            <a:r>
              <a:rPr lang="en-US" altLang="zh-HK" i="1" dirty="0" smtClean="0"/>
              <a:t>	</a:t>
            </a:r>
            <a:r>
              <a:rPr lang="en-US" altLang="zh-HK" dirty="0" smtClean="0"/>
              <a:t>public / protected / private</a:t>
            </a:r>
            <a:r>
              <a:rPr lang="en-US" altLang="zh-HK" dirty="0" smtClean="0">
                <a:solidFill>
                  <a:srgbClr val="FF0000"/>
                </a:solidFill>
              </a:rPr>
              <a:t>:</a:t>
            </a:r>
            <a:endParaRPr lang="en-US" altLang="zh-HK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HK" i="1" dirty="0" smtClean="0"/>
              <a:t>	</a:t>
            </a: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attribute1 declaration;</a:t>
            </a:r>
          </a:p>
          <a:p>
            <a:pPr marL="0" indent="0">
              <a:buNone/>
            </a:pP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	attribute1 </a:t>
            </a:r>
            <a:r>
              <a:rPr lang="en-US" altLang="zh-HK" i="1" dirty="0">
                <a:solidFill>
                  <a:schemeClr val="bg1">
                    <a:lumMod val="65000"/>
                  </a:schemeClr>
                </a:solidFill>
              </a:rPr>
              <a:t>declaration</a:t>
            </a: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HK" i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method1 declaration;</a:t>
            </a:r>
          </a:p>
          <a:p>
            <a:pPr marL="0" indent="0">
              <a:buNone/>
            </a:pP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	method2 prototype;</a:t>
            </a:r>
          </a:p>
          <a:p>
            <a:pPr marL="0" indent="0">
              <a:buNone/>
            </a:pPr>
            <a:r>
              <a:rPr lang="en-US" altLang="zh-HK" dirty="0" smtClean="0"/>
              <a:t>};</a:t>
            </a:r>
          </a:p>
          <a:p>
            <a:pPr marL="0" indent="0">
              <a:buNone/>
            </a:pPr>
            <a:r>
              <a:rPr lang="en-US" altLang="zh-HK" i="1" dirty="0" err="1" smtClean="0">
                <a:solidFill>
                  <a:schemeClr val="bg1">
                    <a:lumMod val="65000"/>
                  </a:schemeClr>
                </a:solidFill>
              </a:rPr>
              <a:t>return_value</a:t>
            </a:r>
            <a:r>
              <a:rPr lang="en-US" altLang="zh-HK" i="1" dirty="0" smtClean="0"/>
              <a:t> </a:t>
            </a:r>
            <a:r>
              <a:rPr lang="en-US" altLang="zh-HK" i="1" dirty="0" err="1" smtClean="0">
                <a:solidFill>
                  <a:schemeClr val="bg1">
                    <a:lumMod val="65000"/>
                  </a:schemeClr>
                </a:solidFill>
              </a:rPr>
              <a:t>classname</a:t>
            </a:r>
            <a:r>
              <a:rPr lang="en-US" altLang="zh-HK" dirty="0" smtClean="0"/>
              <a:t>::</a:t>
            </a: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method2</a:t>
            </a:r>
            <a:r>
              <a:rPr lang="en-US" altLang="zh-HK" dirty="0" smtClean="0"/>
              <a:t>{</a:t>
            </a:r>
          </a:p>
          <a:p>
            <a:pPr marL="0" indent="0">
              <a:buNone/>
            </a:pPr>
            <a:r>
              <a:rPr lang="en-US" altLang="zh-HK" i="1" dirty="0"/>
              <a:t>	</a:t>
            </a:r>
            <a:r>
              <a:rPr lang="en-US" altLang="zh-HK" i="1" dirty="0" smtClean="0">
                <a:solidFill>
                  <a:schemeClr val="bg1">
                    <a:lumMod val="65000"/>
                  </a:schemeClr>
                </a:solidFill>
              </a:rPr>
              <a:t>method body statement;</a:t>
            </a:r>
          </a:p>
          <a:p>
            <a:pPr marL="0" indent="0">
              <a:buNone/>
            </a:pPr>
            <a:r>
              <a:rPr lang="en-US" altLang="zh-HK" dirty="0"/>
              <a:t>}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3643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Defining classes (</a:t>
            </a:r>
            <a:r>
              <a:rPr lang="en-US" altLang="zh-TW" dirty="0" smtClean="0">
                <a:ea typeface="新細明體" pitchFamily="18" charset="-120"/>
              </a:rPr>
              <a:t>example I)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5993-F50A-4C4E-ACA3-4A190C26017E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511256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#include &lt;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iostream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using namespace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std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20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DayOfYear</a:t>
            </a:r>
            <a:endParaRPr lang="en-US" altLang="zh-TW" sz="20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month;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ea typeface="新細明體" pitchFamily="18" charset="-120"/>
              </a:rPr>
              <a:t> day;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void output(){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		</a:t>
            </a:r>
            <a:r>
              <a:rPr lang="en-US" altLang="zh-TW" sz="20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&lt;&lt; "month =" &lt;&lt; </a:t>
            </a: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month;</a:t>
            </a:r>
            <a:endParaRPr lang="en-US" altLang="zh-TW" sz="2000" dirty="0">
              <a:solidFill>
                <a:schemeClr val="bg2">
                  <a:lumMod val="50000"/>
                </a:schemeClr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      </a:t>
            </a:r>
            <a:r>
              <a:rPr lang="en-US" altLang="zh-TW" sz="20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", day =" &lt;&lt; day &lt;&lt; </a:t>
            </a:r>
            <a:r>
              <a:rPr lang="en-US" altLang="zh-TW" sz="2000" dirty="0" err="1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endl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;</a:t>
            </a:r>
            <a:endParaRPr lang="en-US" altLang="zh-TW" sz="20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ea typeface="新細明體" pitchFamily="18" charset="-12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4499992" y="2447545"/>
            <a:ext cx="3024336" cy="720080"/>
          </a:xfrm>
          <a:prstGeom prst="wedgeRoundRectCallout">
            <a:avLst>
              <a:gd name="adj1" fmla="val -87785"/>
              <a:gd name="adj2" fmla="val 1206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Member variables</a:t>
            </a:r>
            <a:endParaRPr lang="zh-HK" alt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652120" y="5589240"/>
            <a:ext cx="3024336" cy="720080"/>
          </a:xfrm>
          <a:prstGeom prst="wedgeRoundRectCallout">
            <a:avLst>
              <a:gd name="adj1" fmla="val 1789"/>
              <a:gd name="adj2" fmla="val -1677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Member function</a:t>
            </a:r>
            <a:endParaRPr lang="zh-HK" altLang="en-US" dirty="0"/>
          </a:p>
        </p:txBody>
      </p:sp>
      <p:sp>
        <p:nvSpPr>
          <p:cNvPr id="3" name="Right Brace 2"/>
          <p:cNvSpPr/>
          <p:nvPr/>
        </p:nvSpPr>
        <p:spPr>
          <a:xfrm>
            <a:off x="6804248" y="4221088"/>
            <a:ext cx="360040" cy="936104"/>
          </a:xfrm>
          <a:prstGeom prst="rightBrace">
            <a:avLst>
              <a:gd name="adj1" fmla="val 2969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Right Brace 7"/>
          <p:cNvSpPr/>
          <p:nvPr/>
        </p:nvSpPr>
        <p:spPr>
          <a:xfrm>
            <a:off x="2987824" y="3429000"/>
            <a:ext cx="288032" cy="504056"/>
          </a:xfrm>
          <a:prstGeom prst="rightBrace">
            <a:avLst>
              <a:gd name="adj1" fmla="val 2969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Member function – Declare and Define 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12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1512168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>
                <a:ea typeface="新細明體" pitchFamily="18" charset="-120"/>
              </a:rPr>
              <a:t>In C++, a class definition commonly contains only the prototypes of its member functions (except for </a:t>
            </a:r>
            <a:r>
              <a:rPr lang="en-US" altLang="zh-TW" i="1" dirty="0">
                <a:ea typeface="新細明體" pitchFamily="18" charset="-120"/>
              </a:rPr>
              <a:t>inline functions</a:t>
            </a:r>
            <a:r>
              <a:rPr lang="en-US" altLang="zh-TW" dirty="0">
                <a:ea typeface="新細明體" pitchFamily="18" charset="-120"/>
              </a:rPr>
              <a:t>)</a:t>
            </a:r>
          </a:p>
          <a:p>
            <a:r>
              <a:rPr lang="en-US" altLang="zh-TW" dirty="0">
                <a:ea typeface="新細明體" pitchFamily="18" charset="-120"/>
              </a:rPr>
              <a:t>Use </a:t>
            </a:r>
            <a:r>
              <a:rPr lang="en-US" altLang="zh-TW" i="1" dirty="0" err="1">
                <a:solidFill>
                  <a:srgbClr val="FF0000"/>
                </a:solidFill>
                <a:ea typeface="新細明體" pitchFamily="18" charset="-120"/>
              </a:rPr>
              <a:t>classname</a:t>
            </a:r>
            <a:r>
              <a:rPr lang="en-US" altLang="zh-TW" i="1" dirty="0">
                <a:solidFill>
                  <a:srgbClr val="FF0000"/>
                </a:solidFill>
                <a:ea typeface="新細明體" pitchFamily="18" charset="-120"/>
              </a:rPr>
              <a:t>::</a:t>
            </a:r>
            <a:r>
              <a:rPr lang="en-US" altLang="zh-TW" i="1" dirty="0" err="1">
                <a:solidFill>
                  <a:srgbClr val="FF0000"/>
                </a:solidFill>
                <a:ea typeface="新細明體" pitchFamily="18" charset="-120"/>
              </a:rPr>
              <a:t>functionName</a:t>
            </a:r>
            <a:r>
              <a:rPr lang="en-US" altLang="zh-TW" dirty="0">
                <a:ea typeface="新細明體" pitchFamily="18" charset="-120"/>
              </a:rPr>
              <a:t> to define the member function (method) of particular class.  </a:t>
            </a:r>
          </a:p>
          <a:p>
            <a:endParaRPr lang="zh-HK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3068960"/>
            <a:ext cx="7772400" cy="352839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class Circle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……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……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double Circle::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return 3.1415*radius*radius;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608" y="5517232"/>
            <a:ext cx="4824536" cy="1008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3923928" y="5013176"/>
            <a:ext cx="2088232" cy="1008112"/>
          </a:xfrm>
          <a:prstGeom prst="bentConnector3">
            <a:avLst>
              <a:gd name="adj1" fmla="val -26118"/>
            </a:avLst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8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Defining classes (</a:t>
            </a:r>
            <a:r>
              <a:rPr lang="en-US" altLang="zh-TW" dirty="0" smtClean="0">
                <a:ea typeface="新細明體" pitchFamily="18" charset="-120"/>
              </a:rPr>
              <a:t>example II)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5993-F50A-4C4E-ACA3-4A190C26017E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511256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#include &lt;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iostream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using namespace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std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20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DayOfYear</a:t>
            </a:r>
            <a:endParaRPr lang="en-US" altLang="zh-TW" sz="20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void output(); //member </a:t>
            </a:r>
            <a:r>
              <a:rPr lang="en-US" altLang="zh-TW" sz="20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func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. prototype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month;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day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2000" b="1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::output()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"month =" &lt;&lt; month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     &lt;&lt; ", day =" &lt;&lt; day &lt;&lt; </a:t>
            </a:r>
            <a:r>
              <a:rPr lang="en-US" altLang="zh-TW" sz="20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endl</a:t>
            </a: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508104" y="4077072"/>
            <a:ext cx="3024336" cy="720080"/>
          </a:xfrm>
          <a:prstGeom prst="wedgeRoundRectCallout">
            <a:avLst>
              <a:gd name="adj1" fmla="val -64897"/>
              <a:gd name="adj2" fmla="val 130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Define the method elsewhere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550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Main function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6D14-B940-41C2-87BA-F380F18BF793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void main()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today, birthday;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zh-TW" altLang="en-US" sz="2000" dirty="0" smtClean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"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Today’s date is: 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today.output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"Your birthday is: 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birthday.output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if 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==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 &amp;&amp;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==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"Happy Birthday!\n";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Create object and access its member function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6D1F-9D9E-471A-A675-29369DAFE532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To declare an object of a class</a:t>
            </a:r>
          </a:p>
          <a:p>
            <a:pPr marL="320040" lvl="1" indent="0">
              <a:buNone/>
            </a:pPr>
            <a:r>
              <a:rPr lang="en-US" altLang="zh-TW" i="1" dirty="0" err="1" smtClean="0">
                <a:ea typeface="新細明體" pitchFamily="18" charset="-120"/>
              </a:rPr>
              <a:t>Class_name</a:t>
            </a:r>
            <a:r>
              <a:rPr lang="en-US" altLang="zh-TW" i="1" dirty="0" smtClean="0">
                <a:ea typeface="新細明體" pitchFamily="18" charset="-120"/>
              </a:rPr>
              <a:t>   </a:t>
            </a:r>
            <a:r>
              <a:rPr lang="en-US" altLang="zh-TW" i="1" dirty="0" err="1" smtClean="0">
                <a:ea typeface="新細明體" pitchFamily="18" charset="-120"/>
              </a:rPr>
              <a:t>variable_name</a:t>
            </a:r>
            <a:r>
              <a:rPr lang="en-US" altLang="zh-TW" i="1" dirty="0" smtClean="0">
                <a:ea typeface="新細明體" pitchFamily="18" charset="-120"/>
              </a:rPr>
              <a:t>;</a:t>
            </a:r>
          </a:p>
          <a:p>
            <a:pPr marL="0" indent="0">
              <a:buNone/>
            </a:pPr>
            <a:r>
              <a:rPr lang="en-US" altLang="zh-TW" dirty="0" smtClean="0">
                <a:ea typeface="新細明體" pitchFamily="18" charset="-120"/>
              </a:rPr>
              <a:t>Examples:</a:t>
            </a:r>
          </a:p>
          <a:p>
            <a:pPr marL="320040" lvl="1" indent="0">
              <a:buNone/>
            </a:pPr>
            <a:r>
              <a:rPr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Circle c1,c2;</a:t>
            </a:r>
          </a:p>
          <a:p>
            <a:pPr marL="320040" lvl="1" indent="0">
              <a:buNone/>
            </a:pPr>
            <a:r>
              <a:rPr lang="en-US" altLang="zh-TW" dirty="0" err="1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DayofYear</a:t>
            </a:r>
            <a:r>
              <a:rPr lang="en-US" altLang="zh-TW" dirty="0" smtClean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today;</a:t>
            </a:r>
          </a:p>
          <a:p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dirty="0">
                <a:ea typeface="新細明體" pitchFamily="18" charset="-120"/>
              </a:rPr>
              <a:t>member function of an object is called using the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dot operator</a:t>
            </a:r>
            <a:r>
              <a:rPr lang="en-US" altLang="zh-TW" dirty="0">
                <a:ea typeface="新細明體" pitchFamily="18" charset="-120"/>
              </a:rPr>
              <a:t>:  </a:t>
            </a:r>
            <a:endParaRPr lang="en-US" altLang="zh-TW" dirty="0" smtClean="0">
              <a:ea typeface="新細明體" pitchFamily="18" charset="-120"/>
            </a:endParaRPr>
          </a:p>
          <a:p>
            <a:pPr lvl="1"/>
            <a:r>
              <a:rPr lang="en-US" altLang="zh-TW" sz="2400" dirty="0" err="1" smtClean="0">
                <a:latin typeface="Courier New" pitchFamily="49" charset="0"/>
                <a:ea typeface="新細明體" pitchFamily="18" charset="-120"/>
              </a:rPr>
              <a:t>today.output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 lvl="1"/>
            <a:r>
              <a:rPr lang="en-US" altLang="zh-TW" dirty="0" smtClean="0">
                <a:latin typeface="Courier New" pitchFamily="49" charset="0"/>
                <a:ea typeface="新細明體" pitchFamily="18" charset="-120"/>
              </a:rPr>
              <a:t>c1.getArea();</a:t>
            </a:r>
            <a:endParaRPr lang="en-US" altLang="zh-TW" sz="2400" dirty="0">
              <a:latin typeface="Courier New" pitchFamily="49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Public and private members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9E24-D6DB-489B-909A-A83EFB7F04B6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By default, all members of a class are private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You </a:t>
            </a:r>
            <a:r>
              <a:rPr lang="en-US" altLang="zh-TW" dirty="0">
                <a:ea typeface="新細明體" pitchFamily="18" charset="-120"/>
              </a:rPr>
              <a:t>can declare public members using the keyword 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public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Private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members </a:t>
            </a:r>
            <a:r>
              <a:rPr lang="en-US" altLang="zh-TW" dirty="0">
                <a:ea typeface="新細明體" pitchFamily="18" charset="-120"/>
              </a:rPr>
              <a:t>can be accessed only by member functions (and </a:t>
            </a:r>
            <a:r>
              <a:rPr lang="en-US" altLang="zh-TW" i="1" dirty="0">
                <a:ea typeface="新細明體" pitchFamily="18" charset="-120"/>
              </a:rPr>
              <a:t>friend</a:t>
            </a:r>
            <a:r>
              <a:rPr lang="en-US" altLang="zh-TW" dirty="0">
                <a:ea typeface="新細明體" pitchFamily="18" charset="-120"/>
              </a:rPr>
              <a:t> functions) of that </a:t>
            </a:r>
            <a:r>
              <a:rPr lang="en-US" altLang="zh-TW" dirty="0" smtClean="0">
                <a:ea typeface="新細明體" pitchFamily="18" charset="-120"/>
              </a:rPr>
              <a:t>class, i.e. only from within the class, not from 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A new class definition for </a:t>
            </a:r>
            <a:r>
              <a:rPr lang="en-US" altLang="zh-TW" dirty="0" err="1">
                <a:ea typeface="新細明體" pitchFamily="18" charset="-120"/>
              </a:rPr>
              <a:t>DayOfYear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FE12F-811B-40EB-AB11-A1A7C2B8309A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772400" cy="4968552"/>
          </a:xfr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void input();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void output();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void set(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,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get_month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get_day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private: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bool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valid(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m,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d); // check if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m,d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valid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month;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day;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Member function definitions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E6E7-E9A2-4388-94F6-166CDDCEB5D9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::input()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m, d;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// input and validate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do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"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Enter month and day as numbers: ";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&gt;&gt; m &gt;&gt; d;  // local var. of input()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} while (!valid(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m,d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));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month = m;  // accessing private members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day = d;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  <a:endParaRPr lang="zh-TW" altLang="en-US" sz="2000" dirty="0">
              <a:latin typeface="Courier New" pitchFamily="49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Member function definitions (cont'd)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EE37-56E4-4192-86D6-0BC3E443E5E5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772400" cy="4953000"/>
          </a:xfr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::set(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,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if (valid(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,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)) 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month =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day   =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mew_d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get_month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  return month;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get_day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  return day;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Outline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9545-E53E-4E3B-8676-FC41BEBD7398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en-US" altLang="zh-TW" dirty="0" smtClean="0">
                <a:ea typeface="新細明體" pitchFamily="18" charset="-120"/>
              </a:rPr>
              <a:t>Defining </a:t>
            </a:r>
            <a:r>
              <a:rPr lang="en-US" altLang="zh-TW" dirty="0">
                <a:ea typeface="新細明體" pitchFamily="18" charset="-120"/>
              </a:rPr>
              <a:t>classes</a:t>
            </a:r>
          </a:p>
          <a:p>
            <a:pPr>
              <a:buSzPct val="80000"/>
            </a:pPr>
            <a:r>
              <a:rPr lang="en-US" altLang="zh-TW" dirty="0">
                <a:ea typeface="新細明體" pitchFamily="18" charset="-120"/>
              </a:rPr>
              <a:t>Defining member functions &amp; scope resolution operator </a:t>
            </a:r>
          </a:p>
          <a:p>
            <a:pPr>
              <a:buSzPct val="80000"/>
            </a:pPr>
            <a:r>
              <a:rPr lang="en-US" altLang="zh-TW" dirty="0">
                <a:ea typeface="新細明體" pitchFamily="18" charset="-120"/>
              </a:rPr>
              <a:t>Public &amp; private members</a:t>
            </a:r>
          </a:p>
          <a:p>
            <a:pPr>
              <a:buSzPct val="80000"/>
            </a:pPr>
            <a:r>
              <a:rPr lang="en-US" altLang="zh-TW" dirty="0" err="1">
                <a:ea typeface="新細明體" pitchFamily="18" charset="-120"/>
              </a:rPr>
              <a:t>Accessors</a:t>
            </a:r>
            <a:endParaRPr lang="en-US" altLang="zh-TW" dirty="0">
              <a:ea typeface="新細明體" pitchFamily="18" charset="-120"/>
            </a:endParaRPr>
          </a:p>
          <a:p>
            <a:pPr>
              <a:buSzPct val="80000"/>
            </a:pPr>
            <a:r>
              <a:rPr lang="en-US" altLang="zh-TW" dirty="0" smtClean="0">
                <a:ea typeface="新細明體" pitchFamily="18" charset="-120"/>
              </a:rPr>
              <a:t>Constructors</a:t>
            </a:r>
          </a:p>
          <a:p>
            <a:pPr>
              <a:buSzPct val="80000"/>
            </a:pPr>
            <a:r>
              <a:rPr lang="en-US" altLang="zh-TW" dirty="0">
                <a:ea typeface="新細明體" pitchFamily="18" charset="-120"/>
              </a:rPr>
              <a:t>Friend functions</a:t>
            </a:r>
          </a:p>
          <a:p>
            <a:pPr>
              <a:buSzPct val="80000"/>
            </a:pPr>
            <a:r>
              <a:rPr lang="en-US" altLang="zh-TW" dirty="0" err="1">
                <a:ea typeface="新細明體" pitchFamily="18" charset="-120"/>
              </a:rPr>
              <a:t>Const</a:t>
            </a:r>
            <a:r>
              <a:rPr lang="en-US" altLang="zh-TW" dirty="0">
                <a:ea typeface="新細明體" pitchFamily="18" charset="-120"/>
              </a:rPr>
              <a:t> modifier</a:t>
            </a:r>
          </a:p>
          <a:p>
            <a:pPr>
              <a:buSzPct val="80000"/>
            </a:pPr>
            <a:r>
              <a:rPr lang="en-US" altLang="zh-TW" dirty="0">
                <a:ea typeface="新細明體" pitchFamily="18" charset="-120"/>
              </a:rPr>
              <a:t>Operator </a:t>
            </a:r>
            <a:r>
              <a:rPr lang="en-US" altLang="zh-TW" dirty="0" smtClean="0">
                <a:ea typeface="新細明體" pitchFamily="18" charset="-120"/>
              </a:rPr>
              <a:t>overloading</a:t>
            </a:r>
          </a:p>
          <a:p>
            <a:pPr>
              <a:buSzPct val="80000"/>
            </a:pPr>
            <a:r>
              <a:rPr lang="en-US" altLang="zh-TW" dirty="0" smtClean="0">
                <a:ea typeface="新細明體" pitchFamily="18" charset="-120"/>
              </a:rPr>
              <a:t>C-like </a:t>
            </a:r>
            <a:r>
              <a:rPr lang="en-US" altLang="zh-TW" dirty="0">
                <a:ea typeface="新細明體" pitchFamily="18" charset="-120"/>
              </a:rPr>
              <a:t>Structure</a:t>
            </a:r>
          </a:p>
          <a:p>
            <a:pPr>
              <a:buSzPct val="80000"/>
            </a:pPr>
            <a:endParaRPr lang="en-US" altLang="zh-TW" dirty="0">
              <a:ea typeface="新細明體" pitchFamily="18" charset="-120"/>
            </a:endParaRPr>
          </a:p>
          <a:p>
            <a:pPr lvl="1">
              <a:buSzPct val="80000"/>
            </a:pP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ea typeface="新細明體" pitchFamily="18" charset="-120"/>
              </a:rPr>
              <a:t>Member function definitions (cont'd)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13-99B4-4972-8A80-D62C9F52A273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772400" cy="4953000"/>
          </a:xfrm>
          <a:ln>
            <a:solidFill>
              <a:schemeClr val="accent1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bool DayOfYear::valid(int m, int d)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if (m&lt;1 || m&gt;12 || d&lt;1) return false;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switch(m){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case 1: case 3: case 5: case 7: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case 8: case 10: case 12: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     return d&lt;=31; break;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case 4: case 6: case 9: case 11: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     return d&lt;=30; break;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case 2: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     return d&lt;=29; break;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    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new main program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768-41CB-4377-BEFA-46ED7E1250F0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void main()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today, birthday;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today.input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birthday.input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();		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"Today’s date is:\n";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today.output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“Your birthday is:\n”;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birthday.output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if 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today.get_month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()==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birthday.get_month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                  &amp;&amp;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today.get_day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 ==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birthday.get_day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&lt;&lt; “Happy Birthday!\n”;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Private Variable and Access </a:t>
            </a:r>
            <a:r>
              <a:rPr lang="en-US" altLang="zh-TW" dirty="0">
                <a:ea typeface="新細明體" pitchFamily="18" charset="-120"/>
              </a:rPr>
              <a:t>functions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265C-5175-4C4D-9D63-EE4DB32A7646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altLang="zh-TW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Member </a:t>
            </a:r>
            <a:r>
              <a:rPr lang="en-US" altLang="zh-TW" dirty="0">
                <a:ea typeface="新細明體" pitchFamily="18" charset="-120"/>
              </a:rPr>
              <a:t>functions that give you access to the values of the private member variables are called </a:t>
            </a:r>
            <a:r>
              <a:rPr lang="en-US" altLang="zh-TW" i="1" dirty="0">
                <a:ea typeface="新細明體" pitchFamily="18" charset="-120"/>
              </a:rPr>
              <a:t>access functions</a:t>
            </a:r>
            <a:r>
              <a:rPr lang="en-US" altLang="zh-TW" dirty="0">
                <a:ea typeface="新細明體" pitchFamily="18" charset="-120"/>
              </a:rPr>
              <a:t>, e.g.,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get_month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sz="2600" dirty="0" smtClean="0">
                <a:latin typeface="Courier New" pitchFamily="49" charset="0"/>
                <a:ea typeface="新細明體" pitchFamily="18" charset="-120"/>
              </a:rPr>
              <a:t>set</a:t>
            </a:r>
          </a:p>
          <a:p>
            <a:pPr>
              <a:lnSpc>
                <a:spcPct val="90000"/>
              </a:lnSpc>
            </a:pPr>
            <a:endParaRPr lang="en-US" altLang="zh-TW" sz="2600" i="1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Useful for controlling access to private members: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E.g. Provide data validation to ensure data integrity.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Needed </a:t>
            </a:r>
            <a:r>
              <a:rPr lang="en-US" altLang="zh-TW" dirty="0">
                <a:ea typeface="新細明體" pitchFamily="18" charset="-120"/>
              </a:rPr>
              <a:t>when testing equality of 2 objects.  (The predefined equality operator = = does not work for objects and variables of structure type</a:t>
            </a:r>
            <a:r>
              <a:rPr lang="en-US" altLang="zh-TW" dirty="0" smtClean="0">
                <a:ea typeface="新細明體" pitchFamily="18" charset="-120"/>
              </a:rPr>
              <a:t>.), e.g. obj1==obj2  (not work!)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Why private </a:t>
            </a:r>
            <a:r>
              <a:rPr lang="en-US" altLang="zh-TW" dirty="0" smtClean="0">
                <a:ea typeface="新細明體" pitchFamily="18" charset="-120"/>
              </a:rPr>
              <a:t>variable?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2F78-D4B0-452D-AD34-5CB9130D8282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9361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Prevent others from accessing the variables directly, i.e. variables can be only accessed by access functions.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2564904"/>
            <a:ext cx="3801616" cy="3958952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………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private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	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month;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	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day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………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}; 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57335" y="2564904"/>
            <a:ext cx="3801616" cy="3958952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::set(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,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new_d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	……</a:t>
            </a:r>
            <a:endParaRPr lang="en-US" altLang="zh-TW" sz="13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     month =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     day   =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mew_d</a:t>
            </a: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	……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3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get_month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3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return 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month;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13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300" dirty="0" err="1">
                <a:latin typeface="Courier New" pitchFamily="49" charset="0"/>
                <a:ea typeface="新細明體" pitchFamily="18" charset="-120"/>
              </a:rPr>
              <a:t>get_day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3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300" dirty="0" smtClean="0">
                <a:latin typeface="Courier New" pitchFamily="49" charset="0"/>
                <a:ea typeface="新細明體" pitchFamily="18" charset="-120"/>
              </a:rPr>
              <a:t>return </a:t>
            </a: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day;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3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Why private </a:t>
            </a:r>
            <a:r>
              <a:rPr lang="en-US" altLang="zh-TW" dirty="0" smtClean="0">
                <a:ea typeface="新細明體" pitchFamily="18" charset="-120"/>
              </a:rPr>
              <a:t>variable?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2F78-D4B0-452D-AD34-5CB9130D8282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Change of the internal presentation, e.g. variable name, type, will not affect the how the others access the object.  Caller still calling the same function with same parameters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3212976"/>
            <a:ext cx="2793504" cy="3310880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DayOfYear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………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private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		</a:t>
            </a:r>
            <a:r>
              <a:rPr lang="en-US" altLang="zh-TW" sz="2000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m;</a:t>
            </a:r>
            <a:endParaRPr lang="en-US" altLang="zh-TW" sz="2000" dirty="0">
              <a:solidFill>
                <a:srgbClr val="FF000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		</a:t>
            </a:r>
            <a:r>
              <a:rPr lang="en-US" altLang="zh-TW" sz="2000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d;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………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}; 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2780928"/>
            <a:ext cx="4807031" cy="3742928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::set(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,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new_d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	……</a:t>
            </a:r>
            <a:endParaRPr lang="en-US" altLang="zh-TW" sz="14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    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m </a:t>
            </a:r>
            <a:r>
              <a:rPr lang="en-US" altLang="zh-TW" sz="14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= </a:t>
            </a:r>
            <a:r>
              <a:rPr lang="en-US" altLang="zh-TW" sz="1400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new_m</a:t>
            </a:r>
            <a:r>
              <a:rPr lang="en-US" altLang="zh-TW" sz="14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    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d = </a:t>
            </a:r>
            <a:r>
              <a:rPr lang="en-US" altLang="zh-TW" sz="1400" dirty="0" err="1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mew_d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	……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4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get_month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4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return m;</a:t>
            </a:r>
            <a:endParaRPr lang="en-US" altLang="zh-TW" sz="1400" dirty="0">
              <a:solidFill>
                <a:srgbClr val="FF000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</a:rPr>
              <a:t>get_day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4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return d;</a:t>
            </a:r>
            <a:endParaRPr lang="en-US" altLang="zh-TW" sz="1400" dirty="0">
              <a:solidFill>
                <a:srgbClr val="FF000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14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400" dirty="0">
              <a:latin typeface="Courier New" pitchFamily="49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8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Why private members?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2713-3A03-4000-817D-A9DC118E6DFE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The common style </a:t>
            </a:r>
            <a:r>
              <a:rPr lang="en-US" altLang="zh-TW" dirty="0">
                <a:ea typeface="新細明體" pitchFamily="18" charset="-120"/>
              </a:rPr>
              <a:t>of class definitions </a:t>
            </a:r>
          </a:p>
          <a:p>
            <a:pPr lvl="1">
              <a:buSzPct val="80000"/>
            </a:pPr>
            <a:r>
              <a:rPr lang="en-US" altLang="zh-TW" dirty="0">
                <a:ea typeface="新細明體" pitchFamily="18" charset="-120"/>
              </a:rPr>
              <a:t>To have all member variables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private</a:t>
            </a:r>
          </a:p>
          <a:p>
            <a:pPr lvl="1">
              <a:buSzPct val="80000"/>
            </a:pPr>
            <a:r>
              <a:rPr lang="en-US" altLang="zh-TW" dirty="0">
                <a:ea typeface="新細明體" pitchFamily="18" charset="-120"/>
              </a:rPr>
              <a:t>Provide enough access functions to get and set the member variables</a:t>
            </a:r>
          </a:p>
          <a:p>
            <a:pPr lvl="1">
              <a:buSzPct val="80000"/>
            </a:pPr>
            <a:r>
              <a:rPr lang="en-US" altLang="zh-TW" dirty="0">
                <a:ea typeface="新細明體" pitchFamily="18" charset="-120"/>
              </a:rPr>
              <a:t>Supporting functions used by the member functions should also be made </a:t>
            </a:r>
            <a:r>
              <a:rPr lang="en-US" altLang="zh-TW" dirty="0" smtClean="0">
                <a:ea typeface="新細明體" pitchFamily="18" charset="-120"/>
              </a:rPr>
              <a:t>private</a:t>
            </a:r>
          </a:p>
          <a:p>
            <a:pPr lvl="1">
              <a:buSzPct val="80000"/>
            </a:pPr>
            <a:r>
              <a:rPr lang="en-US" altLang="zh-CN" dirty="0" smtClean="0">
                <a:ea typeface="新細明體" pitchFamily="18" charset="-120"/>
              </a:rPr>
              <a:t>Only functions that need to interact with the outside can be made public</a:t>
            </a: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Assignment operator for objects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EAC5-1942-425D-AFDE-207A798082E5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It is legal to use assignment operator = with objects or with structures</a:t>
            </a:r>
          </a:p>
          <a:p>
            <a:r>
              <a:rPr lang="en-US" altLang="zh-TW" dirty="0">
                <a:ea typeface="新細明體" pitchFamily="18" charset="-120"/>
              </a:rPr>
              <a:t>E.g.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DayOfYear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due_date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, tomorrow;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tomorrow.input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due_date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= tomorrow</a:t>
            </a:r>
            <a:r>
              <a:rPr lang="en-US" altLang="zh-TW" sz="2600" dirty="0" smtClean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r>
              <a:rPr lang="en-US" altLang="zh-TW" sz="2600" dirty="0" smtClean="0">
                <a:latin typeface="Calibri"/>
                <a:ea typeface="新細明體" pitchFamily="18" charset="-120"/>
                <a:cs typeface="Calibri"/>
              </a:rPr>
              <a:t>This effectively makes both variables pointing to the same memory address of the object</a:t>
            </a:r>
            <a:endParaRPr lang="en-US" altLang="zh-TW" sz="2600" dirty="0">
              <a:latin typeface="Calibri"/>
              <a:ea typeface="新細明體" pitchFamily="18" charset="-120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Constructors for initialization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AD00-6270-41A4-80EE-851107FD36C4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Class contains variables and functions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Variables must be initialized before use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In C++, a constructor is designed to initialize variables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A </a:t>
            </a:r>
            <a:r>
              <a:rPr lang="en-US" altLang="zh-TW" i="1" dirty="0">
                <a:ea typeface="新細明體" pitchFamily="18" charset="-120"/>
              </a:rPr>
              <a:t>constructor</a:t>
            </a:r>
            <a:r>
              <a:rPr lang="en-US" altLang="zh-TW" dirty="0">
                <a:ea typeface="新細明體" pitchFamily="18" charset="-120"/>
              </a:rPr>
              <a:t> is a member function that is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automatically</a:t>
            </a:r>
            <a:r>
              <a:rPr lang="en-US" altLang="zh-TW" dirty="0">
                <a:ea typeface="新細明體" pitchFamily="18" charset="-120"/>
              </a:rPr>
              <a:t> called when an object of that class is declared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Special </a:t>
            </a:r>
            <a:r>
              <a:rPr lang="en-US" altLang="zh-TW" dirty="0">
                <a:ea typeface="新細明體" pitchFamily="18" charset="-120"/>
              </a:rPr>
              <a:t>rules:</a:t>
            </a:r>
          </a:p>
          <a:p>
            <a:pPr lvl="1">
              <a:buSzPct val="80000"/>
            </a:pPr>
            <a:r>
              <a:rPr lang="en-US" altLang="zh-TW" dirty="0">
                <a:ea typeface="新細明體" pitchFamily="18" charset="-120"/>
              </a:rPr>
              <a:t>A constructor must have the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same</a:t>
            </a:r>
            <a:r>
              <a:rPr lang="en-US" altLang="zh-TW" dirty="0">
                <a:ea typeface="新細明體" pitchFamily="18" charset="-120"/>
              </a:rPr>
              <a:t> name as the class</a:t>
            </a:r>
          </a:p>
          <a:p>
            <a:pPr lvl="1">
              <a:buSzPct val="80000"/>
            </a:pPr>
            <a:r>
              <a:rPr lang="en-US" altLang="zh-TW" dirty="0">
                <a:ea typeface="新細明體" pitchFamily="18" charset="-120"/>
              </a:rPr>
              <a:t>A constructor definition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cannot</a:t>
            </a:r>
            <a:r>
              <a:rPr lang="en-US" altLang="zh-TW" dirty="0">
                <a:ea typeface="新細明體" pitchFamily="18" charset="-120"/>
              </a:rPr>
              <a:t> return a </a:t>
            </a:r>
            <a:r>
              <a:rPr lang="en-US" altLang="zh-TW" dirty="0" smtClean="0">
                <a:ea typeface="新細明體" pitchFamily="18" charset="-120"/>
              </a:rPr>
              <a:t>value</a:t>
            </a:r>
          </a:p>
          <a:p>
            <a:pPr lvl="1">
              <a:buSzPct val="80000"/>
            </a:pP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Example: Bank account 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28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1800" dirty="0">
                <a:ea typeface="新細明體" pitchFamily="18" charset="-120"/>
              </a:rPr>
              <a:t>E.g., Suppose we want to define a bank account class which has member variables </a:t>
            </a: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balance</a:t>
            </a:r>
            <a:r>
              <a:rPr lang="en-US" altLang="zh-TW" sz="1800" dirty="0">
                <a:ea typeface="新細明體" pitchFamily="18" charset="-120"/>
              </a:rPr>
              <a:t> and </a:t>
            </a:r>
            <a:r>
              <a:rPr lang="en-US" altLang="zh-TW" sz="1800" dirty="0" err="1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800" dirty="0">
                <a:ea typeface="新細明體" pitchFamily="18" charset="-120"/>
              </a:rPr>
              <a:t>.  We want to have a constructor that initializes the member variables.</a:t>
            </a:r>
          </a:p>
          <a:p>
            <a:endParaRPr lang="zh-HK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2564904"/>
            <a:ext cx="7772400" cy="3891136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BankAcc</a:t>
            </a:r>
            <a:endParaRPr lang="en-US" altLang="zh-TW" sz="16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1600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1600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dollars, </a:t>
            </a:r>
            <a:r>
              <a:rPr lang="en-US" altLang="zh-TW" sz="1600" dirty="0" err="1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cents, double rate);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 ...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private: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 double balance;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 double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};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...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dollars,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cents, double rate)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{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	 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balance = dollars + 0.01*cents;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= rate;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600" dirty="0">
              <a:latin typeface="Courier New" pitchFamily="49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874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Constructors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BABC-013D-47B1-A5A8-3080BB328520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When </a:t>
            </a:r>
            <a:r>
              <a:rPr lang="en-US" altLang="zh-TW" dirty="0">
                <a:ea typeface="新細明體" pitchFamily="18" charset="-120"/>
              </a:rPr>
              <a:t>declaring objects of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dirty="0">
                <a:ea typeface="新細明體" pitchFamily="18" charset="-120"/>
              </a:rPr>
              <a:t> class: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account1(10,50,2.0),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       account2(500,0,4.5);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Note:  A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constructor cannot be called in the same way as an ordinary member function is called: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account1.BankAcc(10,20,1.0); // illegal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Class and Object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HK" dirty="0" smtClean="0"/>
              <a:t>Class and object are important features of Object-oriented Programming Language (like C++, Java, C#)</a:t>
            </a:r>
          </a:p>
          <a:p>
            <a:r>
              <a:rPr lang="en-US" altLang="zh-HK" dirty="0" smtClean="0"/>
              <a:t>With </a:t>
            </a:r>
            <a:r>
              <a:rPr lang="en-US" altLang="zh-HK" dirty="0" smtClean="0">
                <a:solidFill>
                  <a:srgbClr val="FF0000"/>
                </a:solidFill>
              </a:rPr>
              <a:t>class</a:t>
            </a:r>
            <a:r>
              <a:rPr lang="en-US" altLang="zh-HK" dirty="0" smtClean="0"/>
              <a:t>, variables and their directly related functions can be grouped together to form a new </a:t>
            </a:r>
            <a:r>
              <a:rPr lang="en-US" altLang="zh-HK" dirty="0" smtClean="0">
                <a:solidFill>
                  <a:srgbClr val="FF0000"/>
                </a:solidFill>
              </a:rPr>
              <a:t>data type</a:t>
            </a:r>
          </a:p>
          <a:p>
            <a:r>
              <a:rPr lang="en-US" altLang="zh-HK" dirty="0" smtClean="0"/>
              <a:t>It promotes reusability and object-oriented design (not covered in this course)</a:t>
            </a:r>
          </a:p>
          <a:p>
            <a:r>
              <a:rPr lang="en-US" altLang="zh-HK" dirty="0" smtClean="0">
                <a:solidFill>
                  <a:srgbClr val="FF0000"/>
                </a:solidFill>
              </a:rPr>
              <a:t>Object</a:t>
            </a:r>
            <a:r>
              <a:rPr lang="en-US" altLang="zh-HK" dirty="0" smtClean="0"/>
              <a:t> is an instance of class, i.e. </a:t>
            </a:r>
            <a:r>
              <a:rPr lang="en-US" altLang="zh-HK" i="1" dirty="0" smtClean="0"/>
              <a:t>class </a:t>
            </a:r>
            <a:r>
              <a:rPr lang="en-US" altLang="zh-HK" dirty="0" smtClean="0"/>
              <a:t>is a blue-print and its product is its </a:t>
            </a:r>
            <a:r>
              <a:rPr lang="en-US" altLang="zh-HK" i="1" dirty="0" smtClean="0"/>
              <a:t>object</a:t>
            </a:r>
            <a:r>
              <a:rPr lang="en-US" altLang="zh-HK" dirty="0" smtClean="0"/>
              <a:t>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46302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Constructors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D25B-C0CC-4F69-91A2-B460BAF88319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More than one versions of constructors </a:t>
            </a:r>
            <a:r>
              <a:rPr lang="en-US" altLang="zh-TW" dirty="0">
                <a:ea typeface="新細明體" pitchFamily="18" charset="-120"/>
              </a:rPr>
              <a:t>are usually </a:t>
            </a:r>
            <a:r>
              <a:rPr lang="en-US" altLang="zh-TW" dirty="0" smtClean="0">
                <a:ea typeface="新細明體" pitchFamily="18" charset="-120"/>
              </a:rPr>
              <a:t>defined (overloaded) </a:t>
            </a:r>
            <a:r>
              <a:rPr lang="en-US" altLang="zh-TW" dirty="0">
                <a:ea typeface="新細明體" pitchFamily="18" charset="-120"/>
              </a:rPr>
              <a:t>so that objects can be initialized in more than one way, e.g.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 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class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BankAcc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dollars,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cents, double rate);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dollars, double rate);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private: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double balance;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double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Constructors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D25B-C0CC-4F69-91A2-B460BAF88319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484784"/>
            <a:ext cx="7772400" cy="511256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dollars, 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cents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, double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rate)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6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balance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dollars + 0.01*cents;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rate;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dollars, double rate)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{  </a:t>
            </a:r>
            <a:endParaRPr lang="en-US" altLang="zh-TW" sz="16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balance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dollars;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rate;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::</a:t>
            </a:r>
            <a:r>
              <a:rPr lang="en-US" altLang="zh-TW" sz="1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()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{ </a:t>
            </a:r>
            <a:endParaRPr lang="en-US" altLang="zh-TW" sz="16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balance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0;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1600" dirty="0" err="1" smtClean="0">
                <a:latin typeface="Courier New" pitchFamily="49" charset="0"/>
                <a:ea typeface="新細明體" pitchFamily="18" charset="-120"/>
              </a:rPr>
              <a:t>interest_rate</a:t>
            </a:r>
            <a:r>
              <a:rPr lang="en-US" altLang="zh-TW" sz="16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= 0.0;</a:t>
            </a:r>
          </a:p>
          <a:p>
            <a:pPr>
              <a:buFont typeface="Monotype Sort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33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Constructors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1DF2-B701-4044-AAF2-3B8335378769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ea typeface="新細明體" pitchFamily="18" charset="-120"/>
              </a:rPr>
              <a:t>When the constructor has no arguments, </a:t>
            </a:r>
            <a:r>
              <a:rPr lang="en-US" altLang="zh-TW" dirty="0">
                <a:solidFill>
                  <a:srgbClr val="FF0000"/>
                </a:solidFill>
                <a:ea typeface="新細明體" pitchFamily="18" charset="-120"/>
              </a:rPr>
              <a:t>don’t</a:t>
            </a:r>
            <a:r>
              <a:rPr lang="en-US" altLang="zh-TW" dirty="0">
                <a:ea typeface="新細明體" pitchFamily="18" charset="-120"/>
              </a:rPr>
              <a:t> include any parentheses in the object declaration.</a:t>
            </a:r>
          </a:p>
          <a:p>
            <a:r>
              <a:rPr lang="en-US" altLang="zh-TW" dirty="0">
                <a:ea typeface="新細明體" pitchFamily="18" charset="-120"/>
              </a:rPr>
              <a:t>E.g.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acc1(100, 50, 2.0), // OK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      acc2(100, 2.3),     // OK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      acc3(),          // error</a:t>
            </a:r>
          </a:p>
          <a:p>
            <a:pPr marL="0" indent="0">
              <a:buNone/>
            </a:pP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          acc4;          // correct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The </a:t>
            </a:r>
            <a:r>
              <a:rPr lang="en-US" altLang="zh-TW" dirty="0">
                <a:ea typeface="新細明體" pitchFamily="18" charset="-120"/>
              </a:rPr>
              <a:t>compiler thinks that it is the prototype of a function called 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acc3</a:t>
            </a:r>
            <a:r>
              <a:rPr lang="en-US" altLang="zh-TW" dirty="0">
                <a:ea typeface="新細明體" pitchFamily="18" charset="-120"/>
              </a:rPr>
              <a:t> that takes no arguments and returns a value of type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BankAcc</a:t>
            </a:r>
            <a:endParaRPr lang="en-US" altLang="zh-TW" sz="2600" dirty="0">
              <a:latin typeface="Courier New" pitchFamily="49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Constructors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33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>
                <a:ea typeface="新細明體" pitchFamily="18" charset="-120"/>
              </a:rPr>
              <a:t>Alternative way to call a constructor:</a:t>
            </a:r>
          </a:p>
          <a:p>
            <a:pPr marL="0" indent="0">
              <a:buNone/>
            </a:pP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i="1" dirty="0" err="1">
                <a:latin typeface="Courier New" pitchFamily="49" charset="0"/>
                <a:ea typeface="新細明體" pitchFamily="18" charset="-120"/>
              </a:rPr>
              <a:t>obj</a:t>
            </a: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 = </a:t>
            </a:r>
            <a:r>
              <a:rPr lang="en-US" altLang="zh-TW" i="1" dirty="0" err="1">
                <a:latin typeface="Courier New" pitchFamily="49" charset="0"/>
                <a:ea typeface="新細明體" pitchFamily="18" charset="-120"/>
              </a:rPr>
              <a:t>constr_name</a:t>
            </a: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i="1" dirty="0">
                <a:latin typeface="Courier New" pitchFamily="49" charset="0"/>
                <a:ea typeface="新細明體" pitchFamily="18" charset="-120"/>
              </a:rPr>
              <a:t>arguments</a:t>
            </a:r>
            <a:r>
              <a:rPr lang="en-US" altLang="zh-TW" dirty="0" smtClean="0">
                <a:latin typeface="Courier New" pitchFamily="49" charset="0"/>
                <a:ea typeface="新細明體" pitchFamily="18" charset="-120"/>
              </a:rPr>
              <a:t>);</a:t>
            </a:r>
          </a:p>
          <a:p>
            <a:pPr marL="0" indent="0">
              <a:buNone/>
            </a:pPr>
            <a:endParaRPr lang="en-US" altLang="zh-TW" dirty="0">
              <a:latin typeface="Courier New" pitchFamily="49" charset="0"/>
              <a:ea typeface="新細明體" pitchFamily="18" charset="-120"/>
            </a:endParaRPr>
          </a:p>
          <a:p>
            <a:pPr marL="274320" lvl="1" indent="0">
              <a:buNone/>
            </a:pPr>
            <a:r>
              <a:rPr lang="en-US" altLang="zh-TW" dirty="0">
                <a:ea typeface="新細明體" pitchFamily="18" charset="-120"/>
              </a:rPr>
              <a:t>E.g.,</a:t>
            </a: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 account1;</a:t>
            </a:r>
          </a:p>
          <a:p>
            <a:pPr marL="274320" lvl="1" indent="0">
              <a:buNone/>
            </a:pP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       account1 = </a:t>
            </a:r>
            <a:r>
              <a:rPr lang="en-US" altLang="zh-TW" dirty="0" err="1">
                <a:latin typeface="Courier New" pitchFamily="49" charset="0"/>
                <a:ea typeface="新細明體" pitchFamily="18" charset="-120"/>
              </a:rPr>
              <a:t>BankAcc</a:t>
            </a:r>
            <a:r>
              <a:rPr lang="en-US" altLang="zh-TW" dirty="0">
                <a:latin typeface="Courier New" pitchFamily="49" charset="0"/>
                <a:ea typeface="新細明體" pitchFamily="18" charset="-120"/>
              </a:rPr>
              <a:t>(200, 3.5</a:t>
            </a:r>
            <a:r>
              <a:rPr lang="en-US" altLang="zh-TW" dirty="0" smtClean="0">
                <a:latin typeface="Courier New" pitchFamily="49" charset="0"/>
                <a:ea typeface="新細明體" pitchFamily="18" charset="-120"/>
              </a:rPr>
              <a:t>);</a:t>
            </a:r>
          </a:p>
          <a:p>
            <a:pPr marL="274320" lvl="1" indent="0">
              <a:buNone/>
            </a:pPr>
            <a:endParaRPr lang="en-US" altLang="zh-TW" dirty="0">
              <a:latin typeface="Courier New" pitchFamily="49" charset="0"/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Mechanism: calling the constructor creates an anonymous object with new values; the object is then </a:t>
            </a:r>
            <a:r>
              <a:rPr lang="en-US" altLang="zh-TW" dirty="0" smtClean="0">
                <a:ea typeface="新細明體" pitchFamily="18" charset="-120"/>
              </a:rPr>
              <a:t>assigned </a:t>
            </a:r>
            <a:r>
              <a:rPr lang="en-US" altLang="zh-TW" dirty="0">
                <a:ea typeface="新細明體" pitchFamily="18" charset="-120"/>
              </a:rPr>
              <a:t>to the named object </a:t>
            </a:r>
            <a:endParaRPr lang="en-US" altLang="zh-TW" dirty="0" smtClean="0">
              <a:ea typeface="新細明體" pitchFamily="18" charset="-120"/>
            </a:endParaRPr>
          </a:p>
          <a:p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A constructor behaves like a function that returns an object of its class type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87843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Default constructors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1807-7BB0-4476-A433-C4708EF73FAC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16561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>
                <a:ea typeface="新細明體" pitchFamily="18" charset="-120"/>
              </a:rPr>
              <a:t>A constructor with no </a:t>
            </a:r>
            <a:r>
              <a:rPr lang="en-US" altLang="zh-TW" dirty="0" smtClean="0">
                <a:ea typeface="新細明體" pitchFamily="18" charset="-120"/>
              </a:rPr>
              <a:t>parameters</a:t>
            </a:r>
          </a:p>
          <a:p>
            <a:pPr lvl="1"/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Will be called when no argument is given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It does nothing at all!</a:t>
            </a:r>
          </a:p>
          <a:p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9433" y="3356992"/>
            <a:ext cx="3801616" cy="3166864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class Circle{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 radius;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Circle();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};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void </a:t>
            </a: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Circle:: 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Circle(){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radius=0;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8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double Circle::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return 3.1415*radius;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zh-TW" altLang="en-US" sz="1800" dirty="0"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73449" y="3356992"/>
            <a:ext cx="3801616" cy="3166864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Circle</a:t>
            </a: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circle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; 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circle.getArea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zh-TW" altLang="en-US" sz="1800" dirty="0">
              <a:latin typeface="Courier New" pitchFamily="49" charset="0"/>
              <a:ea typeface="新細明體" pitchFamily="18" charset="-120"/>
            </a:endParaRPr>
          </a:p>
        </p:txBody>
      </p:sp>
      <p:cxnSp>
        <p:nvCxnSpPr>
          <p:cNvPr id="3" name="Elbow Connector 2"/>
          <p:cNvCxnSpPr/>
          <p:nvPr/>
        </p:nvCxnSpPr>
        <p:spPr>
          <a:xfrm rot="10800000" flipV="1">
            <a:off x="4067944" y="3861048"/>
            <a:ext cx="1080120" cy="10793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Default constructors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1807-7BB0-4476-A433-C4708EF73FAC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1656184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Default constructor will be generated by compiler automatically if NO constructor is defined so far.</a:t>
            </a:r>
          </a:p>
          <a:p>
            <a:r>
              <a:rPr lang="en-US" altLang="zh-TW" dirty="0" smtClean="0">
                <a:ea typeface="新細明體" pitchFamily="18" charset="-120"/>
              </a:rPr>
              <a:t>However, if any non-default constructor is defined, call the default constructor will have compilation error.</a:t>
            </a:r>
          </a:p>
          <a:p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9433" y="3356992"/>
            <a:ext cx="3801616" cy="3166864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class Circle{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 radius;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circle(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 r);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};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Circle::Circle(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 r){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radius=r;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800" dirty="0" smtClean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double Circle::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return 3.1415*radius;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zh-TW" altLang="en-US" sz="1800" dirty="0"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73449" y="3356992"/>
            <a:ext cx="3801616" cy="3166864"/>
          </a:xfrm>
          <a:prstGeom prst="rect">
            <a:avLst/>
          </a:prstGeom>
          <a:ln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Circle</a:t>
            </a: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circle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; //illegal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Circle circle(6);	//OK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800" dirty="0" err="1" smtClean="0">
                <a:latin typeface="Courier New" pitchFamily="49" charset="0"/>
                <a:ea typeface="新細明體" pitchFamily="18" charset="-120"/>
              </a:rPr>
              <a:t>circle.getArea</a:t>
            </a: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18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zh-TW" altLang="en-US" sz="1800" dirty="0">
              <a:latin typeface="Courier New" pitchFamily="49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1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3600"/>
            <a:ext cx="7772400" cy="114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Parameters Passing: Call-by-Reference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DB74985-647E-4DAC-ADC8-1E5DDCE9A9B3}" type="slidenum">
              <a:rPr lang="zh-TW" altLang="en-US" smtClean="0">
                <a:ea typeface="新細明體" charset="-120"/>
              </a:rPr>
              <a:pPr/>
              <a:t>36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524000"/>
            <a:ext cx="7620000" cy="1371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TW" sz="2200" dirty="0" smtClean="0">
                <a:ea typeface="新細明體" charset="-120"/>
              </a:rPr>
              <a:t>Parameters pass to a function can be updated inside the function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TW" sz="2200" dirty="0" smtClean="0">
                <a:ea typeface="新細明體" charset="-120"/>
              </a:rPr>
              <a:t>Add ‘&amp;’ in font of the parameter that to be called by reference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TW" sz="2200" dirty="0" smtClean="0">
                <a:ea typeface="新細明體" charset="-120"/>
              </a:rPr>
              <a:t>More detail will be given in further Lecture (Pointer)</a:t>
            </a:r>
            <a:endParaRPr lang="en-US" altLang="zh-TW" sz="2200" dirty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zh-TW" sz="2200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zh-TW" sz="2200" dirty="0" smtClean="0">
              <a:ea typeface="新細明體" charset="-12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2971800"/>
            <a:ext cx="7696200" cy="3352800"/>
          </a:xfrm>
          <a:prstGeom prst="rect">
            <a:avLst/>
          </a:prstGeom>
          <a:noFill/>
          <a:ln w="3175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void swap(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&amp;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a, 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 </a:t>
            </a:r>
            <a:r>
              <a:rPr lang="en-US" altLang="zh-TW" sz="1600" dirty="0" smtClean="0">
                <a:solidFill>
                  <a:srgbClr val="FF0000"/>
                </a:solidFill>
                <a:latin typeface="Courier New" pitchFamily="49" charset="0"/>
                <a:ea typeface="新細明體" charset="-120"/>
              </a:rPr>
              <a:t>&amp;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b){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 temp;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temp=a;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a=b;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b=temp;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}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void </a:t>
            </a:r>
            <a:r>
              <a:rPr lang="en-US" altLang="zh-TW" sz="1600" dirty="0">
                <a:latin typeface="Courier New" pitchFamily="49" charset="0"/>
                <a:ea typeface="新細明體" charset="-120"/>
              </a:rPr>
              <a:t>main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(){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int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 x=1,y=3;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err="1">
                <a:latin typeface="Courier New" pitchFamily="49" charset="0"/>
                <a:ea typeface="新細明體" charset="-120"/>
              </a:rPr>
              <a:t>cout</a:t>
            </a:r>
            <a:r>
              <a:rPr lang="en-US" altLang="zh-TW" sz="1600" dirty="0">
                <a:latin typeface="Courier New" pitchFamily="49" charset="0"/>
                <a:ea typeface="新細明體" charset="-120"/>
              </a:rPr>
              <a:t> &lt;&lt; “x:”&lt;&lt;x &lt;&lt;“,y:”&lt;&lt;y&lt;&lt;</a:t>
            </a:r>
            <a:r>
              <a:rPr lang="en-US" altLang="zh-TW" sz="1600" dirty="0" err="1">
                <a:latin typeface="Courier New" pitchFamily="49" charset="0"/>
                <a:ea typeface="新細明體" charset="-120"/>
              </a:rPr>
              <a:t>endl</a:t>
            </a:r>
            <a:r>
              <a:rPr lang="en-US" altLang="zh-TW" sz="1600" dirty="0">
                <a:latin typeface="Courier New" pitchFamily="49" charset="0"/>
                <a:ea typeface="新細明體" charset="-120"/>
              </a:rPr>
              <a:t>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swap(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x,y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);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cout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 &lt;&lt; “x:”&lt;&lt;x &lt;&lt;“,y:”&lt;&lt;y&lt;&lt;</a:t>
            </a:r>
            <a:r>
              <a:rPr lang="en-US" altLang="zh-TW" sz="1600" dirty="0" err="1" smtClean="0">
                <a:latin typeface="Courier New" pitchFamily="49" charset="0"/>
                <a:ea typeface="新細明體" charset="-120"/>
              </a:rPr>
              <a:t>endl</a:t>
            </a: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;</a:t>
            </a:r>
            <a:endParaRPr lang="en-US" altLang="zh-TW" sz="1600" dirty="0">
              <a:latin typeface="Courier New" pitchFamily="49" charset="0"/>
              <a:ea typeface="新細明體" charset="-12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  <a:ea typeface="新細明體" charset="-120"/>
              </a:rPr>
              <a:t>}</a:t>
            </a:r>
            <a:endParaRPr lang="en-US" altLang="zh-TW" sz="1600" dirty="0">
              <a:latin typeface="Courier New" pitchFamily="49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12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37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99592" y="2492896"/>
            <a:ext cx="777240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All of the rest materials are for reference only.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655-D400-42EF-AA14-C72986F909BF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>Friend Function</a:t>
            </a:r>
            <a:endParaRPr lang="en-US" altLang="zh-TW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dirty="0" smtClean="0"/>
              <a:t>Not all functions could logically belong to a class, and sometimes</a:t>
            </a:r>
            <a:r>
              <a:rPr lang="en-US" altLang="zh-TW" sz="2800" dirty="0"/>
              <a:t>, it is more natural to implement an operation as ordinary (nonmember) </a:t>
            </a:r>
            <a:r>
              <a:rPr lang="en-US" altLang="zh-TW" sz="2800" dirty="0" smtClean="0"/>
              <a:t>functions, 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e.g. Equality (==) function that test if 2 objects are equal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Equality </a:t>
            </a:r>
            <a:r>
              <a:rPr lang="en-US" altLang="zh-TW" sz="2800" dirty="0"/>
              <a:t>operator </a:t>
            </a:r>
            <a:r>
              <a:rPr lang="en-US" altLang="zh-TW" sz="2600" dirty="0">
                <a:latin typeface="Courier New" pitchFamily="49" charset="0"/>
              </a:rPr>
              <a:t>=</a:t>
            </a:r>
            <a:r>
              <a:rPr lang="en-US" altLang="zh-TW" sz="800" dirty="0">
                <a:latin typeface="Courier New" pitchFamily="49" charset="0"/>
              </a:rPr>
              <a:t> </a:t>
            </a:r>
            <a:r>
              <a:rPr lang="en-US" altLang="zh-TW" sz="2600" dirty="0">
                <a:latin typeface="Courier New" pitchFamily="49" charset="0"/>
              </a:rPr>
              <a:t>=</a:t>
            </a:r>
            <a:r>
              <a:rPr lang="en-US" altLang="zh-TW" sz="2800" dirty="0"/>
              <a:t>  cannot be applied directly on objects or </a:t>
            </a:r>
            <a:r>
              <a:rPr lang="en-US" altLang="zh-TW" sz="2800" dirty="0" smtClean="0"/>
              <a:t>structures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Defining </a:t>
            </a:r>
            <a:r>
              <a:rPr lang="en-US" altLang="zh-TW" sz="2800" dirty="0"/>
              <a:t>it as a member function will </a:t>
            </a:r>
            <a:r>
              <a:rPr lang="en-US" altLang="zh-TW" sz="2800" dirty="0" smtClean="0"/>
              <a:t>lose </a:t>
            </a:r>
            <a:r>
              <a:rPr lang="en-US" altLang="zh-TW" sz="2800" dirty="0"/>
              <a:t>the </a:t>
            </a:r>
            <a:r>
              <a:rPr lang="en-US" altLang="zh-TW" sz="2800" dirty="0" smtClean="0"/>
              <a:t>symmetry</a:t>
            </a:r>
          </a:p>
          <a:p>
            <a:endParaRPr lang="en-US" altLang="zh-TW" sz="2800" dirty="0"/>
          </a:p>
          <a:p>
            <a:r>
              <a:rPr lang="en-US" altLang="zh-TW" sz="2800" dirty="0"/>
              <a:t>It is more natural to define such function as an ordinary (nonmember) </a:t>
            </a:r>
            <a:r>
              <a:rPr lang="en-US" altLang="zh-TW" sz="2800" dirty="0" smtClean="0"/>
              <a:t>function</a:t>
            </a:r>
            <a:endParaRPr lang="en-US" altLang="zh-TW" sz="2400" dirty="0" smtClean="0">
              <a:latin typeface="Courier New" pitchFamily="49" charset="0"/>
            </a:endParaRPr>
          </a:p>
          <a:p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3070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C412-35BE-4800-A04C-F3DF0C81AEB3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zh-TW" altLang="en-US" dirty="0"/>
              <a:t>E</a:t>
            </a:r>
            <a:r>
              <a:rPr lang="zh-TW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testing: ordinary function</a:t>
            </a:r>
            <a:endParaRPr lang="zh-TW" altLang="zh-TW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3456384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class </a:t>
            </a:r>
            <a:r>
              <a:rPr lang="en-US" altLang="zh-TW" sz="1600" dirty="0" smtClean="0">
                <a:latin typeface="Courier New" pitchFamily="49" charset="0"/>
              </a:rPr>
              <a:t>Rectangle</a:t>
            </a:r>
            <a:endParaRPr lang="zh-TW" altLang="zh-TW" sz="16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public</a:t>
            </a:r>
            <a:r>
              <a:rPr lang="zh-TW" altLang="zh-TW" sz="1600" dirty="0" smtClean="0">
                <a:latin typeface="Courier New" pitchFamily="49" charset="0"/>
              </a:rPr>
              <a:t>:</a:t>
            </a:r>
            <a:endParaRPr lang="en-US" altLang="zh-TW" sz="16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</a:rPr>
              <a:t>	</a:t>
            </a:r>
            <a:r>
              <a:rPr lang="en-US" altLang="zh-TW" sz="1600" dirty="0" smtClean="0">
                <a:latin typeface="Courier New" pitchFamily="49" charset="0"/>
              </a:rPr>
              <a:t>Rectangle(</a:t>
            </a: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</a:rPr>
              <a:t>w,int</a:t>
            </a:r>
            <a:r>
              <a:rPr lang="en-US" altLang="zh-TW" sz="1600" dirty="0" smtClean="0">
                <a:latin typeface="Courier New" pitchFamily="49" charset="0"/>
              </a:rPr>
              <a:t> h);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</a:rPr>
              <a:t>	</a:t>
            </a: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</a:rPr>
              <a:t>getArea</a:t>
            </a:r>
            <a:r>
              <a:rPr lang="en-US" altLang="zh-TW" sz="16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>
                <a:latin typeface="Courier New" pitchFamily="49" charset="0"/>
              </a:rPr>
              <a:t>	</a:t>
            </a: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</a:rPr>
              <a:t>getWidth</a:t>
            </a:r>
            <a:r>
              <a:rPr lang="en-US" altLang="zh-TW" sz="16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	</a:t>
            </a: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</a:rPr>
              <a:t>getHeight</a:t>
            </a:r>
            <a:r>
              <a:rPr lang="en-US" altLang="zh-TW" sz="16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zh-TW" altLang="zh-TW" sz="1600" dirty="0" smtClean="0">
                <a:latin typeface="Courier New" pitchFamily="49" charset="0"/>
              </a:rPr>
              <a:t>private</a:t>
            </a:r>
            <a:r>
              <a:rPr lang="zh-TW" altLang="zh-TW" sz="1600" dirty="0">
                <a:latin typeface="Courier New" pitchFamily="49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  int </a:t>
            </a:r>
            <a:r>
              <a:rPr lang="en-US" altLang="zh-TW" sz="1600" dirty="0" smtClean="0">
                <a:latin typeface="Courier New" pitchFamily="49" charset="0"/>
              </a:rPr>
              <a:t>width</a:t>
            </a:r>
            <a:r>
              <a:rPr lang="zh-TW" altLang="zh-TW" sz="1600" dirty="0" smtClean="0">
                <a:latin typeface="Courier New" pitchFamily="49" charset="0"/>
              </a:rPr>
              <a:t>;</a:t>
            </a:r>
            <a:endParaRPr lang="zh-TW" altLang="zh-TW" sz="16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600" dirty="0">
                <a:latin typeface="Courier New" pitchFamily="49" charset="0"/>
              </a:rPr>
              <a:t>  int </a:t>
            </a:r>
            <a:r>
              <a:rPr lang="en-US" altLang="zh-TW" sz="1600" dirty="0" smtClean="0">
                <a:latin typeface="Courier New" pitchFamily="49" charset="0"/>
              </a:rPr>
              <a:t>height</a:t>
            </a:r>
            <a:r>
              <a:rPr lang="zh-TW" altLang="zh-TW" sz="1600" dirty="0" smtClean="0">
                <a:latin typeface="Courier New" pitchFamily="49" charset="0"/>
              </a:rPr>
              <a:t>;</a:t>
            </a:r>
            <a:endParaRPr lang="zh-TW" altLang="zh-TW" sz="16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600" dirty="0" smtClean="0">
                <a:latin typeface="Courier New" pitchFamily="49" charset="0"/>
              </a:rPr>
              <a:t>};</a:t>
            </a:r>
            <a:endParaRPr lang="en-US" altLang="zh-TW" sz="1600" dirty="0" smtClean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27984" y="1484784"/>
            <a:ext cx="4248472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Rectangle::Rectangle(</a:t>
            </a:r>
            <a:r>
              <a:rPr lang="en-US" altLang="zh-TW" sz="1400" dirty="0" err="1" smtClean="0">
                <a:latin typeface="Courier New" pitchFamily="49" charset="0"/>
              </a:rPr>
              <a:t>int</a:t>
            </a:r>
            <a:r>
              <a:rPr lang="en-US" altLang="zh-TW" sz="1400" dirty="0" smtClean="0">
                <a:latin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</a:rPr>
              <a:t>w,int</a:t>
            </a:r>
            <a:r>
              <a:rPr lang="en-US" altLang="zh-TW" sz="1400" dirty="0" smtClean="0">
                <a:latin typeface="Courier New" pitchFamily="49" charset="0"/>
              </a:rPr>
              <a:t> h){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width=w;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height=h;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</a:rPr>
              <a:t>int</a:t>
            </a:r>
            <a:r>
              <a:rPr lang="en-US" altLang="zh-TW" sz="1400" dirty="0" smtClean="0">
                <a:latin typeface="Courier New" pitchFamily="49" charset="0"/>
              </a:rPr>
              <a:t> Rectangle::</a:t>
            </a:r>
            <a:r>
              <a:rPr lang="en-US" altLang="zh-TW" sz="1400" dirty="0" err="1" smtClean="0">
                <a:latin typeface="Courier New" pitchFamily="49" charset="0"/>
              </a:rPr>
              <a:t>getWidth</a:t>
            </a:r>
            <a:r>
              <a:rPr lang="en-US" altLang="zh-TW" sz="1400" dirty="0" smtClean="0">
                <a:latin typeface="Courier New" pitchFamily="49" charset="0"/>
              </a:rPr>
              <a:t>(){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return width;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</a:rPr>
              <a:t>int</a:t>
            </a:r>
            <a:r>
              <a:rPr lang="en-US" altLang="zh-TW" sz="1400" dirty="0" smtClean="0">
                <a:latin typeface="Courier New" pitchFamily="49" charset="0"/>
              </a:rPr>
              <a:t> Rectangle::</a:t>
            </a:r>
            <a:r>
              <a:rPr lang="en-US" altLang="zh-TW" sz="1400" dirty="0" err="1" smtClean="0">
                <a:latin typeface="Courier New" pitchFamily="49" charset="0"/>
              </a:rPr>
              <a:t>getHeight</a:t>
            </a:r>
            <a:r>
              <a:rPr lang="en-US" altLang="zh-TW" sz="1400" dirty="0" smtClean="0">
                <a:latin typeface="Courier New" pitchFamily="49" charset="0"/>
              </a:rPr>
              <a:t>(){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return height;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 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</a:rPr>
              <a:t>int</a:t>
            </a:r>
            <a:r>
              <a:rPr lang="en-US" altLang="zh-TW" sz="1400" dirty="0" smtClean="0">
                <a:latin typeface="Courier New" pitchFamily="49" charset="0"/>
              </a:rPr>
              <a:t> Rectangle::</a:t>
            </a:r>
            <a:r>
              <a:rPr lang="en-US" altLang="zh-TW" sz="1400" dirty="0" err="1" smtClean="0">
                <a:latin typeface="Courier New" pitchFamily="49" charset="0"/>
              </a:rPr>
              <a:t>getArea</a:t>
            </a:r>
            <a:r>
              <a:rPr lang="en-US" altLang="zh-TW" sz="1400" dirty="0" smtClean="0">
                <a:latin typeface="Courier New" pitchFamily="49" charset="0"/>
              </a:rPr>
              <a:t>(){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>
                <a:latin typeface="Courier New" pitchFamily="49" charset="0"/>
              </a:rPr>
              <a:t>	</a:t>
            </a:r>
            <a:r>
              <a:rPr lang="en-US" altLang="zh-TW" sz="1400" dirty="0" smtClean="0">
                <a:latin typeface="Courier New" pitchFamily="49" charset="0"/>
              </a:rPr>
              <a:t>return width*height;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>
                <a:latin typeface="Courier New" pitchFamily="49" charset="0"/>
              </a:rPr>
              <a:t>}</a:t>
            </a:r>
            <a:endParaRPr lang="zh-TW" altLang="zh-TW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Class and Object : Example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2060848"/>
            <a:ext cx="3886200" cy="460851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width, height;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4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double </a:t>
            </a: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getCircleArea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return</a:t>
            </a: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 3.14*radius*radius;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4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double </a:t>
            </a: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getRectangleArea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return  width*height;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double </a:t>
            </a: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getCirclePerimeter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return	</a:t>
            </a: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2*3.14*radius;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double </a:t>
            </a: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getRectanglePerimeter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return  2*(</a:t>
            </a:r>
            <a:r>
              <a:rPr lang="en-US" altLang="zh-TW" sz="14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width+height</a:t>
            </a:r>
            <a:r>
              <a:rPr lang="en-US" altLang="zh-TW" sz="14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4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953000" y="2060848"/>
            <a:ext cx="3886200" cy="460851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class Circle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err="1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400" dirty="0" err="1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getCircleArea</a:t>
            </a: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return 3.14*radius*radius</a:t>
            </a: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}</a:t>
            </a:r>
            <a:endParaRPr lang="en-US" altLang="zh-TW" sz="1400" dirty="0">
              <a:solidFill>
                <a:srgbClr val="7030A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400" dirty="0" err="1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getCirclePerimeter</a:t>
            </a: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return 2*3.14*radius</a:t>
            </a:r>
            <a:r>
              <a:rPr lang="en-US" altLang="zh-TW" sz="14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class </a:t>
            </a:r>
            <a:r>
              <a:rPr lang="en-US" altLang="zh-TW" sz="14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Rect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4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 width, height;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4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getRectangleArea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return 	width*height;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14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getRectanglePerimeter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return 	2*(</a:t>
            </a:r>
            <a:r>
              <a:rPr lang="en-US" altLang="zh-TW" sz="14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width+height</a:t>
            </a: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4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1400" dirty="0" smtClean="0">
              <a:solidFill>
                <a:srgbClr val="00B05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1628800"/>
            <a:ext cx="3886200" cy="360040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Without class/object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1632011"/>
            <a:ext cx="3886200" cy="360040"/>
          </a:xfrm>
          <a:prstGeom prst="roundRect">
            <a:avLst/>
          </a:prstGeom>
          <a:solidFill>
            <a:srgbClr val="0070C0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 class/object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6959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E</a:t>
            </a:r>
            <a:r>
              <a:rPr lang="zh-TW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testing: ordinary function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40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9592" y="1556792"/>
            <a:ext cx="7772400" cy="4536504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bool equal(</a:t>
            </a:r>
            <a:r>
              <a:rPr lang="en-US" altLang="zh-TW" sz="1400" dirty="0" smtClean="0">
                <a:latin typeface="Courier New" pitchFamily="49" charset="0"/>
              </a:rPr>
              <a:t>Rectangle r1</a:t>
            </a:r>
            <a:r>
              <a:rPr lang="zh-TW" altLang="zh-TW" sz="1400" dirty="0" smtClean="0">
                <a:latin typeface="Courier New" pitchFamily="49" charset="0"/>
              </a:rPr>
              <a:t>, </a:t>
            </a:r>
            <a:r>
              <a:rPr lang="en-US" altLang="zh-TW" sz="1400" dirty="0" smtClean="0">
                <a:latin typeface="Courier New" pitchFamily="49" charset="0"/>
              </a:rPr>
              <a:t>Rectangle r2</a:t>
            </a:r>
            <a:r>
              <a:rPr lang="zh-TW" altLang="zh-TW" sz="1400" dirty="0" smtClean="0">
                <a:latin typeface="Courier New" pitchFamily="49" charset="0"/>
              </a:rPr>
              <a:t>)</a:t>
            </a:r>
            <a:r>
              <a:rPr lang="en-US" altLang="zh-TW" sz="1400" dirty="0" smtClean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if (r1.getWidth()==r2.getWidth() &amp;&amp;	r1.getHeight()==r2.getHeight())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	return true;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else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	return false;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  <a:endParaRPr lang="zh-TW" altLang="zh-TW" sz="14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void main()</a:t>
            </a:r>
          </a:p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  </a:t>
            </a:r>
            <a:r>
              <a:rPr lang="en-US" altLang="zh-TW" sz="1400" dirty="0" smtClean="0">
                <a:latin typeface="Courier New" pitchFamily="49" charset="0"/>
              </a:rPr>
              <a:t>Rectangle </a:t>
            </a:r>
            <a:r>
              <a:rPr lang="en-US" altLang="zh-TW" sz="1400" dirty="0" err="1" smtClean="0">
                <a:latin typeface="Courier New" pitchFamily="49" charset="0"/>
              </a:rPr>
              <a:t>ra</a:t>
            </a:r>
            <a:r>
              <a:rPr lang="zh-TW" altLang="zh-TW" sz="1400" dirty="0" smtClean="0">
                <a:latin typeface="Courier New" pitchFamily="49" charset="0"/>
              </a:rPr>
              <a:t>(10,22), </a:t>
            </a:r>
            <a:r>
              <a:rPr lang="en-US" altLang="zh-TW" sz="1400" dirty="0" err="1" smtClean="0">
                <a:latin typeface="Courier New" pitchFamily="49" charset="0"/>
              </a:rPr>
              <a:t>rb</a:t>
            </a:r>
            <a:r>
              <a:rPr lang="en-US" altLang="zh-TW" sz="1400" dirty="0" smtClean="0">
                <a:latin typeface="Courier New" pitchFamily="49" charset="0"/>
              </a:rPr>
              <a:t>(10,21)</a:t>
            </a:r>
            <a:r>
              <a:rPr lang="zh-TW" altLang="zh-TW" sz="1400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</a:t>
            </a:r>
            <a:r>
              <a:rPr lang="zh-TW" altLang="zh-TW" sz="1400" dirty="0" smtClean="0">
                <a:latin typeface="Courier New" pitchFamily="49" charset="0"/>
              </a:rPr>
              <a:t>if ( equal(</a:t>
            </a:r>
            <a:r>
              <a:rPr lang="en-US" altLang="zh-TW" sz="1400" dirty="0" err="1" smtClean="0">
                <a:latin typeface="Courier New" pitchFamily="49" charset="0"/>
              </a:rPr>
              <a:t>ra</a:t>
            </a:r>
            <a:r>
              <a:rPr lang="zh-TW" altLang="zh-TW" sz="1400" dirty="0" smtClean="0">
                <a:latin typeface="Courier New" pitchFamily="49" charset="0"/>
              </a:rPr>
              <a:t>, </a:t>
            </a:r>
            <a:r>
              <a:rPr lang="en-US" altLang="zh-TW" sz="1400" dirty="0" err="1" smtClean="0">
                <a:latin typeface="Courier New" pitchFamily="49" charset="0"/>
              </a:rPr>
              <a:t>rb</a:t>
            </a:r>
            <a:r>
              <a:rPr lang="zh-TW" altLang="zh-TW" sz="1400" dirty="0" smtClean="0">
                <a:latin typeface="Courier New" pitchFamily="49" charset="0"/>
              </a:rPr>
              <a:t>) )</a:t>
            </a:r>
          </a:p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    cout &lt;&lt; </a:t>
            </a:r>
            <a:r>
              <a:rPr lang="en-US" altLang="zh-TW" sz="1400" dirty="0" smtClean="0">
                <a:latin typeface="Courier New" pitchFamily="49" charset="0"/>
              </a:rPr>
              <a:t>“They are the same</a:t>
            </a:r>
            <a:r>
              <a:rPr lang="zh-TW" altLang="zh-TW" sz="1400" dirty="0" smtClean="0">
                <a:latin typeface="Courier New" pitchFamily="49" charset="0"/>
              </a:rPr>
              <a:t>\n</a:t>
            </a:r>
            <a:r>
              <a:rPr lang="en-US" altLang="zh-TW" sz="1400" dirty="0" smtClean="0">
                <a:latin typeface="Courier New" pitchFamily="49" charset="0"/>
              </a:rPr>
              <a:t>"</a:t>
            </a:r>
            <a:r>
              <a:rPr lang="zh-TW" altLang="zh-TW" sz="1400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zh-TW" altLang="zh-TW" sz="1400" dirty="0" smtClean="0">
                <a:latin typeface="Courier New" pitchFamily="49" charset="0"/>
              </a:rPr>
              <a:t>} </a:t>
            </a:r>
            <a:endParaRPr lang="zh-TW" altLang="zh-TW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64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FE7C-7584-4052-B6C1-96B2042B7607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Friend function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951413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sz="2800" dirty="0"/>
              <a:t>The previous equality function needs to call access functions several times </a:t>
            </a:r>
            <a:r>
              <a:rPr lang="zh-TW" altLang="zh-TW" sz="2800" dirty="0">
                <a:sym typeface="Symbol" pitchFamily="18" charset="2"/>
              </a:rPr>
              <a:t></a:t>
            </a:r>
            <a:r>
              <a:rPr lang="en-US" altLang="zh-TW" sz="2800" dirty="0"/>
              <a:t> not efficient 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However, declare the member variable as public and direct access them are not recommend</a:t>
            </a:r>
          </a:p>
          <a:p>
            <a:endParaRPr lang="en-US" altLang="zh-TW" sz="2800" dirty="0" smtClean="0"/>
          </a:p>
          <a:p>
            <a:pPr marL="274320" lvl="1" indent="0">
              <a:buNone/>
            </a:pPr>
            <a:r>
              <a:rPr lang="en-US" altLang="zh-TW" sz="2300" dirty="0" smtClean="0">
                <a:latin typeface="Courier New" pitchFamily="49" charset="0"/>
              </a:rPr>
              <a:t>class Rectangle {</a:t>
            </a:r>
          </a:p>
          <a:p>
            <a:pPr marL="274320" lvl="1" indent="0">
              <a:buNone/>
            </a:pPr>
            <a:r>
              <a:rPr lang="en-US" altLang="zh-TW" sz="2300" dirty="0" smtClean="0">
                <a:latin typeface="Courier New" pitchFamily="49" charset="0"/>
              </a:rPr>
              <a:t>	public:</a:t>
            </a:r>
          </a:p>
          <a:p>
            <a:pPr marL="274320" lvl="1" indent="0">
              <a:buNone/>
            </a:pPr>
            <a:r>
              <a:rPr lang="en-US" altLang="zh-TW" sz="2300" dirty="0">
                <a:latin typeface="Courier New" pitchFamily="49" charset="0"/>
              </a:rPr>
              <a:t>	</a:t>
            </a:r>
            <a:r>
              <a:rPr lang="en-US" altLang="zh-TW" sz="2300" dirty="0" err="1" smtClean="0">
                <a:latin typeface="Courier New" pitchFamily="49" charset="0"/>
              </a:rPr>
              <a:t>int</a:t>
            </a:r>
            <a:r>
              <a:rPr lang="en-US" altLang="zh-TW" sz="2300" dirty="0" smtClean="0">
                <a:latin typeface="Courier New" pitchFamily="49" charset="0"/>
              </a:rPr>
              <a:t> </a:t>
            </a:r>
            <a:r>
              <a:rPr lang="en-US" altLang="zh-TW" sz="2300" dirty="0" err="1" smtClean="0">
                <a:latin typeface="Courier New" pitchFamily="49" charset="0"/>
              </a:rPr>
              <a:t>width,height</a:t>
            </a:r>
            <a:r>
              <a:rPr lang="en-US" altLang="zh-TW" sz="2300" dirty="0" smtClean="0">
                <a:latin typeface="Courier New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altLang="zh-TW" sz="2300" dirty="0" smtClean="0">
                <a:latin typeface="Courier New" pitchFamily="49" charset="0"/>
              </a:rPr>
              <a:t>……</a:t>
            </a:r>
          </a:p>
          <a:p>
            <a:pPr marL="274320" lvl="1" indent="0">
              <a:buNone/>
            </a:pPr>
            <a:r>
              <a:rPr lang="en-US" altLang="zh-TW" sz="2300" dirty="0" smtClean="0">
                <a:latin typeface="Courier New" pitchFamily="49" charset="0"/>
              </a:rPr>
              <a:t>}</a:t>
            </a:r>
          </a:p>
          <a:p>
            <a:pPr marL="274320" lvl="1" indent="0">
              <a:buNone/>
            </a:pPr>
            <a:endParaRPr lang="en-US" altLang="zh-TW" sz="23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300" dirty="0" smtClean="0">
                <a:latin typeface="Courier New" pitchFamily="49" charset="0"/>
              </a:rPr>
              <a:t>	</a:t>
            </a:r>
            <a:r>
              <a:rPr lang="zh-TW" altLang="zh-TW" sz="2300" dirty="0" smtClean="0">
                <a:latin typeface="Courier New" pitchFamily="49" charset="0"/>
              </a:rPr>
              <a:t>bool </a:t>
            </a:r>
            <a:r>
              <a:rPr lang="zh-TW" altLang="zh-TW" sz="2300" dirty="0">
                <a:latin typeface="Courier New" pitchFamily="49" charset="0"/>
              </a:rPr>
              <a:t>equal(</a:t>
            </a:r>
            <a:r>
              <a:rPr lang="en-US" altLang="zh-TW" sz="2300" dirty="0">
                <a:latin typeface="Courier New" pitchFamily="49" charset="0"/>
              </a:rPr>
              <a:t>Rectangle r1</a:t>
            </a:r>
            <a:r>
              <a:rPr lang="zh-TW" altLang="zh-TW" sz="2300" dirty="0">
                <a:latin typeface="Courier New" pitchFamily="49" charset="0"/>
              </a:rPr>
              <a:t>, </a:t>
            </a:r>
            <a:r>
              <a:rPr lang="en-US" altLang="zh-TW" sz="2300" dirty="0">
                <a:latin typeface="Courier New" pitchFamily="49" charset="0"/>
              </a:rPr>
              <a:t>Rectangle r2</a:t>
            </a:r>
            <a:r>
              <a:rPr lang="zh-TW" altLang="zh-TW" sz="2300" dirty="0">
                <a:latin typeface="Courier New" pitchFamily="49" charset="0"/>
              </a:rPr>
              <a:t>)</a:t>
            </a:r>
            <a:r>
              <a:rPr lang="en-US" altLang="zh-TW" sz="2300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zh-TW" sz="2300" dirty="0">
                <a:latin typeface="Courier New" pitchFamily="49" charset="0"/>
              </a:rPr>
              <a:t>	if (r1.width ==r2.width &amp;&amp; r1.height==r2.height)</a:t>
            </a:r>
          </a:p>
          <a:p>
            <a:pPr>
              <a:buFont typeface="Wingdings" pitchFamily="2" charset="2"/>
              <a:buNone/>
            </a:pPr>
            <a:r>
              <a:rPr lang="en-US" altLang="zh-TW" sz="2300" dirty="0">
                <a:latin typeface="Courier New" pitchFamily="49" charset="0"/>
              </a:rPr>
              <a:t>		return true;</a:t>
            </a:r>
          </a:p>
          <a:p>
            <a:pPr>
              <a:buFont typeface="Wingdings" pitchFamily="2" charset="2"/>
              <a:buNone/>
            </a:pPr>
            <a:r>
              <a:rPr lang="en-US" altLang="zh-TW" sz="2300" dirty="0">
                <a:latin typeface="Courier New" pitchFamily="49" charset="0"/>
              </a:rPr>
              <a:t>	else</a:t>
            </a:r>
          </a:p>
          <a:p>
            <a:pPr>
              <a:buFont typeface="Wingdings" pitchFamily="2" charset="2"/>
              <a:buNone/>
            </a:pPr>
            <a:r>
              <a:rPr lang="en-US" altLang="zh-TW" sz="2300" dirty="0">
                <a:latin typeface="Courier New" pitchFamily="49" charset="0"/>
              </a:rPr>
              <a:t>		return false;</a:t>
            </a:r>
          </a:p>
          <a:p>
            <a:pPr>
              <a:buFont typeface="Wingdings" pitchFamily="2" charset="2"/>
              <a:buNone/>
            </a:pPr>
            <a:r>
              <a:rPr lang="en-US" altLang="zh-TW" sz="2300" dirty="0" smtClean="0">
                <a:latin typeface="Courier New" pitchFamily="49" charset="0"/>
              </a:rPr>
              <a:t>	}</a:t>
            </a:r>
            <a:endParaRPr lang="zh-TW" altLang="zh-TW" sz="2300" dirty="0">
              <a:latin typeface="Courier New" pitchFamily="49" charset="0"/>
            </a:endParaRPr>
          </a:p>
          <a:p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878034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FE7C-7584-4052-B6C1-96B2042B7607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Friend function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951413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Solution: Define a friend function!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A </a:t>
            </a:r>
            <a:r>
              <a:rPr lang="en-US" altLang="zh-TW" sz="2000" dirty="0"/>
              <a:t>friend function of a class is </a:t>
            </a:r>
            <a:r>
              <a:rPr lang="en-US" altLang="zh-TW" sz="2000" i="1" dirty="0">
                <a:solidFill>
                  <a:srgbClr val="FF0000"/>
                </a:solidFill>
              </a:rPr>
              <a:t>not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/>
              <a:t>a member function of the class but has access to the private members of that class 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A friend function doesn’t need to call access functions </a:t>
            </a:r>
            <a:r>
              <a:rPr lang="en-US" altLang="zh-TW" sz="2000" dirty="0" smtClean="0">
                <a:sym typeface="Wingdings"/>
              </a:rPr>
              <a:t> more efficient</a:t>
            </a:r>
            <a:endParaRPr lang="en-US" altLang="zh-TW" sz="2000" dirty="0" smtClean="0"/>
          </a:p>
          <a:p>
            <a:pPr marL="0" indent="0">
              <a:buNone/>
            </a:pPr>
            <a:endParaRPr lang="zh-TW" altLang="zh-TW" sz="2000" dirty="0">
              <a:latin typeface="Calibri"/>
              <a:cs typeface="Calibri"/>
            </a:endParaRPr>
          </a:p>
          <a:p>
            <a:r>
              <a:rPr lang="en-US" altLang="zh-TW" sz="2000" dirty="0" smtClean="0">
                <a:latin typeface="Calibri"/>
                <a:cs typeface="Calibri"/>
              </a:rPr>
              <a:t>Also the code looks simpler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A friend function will be </a:t>
            </a:r>
            <a:r>
              <a:rPr lang="en-US" altLang="zh-TW" sz="2000" dirty="0" smtClean="0">
                <a:solidFill>
                  <a:srgbClr val="FF0000"/>
                </a:solidFill>
              </a:rPr>
              <a:t>public</a:t>
            </a:r>
            <a:r>
              <a:rPr lang="en-US" altLang="zh-TW" sz="2000" dirty="0" smtClean="0"/>
              <a:t> no matter it is defined under “public:” or not</a:t>
            </a:r>
            <a:endParaRPr lang="zh-TW" altLang="zh-TW" sz="2000" dirty="0"/>
          </a:p>
          <a:p>
            <a:pPr>
              <a:buFont typeface="Wingdings" pitchFamily="2" charset="2"/>
              <a:buChar char="q"/>
            </a:pP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9321503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C412-35BE-4800-A04C-F3DF0C81AEB3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zh-TW" altLang="en-US" dirty="0"/>
              <a:t>E</a:t>
            </a:r>
            <a:r>
              <a:rPr lang="zh-TW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testing: </a:t>
            </a:r>
            <a:r>
              <a:rPr lang="en-US" altLang="zh-TW" dirty="0" smtClean="0"/>
              <a:t>friend function</a:t>
            </a:r>
            <a:endParaRPr lang="zh-TW" altLang="zh-TW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4752528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class </a:t>
            </a:r>
            <a:r>
              <a:rPr lang="en-US" altLang="zh-TW" sz="1800" dirty="0" smtClean="0">
                <a:latin typeface="Courier New" pitchFamily="49" charset="0"/>
              </a:rPr>
              <a:t>Rectangle</a:t>
            </a:r>
            <a:endParaRPr lang="zh-TW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public</a:t>
            </a:r>
            <a:r>
              <a:rPr lang="zh-TW" altLang="zh-TW" sz="1800" dirty="0" smtClean="0">
                <a:latin typeface="Courier New" pitchFamily="49" charset="0"/>
              </a:rPr>
              <a:t>:</a:t>
            </a:r>
            <a:endParaRPr lang="en-US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	Rectangle(</a:t>
            </a:r>
            <a:r>
              <a:rPr lang="en-US" altLang="zh-TW" sz="1800" dirty="0" err="1" smtClean="0">
                <a:latin typeface="Courier New" pitchFamily="49" charset="0"/>
              </a:rPr>
              <a:t>int</a:t>
            </a:r>
            <a:r>
              <a:rPr lang="en-US" altLang="zh-TW" sz="1800" dirty="0" smtClean="0">
                <a:latin typeface="Courier New" pitchFamily="49" charset="0"/>
              </a:rPr>
              <a:t> </a:t>
            </a:r>
            <a:r>
              <a:rPr lang="en-US" altLang="zh-TW" sz="1800" dirty="0" err="1" smtClean="0">
                <a:latin typeface="Courier New" pitchFamily="49" charset="0"/>
              </a:rPr>
              <a:t>w,int</a:t>
            </a:r>
            <a:r>
              <a:rPr lang="en-US" altLang="zh-TW" sz="1800" dirty="0" smtClean="0">
                <a:latin typeface="Courier New" pitchFamily="49" charset="0"/>
              </a:rPr>
              <a:t> h);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friend </a:t>
            </a:r>
            <a:r>
              <a:rPr lang="en-US" altLang="zh-TW" sz="1800" dirty="0" err="1" smtClean="0">
                <a:solidFill>
                  <a:srgbClr val="0070C0"/>
                </a:solidFill>
                <a:latin typeface="Courier New" pitchFamily="49" charset="0"/>
              </a:rPr>
              <a:t>bool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 equal(Rectangle r1,Rectangle r2);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err="1" smtClean="0">
                <a:latin typeface="Courier New" pitchFamily="49" charset="0"/>
              </a:rPr>
              <a:t>int</a:t>
            </a:r>
            <a:r>
              <a:rPr lang="en-US" altLang="zh-TW" sz="1800" dirty="0" smtClean="0">
                <a:latin typeface="Courier New" pitchFamily="49" charset="0"/>
              </a:rPr>
              <a:t> </a:t>
            </a:r>
            <a:r>
              <a:rPr lang="en-US" altLang="zh-TW" sz="1800" dirty="0" err="1" smtClean="0">
                <a:latin typeface="Courier New" pitchFamily="49" charset="0"/>
              </a:rPr>
              <a:t>getArea</a:t>
            </a:r>
            <a:r>
              <a:rPr lang="en-US" altLang="zh-TW" sz="18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err="1" smtClean="0">
                <a:latin typeface="Courier New" pitchFamily="49" charset="0"/>
              </a:rPr>
              <a:t>int</a:t>
            </a:r>
            <a:r>
              <a:rPr lang="en-US" altLang="zh-TW" sz="1800" dirty="0" smtClean="0">
                <a:latin typeface="Courier New" pitchFamily="49" charset="0"/>
              </a:rPr>
              <a:t> </a:t>
            </a:r>
            <a:r>
              <a:rPr lang="en-US" altLang="zh-TW" sz="1800" dirty="0" err="1" smtClean="0">
                <a:latin typeface="Courier New" pitchFamily="49" charset="0"/>
              </a:rPr>
              <a:t>getWidth</a:t>
            </a:r>
            <a:r>
              <a:rPr lang="en-US" altLang="zh-TW" sz="18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	</a:t>
            </a:r>
            <a:r>
              <a:rPr lang="en-US" altLang="zh-TW" sz="1800" dirty="0" err="1" smtClean="0">
                <a:latin typeface="Courier New" pitchFamily="49" charset="0"/>
              </a:rPr>
              <a:t>int</a:t>
            </a:r>
            <a:r>
              <a:rPr lang="en-US" altLang="zh-TW" sz="1800" dirty="0" smtClean="0">
                <a:latin typeface="Courier New" pitchFamily="49" charset="0"/>
              </a:rPr>
              <a:t> </a:t>
            </a:r>
            <a:r>
              <a:rPr lang="en-US" altLang="zh-TW" sz="1800" dirty="0" err="1" smtClean="0">
                <a:latin typeface="Courier New" pitchFamily="49" charset="0"/>
              </a:rPr>
              <a:t>getHeight</a:t>
            </a:r>
            <a:r>
              <a:rPr lang="en-US" altLang="zh-TW" sz="18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latin typeface="Courier New" pitchFamily="49" charset="0"/>
              </a:rPr>
              <a:t>private</a:t>
            </a:r>
            <a:r>
              <a:rPr lang="zh-TW" altLang="zh-TW" sz="1800" dirty="0">
                <a:latin typeface="Courier New" pitchFamily="49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  int </a:t>
            </a:r>
            <a:r>
              <a:rPr lang="en-US" altLang="zh-TW" sz="1800" dirty="0" smtClean="0">
                <a:latin typeface="Courier New" pitchFamily="49" charset="0"/>
              </a:rPr>
              <a:t>width</a:t>
            </a:r>
            <a:r>
              <a:rPr lang="zh-TW" altLang="zh-TW" sz="1800" dirty="0" smtClean="0">
                <a:latin typeface="Courier New" pitchFamily="49" charset="0"/>
              </a:rPr>
              <a:t>;</a:t>
            </a:r>
            <a:endParaRPr lang="zh-TW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  int </a:t>
            </a:r>
            <a:r>
              <a:rPr lang="en-US" altLang="zh-TW" sz="1800" dirty="0" smtClean="0">
                <a:latin typeface="Courier New" pitchFamily="49" charset="0"/>
              </a:rPr>
              <a:t>height</a:t>
            </a:r>
            <a:r>
              <a:rPr lang="zh-TW" altLang="zh-TW" sz="1800" dirty="0" smtClean="0">
                <a:latin typeface="Courier New" pitchFamily="49" charset="0"/>
              </a:rPr>
              <a:t>;</a:t>
            </a:r>
            <a:endParaRPr lang="zh-TW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latin typeface="Courier New" pitchFamily="49" charset="0"/>
              </a:rPr>
              <a:t>};</a:t>
            </a:r>
            <a:endParaRPr lang="en-US" altLang="zh-TW" sz="1800" dirty="0" smtClean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24128" y="1484784"/>
            <a:ext cx="2952328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Rectangle::Rectangle(</a:t>
            </a: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</a:rPr>
              <a:t>w,int</a:t>
            </a:r>
            <a:r>
              <a:rPr lang="en-US" altLang="zh-TW" sz="1600" dirty="0" smtClean="0">
                <a:latin typeface="Courier New" pitchFamily="49" charset="0"/>
              </a:rPr>
              <a:t> h){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	width=w;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	height=h;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Rectangle::</a:t>
            </a:r>
            <a:r>
              <a:rPr lang="en-US" altLang="zh-TW" sz="1600" dirty="0" err="1" smtClean="0">
                <a:latin typeface="Courier New" pitchFamily="49" charset="0"/>
              </a:rPr>
              <a:t>getWidth</a:t>
            </a:r>
            <a:r>
              <a:rPr lang="en-US" altLang="zh-TW" sz="1600" dirty="0" smtClean="0">
                <a:latin typeface="Courier New" pitchFamily="49" charset="0"/>
              </a:rPr>
              <a:t>(){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	return width;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err="1" smtClean="0">
                <a:latin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</a:rPr>
              <a:t> Rectangle::</a:t>
            </a:r>
            <a:r>
              <a:rPr lang="en-US" altLang="zh-TW" sz="1600" dirty="0" err="1" smtClean="0">
                <a:latin typeface="Courier New" pitchFamily="49" charset="0"/>
              </a:rPr>
              <a:t>getHeight</a:t>
            </a:r>
            <a:r>
              <a:rPr lang="en-US" altLang="zh-TW" sz="1600" dirty="0" smtClean="0">
                <a:latin typeface="Courier New" pitchFamily="49" charset="0"/>
              </a:rPr>
              <a:t>(){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	return height;</a:t>
            </a:r>
          </a:p>
          <a:p>
            <a:pPr>
              <a:buFont typeface="Wingdings" pitchFamily="2" charset="2"/>
              <a:buNone/>
            </a:pPr>
            <a:r>
              <a:rPr lang="en-US" altLang="zh-TW" sz="1600" dirty="0" smtClean="0">
                <a:latin typeface="Courier New" pitchFamily="49" charset="0"/>
              </a:rPr>
              <a:t>} </a:t>
            </a:r>
            <a:endParaRPr lang="zh-TW" altLang="zh-TW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0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C412-35BE-4800-A04C-F3DF0C81AEB3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zh-TW" altLang="en-US" dirty="0"/>
              <a:t>E</a:t>
            </a:r>
            <a:r>
              <a:rPr lang="zh-TW" altLang="zh-TW" dirty="0"/>
              <a:t>quality</a:t>
            </a:r>
            <a:r>
              <a:rPr lang="zh-TW" altLang="en-US" dirty="0"/>
              <a:t> </a:t>
            </a:r>
            <a:r>
              <a:rPr lang="en-US" altLang="zh-TW" dirty="0"/>
              <a:t>testing: </a:t>
            </a:r>
            <a:r>
              <a:rPr lang="en-US" altLang="zh-TW" dirty="0" smtClean="0"/>
              <a:t>friend function</a:t>
            </a:r>
            <a:endParaRPr lang="zh-TW" altLang="zh-TW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6864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solidFill>
                  <a:srgbClr val="00B050"/>
                </a:solidFill>
                <a:latin typeface="Courier New" pitchFamily="49" charset="0"/>
              </a:rPr>
              <a:t>/*Note the friend function is not implemented in Rectangle class*/</a:t>
            </a: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solidFill>
                  <a:srgbClr val="0070C0"/>
                </a:solidFill>
                <a:latin typeface="Courier New" pitchFamily="49" charset="0"/>
              </a:rPr>
              <a:t>bool </a:t>
            </a: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equal(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Rectangle r1</a:t>
            </a: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Rectangle r2</a:t>
            </a: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)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{ </a:t>
            </a:r>
            <a:endParaRPr lang="en-US" altLang="zh-TW" sz="1800" dirty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	if (r1.width ==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r2.width &amp;&amp; 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r1.height==r2.height)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		return true;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	else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		return false;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zh-TW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void main()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  </a:t>
            </a:r>
            <a:r>
              <a:rPr lang="en-US" altLang="zh-TW" sz="1800" dirty="0">
                <a:latin typeface="Courier New" pitchFamily="49" charset="0"/>
              </a:rPr>
              <a:t>Rectangle </a:t>
            </a:r>
            <a:r>
              <a:rPr lang="en-US" altLang="zh-TW" sz="1800" dirty="0" err="1">
                <a:latin typeface="Courier New" pitchFamily="49" charset="0"/>
              </a:rPr>
              <a:t>ra</a:t>
            </a:r>
            <a:r>
              <a:rPr lang="zh-TW" altLang="zh-TW" sz="1800" dirty="0">
                <a:latin typeface="Courier New" pitchFamily="49" charset="0"/>
              </a:rPr>
              <a:t>(10,22), </a:t>
            </a:r>
            <a:r>
              <a:rPr lang="en-US" altLang="zh-TW" sz="1800" dirty="0" err="1">
                <a:latin typeface="Courier New" pitchFamily="49" charset="0"/>
              </a:rPr>
              <a:t>rb</a:t>
            </a:r>
            <a:r>
              <a:rPr lang="en-US" altLang="zh-TW" sz="1800" dirty="0">
                <a:latin typeface="Courier New" pitchFamily="49" charset="0"/>
              </a:rPr>
              <a:t>(10,21)</a:t>
            </a:r>
            <a:r>
              <a:rPr lang="zh-TW" altLang="zh-TW" sz="18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zh-TW" altLang="zh-TW" sz="1800" dirty="0">
                <a:latin typeface="Courier New" pitchFamily="49" charset="0"/>
              </a:rPr>
              <a:t>if ( equal(</a:t>
            </a:r>
            <a:r>
              <a:rPr lang="en-US" altLang="zh-TW" sz="1800" dirty="0" err="1">
                <a:latin typeface="Courier New" pitchFamily="49" charset="0"/>
              </a:rPr>
              <a:t>ra</a:t>
            </a:r>
            <a:r>
              <a:rPr lang="zh-TW" altLang="zh-TW" sz="1800" dirty="0">
                <a:latin typeface="Courier New" pitchFamily="49" charset="0"/>
              </a:rPr>
              <a:t>, </a:t>
            </a:r>
            <a:r>
              <a:rPr lang="en-US" altLang="zh-TW" sz="1800" dirty="0" err="1">
                <a:latin typeface="Courier New" pitchFamily="49" charset="0"/>
              </a:rPr>
              <a:t>rb</a:t>
            </a:r>
            <a:r>
              <a:rPr lang="zh-TW" altLang="zh-TW" sz="1800" dirty="0">
                <a:latin typeface="Courier New" pitchFamily="49" charset="0"/>
              </a:rPr>
              <a:t>) )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    cout &lt;&lt; </a:t>
            </a:r>
            <a:r>
              <a:rPr lang="en-US" altLang="zh-TW" sz="1800" dirty="0">
                <a:latin typeface="Courier New" pitchFamily="49" charset="0"/>
              </a:rPr>
              <a:t>“They are the same</a:t>
            </a:r>
            <a:r>
              <a:rPr lang="zh-TW" altLang="zh-TW" sz="1800" dirty="0">
                <a:latin typeface="Courier New" pitchFamily="49" charset="0"/>
              </a:rPr>
              <a:t>\n</a:t>
            </a:r>
            <a:r>
              <a:rPr lang="en-US" altLang="zh-TW" sz="1800" dirty="0">
                <a:latin typeface="Courier New" pitchFamily="49" charset="0"/>
              </a:rPr>
              <a:t>"</a:t>
            </a:r>
            <a:r>
              <a:rPr lang="zh-TW" altLang="zh-TW" sz="18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latin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26899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19D9-E3C4-405C-998C-DD44903C87F3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/>
              <a:t>modifier </a:t>
            </a:r>
            <a:r>
              <a:rPr lang="en-US" altLang="zh-TW" dirty="0"/>
              <a:t>revisited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dirty="0" smtClean="0">
                <a:latin typeface="Calibri"/>
                <a:cs typeface="Calibri"/>
              </a:rPr>
              <a:t>By default, parameters passed to a function</a:t>
            </a:r>
            <a:r>
              <a:rPr lang="zh-TW" altLang="zh-TW" sz="2800" dirty="0" smtClean="0">
                <a:latin typeface="Calibri"/>
                <a:cs typeface="Calibri"/>
              </a:rPr>
              <a:t> </a:t>
            </a:r>
            <a:r>
              <a:rPr lang="en-US" altLang="zh-TW" sz="2800" dirty="0" smtClean="0">
                <a:latin typeface="Calibri"/>
                <a:cs typeface="Calibri"/>
              </a:rPr>
              <a:t>could be call-by-value or call-by-reference mechanism</a:t>
            </a:r>
          </a:p>
          <a:p>
            <a:endParaRPr lang="en-US" altLang="zh-TW" sz="2800" dirty="0" smtClean="0">
              <a:latin typeface="Calibri"/>
              <a:cs typeface="Calibri"/>
            </a:endParaRPr>
          </a:p>
          <a:p>
            <a:r>
              <a:rPr lang="en-US" altLang="zh-TW" sz="2800" dirty="0" smtClean="0">
                <a:latin typeface="Calibri"/>
                <a:cs typeface="Calibri"/>
              </a:rPr>
              <a:t>Call-by-value: a copy of variable is passed. </a:t>
            </a:r>
          </a:p>
          <a:p>
            <a:endParaRPr lang="en-US" altLang="zh-TW" sz="2800" dirty="0" smtClean="0">
              <a:latin typeface="Calibri"/>
              <a:cs typeface="Calibri"/>
            </a:endParaRPr>
          </a:p>
          <a:p>
            <a:r>
              <a:rPr lang="en-US" altLang="zh-TW" sz="2800" dirty="0" smtClean="0">
                <a:latin typeface="Calibri"/>
                <a:cs typeface="Calibri"/>
              </a:rPr>
              <a:t>Call-by-reference: the original data, </a:t>
            </a:r>
            <a:r>
              <a:rPr lang="en-US" altLang="zh-TW" sz="2800" dirty="0">
                <a:latin typeface="Calibri"/>
                <a:cs typeface="Calibri"/>
              </a:rPr>
              <a:t>not the </a:t>
            </a:r>
            <a:r>
              <a:rPr lang="en-US" altLang="zh-TW" sz="2800" dirty="0" smtClean="0">
                <a:latin typeface="Calibri"/>
                <a:cs typeface="Calibri"/>
              </a:rPr>
              <a:t>copy is passed to a function</a:t>
            </a:r>
            <a:endParaRPr lang="zh-TW" altLang="zh-TW" sz="2800" dirty="0">
              <a:latin typeface="Calibri"/>
              <a:cs typeface="Calibri"/>
            </a:endParaRPr>
          </a:p>
          <a:p>
            <a:endParaRPr lang="en-US" altLang="zh-TW" sz="2800" dirty="0" smtClean="0">
              <a:latin typeface="Calibri"/>
              <a:cs typeface="Calibri"/>
            </a:endParaRPr>
          </a:p>
          <a:p>
            <a:r>
              <a:rPr lang="en-US" altLang="zh-TW" sz="2800" dirty="0" smtClean="0">
                <a:latin typeface="Calibri"/>
                <a:cs typeface="Calibri"/>
              </a:rPr>
              <a:t>In call-by-reference, if the function is not supposed to change the value of the parameter, you can mark it with a </a:t>
            </a:r>
            <a:r>
              <a:rPr lang="en-US" altLang="zh-TW" sz="2800" dirty="0" err="1" smtClean="0">
                <a:latin typeface="Calibri"/>
                <a:cs typeface="Calibri"/>
              </a:rPr>
              <a:t>const</a:t>
            </a:r>
            <a:r>
              <a:rPr lang="en-US" altLang="zh-TW" sz="2800" dirty="0" smtClean="0">
                <a:latin typeface="Calibri"/>
                <a:cs typeface="Calibri"/>
              </a:rPr>
              <a:t> modifier</a:t>
            </a:r>
          </a:p>
          <a:p>
            <a:endParaRPr lang="en-US" altLang="zh-TW" sz="2800" dirty="0" smtClean="0">
              <a:latin typeface="Calibri"/>
              <a:cs typeface="Calibri"/>
            </a:endParaRPr>
          </a:p>
          <a:p>
            <a:r>
              <a:rPr lang="en-US" altLang="zh-TW" sz="2800" dirty="0" smtClean="0">
                <a:latin typeface="Calibri"/>
                <a:cs typeface="Calibri"/>
              </a:rPr>
              <a:t>The compiler will then complain when you modify it by </a:t>
            </a:r>
            <a:r>
              <a:rPr lang="en-US" altLang="zh-TW" sz="2800" dirty="0">
                <a:latin typeface="Calibri"/>
                <a:cs typeface="Calibri"/>
              </a:rPr>
              <a:t>mistake</a:t>
            </a:r>
            <a:endParaRPr lang="zh-TW" altLang="zh-TW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99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19D9-E3C4-405C-998C-DD44903C87F3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/>
              <a:t>modifier </a:t>
            </a:r>
            <a:r>
              <a:rPr lang="en-US" altLang="zh-TW" dirty="0"/>
              <a:t>revisited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3"/>
            <a:ext cx="7772400" cy="2232247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Call-by-reference: </a:t>
            </a:r>
          </a:p>
          <a:p>
            <a:pPr lvl="1"/>
            <a:r>
              <a:rPr lang="en-US" altLang="zh-TW" dirty="0" smtClean="0"/>
              <a:t>the original data, </a:t>
            </a:r>
            <a:r>
              <a:rPr lang="en-US" altLang="zh-TW" dirty="0"/>
              <a:t>not the </a:t>
            </a:r>
            <a:r>
              <a:rPr lang="en-US" altLang="zh-TW" dirty="0" smtClean="0"/>
              <a:t>copy is passed to a function</a:t>
            </a:r>
          </a:p>
          <a:p>
            <a:pPr lvl="1"/>
            <a:r>
              <a:rPr lang="en-US" altLang="zh-TW" dirty="0" smtClean="0"/>
              <a:t>Add ‘&amp;’ before the parameter name in function prototype and definition.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zh-TW" sz="2800" dirty="0"/>
          </a:p>
          <a:p>
            <a:endParaRPr lang="en-US" altLang="zh-TW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3573016"/>
            <a:ext cx="7704856" cy="273630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latin typeface="Courier New" pitchFamily="49" charset="0"/>
              </a:rPr>
              <a:t>class </a:t>
            </a:r>
            <a:r>
              <a:rPr lang="en-US" altLang="zh-TW" sz="1800" dirty="0" smtClean="0">
                <a:latin typeface="Courier New" pitchFamily="49" charset="0"/>
              </a:rPr>
              <a:t>Rectangle</a:t>
            </a:r>
            <a:endParaRPr lang="zh-TW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latin typeface="Courier New" pitchFamily="49" charset="0"/>
              </a:rPr>
              <a:t>{</a:t>
            </a: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smtClean="0">
                <a:latin typeface="Courier New" pitchFamily="49" charset="0"/>
              </a:rPr>
              <a:t>……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	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friend </a:t>
            </a:r>
            <a:r>
              <a:rPr lang="en-US" altLang="zh-TW" sz="1800" dirty="0" err="1" smtClean="0">
                <a:solidFill>
                  <a:srgbClr val="0070C0"/>
                </a:solidFill>
                <a:latin typeface="Courier New" pitchFamily="49" charset="0"/>
              </a:rPr>
              <a:t>bool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 equal(Rectangle 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r1,Rectangle 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r2);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……</a:t>
            </a:r>
          </a:p>
          <a:p>
            <a:pPr>
              <a:buFont typeface="Wingdings" pitchFamily="2" charset="2"/>
              <a:buNone/>
            </a:pPr>
            <a:r>
              <a:rPr lang="zh-TW" altLang="zh-TW" sz="1800" dirty="0" smtClean="0">
                <a:latin typeface="Courier New" pitchFamily="49" charset="0"/>
              </a:rPr>
              <a:t>};</a:t>
            </a:r>
            <a:endParaRPr lang="en-US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bool equal(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Rectangle 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r1</a:t>
            </a: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, 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Rectangle 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r2</a:t>
            </a:r>
            <a:r>
              <a:rPr lang="zh-TW" altLang="zh-TW" sz="1800" dirty="0">
                <a:solidFill>
                  <a:srgbClr val="0070C0"/>
                </a:solidFill>
                <a:latin typeface="Courier New" pitchFamily="49" charset="0"/>
              </a:rPr>
              <a:t>)</a:t>
            </a: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{ 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	if (r1.width ==r2.width &amp;&amp; r1.height==r2.height)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……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altLang="zh-TW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444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13D1-029E-4E21-84DA-A48F2466F896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 smtClean="0">
                <a:latin typeface="Arial" pitchFamily="34" charset="0"/>
              </a:rPr>
              <a:t> </a:t>
            </a:r>
            <a:r>
              <a:rPr lang="en-US" altLang="zh-TW" dirty="0"/>
              <a:t>parameter modifier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1830"/>
            <a:ext cx="4176464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>
                <a:latin typeface="Courier New" pitchFamily="49" charset="0"/>
              </a:rPr>
              <a:t>class </a:t>
            </a:r>
            <a:r>
              <a:rPr lang="en-US" altLang="zh-TW" sz="1900" dirty="0" smtClean="0">
                <a:latin typeface="Courier New" pitchFamily="49" charset="0"/>
              </a:rPr>
              <a:t>Circle</a:t>
            </a:r>
            <a:endParaRPr lang="zh-TW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{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public: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	Circle(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void set(Circle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double </a:t>
            </a:r>
            <a:r>
              <a:rPr lang="en-US" altLang="zh-TW" sz="1900" dirty="0" err="1" smtClean="0">
                <a:latin typeface="Courier New" pitchFamily="49" charset="0"/>
              </a:rPr>
              <a:t>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}</a:t>
            </a:r>
            <a:r>
              <a:rPr lang="zh-TW" altLang="en-US" sz="1900" dirty="0" smtClean="0">
                <a:latin typeface="Courier New" pitchFamily="49" charset="0"/>
              </a:rPr>
              <a:t>;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Circle::Circle(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radius=r;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en-US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void Circle::set(Circle &amp;c){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	radius=</a:t>
            </a:r>
            <a:r>
              <a:rPr lang="en-US" altLang="zh-TW" sz="1900" dirty="0" err="1" smtClean="0">
                <a:latin typeface="Courier New" pitchFamily="49" charset="0"/>
              </a:rPr>
              <a:t>c.radius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  <a:r>
              <a:rPr lang="en-US" altLang="zh-TW" sz="1900" dirty="0">
                <a:latin typeface="Courier New" pitchFamily="49" charset="0"/>
              </a:rPr>
              <a:t>	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double Circle::</a:t>
            </a:r>
            <a:r>
              <a:rPr lang="en-US" altLang="zh-TW" sz="1900" dirty="0" err="1" smtClean="0">
                <a:latin typeface="Courier New" pitchFamily="49" charset="0"/>
              </a:rPr>
              <a:t>getArea</a:t>
            </a:r>
            <a:r>
              <a:rPr lang="en-US" altLang="zh-TW" sz="1900" dirty="0" smtClean="0">
                <a:latin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return 3.14*radius*radius;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48064" y="1484784"/>
            <a:ext cx="3528392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c1(3);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c2(5);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>
                <a:latin typeface="Courier New" pitchFamily="49" charset="0"/>
              </a:rPr>
              <a:t>c2.getArea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 err="1" smtClean="0">
                <a:latin typeface="Courier New" pitchFamily="49" charset="0"/>
              </a:rPr>
              <a:t>endl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c2.set(c1);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c2.getArea();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</a:t>
            </a:r>
            <a:r>
              <a:rPr lang="en-US" altLang="zh-TW" sz="1900" dirty="0" err="1">
                <a:latin typeface="Courier New" pitchFamily="49" charset="0"/>
              </a:rPr>
              <a:t>endl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zh-TW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398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13D1-029E-4E21-84DA-A48F2466F896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 smtClean="0">
                <a:latin typeface="Arial" pitchFamily="34" charset="0"/>
              </a:rPr>
              <a:t> </a:t>
            </a:r>
            <a:r>
              <a:rPr lang="en-US" altLang="zh-TW" dirty="0"/>
              <a:t>parameter modifier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1830"/>
            <a:ext cx="4176464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>
                <a:latin typeface="Courier New" pitchFamily="49" charset="0"/>
              </a:rPr>
              <a:t>class </a:t>
            </a:r>
            <a:r>
              <a:rPr lang="en-US" altLang="zh-TW" sz="1900" dirty="0" smtClean="0">
                <a:latin typeface="Courier New" pitchFamily="49" charset="0"/>
              </a:rPr>
              <a:t>Circle</a:t>
            </a:r>
            <a:endParaRPr lang="zh-TW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{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public: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	Circle(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void set(Circle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double </a:t>
            </a:r>
            <a:r>
              <a:rPr lang="en-US" altLang="zh-TW" sz="1900" dirty="0" err="1" smtClean="0">
                <a:latin typeface="Courier New" pitchFamily="49" charset="0"/>
              </a:rPr>
              <a:t>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900" dirty="0" smtClean="0">
                <a:latin typeface="Courier New" pitchFamily="49" charset="0"/>
              </a:rPr>
              <a:t>}</a:t>
            </a:r>
            <a:r>
              <a:rPr lang="zh-TW" altLang="en-US" sz="1900" dirty="0" smtClean="0">
                <a:latin typeface="Courier New" pitchFamily="49" charset="0"/>
              </a:rPr>
              <a:t>;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Circle::Circle(</a:t>
            </a:r>
            <a:r>
              <a:rPr lang="en-US" altLang="zh-TW" sz="1900" dirty="0" err="1" smtClean="0">
                <a:latin typeface="Courier New" pitchFamily="49" charset="0"/>
              </a:rPr>
              <a:t>int</a:t>
            </a:r>
            <a:r>
              <a:rPr lang="en-US" altLang="zh-TW" sz="1900" dirty="0" smtClean="0">
                <a:latin typeface="Courier New" pitchFamily="49" charset="0"/>
              </a:rPr>
              <a:t> r){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radius=r;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en-US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void Circle::set(Circle &amp;c){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solidFill>
                  <a:srgbClr val="FF0000"/>
                </a:solidFill>
                <a:latin typeface="Courier New" pitchFamily="49" charset="0"/>
              </a:rPr>
              <a:t>c.radius</a:t>
            </a:r>
            <a:r>
              <a:rPr lang="en-US" altLang="zh-TW" sz="1900" dirty="0" smtClean="0">
                <a:solidFill>
                  <a:srgbClr val="FF0000"/>
                </a:solidFill>
                <a:latin typeface="Courier New" pitchFamily="49" charset="0"/>
              </a:rPr>
              <a:t>=radius;</a:t>
            </a:r>
            <a:r>
              <a:rPr lang="en-US" altLang="zh-TW" sz="1900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endParaRPr lang="en-US" altLang="zh-TW" sz="19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 smtClean="0">
                <a:latin typeface="Courier New" pitchFamily="49" charset="0"/>
              </a:rPr>
              <a:t>double Circle::</a:t>
            </a:r>
            <a:r>
              <a:rPr lang="en-US" altLang="zh-TW" sz="1900" dirty="0" err="1" smtClean="0">
                <a:latin typeface="Courier New" pitchFamily="49" charset="0"/>
              </a:rPr>
              <a:t>getArea</a:t>
            </a:r>
            <a:r>
              <a:rPr lang="en-US" altLang="zh-TW" sz="1900" dirty="0" smtClean="0">
                <a:latin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smtClean="0">
                <a:latin typeface="Courier New" pitchFamily="49" charset="0"/>
              </a:rPr>
              <a:t>return 3.14*radius*radius;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48064" y="1484784"/>
            <a:ext cx="3528392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c1(3);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c2(5);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>
                <a:latin typeface="Courier New" pitchFamily="49" charset="0"/>
              </a:rPr>
              <a:t>c2.getArea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 err="1" smtClean="0">
                <a:latin typeface="Courier New" pitchFamily="49" charset="0"/>
              </a:rPr>
              <a:t>endl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c2.set(c1);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c2.getArea();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</a:t>
            </a:r>
            <a:r>
              <a:rPr lang="en-US" altLang="zh-TW" sz="1900" dirty="0" err="1">
                <a:latin typeface="Courier New" pitchFamily="49" charset="0"/>
              </a:rPr>
              <a:t>endl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zh-TW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315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13D1-029E-4E21-84DA-A48F2466F896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 smtClean="0">
                <a:latin typeface="Arial" pitchFamily="34" charset="0"/>
              </a:rPr>
              <a:t> </a:t>
            </a:r>
            <a:r>
              <a:rPr lang="en-US" altLang="zh-TW" dirty="0"/>
              <a:t>parameter modifier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1830"/>
            <a:ext cx="4392488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>
                <a:latin typeface="Courier New" pitchFamily="49" charset="0"/>
              </a:rPr>
              <a:t>class </a:t>
            </a:r>
            <a:r>
              <a:rPr lang="en-US" altLang="zh-TW" sz="1700" dirty="0" smtClean="0">
                <a:latin typeface="Courier New" pitchFamily="49" charset="0"/>
              </a:rPr>
              <a:t>Circle</a:t>
            </a:r>
            <a:endParaRPr lang="zh-TW" altLang="zh-TW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{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public: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void set(</a:t>
            </a:r>
            <a:r>
              <a:rPr lang="en-US" altLang="zh-TW" sz="1700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double 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}</a:t>
            </a:r>
            <a:r>
              <a:rPr lang="zh-TW" altLang="en-US" sz="1700" dirty="0" smtClean="0">
                <a:latin typeface="Courier New" pitchFamily="49" charset="0"/>
              </a:rPr>
              <a:t>;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Circle::Circle(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radius=r;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zh-TW" altLang="en-US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void Circle::set(</a:t>
            </a:r>
            <a:r>
              <a:rPr lang="en-US" altLang="zh-TW" sz="1700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</a:t>
            </a:r>
            <a:r>
              <a:rPr lang="en-US" altLang="zh-TW" sz="1700" dirty="0" err="1" smtClean="0">
                <a:solidFill>
                  <a:srgbClr val="FF0000"/>
                </a:solidFill>
                <a:latin typeface="Courier New" pitchFamily="49" charset="0"/>
              </a:rPr>
              <a:t>c.radius</a:t>
            </a:r>
            <a:r>
              <a:rPr lang="en-US" altLang="zh-TW" sz="1700" dirty="0" smtClean="0">
                <a:solidFill>
                  <a:srgbClr val="FF0000"/>
                </a:solidFill>
                <a:latin typeface="Courier New" pitchFamily="49" charset="0"/>
              </a:rPr>
              <a:t>=radius;</a:t>
            </a:r>
            <a:r>
              <a:rPr lang="en-US" altLang="zh-TW" sz="1700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endParaRPr lang="en-US" altLang="zh-TW" sz="17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double Circle::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return 3.14*radius*radius;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64088" y="1484784"/>
            <a:ext cx="3312368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c1(3);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c2(5);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>
                <a:latin typeface="Courier New" pitchFamily="49" charset="0"/>
              </a:rPr>
              <a:t>c2.getArea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 err="1" smtClean="0">
                <a:latin typeface="Courier New" pitchFamily="49" charset="0"/>
              </a:rPr>
              <a:t>endl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c2.set(c1);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c2.getArea();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</a:t>
            </a:r>
            <a:r>
              <a:rPr lang="en-US" altLang="zh-TW" sz="1900" dirty="0" err="1">
                <a:latin typeface="Courier New" pitchFamily="49" charset="0"/>
              </a:rPr>
              <a:t>endl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88024" y="5805264"/>
            <a:ext cx="2664296" cy="576064"/>
          </a:xfrm>
          <a:prstGeom prst="wedgeRoundRectCallout">
            <a:avLst>
              <a:gd name="adj1" fmla="val -105876"/>
              <a:gd name="adj2" fmla="val -2072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 will complain!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046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and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7854" y="4077072"/>
            <a:ext cx="7776864" cy="252028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Rect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r;		</a:t>
            </a:r>
            <a:r>
              <a:rPr lang="en-US" altLang="zh-TW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ea typeface="新細明體" pitchFamily="18" charset="-120"/>
              </a:rPr>
              <a:t>//</a:t>
            </a:r>
            <a:r>
              <a:rPr lang="en-US" altLang="zh-TW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ea typeface="新細明體" pitchFamily="18" charset="-120"/>
              </a:rPr>
              <a:t>Rect</a:t>
            </a:r>
            <a:r>
              <a:rPr lang="en-US" altLang="zh-TW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ea typeface="新細明體" pitchFamily="18" charset="-120"/>
              </a:rPr>
              <a:t> is a class, r is an object of </a:t>
            </a:r>
            <a:r>
              <a:rPr lang="en-US" altLang="zh-TW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ea typeface="新細明體" pitchFamily="18" charset="-120"/>
              </a:rPr>
              <a:t>Rect</a:t>
            </a:r>
            <a:endParaRPr lang="en-US" altLang="zh-TW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Circle 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“Please enter the radius of circle”;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16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1600" dirty="0" err="1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c.radius</a:t>
            </a:r>
            <a:r>
              <a:rPr lang="en-US" altLang="zh-TW" sz="16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1600" dirty="0" err="1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c.getCircleArea</a:t>
            </a:r>
            <a:r>
              <a:rPr lang="en-US" altLang="zh-TW" sz="1600" dirty="0" smtClean="0">
                <a:solidFill>
                  <a:srgbClr val="7030A0"/>
                </a:solidFill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endParaRPr lang="en-US" altLang="zh-TW" sz="16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“Please enter the 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width and height of a rectangle”;</a:t>
            </a:r>
            <a:endParaRPr lang="en-US" altLang="zh-TW" sz="16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16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16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r.width</a:t>
            </a:r>
            <a:r>
              <a:rPr lang="en-US" altLang="zh-TW" sz="16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16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r.height</a:t>
            </a:r>
            <a:r>
              <a:rPr lang="en-US" altLang="zh-TW" sz="1600" dirty="0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1600" dirty="0" err="1" smtClean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r.getRectangleArea</a:t>
            </a:r>
            <a:r>
              <a:rPr lang="en-US" altLang="zh-TW" sz="1600" dirty="0">
                <a:solidFill>
                  <a:srgbClr val="00B050"/>
                </a:solidFill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30896" y="1484784"/>
            <a:ext cx="7776864" cy="252028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“Please enter the radius of circle”;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&gt;&gt;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getCircleArea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endParaRPr lang="en-US" altLang="zh-TW" sz="1600" dirty="0" smtClean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“Please enter the 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width and height of a rectangle”;</a:t>
            </a:r>
            <a:endParaRPr lang="en-US" altLang="zh-TW" sz="1600" dirty="0">
              <a:solidFill>
                <a:srgbClr val="0070C0"/>
              </a:solidFill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&gt;&gt; width &gt;&gt; height;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1600" dirty="0" err="1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 &lt;&lt; </a:t>
            </a:r>
            <a:r>
              <a:rPr lang="en-US" altLang="zh-TW" sz="1600" dirty="0" err="1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getRectangleArea</a:t>
            </a:r>
            <a:r>
              <a:rPr lang="en-US" altLang="zh-TW" sz="1600" dirty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70C0"/>
                </a:solidFill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00600" y="3623928"/>
            <a:ext cx="3886200" cy="360040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Without class/object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806145" y="6237312"/>
            <a:ext cx="3886200" cy="360040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With class/object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78480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50CE-B2B3-4904-AF01-83057360D915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/>
              <a:t>modifier </a:t>
            </a:r>
            <a:r>
              <a:rPr lang="en-US" altLang="zh-TW" dirty="0"/>
              <a:t>for function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3"/>
            <a:ext cx="7772400" cy="4536504"/>
          </a:xfrm>
          <a:ln/>
        </p:spPr>
        <p:txBody>
          <a:bodyPr>
            <a:normAutofit fontScale="70000" lnSpcReduction="20000"/>
          </a:bodyPr>
          <a:lstStyle/>
          <a:p>
            <a:r>
              <a:rPr lang="zh-TW" altLang="zh-TW" sz="2800" dirty="0" smtClean="0">
                <a:latin typeface="Calibri"/>
                <a:cs typeface="Calibri"/>
              </a:rPr>
              <a:t>When you have a call to a member, the calling object behaves like a call-by-reference parameter:</a:t>
            </a:r>
            <a:endParaRPr lang="en-US" altLang="zh-TW" sz="2400" i="1" dirty="0" smtClean="0">
              <a:latin typeface="Calibri"/>
              <a:cs typeface="Calibri"/>
            </a:endParaRPr>
          </a:p>
          <a:p>
            <a:endParaRPr lang="en-US" altLang="zh-TW" sz="2400" i="1" dirty="0" smtClean="0"/>
          </a:p>
          <a:p>
            <a:pPr marL="274320" lvl="1" indent="0">
              <a:buNone/>
            </a:pPr>
            <a:r>
              <a:rPr lang="en-US" altLang="zh-TW" sz="2200" dirty="0" smtClean="0">
                <a:latin typeface="Courier New" pitchFamily="49" charset="0"/>
                <a:cs typeface="Courier New" pitchFamily="49" charset="0"/>
              </a:rPr>
              <a:t>C1.getArea();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zh-TW" sz="2800" dirty="0" smtClean="0"/>
              <a:t>That function may change the value of the calling object</a:t>
            </a:r>
            <a:endParaRPr lang="en-US" altLang="zh-TW" sz="2800" dirty="0" smtClean="0"/>
          </a:p>
          <a:p>
            <a:pPr marL="27432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Circle::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27432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3.1415*radius*radius++;</a:t>
            </a:r>
          </a:p>
          <a:p>
            <a:pPr marL="27432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zh-TW" altLang="zh-TW" sz="2800" dirty="0" smtClean="0"/>
          </a:p>
          <a:p>
            <a:r>
              <a:rPr lang="zh-TW" altLang="zh-TW" sz="2800" dirty="0" smtClean="0"/>
              <a:t>If </a:t>
            </a:r>
            <a:r>
              <a:rPr lang="zh-TW" altLang="zh-TW" sz="2800" dirty="0"/>
              <a:t>you have a member function that is not supposed to change the calling object, you can </a:t>
            </a:r>
            <a:r>
              <a:rPr lang="en-US" altLang="zh-TW" sz="2800" dirty="0" smtClean="0"/>
              <a:t>add the </a:t>
            </a:r>
            <a:r>
              <a:rPr lang="zh-TW" altLang="zh-TW" sz="2600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zh-TW" sz="2800" dirty="0" smtClean="0"/>
              <a:t>modifier</a:t>
            </a:r>
            <a:r>
              <a:rPr lang="en-US" altLang="zh-TW" sz="2800" dirty="0" smtClean="0"/>
              <a:t> after the function name (both prototype and definition)</a:t>
            </a:r>
          </a:p>
          <a:p>
            <a:pPr marL="274320" lvl="1" indent="0"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lvl="1" indent="0">
              <a:buNone/>
            </a:pPr>
            <a:endParaRPr lang="en-US" altLang="zh-TW" sz="22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altLang="zh-TW" sz="2200" dirty="0" smtClean="0">
                <a:latin typeface="Courier New" pitchFamily="49" charset="0"/>
                <a:cs typeface="Courier New" pitchFamily="49" charset="0"/>
              </a:rPr>
              <a:t>double Circle::</a:t>
            </a:r>
            <a:r>
              <a:rPr lang="en-US" altLang="zh-TW" sz="2200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altLang="zh-TW" sz="22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zh-TW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200" dirty="0" smtClean="0">
                <a:latin typeface="Courier New" pitchFamily="49" charset="0"/>
                <a:cs typeface="Courier New" pitchFamily="49" charset="0"/>
              </a:rPr>
              <a:t>{…..</a:t>
            </a:r>
            <a:endParaRPr lang="en-US" altLang="zh-TW" dirty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zh-TW" altLang="zh-TW" sz="2800" dirty="0"/>
          </a:p>
          <a:p>
            <a:endParaRPr lang="zh-TW" altLang="zh-TW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807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13D1-029E-4E21-84DA-A48F2466F896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/>
              <a:t>modifier for function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1830"/>
            <a:ext cx="4392488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>
                <a:latin typeface="Courier New" pitchFamily="49" charset="0"/>
              </a:rPr>
              <a:t>class </a:t>
            </a:r>
            <a:r>
              <a:rPr lang="en-US" altLang="zh-TW" sz="1700" dirty="0" smtClean="0">
                <a:latin typeface="Courier New" pitchFamily="49" charset="0"/>
              </a:rPr>
              <a:t>Circle</a:t>
            </a:r>
            <a:endParaRPr lang="zh-TW" altLang="zh-TW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{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public: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void set(</a:t>
            </a:r>
            <a:r>
              <a:rPr lang="en-US" altLang="zh-TW" sz="1700" dirty="0" err="1" smtClean="0"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double 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}</a:t>
            </a:r>
            <a:r>
              <a:rPr lang="zh-TW" altLang="en-US" sz="1700" dirty="0" smtClean="0">
                <a:latin typeface="Courier New" pitchFamily="49" charset="0"/>
              </a:rPr>
              <a:t>;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Circle::Circle(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radius=r;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zh-TW" altLang="en-US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void Circle::set(</a:t>
            </a:r>
            <a:r>
              <a:rPr lang="en-US" altLang="zh-TW" sz="1700" dirty="0" err="1" smtClean="0"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radius=</a:t>
            </a:r>
            <a:r>
              <a:rPr lang="en-US" altLang="zh-TW" sz="1700" dirty="0" err="1" smtClean="0">
                <a:latin typeface="Courier New" pitchFamily="49" charset="0"/>
              </a:rPr>
              <a:t>c.radius</a:t>
            </a:r>
            <a:r>
              <a:rPr lang="en-US" altLang="zh-TW" sz="1700" dirty="0" smtClean="0">
                <a:latin typeface="Courier New" pitchFamily="49" charset="0"/>
              </a:rPr>
              <a:t>;</a:t>
            </a:r>
            <a:r>
              <a:rPr lang="en-US" altLang="zh-TW" sz="1700" dirty="0">
                <a:latin typeface="Courier New" pitchFamily="49" charset="0"/>
              </a:rPr>
              <a:t>	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double Circle::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return 3.14*radius*radius++;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64088" y="1484784"/>
            <a:ext cx="3312368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c1(3);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c2(5);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>
                <a:latin typeface="Courier New" pitchFamily="49" charset="0"/>
              </a:rPr>
              <a:t>c2.getArea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 err="1" smtClean="0">
                <a:latin typeface="Courier New" pitchFamily="49" charset="0"/>
              </a:rPr>
              <a:t>endl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c2.set(c1);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c2.getArea();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</a:t>
            </a:r>
            <a:r>
              <a:rPr lang="en-US" altLang="zh-TW" sz="1900" dirty="0" err="1">
                <a:latin typeface="Courier New" pitchFamily="49" charset="0"/>
              </a:rPr>
              <a:t>endl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zh-TW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084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13D1-029E-4E21-84DA-A48F2466F896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/>
              <a:t>modifier for function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1830"/>
            <a:ext cx="4392488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>
                <a:latin typeface="Courier New" pitchFamily="49" charset="0"/>
              </a:rPr>
              <a:t>class </a:t>
            </a:r>
            <a:r>
              <a:rPr lang="en-US" altLang="zh-TW" sz="1700" dirty="0" smtClean="0">
                <a:latin typeface="Courier New" pitchFamily="49" charset="0"/>
              </a:rPr>
              <a:t>Circle</a:t>
            </a:r>
            <a:endParaRPr lang="zh-TW" altLang="zh-TW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{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public: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void set(</a:t>
            </a:r>
            <a:r>
              <a:rPr lang="en-US" altLang="zh-TW" sz="1700" dirty="0" err="1" smtClean="0"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double 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 </a:t>
            </a:r>
            <a:r>
              <a:rPr lang="en-US" altLang="zh-TW" sz="1700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zh-TW" sz="1700" dirty="0" smtClean="0">
                <a:latin typeface="Courier New" pitchFamily="49" charset="0"/>
              </a:rPr>
              <a:t>}</a:t>
            </a:r>
            <a:r>
              <a:rPr lang="zh-TW" altLang="en-US" sz="1700" dirty="0" smtClean="0">
                <a:latin typeface="Courier New" pitchFamily="49" charset="0"/>
              </a:rPr>
              <a:t>;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Circle::Circle(</a:t>
            </a:r>
            <a:r>
              <a:rPr lang="en-US" altLang="zh-TW" sz="1700" dirty="0" err="1" smtClean="0">
                <a:latin typeface="Courier New" pitchFamily="49" charset="0"/>
              </a:rPr>
              <a:t>int</a:t>
            </a:r>
            <a:r>
              <a:rPr lang="en-US" altLang="zh-TW" sz="1700" dirty="0" smtClean="0">
                <a:latin typeface="Courier New" pitchFamily="49" charset="0"/>
              </a:rPr>
              <a:t> r){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radius=r;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zh-TW" altLang="en-US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void Circle::set(</a:t>
            </a:r>
            <a:r>
              <a:rPr lang="en-US" altLang="zh-TW" sz="1700" dirty="0" err="1" smtClean="0"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 Circle &amp;c){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	radius=</a:t>
            </a:r>
            <a:r>
              <a:rPr lang="en-US" altLang="zh-TW" sz="1700" dirty="0" err="1" smtClean="0">
                <a:latin typeface="Courier New" pitchFamily="49" charset="0"/>
              </a:rPr>
              <a:t>c.radius</a:t>
            </a:r>
            <a:r>
              <a:rPr lang="en-US" altLang="zh-TW" sz="1700" dirty="0" smtClean="0">
                <a:latin typeface="Courier New" pitchFamily="49" charset="0"/>
              </a:rPr>
              <a:t>;</a:t>
            </a:r>
            <a:r>
              <a:rPr lang="en-US" altLang="zh-TW" sz="1700" dirty="0">
                <a:latin typeface="Courier New" pitchFamily="49" charset="0"/>
              </a:rPr>
              <a:t>	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 smtClean="0">
                <a:latin typeface="Courier New" pitchFamily="49" charset="0"/>
              </a:rPr>
              <a:t>double Circle::</a:t>
            </a:r>
            <a:r>
              <a:rPr lang="en-US" altLang="zh-TW" sz="1700" dirty="0" err="1" smtClean="0">
                <a:latin typeface="Courier New" pitchFamily="49" charset="0"/>
              </a:rPr>
              <a:t>getArea</a:t>
            </a:r>
            <a:r>
              <a:rPr lang="en-US" altLang="zh-TW" sz="1700" dirty="0" smtClean="0">
                <a:latin typeface="Courier New" pitchFamily="49" charset="0"/>
              </a:rPr>
              <a:t>() </a:t>
            </a:r>
            <a:r>
              <a:rPr lang="en-US" altLang="zh-TW" sz="1700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en-US" altLang="zh-TW" sz="17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	</a:t>
            </a:r>
            <a:r>
              <a:rPr lang="en-US" altLang="zh-TW" sz="1700" dirty="0" smtClean="0">
                <a:latin typeface="Courier New" pitchFamily="49" charset="0"/>
              </a:rPr>
              <a:t>return 3.14*radius*radius++;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700" dirty="0">
                <a:latin typeface="Courier New" pitchFamily="49" charset="0"/>
              </a:rPr>
              <a:t>}</a:t>
            </a:r>
            <a:endParaRPr lang="en-US" altLang="zh-TW" sz="17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64088" y="1484784"/>
            <a:ext cx="3312368" cy="495141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void main(){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c1(3);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Circle c2(5);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>
                <a:latin typeface="Courier New" pitchFamily="49" charset="0"/>
              </a:rPr>
              <a:t>c2.getArea</a:t>
            </a:r>
            <a:r>
              <a:rPr lang="en-US" altLang="zh-TW" sz="19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 smtClean="0">
                <a:latin typeface="Courier New" pitchFamily="49" charset="0"/>
              </a:rPr>
              <a:t>cout</a:t>
            </a:r>
            <a:r>
              <a:rPr lang="en-US" altLang="zh-TW" sz="1900" dirty="0" smtClean="0">
                <a:latin typeface="Courier New" pitchFamily="49" charset="0"/>
              </a:rPr>
              <a:t> &lt;&lt; </a:t>
            </a:r>
            <a:r>
              <a:rPr lang="en-US" altLang="zh-TW" sz="1900" dirty="0" err="1" smtClean="0">
                <a:latin typeface="Courier New" pitchFamily="49" charset="0"/>
              </a:rPr>
              <a:t>endl</a:t>
            </a:r>
            <a:r>
              <a:rPr lang="en-US" altLang="zh-TW" sz="19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c2.set(c1);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c1.getArea();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'=‘;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c2.getArea();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	</a:t>
            </a:r>
            <a:r>
              <a:rPr lang="en-US" altLang="zh-TW" sz="1900" dirty="0" err="1">
                <a:latin typeface="Courier New" pitchFamily="49" charset="0"/>
              </a:rPr>
              <a:t>cout</a:t>
            </a:r>
            <a:r>
              <a:rPr lang="en-US" altLang="zh-TW" sz="1900" dirty="0">
                <a:latin typeface="Courier New" pitchFamily="49" charset="0"/>
              </a:rPr>
              <a:t> &lt;&lt; </a:t>
            </a:r>
            <a:r>
              <a:rPr lang="en-US" altLang="zh-TW" sz="1900" dirty="0" err="1">
                <a:latin typeface="Courier New" pitchFamily="49" charset="0"/>
              </a:rPr>
              <a:t>endl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}</a:t>
            </a:r>
            <a:endParaRPr lang="zh-TW" altLang="zh-TW" sz="2000" dirty="0">
              <a:latin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4860032" y="6093296"/>
            <a:ext cx="2664296" cy="576064"/>
          </a:xfrm>
          <a:prstGeom prst="wedgeRoundRectCallout">
            <a:avLst>
              <a:gd name="adj1" fmla="val -56369"/>
              <a:gd name="adj2" fmla="val -114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Compile will complain!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38514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F24A-5E24-421A-9510-ACF8A470B279}" type="slidenum">
              <a:rPr lang="zh-TW" altLang="en-US"/>
              <a:pPr/>
              <a:t>53</a:t>
            </a:fld>
            <a:endParaRPr lang="en-US" altLang="zh-TW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sz="3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3600" dirty="0" smtClean="0"/>
              <a:t>all or nothing</a:t>
            </a:r>
            <a:endParaRPr lang="zh-TW" altLang="zh-TW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/>
              <a:t>For each class, use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modifier on an all-or-nothing </a:t>
            </a:r>
            <a:r>
              <a:rPr lang="en-US" altLang="zh-TW" sz="2000" dirty="0" smtClean="0"/>
              <a:t>basis. i.e. All functions called within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2000" dirty="0" smtClean="0"/>
              <a:t>function should be a </a:t>
            </a:r>
            <a:r>
              <a:rPr lang="en-US" altLang="zh-TW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000" dirty="0" smtClean="0"/>
              <a:t> function too.</a:t>
            </a:r>
          </a:p>
          <a:p>
            <a:pPr>
              <a:lnSpc>
                <a:spcPct val="90000"/>
              </a:lnSpc>
            </a:pPr>
            <a:endParaRPr lang="en-US" altLang="zh-TW" sz="2000" dirty="0" smtClean="0"/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double Circle::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3.1415*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zh-TW" sz="2000" dirty="0" smtClean="0"/>
          </a:p>
          <a:p>
            <a:pPr>
              <a:lnSpc>
                <a:spcPct val="90000"/>
              </a:lnSpc>
            </a:pPr>
            <a:r>
              <a:rPr lang="en-US" altLang="zh-TW" sz="2000" dirty="0" err="1" smtClean="0"/>
              <a:t>getRadiusSquare</a:t>
            </a:r>
            <a:r>
              <a:rPr lang="en-US" altLang="zh-TW" sz="2000" dirty="0" smtClean="0"/>
              <a:t>() must define as </a:t>
            </a:r>
            <a:r>
              <a:rPr lang="en-US" altLang="zh-TW" sz="2000" dirty="0" err="1" smtClean="0"/>
              <a:t>const</a:t>
            </a:r>
            <a:r>
              <a:rPr lang="en-US" altLang="zh-TW" sz="2000" dirty="0" smtClean="0"/>
              <a:t> too, otherwise, compilers will complain as it assumes </a:t>
            </a:r>
            <a:r>
              <a:rPr lang="en-US" altLang="zh-TW" sz="2000" dirty="0" err="1" smtClean="0"/>
              <a:t>getRadiusSqaure</a:t>
            </a:r>
            <a:r>
              <a:rPr lang="en-US" altLang="zh-TW" sz="2000" dirty="0" smtClean="0"/>
              <a:t>() will change the value the value of the calling object.</a:t>
            </a:r>
          </a:p>
          <a:p>
            <a:pPr>
              <a:lnSpc>
                <a:spcPct val="90000"/>
              </a:lnSpc>
            </a:pPr>
            <a:endParaRPr lang="en-US" altLang="zh-TW" sz="2000" dirty="0" smtClean="0"/>
          </a:p>
          <a:p>
            <a:pPr marL="27432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lvl="1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Circle::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radius*radius;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zh-TW" sz="2000" dirty="0" smtClean="0"/>
          </a:p>
          <a:p>
            <a:pPr>
              <a:lnSpc>
                <a:spcPct val="90000"/>
              </a:lnSpc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2254234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9F11-BC23-49BA-BF12-CD7D8AFA15EC}" type="slidenum">
              <a:rPr lang="zh-TW" altLang="en-US"/>
              <a:pPr/>
              <a:t>54</a:t>
            </a:fld>
            <a:endParaRPr lang="en-US" altLang="zh-TW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sz="3600" dirty="0"/>
              <a:t>Overloading operators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/>
          <a:lstStyle/>
          <a:p>
            <a:r>
              <a:rPr lang="en-US" altLang="zh-TW" sz="2800" dirty="0"/>
              <a:t>An operator is really a function that is called using a different syntax for listing its arguments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E.g</a:t>
            </a:r>
            <a:r>
              <a:rPr lang="en-US" altLang="zh-TW" sz="2800" dirty="0"/>
              <a:t>.</a:t>
            </a:r>
          </a:p>
          <a:p>
            <a:pPr marL="320040" lvl="1" indent="0">
              <a:buSzPct val="80000"/>
              <a:buNone/>
            </a:pPr>
            <a:r>
              <a:rPr lang="en-US" altLang="zh-TW" sz="2200" dirty="0" err="1">
                <a:latin typeface="Courier New" pitchFamily="49" charset="0"/>
              </a:rPr>
              <a:t>x+y</a:t>
            </a:r>
            <a:r>
              <a:rPr lang="en-US" altLang="zh-TW" sz="2200" dirty="0">
                <a:latin typeface="Courier New" pitchFamily="49" charset="0"/>
              </a:rPr>
              <a:t>     +(</a:t>
            </a:r>
            <a:r>
              <a:rPr lang="en-US" altLang="zh-TW" sz="2200" dirty="0" err="1">
                <a:latin typeface="Courier New" pitchFamily="49" charset="0"/>
              </a:rPr>
              <a:t>x,y</a:t>
            </a:r>
            <a:r>
              <a:rPr lang="en-US" altLang="zh-TW" sz="2200" dirty="0">
                <a:latin typeface="Courier New" pitchFamily="49" charset="0"/>
              </a:rPr>
              <a:t>)     add(</a:t>
            </a:r>
            <a:r>
              <a:rPr lang="en-US" altLang="zh-TW" sz="2200" dirty="0" err="1">
                <a:latin typeface="Courier New" pitchFamily="49" charset="0"/>
              </a:rPr>
              <a:t>x,y</a:t>
            </a:r>
            <a:r>
              <a:rPr lang="en-US" altLang="zh-TW" sz="2200" dirty="0">
                <a:latin typeface="Courier New" pitchFamily="49" charset="0"/>
              </a:rPr>
              <a:t>)     </a:t>
            </a:r>
          </a:p>
          <a:p>
            <a:pPr marL="320040" lvl="1" indent="0">
              <a:buSzPct val="80000"/>
              <a:buNone/>
            </a:pPr>
            <a:r>
              <a:rPr lang="en-US" altLang="zh-TW" sz="2200" dirty="0">
                <a:latin typeface="Courier New" pitchFamily="49" charset="0"/>
              </a:rPr>
              <a:t>x==y    ==(</a:t>
            </a:r>
            <a:r>
              <a:rPr lang="en-US" altLang="zh-TW" sz="2200" dirty="0" err="1">
                <a:latin typeface="Courier New" pitchFamily="49" charset="0"/>
              </a:rPr>
              <a:t>x,y</a:t>
            </a:r>
            <a:r>
              <a:rPr lang="en-US" altLang="zh-TW" sz="2200" dirty="0">
                <a:latin typeface="Courier New" pitchFamily="49" charset="0"/>
              </a:rPr>
              <a:t>)    equal(</a:t>
            </a:r>
            <a:r>
              <a:rPr lang="en-US" altLang="zh-TW" sz="2200" dirty="0" err="1">
                <a:latin typeface="Courier New" pitchFamily="49" charset="0"/>
              </a:rPr>
              <a:t>x,y</a:t>
            </a:r>
            <a:r>
              <a:rPr lang="en-US" altLang="zh-TW" sz="2200" dirty="0">
                <a:latin typeface="Courier New" pitchFamily="49" charset="0"/>
              </a:rPr>
              <a:t>)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Operators </a:t>
            </a:r>
            <a:r>
              <a:rPr lang="en-US" altLang="zh-TW" sz="2800" dirty="0"/>
              <a:t>can be overloaded in 2 ways:</a:t>
            </a:r>
          </a:p>
          <a:p>
            <a:pPr marL="320040" lvl="1" indent="0">
              <a:buSzPct val="80000"/>
              <a:buNone/>
            </a:pPr>
            <a:r>
              <a:rPr lang="en-US" altLang="zh-TW" sz="2400" dirty="0"/>
              <a:t>As a friend function</a:t>
            </a:r>
          </a:p>
          <a:p>
            <a:pPr marL="320040" lvl="1" indent="0">
              <a:buSzPct val="80000"/>
              <a:buNone/>
            </a:pPr>
            <a:r>
              <a:rPr lang="en-US" altLang="zh-TW" sz="2400" dirty="0"/>
              <a:t>As a member function </a:t>
            </a:r>
          </a:p>
        </p:txBody>
      </p:sp>
    </p:spTree>
    <p:extLst>
      <p:ext uri="{BB962C8B-B14F-4D97-AF65-F5344CB8AC3E}">
        <p14:creationId xmlns:p14="http://schemas.microsoft.com/office/powerpoint/2010/main" val="33268307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Overloading </a:t>
            </a:r>
            <a:r>
              <a:rPr lang="en-US" altLang="zh-TW" dirty="0" smtClean="0"/>
              <a:t>operators: Friend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55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690048" cy="2448272"/>
          </a:xfrm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class Circle{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radius;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Circle(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r);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Circle &amp;C);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friend </a:t>
            </a:r>
            <a:r>
              <a:rPr lang="en-US" sz="1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 operator+(</a:t>
            </a:r>
            <a:r>
              <a:rPr lang="en-US" sz="1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&amp;c1,const </a:t>
            </a:r>
            <a:r>
              <a:rPr lang="en-US" sz="1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 </a:t>
            </a:r>
            <a:r>
              <a:rPr lang="en-US" sz="1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&amp;c2</a:t>
            </a:r>
            <a:r>
              <a:rPr lang="en-US" sz="1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71600" y="4113076"/>
            <a:ext cx="7690048" cy="255628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 operator+(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Circle &amp;c1,const Circle &amp;c2){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Circle c3(c1.radius+c2.radius);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 c3;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main(){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Circle c1(3);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Circle c2(5);</a:t>
            </a:r>
          </a:p>
          <a:p>
            <a:pPr marL="0" indent="0">
              <a:buFont typeface="Wingdings 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Circle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c3=c1+c2;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&lt;&lt; c3.getArea();</a:t>
            </a:r>
          </a:p>
          <a:p>
            <a:pPr marL="0" indent="0">
              <a:buFont typeface="Wingdings 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Wingdings 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 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310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6B25-4E77-45BC-93F2-0FCDBC4D5D9C}" type="slidenum">
              <a:rPr lang="zh-TW" altLang="en-US"/>
              <a:pPr/>
              <a:t>56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verloading </a:t>
            </a:r>
            <a:r>
              <a:rPr lang="en-US" altLang="zh-TW" dirty="0"/>
              <a:t>&gt;&gt; and &lt;&lt;</a:t>
            </a:r>
            <a:endParaRPr lang="zh-TW" altLang="zh-TW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951413"/>
          </a:xfrm>
        </p:spPr>
        <p:txBody>
          <a:bodyPr/>
          <a:lstStyle/>
          <a:p>
            <a:r>
              <a:rPr lang="en-US" altLang="zh-TW" sz="2800" dirty="0"/>
              <a:t>I</a:t>
            </a:r>
            <a:r>
              <a:rPr lang="en-US" altLang="zh-TW" sz="2800" smtClean="0"/>
              <a:t>t </a:t>
            </a:r>
            <a:r>
              <a:rPr lang="en-US" altLang="zh-TW" sz="2800" dirty="0"/>
              <a:t>is more convenient than using a member function for output</a:t>
            </a:r>
          </a:p>
          <a:p>
            <a:pPr marL="0" indent="0">
              <a:buNone/>
            </a:pPr>
            <a:r>
              <a:rPr lang="en-US" altLang="zh-TW" sz="2800" dirty="0"/>
              <a:t>	</a:t>
            </a:r>
            <a:r>
              <a:rPr lang="en-US" altLang="zh-TW" sz="2800" dirty="0" smtClean="0"/>
              <a:t>e.g</a:t>
            </a:r>
            <a:r>
              <a:rPr lang="en-US" altLang="zh-TW" sz="2800" dirty="0"/>
              <a:t>. </a:t>
            </a:r>
            <a:r>
              <a:rPr lang="en-US" altLang="zh-TW" sz="2400" dirty="0" err="1">
                <a:latin typeface="Courier New" pitchFamily="49" charset="0"/>
              </a:rPr>
              <a:t>cout</a:t>
            </a:r>
            <a:r>
              <a:rPr lang="en-US" altLang="zh-TW" sz="2400" dirty="0">
                <a:latin typeface="Courier New" pitchFamily="49" charset="0"/>
              </a:rPr>
              <a:t> &lt;&lt; 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“Area of Circle:"</a:t>
            </a:r>
            <a:r>
              <a:rPr lang="en-US" altLang="zh-TW" sz="2400" dirty="0" smtClean="0">
                <a:latin typeface="Courier New" pitchFamily="49" charset="0"/>
              </a:rPr>
              <a:t> </a:t>
            </a:r>
            <a:r>
              <a:rPr lang="en-US" altLang="zh-TW" sz="2400" dirty="0">
                <a:latin typeface="Courier New" pitchFamily="49" charset="0"/>
              </a:rPr>
              <a:t>&lt;&lt; </a:t>
            </a:r>
            <a:r>
              <a:rPr lang="en-US" altLang="zh-TW" sz="2400" dirty="0" smtClean="0">
                <a:latin typeface="Courier New" pitchFamily="49" charset="0"/>
              </a:rPr>
              <a:t>c1;</a:t>
            </a:r>
            <a:endParaRPr lang="en-US" altLang="zh-TW" sz="2400" dirty="0">
              <a:latin typeface="Courier New" pitchFamily="49" charset="0"/>
            </a:endParaRP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Equivalent </a:t>
            </a:r>
            <a:r>
              <a:rPr lang="en-US" altLang="zh-TW" sz="2800" dirty="0"/>
              <a:t>to: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urier New" pitchFamily="49" charset="0"/>
              </a:rPr>
              <a:t>	(</a:t>
            </a:r>
            <a:r>
              <a:rPr lang="en-US" altLang="zh-TW" sz="2400" dirty="0" err="1" smtClean="0">
                <a:latin typeface="Courier New" pitchFamily="49" charset="0"/>
              </a:rPr>
              <a:t>cout</a:t>
            </a:r>
            <a:r>
              <a:rPr lang="en-US" altLang="zh-TW" sz="2400" dirty="0" smtClean="0">
                <a:latin typeface="Courier New" pitchFamily="49" charset="0"/>
              </a:rPr>
              <a:t> &lt;&lt;</a:t>
            </a:r>
            <a:r>
              <a:rPr lang="zh-TW" altLang="en-US" sz="2400" dirty="0" smtClean="0">
                <a:latin typeface="Courier New" pitchFamily="49" charset="0"/>
              </a:rPr>
              <a:t> 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altLang="zh-TW" sz="2400" dirty="0">
                <a:latin typeface="Courier New" pitchFamily="49" charset="0"/>
                <a:cs typeface="Courier New" pitchFamily="49" charset="0"/>
              </a:rPr>
              <a:t>Area of Circle:"</a:t>
            </a: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smtClean="0">
                <a:latin typeface="Courier New" pitchFamily="49" charset="0"/>
              </a:rPr>
              <a:t>)&lt;&lt; </a:t>
            </a:r>
            <a:r>
              <a:rPr lang="en-US" altLang="zh-TW" sz="2400" dirty="0">
                <a:latin typeface="Courier New" pitchFamily="49" charset="0"/>
              </a:rPr>
              <a:t>c1;</a:t>
            </a:r>
          </a:p>
          <a:p>
            <a:pPr marL="0" indent="0">
              <a:buNone/>
            </a:pPr>
            <a:endParaRPr lang="en-US" altLang="zh-TW" sz="2400" dirty="0">
              <a:latin typeface="Courier New" pitchFamily="49" charset="0"/>
            </a:endParaRPr>
          </a:p>
          <a:p>
            <a:r>
              <a:rPr lang="en-US" altLang="zh-TW" sz="2800" dirty="0"/>
              <a:t>Therefore, the overloaded </a:t>
            </a:r>
            <a:r>
              <a:rPr lang="en-US" altLang="zh-TW" sz="2600" dirty="0">
                <a:latin typeface="Courier New" pitchFamily="49" charset="0"/>
              </a:rPr>
              <a:t>&lt;&lt;</a:t>
            </a:r>
            <a:r>
              <a:rPr lang="en-US" altLang="zh-TW" sz="2800" dirty="0"/>
              <a:t> operator should return its first argument</a:t>
            </a:r>
          </a:p>
        </p:txBody>
      </p:sp>
    </p:spTree>
    <p:extLst>
      <p:ext uri="{BB962C8B-B14F-4D97-AF65-F5344CB8AC3E}">
        <p14:creationId xmlns:p14="http://schemas.microsoft.com/office/powerpoint/2010/main" val="1146013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B6B25-4E77-45BC-93F2-0FCDBC4D5D9C}" type="slidenum">
              <a:rPr lang="zh-TW" altLang="en-US"/>
              <a:pPr/>
              <a:t>57</a:t>
            </a:fld>
            <a:endParaRPr lang="en-US" altLang="zh-TW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verloading </a:t>
            </a:r>
            <a:r>
              <a:rPr lang="en-US" altLang="zh-TW" dirty="0"/>
              <a:t>&gt;&gt; and &lt;&lt;</a:t>
            </a:r>
            <a:endParaRPr lang="zh-TW" altLang="zh-TW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99592" y="1556792"/>
            <a:ext cx="7992888" cy="475252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Circle{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radius;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Circle(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r);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set(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Circle &amp;C);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friend Circle operator+(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Circle &amp;c1,const Circle &amp;c2);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friend 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&amp;operator &lt;&lt;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&amp;outs, 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Circle &amp;c);</a:t>
            </a:r>
          </a:p>
          <a:p>
            <a:pPr marL="0" indent="0">
              <a:buFont typeface="Wingdings 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&amp;operator &lt;&lt;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&amp;outs, 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Circle &amp;c){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outs &lt;&lt; 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c.getArea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outs;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64412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7876-1CC5-4644-ABDE-542843734B66}" type="slidenum">
              <a:rPr lang="zh-TW" altLang="en-US"/>
              <a:pPr/>
              <a:t>58</a:t>
            </a:fld>
            <a:endParaRPr lang="en-US" altLang="zh-TW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Overloading &gt;&gt; and &lt;&lt;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/>
          <a:lstStyle/>
          <a:p>
            <a:r>
              <a:rPr lang="en-US" altLang="zh-TW" sz="2800" dirty="0"/>
              <a:t>Whenever an operator (or function) returns a stream, you must add an </a:t>
            </a:r>
            <a:r>
              <a:rPr lang="en-US" altLang="zh-TW" sz="2600" dirty="0">
                <a:latin typeface="Courier New" pitchFamily="49" charset="0"/>
              </a:rPr>
              <a:t>&amp;</a:t>
            </a:r>
            <a:r>
              <a:rPr lang="en-US" altLang="zh-TW" sz="2800" dirty="0"/>
              <a:t> to the end of the name for the returned type</a:t>
            </a:r>
            <a:endParaRPr lang="zh-TW" altLang="zh-TW" sz="2400" dirty="0">
              <a:latin typeface="Courier New" pitchFamily="49" charset="0"/>
            </a:endParaRPr>
          </a:p>
          <a:p>
            <a:r>
              <a:rPr lang="zh-TW" altLang="en-US" sz="2800" dirty="0"/>
              <a:t>T</a:t>
            </a:r>
            <a:r>
              <a:rPr lang="en-US" altLang="zh-TW" sz="2800" dirty="0"/>
              <a:t>hen the operator will return a reference to the stream (instead of the values of the stream)</a:t>
            </a:r>
          </a:p>
          <a:p>
            <a:r>
              <a:rPr lang="zh-TW" altLang="en-US" sz="2800" dirty="0"/>
              <a:t>O</a:t>
            </a:r>
            <a:r>
              <a:rPr lang="en-US" altLang="zh-TW" sz="2800" dirty="0" err="1"/>
              <a:t>verloading</a:t>
            </a:r>
            <a:r>
              <a:rPr lang="en-US" altLang="zh-TW" sz="2800" dirty="0"/>
              <a:t> the </a:t>
            </a:r>
            <a:r>
              <a:rPr lang="en-US" altLang="zh-TW" sz="2600" dirty="0">
                <a:latin typeface="Courier New" pitchFamily="49" charset="0"/>
              </a:rPr>
              <a:t>&gt;&gt;</a:t>
            </a:r>
            <a:r>
              <a:rPr lang="en-US" altLang="zh-TW" sz="2800" dirty="0"/>
              <a:t> operator:</a:t>
            </a:r>
          </a:p>
          <a:p>
            <a:pPr marL="0" indent="0">
              <a:buNone/>
            </a:pPr>
            <a:r>
              <a:rPr lang="zh-TW" altLang="en-US" sz="2400" dirty="0">
                <a:latin typeface="Courier New" pitchFamily="49" charset="0"/>
              </a:rPr>
              <a:t>  </a:t>
            </a:r>
            <a:r>
              <a:rPr lang="en-US" altLang="zh-TW" sz="2000" dirty="0" err="1">
                <a:latin typeface="Courier New" pitchFamily="49" charset="0"/>
              </a:rPr>
              <a:t>istream</a:t>
            </a:r>
            <a:r>
              <a:rPr lang="en-US" altLang="zh-TW" sz="2000" dirty="0">
                <a:latin typeface="Courier New" pitchFamily="49" charset="0"/>
              </a:rPr>
              <a:t> &amp;operator &gt;&gt;(</a:t>
            </a:r>
            <a:r>
              <a:rPr lang="en-US" altLang="zh-TW" sz="2000" dirty="0" err="1">
                <a:latin typeface="Courier New" pitchFamily="49" charset="0"/>
              </a:rPr>
              <a:t>istream</a:t>
            </a:r>
            <a:r>
              <a:rPr lang="en-US" altLang="zh-TW" sz="2000" dirty="0">
                <a:latin typeface="Courier New" pitchFamily="49" charset="0"/>
              </a:rPr>
              <a:t> &amp;ins, Money &amp;</a:t>
            </a:r>
            <a:r>
              <a:rPr lang="en-US" altLang="zh-TW" sz="2000" dirty="0" err="1">
                <a:latin typeface="Courier New" pitchFamily="49" charset="0"/>
              </a:rPr>
              <a:t>amt</a:t>
            </a:r>
            <a:r>
              <a:rPr lang="en-US" altLang="zh-TW" sz="2000" dirty="0">
                <a:latin typeface="Courier New" pitchFamily="49" charset="0"/>
              </a:rPr>
              <a:t>);</a:t>
            </a:r>
          </a:p>
          <a:p>
            <a:r>
              <a:rPr lang="en-US" altLang="zh-TW" sz="2800" dirty="0"/>
              <a:t>Don’t apply </a:t>
            </a:r>
            <a:r>
              <a:rPr lang="en-US" altLang="zh-TW" sz="2600" dirty="0" err="1">
                <a:latin typeface="Courier New" pitchFamily="49" charset="0"/>
              </a:rPr>
              <a:t>const</a:t>
            </a:r>
            <a:r>
              <a:rPr lang="en-US" altLang="zh-TW" sz="2800" dirty="0"/>
              <a:t> modifier to the 2nd parameter 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0853653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1513-911A-4FC1-A4FF-374A21787AFC}" type="slidenum">
              <a:rPr lang="zh-TW" altLang="en-US"/>
              <a:pPr/>
              <a:t>59</a:t>
            </a:fld>
            <a:endParaRPr lang="en-US" altLang="zh-TW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zh-TW" altLang="en-US" dirty="0"/>
              <a:t>R</a:t>
            </a:r>
            <a:r>
              <a:rPr lang="en-US" altLang="zh-TW" dirty="0" err="1"/>
              <a:t>ules</a:t>
            </a:r>
            <a:r>
              <a:rPr lang="en-US" altLang="zh-TW" dirty="0"/>
              <a:t> on overloading operators</a:t>
            </a:r>
            <a:endParaRPr lang="zh-TW" altLang="zh-TW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502761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W</a:t>
            </a:r>
            <a:r>
              <a:rPr lang="en-US" altLang="zh-TW" sz="2800" dirty="0"/>
              <a:t>hen overloading an operator, at least one argument of the resulting overloaded operator must be of a class </a:t>
            </a:r>
            <a:r>
              <a:rPr lang="en-US" altLang="zh-TW" sz="2800" dirty="0" smtClean="0"/>
              <a:t>type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You cannot create a new </a:t>
            </a:r>
            <a:r>
              <a:rPr lang="en-US" altLang="zh-TW" sz="2800" dirty="0" smtClean="0"/>
              <a:t>operator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You cannot change the number of arguments that an operator </a:t>
            </a:r>
            <a:r>
              <a:rPr lang="en-US" altLang="zh-TW" sz="2800" dirty="0" smtClean="0"/>
              <a:t>takes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You cannot change the precedence of an operator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800" dirty="0"/>
              <a:t>    E.g., </a:t>
            </a:r>
            <a:r>
              <a:rPr lang="en-US" altLang="zh-TW" sz="2600" dirty="0"/>
              <a:t>x*y + z</a:t>
            </a:r>
            <a:r>
              <a:rPr lang="en-US" altLang="zh-TW" sz="2800" dirty="0"/>
              <a:t>  is always interpreted as </a:t>
            </a:r>
            <a:r>
              <a:rPr lang="en-US" altLang="zh-TW" sz="2600" dirty="0"/>
              <a:t>(x*y)+z</a:t>
            </a:r>
          </a:p>
          <a:p>
            <a:pPr>
              <a:lnSpc>
                <a:spcPct val="90000"/>
              </a:lnSpc>
            </a:pP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75331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Class in Computer Programming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HK" dirty="0"/>
              <a:t>An abstract view of real-world objects, e.g. car, horse</a:t>
            </a:r>
          </a:p>
          <a:p>
            <a:r>
              <a:rPr lang="en-US" altLang="zh-HK" dirty="0" smtClean="0"/>
              <a:t>Computer </a:t>
            </a:r>
            <a:r>
              <a:rPr lang="en-US" altLang="zh-HK" dirty="0"/>
              <a:t>program is a model of real-world problem</a:t>
            </a:r>
            <a:endParaRPr lang="zh-HK" altLang="en-US" dirty="0"/>
          </a:p>
          <a:p>
            <a:r>
              <a:rPr lang="en-US" altLang="zh-HK" dirty="0" smtClean="0"/>
              <a:t>Simple problem: program with variables and functions</a:t>
            </a:r>
          </a:p>
          <a:p>
            <a:r>
              <a:rPr lang="en-US" altLang="zh-HK" dirty="0" smtClean="0"/>
              <a:t>Large scale program: class and object</a:t>
            </a:r>
          </a:p>
          <a:p>
            <a:r>
              <a:rPr lang="en-US" altLang="zh-HK" dirty="0" smtClean="0"/>
              <a:t>Class: </a:t>
            </a:r>
          </a:p>
          <a:p>
            <a:pPr lvl="1"/>
            <a:r>
              <a:rPr lang="en-US" altLang="zh-HK" dirty="0" smtClean="0"/>
              <a:t>definition of program component</a:t>
            </a:r>
          </a:p>
          <a:p>
            <a:pPr lvl="1"/>
            <a:r>
              <a:rPr lang="en-US" altLang="zh-HK" dirty="0" smtClean="0"/>
              <a:t>consists of member variables and member functions</a:t>
            </a:r>
          </a:p>
          <a:p>
            <a:pPr lvl="1"/>
            <a:r>
              <a:rPr lang="en-US" altLang="zh-HK" dirty="0" smtClean="0"/>
              <a:t>Member variable : variable belong to class</a:t>
            </a:r>
          </a:p>
          <a:p>
            <a:pPr lvl="1"/>
            <a:r>
              <a:rPr lang="en-US" altLang="zh-HK" dirty="0" smtClean="0"/>
              <a:t>Member function: function primary designed to access/manipulate the member variable  of the class</a:t>
            </a:r>
          </a:p>
          <a:p>
            <a:r>
              <a:rPr lang="en-US" altLang="zh-HK" dirty="0" smtClean="0"/>
              <a:t>Object:</a:t>
            </a:r>
          </a:p>
          <a:p>
            <a:pPr lvl="1"/>
            <a:r>
              <a:rPr lang="en-US" altLang="zh-HK" dirty="0" smtClean="0"/>
              <a:t>An instance of class / runtime representation of a class</a:t>
            </a:r>
          </a:p>
          <a:p>
            <a:pPr lvl="1"/>
            <a:endParaRPr lang="en-US" altLang="zh-HK" dirty="0" smtClean="0"/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848903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3013-8561-4C1A-833A-247F4D331163}" type="slidenum">
              <a:rPr lang="zh-TW" altLang="en-US"/>
              <a:pPr/>
              <a:t>60</a:t>
            </a:fld>
            <a:endParaRPr lang="en-US" altLang="zh-TW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zh-TW" altLang="en-US" dirty="0"/>
              <a:t>R</a:t>
            </a:r>
            <a:r>
              <a:rPr lang="en-US" altLang="zh-TW" dirty="0" err="1"/>
              <a:t>ules</a:t>
            </a:r>
            <a:r>
              <a:rPr lang="en-US" altLang="zh-TW" dirty="0"/>
              <a:t> on overloading operators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T</a:t>
            </a:r>
            <a:r>
              <a:rPr lang="en-US" altLang="zh-TW" sz="2800" dirty="0"/>
              <a:t>he following operators cannot be overloaded: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2600" dirty="0">
                <a:latin typeface="Courier New" pitchFamily="49" charset="0"/>
              </a:rPr>
              <a:t>    .  ::  .*  ?:</a:t>
            </a:r>
          </a:p>
          <a:p>
            <a:pPr>
              <a:lnSpc>
                <a:spcPct val="90000"/>
              </a:lnSpc>
            </a:pPr>
            <a:r>
              <a:rPr lang="zh-TW" altLang="en-US" sz="2800" dirty="0"/>
              <a:t>T</a:t>
            </a:r>
            <a:r>
              <a:rPr lang="en-US" altLang="zh-TW" sz="2800" dirty="0"/>
              <a:t>he following operators can be overloaded but the syntax is different: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2600" dirty="0">
                <a:latin typeface="Courier New" pitchFamily="49" charset="0"/>
              </a:rPr>
              <a:t>    =  []  -&gt;</a:t>
            </a:r>
            <a:endParaRPr lang="zh-TW" altLang="zh-TW" sz="2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825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Reference Only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61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HK" dirty="0" smtClean="0"/>
              <a:t>Constructors for automatic type Conversion</a:t>
            </a:r>
          </a:p>
          <a:p>
            <a:r>
              <a:rPr lang="en-US" altLang="zh-HK" dirty="0" smtClean="0"/>
              <a:t>Header (.h) and implementation files (.</a:t>
            </a:r>
            <a:r>
              <a:rPr lang="en-US" altLang="zh-HK" dirty="0" err="1" smtClean="0"/>
              <a:t>cpp</a:t>
            </a:r>
            <a:r>
              <a:rPr lang="en-US" altLang="zh-HK" dirty="0" smtClean="0"/>
              <a:t>)</a:t>
            </a:r>
          </a:p>
          <a:p>
            <a:r>
              <a:rPr lang="en-US" altLang="zh-HK" dirty="0" smtClean="0"/>
              <a:t>Namespace</a:t>
            </a:r>
          </a:p>
          <a:p>
            <a:r>
              <a:rPr lang="en-US" altLang="zh-HK" dirty="0" smtClean="0"/>
              <a:t>Structure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445259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9FF0-D531-481E-99AC-E9DDE8161CF8}" type="slidenum">
              <a:rPr lang="zh-TW" altLang="en-US"/>
              <a:pPr/>
              <a:t>62</a:t>
            </a:fld>
            <a:endParaRPr lang="en-US" altLang="zh-TW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zh-TW" sz="3600" dirty="0"/>
              <a:t>Constructors for automatic type conversion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772400" cy="43418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C</a:t>
            </a:r>
            <a:r>
              <a:rPr lang="en-US" altLang="zh-TW" sz="2800" dirty="0" err="1"/>
              <a:t>onsider</a:t>
            </a:r>
            <a:r>
              <a:rPr lang="en-US" altLang="zh-TW" sz="2800" dirty="0"/>
              <a:t> the example: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dirty="0" smtClean="0">
                <a:latin typeface="Courier New" pitchFamily="49" charset="0"/>
              </a:rPr>
              <a:t>Circle c1(5),c2(0);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dirty="0" smtClean="0">
                <a:latin typeface="Courier New" pitchFamily="49" charset="0"/>
              </a:rPr>
              <a:t>c2= c1+ </a:t>
            </a:r>
            <a:r>
              <a:rPr lang="en-US" altLang="zh-TW" dirty="0">
                <a:latin typeface="Courier New" pitchFamily="49" charset="0"/>
              </a:rPr>
              <a:t>25</a:t>
            </a:r>
            <a:r>
              <a:rPr lang="en-US" altLang="zh-TW" dirty="0" smtClean="0">
                <a:latin typeface="Courier New" pitchFamily="49" charset="0"/>
              </a:rPr>
              <a:t>;		</a:t>
            </a:r>
            <a:r>
              <a:rPr lang="en-US" altLang="zh-TW" dirty="0" smtClean="0">
                <a:solidFill>
                  <a:srgbClr val="00B050"/>
                </a:solidFill>
                <a:latin typeface="Courier New" pitchFamily="49" charset="0"/>
              </a:rPr>
              <a:t>//c2 radius =30;</a:t>
            </a:r>
          </a:p>
          <a:p>
            <a:pPr>
              <a:lnSpc>
                <a:spcPct val="90000"/>
              </a:lnSpc>
            </a:pPr>
            <a:endParaRPr lang="en-US" altLang="zh-TW" sz="28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When </a:t>
            </a:r>
            <a:r>
              <a:rPr lang="en-US" altLang="zh-TW" sz="2800" dirty="0"/>
              <a:t>the system sees the expression: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400" dirty="0" smtClean="0">
                <a:latin typeface="Courier New" pitchFamily="49" charset="0"/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400" dirty="0">
                <a:latin typeface="Courier New" pitchFamily="49" charset="0"/>
              </a:rPr>
              <a:t> </a:t>
            </a:r>
            <a:r>
              <a:rPr lang="en-US" altLang="zh-TW" sz="2400" dirty="0" smtClean="0">
                <a:latin typeface="Courier New" pitchFamily="49" charset="0"/>
              </a:rPr>
              <a:t> c2</a:t>
            </a:r>
            <a:r>
              <a:rPr lang="en-US" altLang="zh-TW" sz="2400" dirty="0">
                <a:latin typeface="Courier New" pitchFamily="49" charset="0"/>
              </a:rPr>
              <a:t>= c1+ 25</a:t>
            </a:r>
            <a:r>
              <a:rPr lang="en-US" altLang="zh-TW" sz="2400" dirty="0" smtClean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TW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it </a:t>
            </a:r>
            <a:r>
              <a:rPr lang="en-US" altLang="zh-TW" sz="2800" dirty="0"/>
              <a:t>checks if </a:t>
            </a:r>
            <a:r>
              <a:rPr lang="en-US" altLang="zh-TW" sz="2600" dirty="0">
                <a:latin typeface="Courier New" pitchFamily="49" charset="0"/>
              </a:rPr>
              <a:t>+</a:t>
            </a:r>
            <a:r>
              <a:rPr lang="en-US" altLang="zh-TW" sz="2800" dirty="0"/>
              <a:t> is overloaded for addition between </a:t>
            </a:r>
            <a:r>
              <a:rPr lang="en-US" altLang="zh-TW" sz="2600" dirty="0" smtClean="0">
                <a:latin typeface="Courier New" pitchFamily="49" charset="0"/>
              </a:rPr>
              <a:t>Circle </a:t>
            </a:r>
            <a:r>
              <a:rPr lang="en-US" altLang="zh-TW" sz="2800" dirty="0" smtClean="0"/>
              <a:t>and </a:t>
            </a:r>
            <a:r>
              <a:rPr lang="en-US" altLang="zh-TW" sz="2800" dirty="0"/>
              <a:t>integer</a:t>
            </a:r>
            <a:r>
              <a:rPr lang="en-US" altLang="zh-TW" sz="2800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If not, it checks if there is a constructor that takes an integer and converts it to </a:t>
            </a:r>
            <a:r>
              <a:rPr lang="en-US" altLang="zh-TW" sz="2600" dirty="0" smtClean="0">
                <a:latin typeface="Courier New" pitchFamily="49" charset="0"/>
              </a:rPr>
              <a:t>Circle</a:t>
            </a:r>
            <a:endParaRPr lang="zh-TW" altLang="zh-TW" sz="2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445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Constructors for automatic type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63</a:t>
            </a:fld>
            <a:endParaRPr lang="en-US" altLang="zh-TW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"/>
          </p:nvPr>
        </p:nvSpPr>
        <p:spPr>
          <a:xfrm>
            <a:off x="971600" y="1556792"/>
            <a:ext cx="7690048" cy="2808312"/>
          </a:xfrm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class Circle{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radius;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Circle &amp;C);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getRadiusSquare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friend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Circle operator+(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&amp;c1,const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Circle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&amp;c2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71600" y="4437112"/>
            <a:ext cx="7690048" cy="223224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main(){</a:t>
            </a:r>
          </a:p>
          <a:p>
            <a:pPr marL="0" indent="0">
              <a:buFont typeface="Wingdings 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Circle c1(3);</a:t>
            </a:r>
          </a:p>
          <a:p>
            <a:pPr marL="0" indent="0">
              <a:buFont typeface="Wingdings 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Circle c2(5);</a:t>
            </a:r>
          </a:p>
          <a:p>
            <a:pPr marL="0" indent="0">
              <a:buFont typeface="Wingdings 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 c3=c1+5;</a:t>
            </a:r>
          </a:p>
          <a:p>
            <a:pPr marL="0" indent="0">
              <a:buFont typeface="Wingdings 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c3.getArea();</a:t>
            </a:r>
          </a:p>
          <a:p>
            <a:pPr marL="0" indent="0">
              <a:buFont typeface="Wingdings 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Wingdings 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 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235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A8D9-1024-4414-90DB-2D1A7A5D37FC}" type="slidenum">
              <a:rPr lang="zh-TW" altLang="en-US"/>
              <a:pPr/>
              <a:t>64</a:t>
            </a:fld>
            <a:endParaRPr lang="en-US" altLang="zh-TW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verloading </a:t>
            </a:r>
            <a:r>
              <a:rPr lang="en-US" altLang="zh-TW" dirty="0"/>
              <a:t>unary operator</a:t>
            </a:r>
            <a:endParaRPr lang="zh-TW" altLang="zh-TW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95141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/>
              <a:t>S</a:t>
            </a:r>
            <a:r>
              <a:rPr lang="en-US" altLang="zh-TW" sz="2800" dirty="0" smtClean="0"/>
              <a:t>imilar </a:t>
            </a:r>
            <a:r>
              <a:rPr lang="en-US" altLang="zh-TW" sz="2800" dirty="0"/>
              <a:t>to overloading binary operators:</a:t>
            </a:r>
          </a:p>
          <a:p>
            <a:pPr marL="0" indent="0">
              <a:buNone/>
            </a:pPr>
            <a:r>
              <a:rPr lang="zh-TW" altLang="en-US" sz="2000" dirty="0">
                <a:latin typeface="Courier New" pitchFamily="49" charset="0"/>
              </a:rPr>
              <a:t>   </a:t>
            </a:r>
            <a:r>
              <a:rPr lang="en-US" altLang="zh-TW" sz="2000" dirty="0">
                <a:latin typeface="Courier New" pitchFamily="49" charset="0"/>
              </a:rPr>
              <a:t>friend </a:t>
            </a:r>
            <a:r>
              <a:rPr lang="en-US" altLang="zh-TW" sz="2000" dirty="0" smtClean="0">
                <a:latin typeface="Courier New" pitchFamily="49" charset="0"/>
              </a:rPr>
              <a:t>Circle operator -(</a:t>
            </a:r>
            <a:r>
              <a:rPr lang="en-US" altLang="zh-TW" sz="2000" dirty="0" err="1">
                <a:latin typeface="Courier New" pitchFamily="49" charset="0"/>
              </a:rPr>
              <a:t>const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</a:rPr>
              <a:t>Circle &amp;c1,</a:t>
            </a:r>
            <a:endParaRPr lang="en-US" altLang="zh-TW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Courier New" pitchFamily="49" charset="0"/>
              </a:rPr>
              <a:t>                           </a:t>
            </a:r>
            <a:r>
              <a:rPr lang="en-US" altLang="zh-TW" sz="2000" dirty="0" err="1">
                <a:latin typeface="Courier New" pitchFamily="49" charset="0"/>
              </a:rPr>
              <a:t>const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</a:rPr>
              <a:t>Circle &amp;c2);</a:t>
            </a:r>
            <a:endParaRPr lang="en-US" altLang="zh-TW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Courier New" pitchFamily="49" charset="0"/>
              </a:rPr>
              <a:t>   friend </a:t>
            </a:r>
            <a:r>
              <a:rPr lang="en-US" altLang="zh-TW" sz="2000" dirty="0" smtClean="0">
                <a:latin typeface="Courier New" pitchFamily="49" charset="0"/>
              </a:rPr>
              <a:t>Circle operator </a:t>
            </a:r>
            <a:r>
              <a:rPr lang="en-US" altLang="zh-TW" sz="2000" dirty="0">
                <a:latin typeface="Courier New" pitchFamily="49" charset="0"/>
              </a:rPr>
              <a:t>–(</a:t>
            </a:r>
            <a:r>
              <a:rPr lang="en-US" altLang="zh-TW" sz="2000" dirty="0" err="1">
                <a:latin typeface="Courier New" pitchFamily="49" charset="0"/>
              </a:rPr>
              <a:t>const</a:t>
            </a:r>
            <a:r>
              <a:rPr lang="en-US" altLang="zh-TW" sz="2000" dirty="0">
                <a:latin typeface="Courier New" pitchFamily="49" charset="0"/>
              </a:rPr>
              <a:t> </a:t>
            </a:r>
            <a:r>
              <a:rPr lang="en-US" altLang="zh-TW" sz="2000" dirty="0" smtClean="0">
                <a:latin typeface="Courier New" pitchFamily="49" charset="0"/>
              </a:rPr>
              <a:t>Circle &amp;c1); </a:t>
            </a:r>
            <a:endParaRPr lang="en-US" altLang="zh-TW" sz="2000" dirty="0">
              <a:latin typeface="Courier New" pitchFamily="49" charset="0"/>
            </a:endParaRPr>
          </a:p>
          <a:p>
            <a:endParaRPr lang="en-US" altLang="zh-TW" sz="2800" dirty="0" smtClean="0"/>
          </a:p>
          <a:p>
            <a:r>
              <a:rPr lang="en-US" altLang="zh-TW" sz="2800" dirty="0"/>
              <a:t>Y</a:t>
            </a:r>
            <a:r>
              <a:rPr lang="en-US" altLang="zh-TW" sz="2800" dirty="0" smtClean="0"/>
              <a:t>ou </a:t>
            </a:r>
            <a:r>
              <a:rPr lang="en-US" altLang="zh-TW" sz="2800" dirty="0"/>
              <a:t>can overload </a:t>
            </a:r>
            <a:r>
              <a:rPr lang="en-US" altLang="zh-TW" sz="2600" dirty="0">
                <a:latin typeface="Courier New" pitchFamily="49" charset="0"/>
              </a:rPr>
              <a:t>++</a:t>
            </a:r>
            <a:r>
              <a:rPr lang="en-US" altLang="zh-TW" sz="2800" dirty="0"/>
              <a:t> and </a:t>
            </a:r>
            <a:r>
              <a:rPr lang="en-US" altLang="zh-TW" sz="2600" dirty="0">
                <a:latin typeface="Courier New" pitchFamily="49" charset="0"/>
              </a:rPr>
              <a:t>--</a:t>
            </a:r>
            <a:r>
              <a:rPr lang="en-US" altLang="zh-TW" sz="2800" dirty="0"/>
              <a:t> similarly and use them in the prefix form: </a:t>
            </a:r>
            <a:r>
              <a:rPr lang="en-US" altLang="zh-TW" sz="2600" dirty="0">
                <a:latin typeface="Courier New" pitchFamily="49" charset="0"/>
              </a:rPr>
              <a:t>++x  --</a:t>
            </a:r>
            <a:r>
              <a:rPr lang="en-US" altLang="zh-TW" sz="2600" dirty="0" smtClean="0">
                <a:latin typeface="Courier New" pitchFamily="49" charset="0"/>
              </a:rPr>
              <a:t>x</a:t>
            </a:r>
          </a:p>
          <a:p>
            <a:pPr marL="0" indent="0">
              <a:buNone/>
            </a:pPr>
            <a:endParaRPr lang="en-US" altLang="zh-TW" sz="2000" dirty="0" smtClean="0">
              <a:latin typeface="Courier New" pitchFamily="49" charset="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Courier New" pitchFamily="49" charset="0"/>
              </a:rPr>
              <a:t>   </a:t>
            </a:r>
            <a:r>
              <a:rPr lang="en-US" altLang="zh-TW" sz="2400" dirty="0">
                <a:latin typeface="Courier New" pitchFamily="49" charset="0"/>
              </a:rPr>
              <a:t>friend </a:t>
            </a:r>
            <a:r>
              <a:rPr lang="en-US" altLang="zh-TW" sz="2400" dirty="0" smtClean="0">
                <a:latin typeface="Courier New" pitchFamily="49" charset="0"/>
              </a:rPr>
              <a:t>Circle&amp; operator ++(Circle &amp;c1);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Don’t 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altLang="zh-TW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zh-TW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modifier this time!</a:t>
            </a:r>
            <a:endParaRPr lang="en-US" altLang="zh-TW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altLang="zh-TW" sz="2800" dirty="0"/>
          </a:p>
          <a:p>
            <a:r>
              <a:rPr lang="en-US" altLang="zh-TW" sz="2800" dirty="0"/>
              <a:t>O</a:t>
            </a:r>
            <a:r>
              <a:rPr lang="en-US" altLang="zh-TW" sz="2800" dirty="0" smtClean="0"/>
              <a:t>verloading </a:t>
            </a:r>
            <a:r>
              <a:rPr lang="en-US" altLang="zh-TW" sz="2800" dirty="0"/>
              <a:t>for the postfix form is done differently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6162804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37E9-B658-4801-B3B3-239FB94DF3D6}" type="slidenum">
              <a:rPr lang="zh-TW" altLang="en-US"/>
              <a:pPr/>
              <a:t>65</a:t>
            </a:fld>
            <a:endParaRPr lang="en-US" altLang="zh-TW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>
                <a:latin typeface="Arial" pitchFamily="34" charset="0"/>
              </a:rPr>
              <a:t>S</a:t>
            </a:r>
            <a:r>
              <a:rPr lang="en-US" altLang="zh-TW" dirty="0" smtClean="0"/>
              <a:t>eparate </a:t>
            </a:r>
            <a:r>
              <a:rPr lang="en-US" altLang="zh-TW" dirty="0"/>
              <a:t>compilation</a:t>
            </a:r>
            <a:endParaRPr lang="zh-TW" altLang="zh-TW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800" dirty="0"/>
              <a:t>A </a:t>
            </a:r>
            <a:r>
              <a:rPr lang="en-US" altLang="zh-TW" sz="2800" dirty="0"/>
              <a:t>C++ program can be divided into parts kept in separate files, compiled separately and linked when </a:t>
            </a:r>
            <a:r>
              <a:rPr lang="en-US" altLang="zh-TW" sz="2800" dirty="0" smtClean="0"/>
              <a:t>needed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Usually</a:t>
            </a:r>
            <a:r>
              <a:rPr lang="en-US" altLang="zh-TW" sz="2800" dirty="0"/>
              <a:t>, the class definition is placed in a header file (.h files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/>
          </a:p>
          <a:p>
            <a:r>
              <a:rPr lang="en-US" altLang="zh-TW" sz="2800" dirty="0"/>
              <a:t>The member function definitions are placed in another file (.</a:t>
            </a:r>
            <a:r>
              <a:rPr lang="en-US" altLang="zh-TW" sz="2800" dirty="0" err="1"/>
              <a:t>cpp</a:t>
            </a:r>
            <a:r>
              <a:rPr lang="en-US" altLang="zh-TW" sz="2800" dirty="0"/>
              <a:t> files), which has to include the corresponding .h </a:t>
            </a:r>
            <a:r>
              <a:rPr lang="en-US" altLang="zh-TW" sz="2800" dirty="0" smtClean="0"/>
              <a:t>file</a:t>
            </a:r>
          </a:p>
          <a:p>
            <a:endParaRPr lang="en-US" altLang="zh-TW" sz="2800" dirty="0"/>
          </a:p>
          <a:p>
            <a:r>
              <a:rPr lang="en-US" altLang="zh-TW" sz="2800" dirty="0"/>
              <a:t>The main program using the class also needs to include the .h file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7137320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C751-9210-45D1-AF94-4580EE1F5477}" type="slidenum">
              <a:rPr lang="zh-TW" altLang="en-US"/>
              <a:pPr/>
              <a:t>66</a:t>
            </a:fld>
            <a:endParaRPr lang="en-US" altLang="zh-TW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 smtClean="0"/>
              <a:t>Header </a:t>
            </a:r>
            <a:r>
              <a:rPr lang="en-US" altLang="zh-TW" dirty="0"/>
              <a:t>file: </a:t>
            </a:r>
            <a:r>
              <a:rPr lang="en-US" altLang="zh-TW" dirty="0" err="1" smtClean="0"/>
              <a:t>circle.h</a:t>
            </a:r>
            <a:endParaRPr lang="zh-TW" altLang="zh-TW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6864" cy="511256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class Circle{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radius;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Circle(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void set(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double </a:t>
            </a:r>
            <a:r>
              <a:rPr lang="en-US" altLang="zh-TW" sz="1800" dirty="0" err="1">
                <a:latin typeface="Courier New" pitchFamily="49" charset="0"/>
              </a:rPr>
              <a:t>getArea</a:t>
            </a:r>
            <a:r>
              <a:rPr lang="en-US" altLang="zh-TW" sz="1800" dirty="0">
                <a:latin typeface="Courier New" pitchFamily="49" charset="0"/>
              </a:rPr>
              <a:t>() 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</a:t>
            </a:r>
            <a:r>
              <a:rPr lang="en-US" altLang="zh-TW" sz="1800" dirty="0" err="1">
                <a:latin typeface="Courier New" pitchFamily="49" charset="0"/>
              </a:rPr>
              <a:t>getRadiusSquare</a:t>
            </a:r>
            <a:r>
              <a:rPr lang="en-US" altLang="zh-TW" sz="1800" dirty="0">
                <a:latin typeface="Courier New" pitchFamily="49" charset="0"/>
              </a:rPr>
              <a:t>()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</a:t>
            </a:r>
            <a:r>
              <a:rPr lang="en-US" altLang="zh-TW" sz="1800" dirty="0" err="1">
                <a:latin typeface="Courier New" pitchFamily="49" charset="0"/>
              </a:rPr>
              <a:t>getRadius</a:t>
            </a:r>
            <a:r>
              <a:rPr lang="en-US" altLang="zh-TW" sz="1800" dirty="0">
                <a:latin typeface="Courier New" pitchFamily="49" charset="0"/>
              </a:rPr>
              <a:t>()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friend Circle operator+(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Circle &amp;c1,const Circle &amp;c2);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friend Circle operator-(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Circle &amp;c1);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friend </a:t>
            </a:r>
            <a:r>
              <a:rPr lang="en-US" altLang="zh-TW" sz="1800" dirty="0" err="1">
                <a:latin typeface="Courier New" pitchFamily="49" charset="0"/>
              </a:rPr>
              <a:t>ostream</a:t>
            </a:r>
            <a:r>
              <a:rPr lang="en-US" altLang="zh-TW" sz="1800" dirty="0">
                <a:latin typeface="Courier New" pitchFamily="49" charset="0"/>
              </a:rPr>
              <a:t> &amp;operator &lt;&lt; (</a:t>
            </a:r>
            <a:r>
              <a:rPr lang="en-US" altLang="zh-TW" sz="1800" dirty="0" err="1">
                <a:latin typeface="Courier New" pitchFamily="49" charset="0"/>
              </a:rPr>
              <a:t>ostream</a:t>
            </a:r>
            <a:r>
              <a:rPr lang="en-US" altLang="zh-TW" sz="1800" dirty="0">
                <a:latin typeface="Courier New" pitchFamily="49" charset="0"/>
              </a:rPr>
              <a:t> &amp;outs,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Circle &amp;c);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};</a:t>
            </a:r>
            <a:endParaRPr lang="zh-TW" altLang="zh-TW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233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000D-B4B3-4696-8BAF-3A72C472CCEE}" type="slidenum">
              <a:rPr lang="zh-TW" altLang="en-US"/>
              <a:pPr/>
              <a:t>67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Implementation file: </a:t>
            </a:r>
            <a:r>
              <a:rPr lang="en-US" altLang="zh-TW" dirty="0" smtClean="0"/>
              <a:t>circle.cpp </a:t>
            </a:r>
            <a:endParaRPr lang="zh-TW" altLang="zh-TW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84784"/>
            <a:ext cx="3816424" cy="496855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1900" dirty="0">
                <a:latin typeface="Courier New" pitchFamily="49" charset="0"/>
              </a:rPr>
              <a:t>#</a:t>
            </a:r>
            <a:r>
              <a:rPr lang="en-US" altLang="zh-TW" sz="1900" dirty="0">
                <a:latin typeface="Courier New" pitchFamily="49" charset="0"/>
              </a:rPr>
              <a:t>include &lt;</a:t>
            </a:r>
            <a:r>
              <a:rPr lang="en-US" altLang="zh-TW" sz="1900" dirty="0" err="1">
                <a:latin typeface="Courier New" pitchFamily="49" charset="0"/>
              </a:rPr>
              <a:t>iostream</a:t>
            </a:r>
            <a:r>
              <a:rPr lang="en-US" altLang="zh-TW" sz="1900" dirty="0"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00"/>
                </a:solidFill>
                <a:latin typeface="Courier New" pitchFamily="49" charset="0"/>
              </a:rPr>
              <a:t>#include </a:t>
            </a:r>
            <a:r>
              <a:rPr lang="en-US" altLang="zh-TW" sz="1900" dirty="0" smtClean="0">
                <a:solidFill>
                  <a:srgbClr val="FF0000"/>
                </a:solidFill>
                <a:latin typeface="Courier New" pitchFamily="49" charset="0"/>
              </a:rPr>
              <a:t>“</a:t>
            </a:r>
            <a:r>
              <a:rPr lang="en-US" altLang="zh-TW" sz="1900" dirty="0" err="1" smtClean="0">
                <a:solidFill>
                  <a:srgbClr val="FF0000"/>
                </a:solidFill>
                <a:latin typeface="Courier New" pitchFamily="49" charset="0"/>
              </a:rPr>
              <a:t>circle.h</a:t>
            </a:r>
            <a:r>
              <a:rPr lang="en-US" altLang="zh-TW" sz="1900" dirty="0">
                <a:solidFill>
                  <a:srgbClr val="FF0000"/>
                </a:solidFill>
                <a:latin typeface="Courier New" pitchFamily="49" charset="0"/>
              </a:rPr>
              <a:t>"</a:t>
            </a:r>
          </a:p>
          <a:p>
            <a:pPr>
              <a:buFont typeface="Wingdings" pitchFamily="2" charset="2"/>
              <a:buNone/>
            </a:pPr>
            <a:r>
              <a:rPr lang="en-US" altLang="zh-TW" sz="1900" dirty="0">
                <a:latin typeface="Courier New" pitchFamily="49" charset="0"/>
              </a:rPr>
              <a:t>using namespace </a:t>
            </a:r>
            <a:r>
              <a:rPr lang="en-US" altLang="zh-TW" sz="1900" dirty="0" err="1">
                <a:latin typeface="Courier New" pitchFamily="49" charset="0"/>
              </a:rPr>
              <a:t>std</a:t>
            </a:r>
            <a:r>
              <a:rPr lang="en-US" altLang="zh-TW" sz="19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Circle::Circle(</a:t>
            </a: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r){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radius=r;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void Circle::set(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 Circle &amp;c){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radius=</a:t>
            </a:r>
            <a:r>
              <a:rPr lang="en-US" altLang="zh-TW" sz="1800" dirty="0" err="1">
                <a:latin typeface="Courier New" pitchFamily="49" charset="0"/>
              </a:rPr>
              <a:t>c.radius</a:t>
            </a:r>
            <a:r>
              <a:rPr lang="en-US" altLang="zh-TW" sz="18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double Circle::</a:t>
            </a:r>
            <a:r>
              <a:rPr lang="en-US" altLang="zh-TW" sz="1800" dirty="0" err="1">
                <a:latin typeface="Courier New" pitchFamily="49" charset="0"/>
              </a:rPr>
              <a:t>getArea</a:t>
            </a:r>
            <a:r>
              <a:rPr lang="en-US" altLang="zh-TW" sz="1800" dirty="0">
                <a:latin typeface="Courier New" pitchFamily="49" charset="0"/>
              </a:rPr>
              <a:t>()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return 3.1415*</a:t>
            </a:r>
            <a:r>
              <a:rPr lang="en-US" altLang="zh-TW" sz="1800" dirty="0" err="1">
                <a:latin typeface="Courier New" pitchFamily="49" charset="0"/>
              </a:rPr>
              <a:t>getRadiusSquare</a:t>
            </a:r>
            <a:r>
              <a:rPr lang="en-US" altLang="zh-TW" sz="1800" dirty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 err="1">
                <a:latin typeface="Courier New" pitchFamily="49" charset="0"/>
              </a:rPr>
              <a:t>int</a:t>
            </a:r>
            <a:r>
              <a:rPr lang="en-US" altLang="zh-TW" sz="1800" dirty="0">
                <a:latin typeface="Courier New" pitchFamily="49" charset="0"/>
              </a:rPr>
              <a:t> Circle::</a:t>
            </a:r>
            <a:r>
              <a:rPr lang="en-US" altLang="zh-TW" sz="1800" dirty="0" err="1">
                <a:latin typeface="Courier New" pitchFamily="49" charset="0"/>
              </a:rPr>
              <a:t>getRadius</a:t>
            </a:r>
            <a:r>
              <a:rPr lang="en-US" altLang="zh-TW" sz="1800" dirty="0">
                <a:latin typeface="Courier New" pitchFamily="49" charset="0"/>
              </a:rPr>
              <a:t>()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return radius;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800" dirty="0" err="1" smtClean="0">
                <a:latin typeface="Courier New" pitchFamily="49" charset="0"/>
              </a:rPr>
              <a:t>int</a:t>
            </a:r>
            <a:r>
              <a:rPr lang="en-US" altLang="zh-TW" sz="1800" dirty="0" smtClean="0">
                <a:latin typeface="Courier New" pitchFamily="49" charset="0"/>
              </a:rPr>
              <a:t> </a:t>
            </a:r>
            <a:r>
              <a:rPr lang="en-US" altLang="zh-TW" sz="1800" dirty="0">
                <a:latin typeface="Courier New" pitchFamily="49" charset="0"/>
              </a:rPr>
              <a:t>Circle::</a:t>
            </a:r>
            <a:r>
              <a:rPr lang="en-US" altLang="zh-TW" sz="1800" dirty="0" err="1">
                <a:latin typeface="Courier New" pitchFamily="49" charset="0"/>
              </a:rPr>
              <a:t>getRadiusSquare</a:t>
            </a:r>
            <a:r>
              <a:rPr lang="en-US" altLang="zh-TW" sz="1800" dirty="0">
                <a:latin typeface="Courier New" pitchFamily="49" charset="0"/>
              </a:rPr>
              <a:t>() </a:t>
            </a:r>
            <a:r>
              <a:rPr lang="en-US" altLang="zh-TW" sz="1800" dirty="0" err="1">
                <a:latin typeface="Courier New" pitchFamily="49" charset="0"/>
              </a:rPr>
              <a:t>const</a:t>
            </a:r>
            <a:r>
              <a:rPr lang="en-US" altLang="zh-TW" sz="1800" dirty="0">
                <a:latin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>
                <a:latin typeface="Courier New" pitchFamily="49" charset="0"/>
              </a:rPr>
              <a:t>	return radius*radius;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latin typeface="Courier New" pitchFamily="49" charset="0"/>
              </a:rPr>
              <a:t>}</a:t>
            </a:r>
            <a:endParaRPr lang="en-US" altLang="zh-TW" sz="1800" dirty="0">
              <a:latin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932040" y="1484784"/>
            <a:ext cx="3744416" cy="496855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Circle operator+(</a:t>
            </a:r>
            <a:r>
              <a:rPr lang="en-US" altLang="zh-TW" sz="1400" dirty="0" err="1" smtClean="0">
                <a:latin typeface="Courier New" pitchFamily="49" charset="0"/>
              </a:rPr>
              <a:t>const</a:t>
            </a:r>
            <a:r>
              <a:rPr lang="en-US" altLang="zh-TW" sz="1400" dirty="0" smtClean="0">
                <a:latin typeface="Courier New" pitchFamily="49" charset="0"/>
              </a:rPr>
              <a:t> Circle &amp;c1,const Circle &amp;c2){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Circle c3(c1.radius+c2.radius);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return c3;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4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Circle operator-(</a:t>
            </a:r>
            <a:r>
              <a:rPr lang="en-US" altLang="zh-TW" sz="1400" dirty="0" err="1" smtClean="0">
                <a:latin typeface="Courier New" pitchFamily="49" charset="0"/>
              </a:rPr>
              <a:t>const</a:t>
            </a:r>
            <a:r>
              <a:rPr lang="en-US" altLang="zh-TW" sz="1400" dirty="0" smtClean="0">
                <a:latin typeface="Courier New" pitchFamily="49" charset="0"/>
              </a:rPr>
              <a:t> Circle &amp;c1){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Circle c3(-c1.radius);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return c3;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altLang="zh-TW" sz="14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1400" dirty="0" err="1" smtClean="0">
                <a:latin typeface="Courier New" pitchFamily="49" charset="0"/>
              </a:rPr>
              <a:t>ostream</a:t>
            </a:r>
            <a:r>
              <a:rPr lang="en-US" altLang="zh-TW" sz="1400" dirty="0" smtClean="0">
                <a:latin typeface="Courier New" pitchFamily="49" charset="0"/>
              </a:rPr>
              <a:t> &amp;operator &lt;&lt; (</a:t>
            </a:r>
            <a:r>
              <a:rPr lang="en-US" altLang="zh-TW" sz="1400" dirty="0" err="1" smtClean="0">
                <a:latin typeface="Courier New" pitchFamily="49" charset="0"/>
              </a:rPr>
              <a:t>ostream</a:t>
            </a:r>
            <a:r>
              <a:rPr lang="en-US" altLang="zh-TW" sz="1400" dirty="0" smtClean="0">
                <a:latin typeface="Courier New" pitchFamily="49" charset="0"/>
              </a:rPr>
              <a:t> &amp;outs, </a:t>
            </a:r>
            <a:r>
              <a:rPr lang="en-US" altLang="zh-TW" sz="1400" dirty="0" err="1" smtClean="0">
                <a:latin typeface="Courier New" pitchFamily="49" charset="0"/>
              </a:rPr>
              <a:t>const</a:t>
            </a:r>
            <a:r>
              <a:rPr lang="en-US" altLang="zh-TW" sz="1400" dirty="0" smtClean="0">
                <a:latin typeface="Courier New" pitchFamily="49" charset="0"/>
              </a:rPr>
              <a:t> Circle &amp;c){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outs &lt;&lt; </a:t>
            </a:r>
            <a:r>
              <a:rPr lang="en-US" altLang="zh-TW" sz="1400" dirty="0" err="1" smtClean="0">
                <a:latin typeface="Courier New" pitchFamily="49" charset="0"/>
              </a:rPr>
              <a:t>c.getArea</a:t>
            </a:r>
            <a:r>
              <a:rPr lang="en-US" altLang="zh-TW" sz="1400" dirty="0" smtClean="0">
                <a:latin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	return outs;</a:t>
            </a:r>
          </a:p>
          <a:p>
            <a:pPr>
              <a:buFont typeface="Wingdings" pitchFamily="2" charset="2"/>
              <a:buNone/>
            </a:pPr>
            <a:r>
              <a:rPr lang="en-US" altLang="zh-TW" sz="1400" dirty="0" smtClean="0">
                <a:latin typeface="Courier New" pitchFamily="49" charset="0"/>
              </a:rPr>
              <a:t>}</a:t>
            </a:r>
            <a:endParaRPr lang="zh-TW" altLang="zh-TW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27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CB98-E2A1-4E83-AD28-2BF9D6DBBFAC}" type="slidenum">
              <a:rPr lang="zh-TW" altLang="en-US"/>
              <a:pPr/>
              <a:t>68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Application file: </a:t>
            </a:r>
            <a:r>
              <a:rPr lang="en-US" altLang="zh-TW" dirty="0" smtClean="0"/>
              <a:t>main.cpp </a:t>
            </a:r>
            <a:endParaRPr lang="zh-TW" altLang="zh-TW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6864" cy="46085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2000" dirty="0">
                <a:latin typeface="Courier New" pitchFamily="49" charset="0"/>
              </a:rPr>
              <a:t>#</a:t>
            </a:r>
            <a:r>
              <a:rPr lang="en-US" altLang="zh-TW" sz="2000" dirty="0">
                <a:latin typeface="Courier New" pitchFamily="49" charset="0"/>
              </a:rPr>
              <a:t>include &lt;</a:t>
            </a:r>
            <a:r>
              <a:rPr lang="en-US" altLang="zh-TW" sz="2000" dirty="0" err="1">
                <a:latin typeface="Courier New" pitchFamily="49" charset="0"/>
              </a:rPr>
              <a:t>iostream</a:t>
            </a:r>
            <a:r>
              <a:rPr lang="en-US" altLang="zh-TW" sz="2000" dirty="0">
                <a:latin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#include </a:t>
            </a:r>
            <a:r>
              <a:rPr lang="en-US" altLang="zh-TW" sz="2200" dirty="0" smtClean="0">
                <a:latin typeface="Courier New" pitchFamily="49" charset="0"/>
              </a:rPr>
              <a:t>“</a:t>
            </a:r>
            <a:r>
              <a:rPr lang="en-US" altLang="zh-TW" sz="2200" dirty="0" err="1" smtClean="0">
                <a:latin typeface="Courier New" pitchFamily="49" charset="0"/>
              </a:rPr>
              <a:t>circle</a:t>
            </a:r>
            <a:r>
              <a:rPr lang="en-US" altLang="zh-TW" sz="2000" dirty="0" err="1" smtClean="0">
                <a:latin typeface="Courier New" pitchFamily="49" charset="0"/>
              </a:rPr>
              <a:t>.h</a:t>
            </a:r>
            <a:r>
              <a:rPr lang="en-US" altLang="zh-TW" sz="2200" dirty="0">
                <a:latin typeface="Courier New" pitchFamily="49" charset="0"/>
              </a:rPr>
              <a:t>"</a:t>
            </a:r>
            <a:endParaRPr lang="en-US" altLang="zh-TW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using namespace </a:t>
            </a:r>
            <a:r>
              <a:rPr lang="en-US" altLang="zh-TW" sz="2000" dirty="0" err="1">
                <a:latin typeface="Courier New" pitchFamily="49" charset="0"/>
              </a:rPr>
              <a:t>std</a:t>
            </a:r>
            <a:r>
              <a:rPr lang="en-US" altLang="zh-TW" sz="20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en-US" altLang="zh-TW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void main(){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Circle c1(3);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Circle c2(5);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Circle c3(0);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err="1" smtClean="0">
                <a:latin typeface="Courier New" pitchFamily="49" charset="0"/>
              </a:rPr>
              <a:t>cout</a:t>
            </a:r>
            <a:r>
              <a:rPr lang="en-US" altLang="zh-TW" sz="2000" dirty="0" smtClean="0">
                <a:latin typeface="Courier New" pitchFamily="49" charset="0"/>
              </a:rPr>
              <a:t> </a:t>
            </a:r>
            <a:r>
              <a:rPr lang="en-US" altLang="zh-TW" sz="2000" dirty="0">
                <a:latin typeface="Courier New" pitchFamily="49" charset="0"/>
              </a:rPr>
              <a:t>&lt;&lt; c1.getArea() &lt;&lt; '=' &lt;&lt; c2.getArea() &lt;&lt;</a:t>
            </a:r>
            <a:r>
              <a:rPr lang="en-US" altLang="zh-TW" sz="2000" dirty="0" err="1">
                <a:latin typeface="Courier New" pitchFamily="49" charset="0"/>
              </a:rPr>
              <a:t>endl</a:t>
            </a:r>
            <a:r>
              <a:rPr lang="en-US" altLang="zh-TW" sz="20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smtClean="0">
                <a:latin typeface="Courier New" pitchFamily="49" charset="0"/>
              </a:rPr>
              <a:t>c2.set(c1</a:t>
            </a:r>
            <a:r>
              <a:rPr lang="en-US" altLang="zh-TW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err="1" smtClean="0">
                <a:latin typeface="Courier New" pitchFamily="49" charset="0"/>
              </a:rPr>
              <a:t>cout</a:t>
            </a:r>
            <a:r>
              <a:rPr lang="en-US" altLang="zh-TW" sz="2000" dirty="0" smtClean="0">
                <a:latin typeface="Courier New" pitchFamily="49" charset="0"/>
              </a:rPr>
              <a:t> </a:t>
            </a:r>
            <a:r>
              <a:rPr lang="en-US" altLang="zh-TW" sz="2000" dirty="0">
                <a:latin typeface="Courier New" pitchFamily="49" charset="0"/>
              </a:rPr>
              <a:t>&lt;&lt; c1.getArea() &lt;&lt; '=' &lt;&lt; c2.getArea() &lt;&lt;</a:t>
            </a:r>
            <a:r>
              <a:rPr lang="en-US" altLang="zh-TW" sz="2000" dirty="0" err="1">
                <a:latin typeface="Courier New" pitchFamily="49" charset="0"/>
              </a:rPr>
              <a:t>endl</a:t>
            </a:r>
            <a:r>
              <a:rPr lang="en-US" altLang="zh-TW" sz="20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c3=c3+1;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err="1">
                <a:latin typeface="Courier New" pitchFamily="49" charset="0"/>
              </a:rPr>
              <a:t>cout</a:t>
            </a:r>
            <a:r>
              <a:rPr lang="en-US" altLang="zh-TW" sz="2000" dirty="0">
                <a:latin typeface="Courier New" pitchFamily="49" charset="0"/>
              </a:rPr>
              <a:t> &lt;&lt; c3;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c3=-c3;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	</a:t>
            </a:r>
            <a:r>
              <a:rPr lang="en-US" altLang="zh-TW" sz="2000" dirty="0" err="1">
                <a:latin typeface="Courier New" pitchFamily="49" charset="0"/>
              </a:rPr>
              <a:t>cout</a:t>
            </a:r>
            <a:r>
              <a:rPr lang="en-US" altLang="zh-TW" sz="2000" dirty="0">
                <a:latin typeface="Courier New" pitchFamily="49" charset="0"/>
              </a:rPr>
              <a:t> &lt;&lt; c3.getRadius();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32636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BBEE-CCDF-4660-8C7C-7B843922B493}" type="slidenum">
              <a:rPr lang="zh-TW" altLang="en-US"/>
              <a:pPr/>
              <a:t>69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>
                <a:latin typeface="Arial" pitchFamily="34" charset="0"/>
              </a:rPr>
              <a:t>S</a:t>
            </a:r>
            <a:r>
              <a:rPr lang="en-US" altLang="zh-TW" dirty="0"/>
              <a:t>eparate compilation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800" dirty="0"/>
              <a:t>Separate compilation can also be applied to ordinary </a:t>
            </a:r>
            <a:r>
              <a:rPr lang="en-US" altLang="zh-TW" sz="2800" dirty="0" smtClean="0"/>
              <a:t>functions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The function prototypes of a group of related functions are put in a header </a:t>
            </a:r>
            <a:r>
              <a:rPr lang="en-US" altLang="zh-TW" sz="2800" dirty="0" smtClean="0"/>
              <a:t>file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Their function definitions are placed in an implementation file (.</a:t>
            </a:r>
            <a:r>
              <a:rPr lang="en-US" altLang="zh-TW" sz="2800" dirty="0" err="1"/>
              <a:t>cpp</a:t>
            </a:r>
            <a:r>
              <a:rPr lang="en-US" altLang="zh-TW" sz="2800" dirty="0"/>
              <a:t>) which</a:t>
            </a:r>
            <a:r>
              <a:rPr lang="en-US" altLang="zh-TW" dirty="0"/>
              <a:t> </a:t>
            </a:r>
            <a:r>
              <a:rPr lang="en-US" altLang="zh-TW" sz="2600" dirty="0">
                <a:latin typeface="Courier New" pitchFamily="49" charset="0"/>
              </a:rPr>
              <a:t>#include</a:t>
            </a:r>
            <a:r>
              <a:rPr lang="en-US" altLang="zh-TW" sz="2800" dirty="0"/>
              <a:t>s</a:t>
            </a:r>
            <a:r>
              <a:rPr lang="en-US" altLang="zh-TW" dirty="0"/>
              <a:t> the </a:t>
            </a:r>
            <a:r>
              <a:rPr lang="en-US" altLang="zh-TW" sz="2800" dirty="0"/>
              <a:t>header </a:t>
            </a:r>
            <a:r>
              <a:rPr lang="en-US" altLang="zh-TW" sz="2800" dirty="0" smtClean="0"/>
              <a:t>file</a:t>
            </a:r>
          </a:p>
          <a:p>
            <a:pPr>
              <a:lnSpc>
                <a:spcPct val="90000"/>
              </a:lnSpc>
            </a:pP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zh-TW" altLang="en-US" sz="2800" dirty="0"/>
              <a:t>T</a:t>
            </a:r>
            <a:r>
              <a:rPr lang="en-US" altLang="zh-TW" sz="2800" dirty="0"/>
              <a:t>he main program is placed in an application file (.</a:t>
            </a:r>
            <a:r>
              <a:rPr lang="en-US" altLang="zh-TW" sz="2800" dirty="0" err="1"/>
              <a:t>cpp</a:t>
            </a:r>
            <a:r>
              <a:rPr lang="en-US" altLang="zh-TW" sz="2800" dirty="0"/>
              <a:t>) which</a:t>
            </a:r>
            <a:r>
              <a:rPr lang="en-US" altLang="zh-TW" dirty="0"/>
              <a:t> </a:t>
            </a:r>
            <a:r>
              <a:rPr lang="en-US" altLang="zh-TW" sz="2800" dirty="0"/>
              <a:t>also </a:t>
            </a:r>
            <a:r>
              <a:rPr lang="en-US" altLang="zh-TW" sz="2600" dirty="0">
                <a:latin typeface="Courier New" pitchFamily="49" charset="0"/>
              </a:rPr>
              <a:t>#include</a:t>
            </a:r>
            <a:r>
              <a:rPr lang="en-US" altLang="zh-TW" sz="2800" dirty="0"/>
              <a:t>s the header file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81911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14118" y="1628800"/>
            <a:ext cx="2232248" cy="4587232"/>
          </a:xfrm>
          <a:prstGeom prst="roundRect">
            <a:avLst>
              <a:gd name="adj" fmla="val 5948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H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Class:Robot</a:t>
            </a:r>
            <a:endParaRPr lang="zh-HK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Class in programming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2050" name="Picture 2" descr="F:\Joe\work\teaching\12-13\SemA\2331\2311\Joe\2311_notes\material\sony-robot256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642" y="2328098"/>
            <a:ext cx="12192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986126" y="4019788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Member variable</a:t>
            </a:r>
            <a:endParaRPr lang="zh-HK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986125" y="4986774"/>
            <a:ext cx="2068615" cy="1121246"/>
          </a:xfrm>
          <a:prstGeom prst="roundRect">
            <a:avLst>
              <a:gd name="adj" fmla="val 954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Member functions</a:t>
            </a:r>
            <a:endParaRPr lang="zh-HK" alt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228184" y="2387663"/>
            <a:ext cx="2736304" cy="1543050"/>
          </a:xfrm>
          <a:prstGeom prst="wedgeRoundRectCallout">
            <a:avLst>
              <a:gd name="adj1" fmla="val -54875"/>
              <a:gd name="adj2" fmla="val 8465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modelNum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 width;</a:t>
            </a:r>
          </a:p>
          <a:p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 height;</a:t>
            </a:r>
          </a:p>
          <a:p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HK" sz="1800" dirty="0" err="1" smtClean="0">
                <a:solidFill>
                  <a:schemeClr val="accent1">
                    <a:lumMod val="75000"/>
                  </a:schemeClr>
                </a:solidFill>
              </a:rPr>
              <a:t>powerLevel</a:t>
            </a:r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altLang="zh-HK" sz="1800" dirty="0" smtClean="0">
                <a:solidFill>
                  <a:schemeClr val="accent1">
                    <a:lumMod val="75000"/>
                  </a:schemeClr>
                </a:solidFill>
              </a:rPr>
              <a:t>……………………</a:t>
            </a:r>
            <a:endParaRPr lang="zh-HK" alt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55576" y="2328096"/>
            <a:ext cx="3024336" cy="2109013"/>
          </a:xfrm>
          <a:prstGeom prst="wedgeRoundRectCallout">
            <a:avLst>
              <a:gd name="adj1" fmla="val 56709"/>
              <a:gd name="adj2" fmla="val 100841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sz="1800" dirty="0" smtClean="0">
                <a:solidFill>
                  <a:srgbClr val="002060"/>
                </a:solidFill>
              </a:rPr>
              <a:t>void start();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void shutdown();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void 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moveForward</a:t>
            </a:r>
            <a:r>
              <a:rPr lang="en-US" altLang="zh-HK" sz="1800" dirty="0" smtClean="0">
                <a:solidFill>
                  <a:srgbClr val="002060"/>
                </a:solidFill>
              </a:rPr>
              <a:t>(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int</a:t>
            </a:r>
            <a:r>
              <a:rPr lang="en-US" altLang="zh-HK" sz="1800" dirty="0" smtClean="0">
                <a:solidFill>
                  <a:srgbClr val="002060"/>
                </a:solidFill>
              </a:rPr>
              <a:t> step);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void 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turnLeft</a:t>
            </a:r>
            <a:r>
              <a:rPr lang="en-US" altLang="zh-HK" sz="1800" dirty="0" smtClean="0">
                <a:solidFill>
                  <a:srgbClr val="002060"/>
                </a:solidFill>
              </a:rPr>
              <a:t>(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int</a:t>
            </a:r>
            <a:r>
              <a:rPr lang="en-US" altLang="zh-HK" sz="1800" dirty="0" smtClean="0">
                <a:solidFill>
                  <a:srgbClr val="002060"/>
                </a:solidFill>
              </a:rPr>
              <a:t> degree);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void 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turnRight</a:t>
            </a:r>
            <a:r>
              <a:rPr lang="en-US" altLang="zh-HK" sz="1800" dirty="0" smtClean="0">
                <a:solidFill>
                  <a:srgbClr val="002060"/>
                </a:solidFill>
              </a:rPr>
              <a:t>(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int</a:t>
            </a:r>
            <a:r>
              <a:rPr lang="en-US" altLang="zh-HK" sz="1800" dirty="0" smtClean="0">
                <a:solidFill>
                  <a:srgbClr val="002060"/>
                </a:solidFill>
              </a:rPr>
              <a:t> degree);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void </a:t>
            </a:r>
            <a:r>
              <a:rPr lang="en-US" altLang="zh-HK" sz="1800" dirty="0" err="1" smtClean="0">
                <a:solidFill>
                  <a:srgbClr val="002060"/>
                </a:solidFill>
              </a:rPr>
              <a:t>takePhoto</a:t>
            </a:r>
            <a:r>
              <a:rPr lang="en-US" altLang="zh-HK" sz="1800" dirty="0" smtClean="0">
                <a:solidFill>
                  <a:srgbClr val="002060"/>
                </a:solidFill>
              </a:rPr>
              <a:t>();</a:t>
            </a:r>
          </a:p>
          <a:p>
            <a:r>
              <a:rPr lang="en-US" altLang="zh-HK" sz="1800" dirty="0" smtClean="0">
                <a:solidFill>
                  <a:srgbClr val="002060"/>
                </a:solidFill>
              </a:rPr>
              <a:t>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7315937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2A5E-4CBA-44E4-8AE6-ECCA13EBB4E3}" type="slidenum">
              <a:rPr lang="zh-TW" altLang="en-US"/>
              <a:pPr/>
              <a:t>70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N</a:t>
            </a:r>
            <a:r>
              <a:rPr lang="en-US" altLang="zh-TW" dirty="0" smtClean="0"/>
              <a:t>amespace</a:t>
            </a:r>
            <a:endParaRPr lang="zh-TW" altLang="zh-TW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95141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/>
              <a:t>W</a:t>
            </a:r>
            <a:r>
              <a:rPr lang="en-US" altLang="zh-TW" sz="2800" dirty="0"/>
              <a:t>hen a program uses different classes and functions written by different programmers, there is a chance of name </a:t>
            </a:r>
            <a:r>
              <a:rPr lang="en-US" altLang="zh-TW" sz="2800" dirty="0" smtClean="0"/>
              <a:t>collision</a:t>
            </a:r>
          </a:p>
          <a:p>
            <a:endParaRPr lang="en-US" altLang="zh-TW" sz="2800" dirty="0"/>
          </a:p>
          <a:p>
            <a:r>
              <a:rPr lang="zh-TW" altLang="en-US" sz="2800" dirty="0"/>
              <a:t>A </a:t>
            </a:r>
            <a:r>
              <a:rPr lang="en-US" altLang="zh-TW" sz="2800" dirty="0"/>
              <a:t>namespace is a collection of name definitions, such as class definitions and variable </a:t>
            </a:r>
            <a:r>
              <a:rPr lang="en-US" altLang="zh-TW" sz="2800" dirty="0" smtClean="0"/>
              <a:t>declarations</a:t>
            </a:r>
          </a:p>
          <a:p>
            <a:endParaRPr lang="en-US" altLang="zh-TW" sz="2800" dirty="0"/>
          </a:p>
          <a:p>
            <a:r>
              <a:rPr lang="zh-TW" altLang="en-US" sz="2800" dirty="0"/>
              <a:t>E.</a:t>
            </a:r>
            <a:r>
              <a:rPr lang="en-US" altLang="zh-TW" sz="2800" dirty="0"/>
              <a:t>g., all name definitions in </a:t>
            </a:r>
            <a:r>
              <a:rPr lang="en-US" altLang="zh-TW" sz="2600" dirty="0">
                <a:latin typeface="Courier New" pitchFamily="49" charset="0"/>
              </a:rPr>
              <a:t>&lt;</a:t>
            </a:r>
            <a:r>
              <a:rPr lang="en-US" altLang="zh-TW" sz="2600" dirty="0" err="1">
                <a:latin typeface="Courier New" pitchFamily="49" charset="0"/>
              </a:rPr>
              <a:t>iostream</a:t>
            </a:r>
            <a:r>
              <a:rPr lang="en-US" altLang="zh-TW" sz="2600" dirty="0">
                <a:latin typeface="Courier New" pitchFamily="49" charset="0"/>
              </a:rPr>
              <a:t>&gt;</a:t>
            </a:r>
            <a:r>
              <a:rPr lang="en-US" altLang="zh-TW" sz="2800" dirty="0"/>
              <a:t> (and other standard libraries) are placed in the namespace </a:t>
            </a:r>
            <a:r>
              <a:rPr lang="en-US" altLang="zh-TW" sz="2600" dirty="0" err="1" smtClean="0">
                <a:latin typeface="Courier New" pitchFamily="49" charset="0"/>
              </a:rPr>
              <a:t>std</a:t>
            </a:r>
            <a:endParaRPr lang="en-US" altLang="zh-TW" sz="2600" dirty="0" smtClean="0">
              <a:latin typeface="Courier New" pitchFamily="49" charset="0"/>
            </a:endParaRPr>
          </a:p>
          <a:p>
            <a:endParaRPr lang="en-US" altLang="zh-TW" sz="2600" dirty="0">
              <a:latin typeface="Courier New" pitchFamily="49" charset="0"/>
            </a:endParaRPr>
          </a:p>
          <a:p>
            <a:r>
              <a:rPr lang="zh-TW" altLang="en-US" sz="2800" dirty="0"/>
              <a:t>Y</a:t>
            </a:r>
            <a:r>
              <a:rPr lang="en-US" altLang="zh-TW" sz="2800" dirty="0"/>
              <a:t>our program code is placed in the </a:t>
            </a:r>
            <a:r>
              <a:rPr lang="en-US" altLang="zh-TW" sz="2800" i="1" dirty="0"/>
              <a:t>global namespace</a:t>
            </a:r>
            <a:r>
              <a:rPr lang="en-US" altLang="zh-TW" sz="2800" dirty="0"/>
              <a:t> unless you specify otherwise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42587209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ADDF-6286-4496-93C4-3BE8D9E026E9}" type="slidenum">
              <a:rPr lang="zh-TW" altLang="en-US"/>
              <a:pPr/>
              <a:t>71</a:t>
            </a:fld>
            <a:endParaRPr lang="en-US" altLang="zh-TW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Namespace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/>
              <a:t>I</a:t>
            </a:r>
            <a:r>
              <a:rPr lang="en-US" altLang="zh-TW" sz="2800" dirty="0"/>
              <a:t>f your program (in the global namespace) wants to refer to a name in another namespace, you need to specify that namespace</a:t>
            </a:r>
          </a:p>
          <a:p>
            <a:r>
              <a:rPr lang="zh-TW" altLang="en-US" sz="2800" dirty="0"/>
              <a:t>E.</a:t>
            </a:r>
            <a:r>
              <a:rPr lang="en-US" altLang="zh-TW" sz="2800" dirty="0"/>
              <a:t>g., </a:t>
            </a:r>
            <a:r>
              <a:rPr lang="en-US" altLang="zh-TW" sz="2600" dirty="0" err="1">
                <a:latin typeface="Courier New" pitchFamily="49" charset="0"/>
              </a:rPr>
              <a:t>std</a:t>
            </a:r>
            <a:r>
              <a:rPr lang="en-US" altLang="zh-TW" sz="2600" dirty="0">
                <a:latin typeface="Courier New" pitchFamily="49" charset="0"/>
              </a:rPr>
              <a:t>::</a:t>
            </a:r>
            <a:r>
              <a:rPr lang="en-US" altLang="zh-TW" sz="2600" dirty="0" err="1" smtClean="0">
                <a:latin typeface="Courier New" pitchFamily="49" charset="0"/>
              </a:rPr>
              <a:t>cin</a:t>
            </a:r>
            <a:endParaRPr lang="en-US" altLang="zh-TW" sz="2600" dirty="0" smtClean="0">
              <a:latin typeface="Courier New" pitchFamily="49" charset="0"/>
            </a:endParaRPr>
          </a:p>
          <a:p>
            <a:endParaRPr lang="en-US" altLang="zh-TW" sz="2600" dirty="0">
              <a:latin typeface="Courier New" pitchFamily="49" charset="0"/>
            </a:endParaRPr>
          </a:p>
          <a:p>
            <a:r>
              <a:rPr lang="zh-TW" altLang="en-US" sz="2800" dirty="0"/>
              <a:t>I</a:t>
            </a:r>
            <a:r>
              <a:rPr lang="en-US" altLang="zh-TW" sz="2800" dirty="0"/>
              <a:t>f you add the following directive:</a:t>
            </a:r>
          </a:p>
          <a:p>
            <a:pPr marL="274320" lvl="1" indent="0">
              <a:buNone/>
            </a:pPr>
            <a:endParaRPr lang="en-US" altLang="zh-TW" sz="2400" dirty="0" smtClean="0">
              <a:latin typeface="Courier New" pitchFamily="49" charset="0"/>
            </a:endParaRPr>
          </a:p>
          <a:p>
            <a:pPr marL="274320" lvl="1" indent="0">
              <a:buNone/>
            </a:pPr>
            <a:r>
              <a:rPr lang="zh-TW" altLang="en-US" sz="2400" dirty="0" smtClean="0">
                <a:latin typeface="Courier New" pitchFamily="49" charset="0"/>
              </a:rPr>
              <a:t>    </a:t>
            </a:r>
            <a:r>
              <a:rPr lang="en-US" altLang="zh-TW" sz="2400" dirty="0">
                <a:latin typeface="Courier New" pitchFamily="49" charset="0"/>
              </a:rPr>
              <a:t>using namespace </a:t>
            </a:r>
            <a:r>
              <a:rPr lang="en-US" altLang="zh-TW" sz="2400" dirty="0" err="1">
                <a:latin typeface="Courier New" pitchFamily="49" charset="0"/>
              </a:rPr>
              <a:t>std</a:t>
            </a:r>
            <a:r>
              <a:rPr lang="en-US" altLang="zh-TW" sz="2400" dirty="0">
                <a:latin typeface="Courier New" pitchFamily="49" charset="0"/>
              </a:rPr>
              <a:t>;</a:t>
            </a:r>
          </a:p>
          <a:p>
            <a:pPr marL="274320" lvl="1" indent="0">
              <a:buNone/>
            </a:pPr>
            <a:endParaRPr lang="en-US" altLang="zh-TW" dirty="0" smtClean="0"/>
          </a:p>
          <a:p>
            <a:pPr marL="274320" lvl="1" indent="0">
              <a:buNone/>
            </a:pPr>
            <a:r>
              <a:rPr lang="en-US" altLang="zh-TW" dirty="0" smtClean="0"/>
              <a:t>then </a:t>
            </a:r>
            <a:r>
              <a:rPr lang="en-US" altLang="zh-TW" dirty="0"/>
              <a:t>the names in </a:t>
            </a:r>
            <a:r>
              <a:rPr lang="en-US" altLang="zh-TW" sz="2400" dirty="0" err="1">
                <a:latin typeface="Courier New" pitchFamily="49" charset="0"/>
              </a:rPr>
              <a:t>std</a:t>
            </a:r>
            <a:r>
              <a:rPr lang="en-US" altLang="zh-TW" dirty="0"/>
              <a:t> are added into the global namespace, so you can simply write </a:t>
            </a:r>
            <a:r>
              <a:rPr lang="en-US" altLang="zh-TW" sz="2400" dirty="0" err="1" smtClean="0">
                <a:latin typeface="Courier New" pitchFamily="49" charset="0"/>
              </a:rPr>
              <a:t>cin</a:t>
            </a:r>
            <a:endParaRPr lang="en-US" altLang="zh-TW" sz="2400" dirty="0" smtClean="0">
              <a:latin typeface="Courier New" pitchFamily="49" charset="0"/>
            </a:endParaRPr>
          </a:p>
          <a:p>
            <a:pPr marL="274320" lvl="1" indent="0">
              <a:buNone/>
            </a:pPr>
            <a:r>
              <a:rPr lang="en-US" altLang="zh-TW" dirty="0" smtClean="0"/>
              <a:t>Moreover</a:t>
            </a:r>
            <a:r>
              <a:rPr lang="en-US" altLang="zh-TW" dirty="0"/>
              <a:t>, your program should not use </a:t>
            </a:r>
            <a:r>
              <a:rPr lang="en-US" altLang="zh-TW" sz="2400" dirty="0" err="1">
                <a:latin typeface="Courier New" pitchFamily="49" charset="0"/>
              </a:rPr>
              <a:t>cin</a:t>
            </a:r>
            <a:r>
              <a:rPr lang="en-US" altLang="zh-TW" dirty="0"/>
              <a:t> as an identifier for other purpose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8357455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9F31-EE28-4852-8903-4FB4152F61BD}" type="slidenum">
              <a:rPr lang="zh-TW" altLang="en-US"/>
              <a:pPr/>
              <a:t>72</a:t>
            </a:fld>
            <a:endParaRPr lang="en-US" altLang="zh-TW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"/>
            <a:ext cx="7772400" cy="1143000"/>
          </a:xfrm>
        </p:spPr>
        <p:txBody>
          <a:bodyPr/>
          <a:lstStyle/>
          <a:p>
            <a:r>
              <a:rPr lang="en-US" altLang="zh-TW" dirty="0"/>
              <a:t>Namespace</a:t>
            </a:r>
            <a:endParaRPr lang="zh-TW" altLang="zh-TW" dirty="0">
              <a:latin typeface="Arial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772400" cy="4951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I</a:t>
            </a:r>
            <a:r>
              <a:rPr lang="en-US" altLang="zh-TW" sz="2800" dirty="0"/>
              <a:t>f a name is defined in two namespaces and your program needs to use them both, you can</a:t>
            </a:r>
          </a:p>
          <a:p>
            <a:pPr lvl="1">
              <a:lnSpc>
                <a:spcPct val="90000"/>
              </a:lnSpc>
              <a:buSzPct val="80000"/>
            </a:pPr>
            <a:r>
              <a:rPr lang="en-US" altLang="zh-TW" sz="2400" dirty="0"/>
              <a:t>Use them in different scope: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zh-TW" altLang="en-US" sz="2200" dirty="0">
                <a:latin typeface="Courier New" pitchFamily="49" charset="0"/>
              </a:rPr>
              <a:t>   { </a:t>
            </a:r>
            <a:r>
              <a:rPr lang="en-US" altLang="zh-TW" sz="2200" dirty="0">
                <a:latin typeface="Courier New" pitchFamily="49" charset="0"/>
              </a:rPr>
              <a:t>using namespace ns1;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zh-TW" altLang="en-US" sz="2200" dirty="0">
                <a:latin typeface="Courier New" pitchFamily="49" charset="0"/>
              </a:rPr>
              <a:t>     </a:t>
            </a:r>
            <a:r>
              <a:rPr lang="en-US" altLang="zh-TW" sz="2200" dirty="0" err="1">
                <a:latin typeface="Courier New" pitchFamily="49" charset="0"/>
              </a:rPr>
              <a:t>my_function</a:t>
            </a:r>
            <a:r>
              <a:rPr lang="en-US" altLang="zh-TW" sz="2200" dirty="0">
                <a:latin typeface="Courier New" pitchFamily="49" charset="0"/>
              </a:rPr>
              <a:t>();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zh-TW" altLang="en-US" sz="2200" dirty="0">
                <a:latin typeface="Courier New" pitchFamily="49" charset="0"/>
              </a:rPr>
              <a:t>   }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zh-TW" altLang="en-US" sz="2200" dirty="0">
                <a:latin typeface="Courier New" pitchFamily="49" charset="0"/>
              </a:rPr>
              <a:t>   { </a:t>
            </a:r>
            <a:r>
              <a:rPr lang="en-US" altLang="zh-TW" sz="2200" dirty="0">
                <a:latin typeface="Courier New" pitchFamily="49" charset="0"/>
              </a:rPr>
              <a:t>using namespace ns2;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</a:rPr>
              <a:t>     </a:t>
            </a:r>
            <a:r>
              <a:rPr lang="en-US" altLang="zh-TW" sz="2200" dirty="0" err="1">
                <a:latin typeface="Courier New" pitchFamily="49" charset="0"/>
              </a:rPr>
              <a:t>my_function</a:t>
            </a:r>
            <a:r>
              <a:rPr lang="en-US" altLang="zh-TW" sz="2200" dirty="0">
                <a:latin typeface="Courier New" pitchFamily="49" charset="0"/>
              </a:rPr>
              <a:t>();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</a:rPr>
              <a:t>   }</a:t>
            </a:r>
          </a:p>
          <a:p>
            <a:pPr lvl="1">
              <a:lnSpc>
                <a:spcPct val="90000"/>
              </a:lnSpc>
              <a:buSzPct val="80000"/>
            </a:pPr>
            <a:r>
              <a:rPr lang="en-US" altLang="zh-TW" sz="2400" dirty="0"/>
              <a:t>Specify the namespace: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</a:rPr>
              <a:t>   ns1::</a:t>
            </a:r>
            <a:r>
              <a:rPr lang="en-US" altLang="zh-TW" sz="2200" dirty="0" err="1">
                <a:latin typeface="Courier New" pitchFamily="49" charset="0"/>
              </a:rPr>
              <a:t>my_function</a:t>
            </a:r>
            <a:r>
              <a:rPr lang="en-US" altLang="zh-TW" sz="2200" dirty="0">
                <a:latin typeface="Courier New" pitchFamily="49" charset="0"/>
              </a:rPr>
              <a:t>();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</a:rPr>
              <a:t>   ns2::</a:t>
            </a:r>
            <a:r>
              <a:rPr lang="en-US" altLang="zh-TW" sz="2200" dirty="0" err="1">
                <a:latin typeface="Courier New" pitchFamily="49" charset="0"/>
              </a:rPr>
              <a:t>my_function</a:t>
            </a:r>
            <a:r>
              <a:rPr lang="en-US" altLang="zh-TW" sz="2200" dirty="0">
                <a:latin typeface="Courier New" pitchFamily="49" charset="0"/>
              </a:rPr>
              <a:t>();</a:t>
            </a:r>
            <a:endParaRPr lang="zh-TW" altLang="zh-TW" sz="22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558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3600"/>
            <a:ext cx="7772400" cy="11448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Structure type &amp; variable definition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2BD0-DD0B-4113-A8DD-7AD55E1CA35C}" type="slidenum">
              <a:rPr lang="zh-TW" altLang="en-US"/>
              <a:pPr/>
              <a:t>73</a:t>
            </a:fld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62472"/>
            <a:ext cx="7776864" cy="4458816"/>
          </a:xfrm>
        </p:spPr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Sometime, we want to have a collection of values of different types and to treat the collection as a single item</a:t>
            </a:r>
          </a:p>
          <a:p>
            <a:r>
              <a:rPr lang="en-US" altLang="zh-TW" dirty="0">
                <a:ea typeface="新細明體" pitchFamily="18" charset="-120"/>
              </a:rPr>
              <a:t>C++ allows users to define structure data types</a:t>
            </a:r>
            <a:r>
              <a:rPr lang="en-US" altLang="zh-TW" sz="3000" i="1" dirty="0">
                <a:ea typeface="新細明體" pitchFamily="18" charset="-120"/>
              </a:rPr>
              <a:t> </a:t>
            </a:r>
            <a:endParaRPr lang="en-US" altLang="zh-TW" sz="3000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Syntax:</a:t>
            </a:r>
            <a:r>
              <a:rPr lang="en-US" altLang="zh-TW" sz="3000" dirty="0">
                <a:latin typeface="Courier New" pitchFamily="49" charset="0"/>
                <a:ea typeface="新細明體" pitchFamily="18" charset="-120"/>
              </a:rPr>
              <a:t>  </a:t>
            </a:r>
            <a:endParaRPr lang="en-US" altLang="zh-TW" sz="3000" dirty="0" smtClean="0"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36451" y="4090129"/>
            <a:ext cx="3798888" cy="175432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 dirty="0" err="1" smtClean="0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zh-TW" sz="1800" dirty="0" err="1" smtClean="0">
                <a:solidFill>
                  <a:schemeClr val="tx1"/>
                </a:solidFill>
                <a:latin typeface="Courier New" pitchFamily="49" charset="0"/>
              </a:rPr>
              <a:t>StudentRecord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smtClean="0">
                <a:latin typeface="Courier New" pitchFamily="49" charset="0"/>
              </a:rPr>
              <a:t>char	name[51];</a:t>
            </a:r>
          </a:p>
          <a:p>
            <a:r>
              <a:rPr lang="en-US" altLang="zh-TW" sz="1800" dirty="0" smtClean="0">
                <a:latin typeface="Courier New" pitchFamily="49" charset="0"/>
              </a:rPr>
              <a:t>	char	</a:t>
            </a:r>
            <a:r>
              <a:rPr lang="en-US" altLang="zh-TW" sz="1800" dirty="0" err="1" smtClean="0">
                <a:latin typeface="Courier New" pitchFamily="49" charset="0"/>
              </a:rPr>
              <a:t>sid</a:t>
            </a:r>
            <a:r>
              <a:rPr lang="en-US" altLang="zh-TW" sz="1800" dirty="0" smtClean="0">
                <a:latin typeface="Courier New" pitchFamily="49" charset="0"/>
              </a:rPr>
              <a:t>[9];</a:t>
            </a:r>
          </a:p>
          <a:p>
            <a:r>
              <a:rPr lang="en-US" altLang="zh-TW" sz="1800" dirty="0">
                <a:latin typeface="Courier New" pitchFamily="49" charset="0"/>
              </a:rPr>
              <a:t>	</a:t>
            </a:r>
            <a:r>
              <a:rPr lang="en-US" altLang="zh-TW" sz="1800" dirty="0" smtClean="0">
                <a:latin typeface="Courier New" pitchFamily="49" charset="0"/>
              </a:rPr>
              <a:t>float	GPA;</a:t>
            </a:r>
          </a:p>
          <a:p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};</a:t>
            </a:r>
          </a:p>
          <a:p>
            <a:endParaRPr lang="en-US" altLang="zh-TW" sz="1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1600" y="4090129"/>
            <a:ext cx="3798888" cy="175432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800" dirty="0" err="1" smtClean="0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altLang="zh-TW" sz="1800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zh-TW" sz="1800" i="1" dirty="0" err="1" smtClean="0">
                <a:solidFill>
                  <a:schemeClr val="accent4">
                    <a:lumMod val="50000"/>
                  </a:schemeClr>
                </a:solidFill>
                <a:latin typeface="Courier New" pitchFamily="49" charset="0"/>
              </a:rPr>
              <a:t>typename</a:t>
            </a:r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r>
              <a:rPr lang="en-US" altLang="zh-TW" sz="1800" i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zh-TW" sz="1800" i="1" dirty="0" smtClean="0">
                <a:solidFill>
                  <a:srgbClr val="002060"/>
                </a:solidFill>
                <a:latin typeface="Courier New" pitchFamily="49" charset="0"/>
              </a:rPr>
              <a:t>type1	member_var1;</a:t>
            </a:r>
          </a:p>
          <a:p>
            <a:r>
              <a:rPr lang="en-US" altLang="zh-TW" sz="1800" i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zh-TW" sz="1800" i="1" dirty="0" smtClean="0">
                <a:solidFill>
                  <a:srgbClr val="002060"/>
                </a:solidFill>
                <a:latin typeface="Courier New" pitchFamily="49" charset="0"/>
              </a:rPr>
              <a:t>type2	member_var2;</a:t>
            </a:r>
          </a:p>
          <a:p>
            <a:r>
              <a:rPr lang="en-US" altLang="zh-TW" sz="1800" i="1" dirty="0">
                <a:solidFill>
                  <a:srgbClr val="002060"/>
                </a:solidFill>
                <a:latin typeface="Courier New" pitchFamily="49" charset="0"/>
              </a:rPr>
              <a:t>	</a:t>
            </a:r>
            <a:r>
              <a:rPr lang="en-US" altLang="zh-TW" sz="1800" i="1" dirty="0" smtClean="0">
                <a:solidFill>
                  <a:srgbClr val="002060"/>
                </a:solidFill>
                <a:latin typeface="Courier New" pitchFamily="49" charset="0"/>
              </a:rPr>
              <a:t>......</a:t>
            </a:r>
          </a:p>
          <a:p>
            <a:r>
              <a:rPr lang="en-US" altLang="zh-TW" sz="1800" dirty="0" smtClean="0">
                <a:solidFill>
                  <a:srgbClr val="FF0000"/>
                </a:solidFill>
                <a:latin typeface="Courier New" pitchFamily="49" charset="0"/>
              </a:rPr>
              <a:t>};</a:t>
            </a:r>
          </a:p>
          <a:p>
            <a:endParaRPr lang="en-US" altLang="zh-TW" sz="1800" dirty="0" smtClean="0">
              <a:solidFill>
                <a:schemeClr val="tx1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Structure type &amp; variable definition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74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1008112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Once a structure type is defined, variables of that type can be defined:</a:t>
            </a:r>
          </a:p>
          <a:p>
            <a:endParaRPr lang="zh-HK" alt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1600" y="2564904"/>
            <a:ext cx="7704856" cy="33239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400" dirty="0" err="1" smtClean="0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zh-TW" sz="1400" dirty="0" smtClean="0">
                <a:solidFill>
                  <a:schemeClr val="tx1"/>
                </a:solidFill>
                <a:latin typeface="Courier New" pitchFamily="49" charset="0"/>
              </a:rPr>
              <a:t>CS2311Student 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	</a:t>
            </a:r>
            <a:r>
              <a:rPr lang="en-US" altLang="zh-TW" sz="1400" dirty="0" err="1" smtClean="0">
                <a:latin typeface="Courier New" pitchFamily="49" charset="0"/>
              </a:rPr>
              <a:t>int</a:t>
            </a:r>
            <a:r>
              <a:rPr lang="en-US" altLang="zh-TW" sz="1400" dirty="0" smtClean="0">
                <a:latin typeface="Courier New" pitchFamily="49" charset="0"/>
              </a:rPr>
              <a:t> 	</a:t>
            </a:r>
            <a:r>
              <a:rPr lang="en-US" altLang="zh-TW" sz="1400" dirty="0" err="1" smtClean="0">
                <a:latin typeface="Courier New" pitchFamily="49" charset="0"/>
              </a:rPr>
              <a:t>sid</a:t>
            </a:r>
            <a:r>
              <a:rPr lang="en-US" altLang="zh-TW" sz="1400" dirty="0" smtClean="0">
                <a:latin typeface="Courier New" pitchFamily="49" charset="0"/>
              </a:rPr>
              <a:t>;</a:t>
            </a:r>
          </a:p>
          <a:p>
            <a:r>
              <a:rPr lang="en-US" altLang="zh-TW" sz="1400" dirty="0">
                <a:latin typeface="Courier New" pitchFamily="49" charset="0"/>
              </a:rPr>
              <a:t>	</a:t>
            </a:r>
            <a:r>
              <a:rPr lang="en-US" altLang="zh-TW" sz="1400" dirty="0" smtClean="0">
                <a:latin typeface="Courier New" pitchFamily="49" charset="0"/>
              </a:rPr>
              <a:t>float 	quiz;</a:t>
            </a:r>
          </a:p>
          <a:p>
            <a:r>
              <a:rPr lang="en-US" altLang="zh-TW" sz="1400" dirty="0">
                <a:latin typeface="Courier New" pitchFamily="49" charset="0"/>
              </a:rPr>
              <a:t>	</a:t>
            </a:r>
            <a:r>
              <a:rPr lang="en-US" altLang="zh-TW" sz="1400" dirty="0" smtClean="0">
                <a:latin typeface="Courier New" pitchFamily="49" charset="0"/>
              </a:rPr>
              <a:t>float	asg1;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	float	asg2;</a:t>
            </a:r>
          </a:p>
          <a:p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</a:rPr>
              <a:t>};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void main(){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  </a:t>
            </a:r>
            <a:r>
              <a:rPr lang="en-US" altLang="zh-TW" sz="1400" dirty="0" smtClean="0">
                <a:solidFill>
                  <a:srgbClr val="FF0000"/>
                </a:solidFill>
                <a:latin typeface="Courier New" pitchFamily="49" charset="0"/>
              </a:rPr>
              <a:t>CS2311Student	student;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</a:rPr>
              <a:t>cout</a:t>
            </a:r>
            <a:r>
              <a:rPr lang="en-US" altLang="zh-TW" sz="1400" dirty="0" smtClean="0">
                <a:latin typeface="Courier New" pitchFamily="49" charset="0"/>
              </a:rPr>
              <a:t> &lt;&lt; “Please enter your id, quiz, a1, and a2 marks\n”;</a:t>
            </a:r>
          </a:p>
          <a:p>
            <a:r>
              <a:rPr lang="en-US" altLang="zh-TW" sz="1400" dirty="0">
                <a:latin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</a:rPr>
              <a:t>cin</a:t>
            </a:r>
            <a:r>
              <a:rPr lang="en-US" altLang="zh-TW" sz="1400" dirty="0" smtClean="0">
                <a:latin typeface="Courier New" pitchFamily="49" charset="0"/>
              </a:rPr>
              <a:t> &gt;&gt; sr.id;</a:t>
            </a:r>
          </a:p>
          <a:p>
            <a:r>
              <a:rPr lang="en-US" altLang="zh-TW" sz="1400" dirty="0">
                <a:latin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</a:rPr>
              <a:t>cin</a:t>
            </a:r>
            <a:r>
              <a:rPr lang="en-US" altLang="zh-TW" sz="1400" dirty="0" smtClean="0">
                <a:latin typeface="Courier New" pitchFamily="49" charset="0"/>
              </a:rPr>
              <a:t> &gt;&gt; </a:t>
            </a:r>
            <a:r>
              <a:rPr lang="en-US" altLang="zh-TW" sz="1400" dirty="0" err="1" smtClean="0">
                <a:latin typeface="Courier New" pitchFamily="49" charset="0"/>
              </a:rPr>
              <a:t>sr.quiz</a:t>
            </a:r>
            <a:r>
              <a:rPr lang="en-US" altLang="zh-TW" sz="1400" dirty="0" smtClean="0">
                <a:latin typeface="Courier New" pitchFamily="49" charset="0"/>
              </a:rPr>
              <a:t>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</a:rPr>
              <a:t>cin</a:t>
            </a:r>
            <a:r>
              <a:rPr lang="en-US" altLang="zh-TW" sz="1400" dirty="0" smtClean="0">
                <a:latin typeface="Courier New" pitchFamily="49" charset="0"/>
              </a:rPr>
              <a:t> &gt;&gt; sr.asg1;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  </a:t>
            </a:r>
            <a:r>
              <a:rPr lang="en-US" altLang="zh-TW" sz="1400" dirty="0" err="1" smtClean="0">
                <a:latin typeface="Courier New" pitchFamily="49" charset="0"/>
              </a:rPr>
              <a:t>cin</a:t>
            </a:r>
            <a:r>
              <a:rPr lang="en-US" altLang="zh-TW" sz="1400" dirty="0" smtClean="0">
                <a:latin typeface="Courier New" pitchFamily="49" charset="0"/>
              </a:rPr>
              <a:t> &gt;&gt; sr.asg2;</a:t>
            </a:r>
          </a:p>
          <a:p>
            <a:r>
              <a:rPr lang="en-US" altLang="zh-TW" sz="1400" dirty="0">
                <a:latin typeface="Courier New" pitchFamily="49" charset="0"/>
              </a:rPr>
              <a:t> </a:t>
            </a:r>
            <a:r>
              <a:rPr lang="en-US" altLang="zh-TW" sz="1400" dirty="0" smtClean="0">
                <a:latin typeface="Courier New" pitchFamily="49" charset="0"/>
              </a:rPr>
              <a:t> </a:t>
            </a:r>
            <a:r>
              <a:rPr lang="en-US" altLang="zh-TW" sz="1400" dirty="0" err="1" smtClean="0">
                <a:latin typeface="Courier New" pitchFamily="49" charset="0"/>
              </a:rPr>
              <a:t>cout</a:t>
            </a:r>
            <a:r>
              <a:rPr lang="en-US" altLang="zh-TW" sz="1400" dirty="0" smtClean="0">
                <a:latin typeface="Courier New" pitchFamily="49" charset="0"/>
              </a:rPr>
              <a:t> &lt;&lt; sr.id &lt;&lt;“ </a:t>
            </a:r>
            <a:r>
              <a:rPr lang="en-US" altLang="zh-TW" sz="1400" dirty="0" err="1" smtClean="0">
                <a:latin typeface="Courier New" pitchFamily="49" charset="0"/>
              </a:rPr>
              <a:t>cw</a:t>
            </a:r>
            <a:r>
              <a:rPr lang="en-US" altLang="zh-TW" sz="1400" dirty="0" smtClean="0">
                <a:latin typeface="Courier New" pitchFamily="49" charset="0"/>
              </a:rPr>
              <a:t>:” &lt;&lt;(sr.quiz+sr.asg1+sr.asg2)/3 &lt;&lt; </a:t>
            </a:r>
            <a:r>
              <a:rPr lang="en-US" altLang="zh-TW" sz="1400" dirty="0" err="1" smtClean="0">
                <a:latin typeface="Courier New" pitchFamily="49" charset="0"/>
              </a:rPr>
              <a:t>endl</a:t>
            </a:r>
            <a:r>
              <a:rPr lang="en-US" altLang="zh-TW" sz="1400" dirty="0" smtClean="0">
                <a:latin typeface="Courier New" pitchFamily="49" charset="0"/>
              </a:rPr>
              <a:t>;</a:t>
            </a:r>
          </a:p>
          <a:p>
            <a:r>
              <a:rPr lang="en-US" altLang="zh-TW" sz="14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27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Memory allocation &amp; </a:t>
            </a:r>
            <a:r>
              <a:rPr lang="en-US" altLang="zh-TW" dirty="0" smtClean="0">
                <a:ea typeface="新細明體" pitchFamily="18" charset="-120"/>
              </a:rPr>
              <a:t>initialization</a:t>
            </a:r>
            <a:r>
              <a:rPr lang="zh-TW" altLang="en-US" dirty="0" smtClean="0">
                <a:ea typeface="新細明體" pitchFamily="18" charset="-120"/>
              </a:rPr>
              <a:t>  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9082-6321-455C-B854-E608032C886C}" type="slidenum">
              <a:rPr lang="zh-TW" altLang="en-US"/>
              <a:pPr/>
              <a:t>75</a:t>
            </a:fld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When a structure type is defined, no memory is reserved until a variable of that type is declared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When </a:t>
            </a:r>
            <a:r>
              <a:rPr lang="en-US" altLang="zh-TW" dirty="0">
                <a:ea typeface="新細明體" pitchFamily="18" charset="-120"/>
              </a:rPr>
              <a:t>a variable is declared of a given structure type, enough memory is allocated for storing all structure members </a:t>
            </a:r>
            <a:r>
              <a:rPr lang="en-US" altLang="zh-TW" i="1" dirty="0">
                <a:ea typeface="新細明體" pitchFamily="18" charset="-120"/>
              </a:rPr>
              <a:t>contiguously</a:t>
            </a:r>
            <a:r>
              <a:rPr lang="en-US" altLang="zh-TW" dirty="0">
                <a:ea typeface="新細明體" pitchFamily="18" charset="-120"/>
              </a:rPr>
              <a:t> in the main memory</a:t>
            </a:r>
          </a:p>
          <a:p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Initializing </a:t>
            </a:r>
            <a:r>
              <a:rPr lang="en-US" altLang="zh-TW" dirty="0">
                <a:ea typeface="新細明體" pitchFamily="18" charset="-120"/>
              </a:rPr>
              <a:t>a structure variable: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CS2311Student 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danny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= 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{“Danny”,50123456,80,75,60};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endParaRPr lang="en-US" altLang="zh-TW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5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dirty="0">
                <a:ea typeface="新細明體" pitchFamily="18" charset="-120"/>
              </a:rPr>
              <a:t>Accessing individual members</a:t>
            </a:r>
            <a:r>
              <a:rPr lang="en-US" altLang="zh-TW" sz="3800" dirty="0">
                <a:latin typeface="Courier New" pitchFamily="49" charset="0"/>
                <a:ea typeface="新細明體" pitchFamily="18" charset="-120"/>
              </a:rPr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DB93-7DD8-450D-9399-DFD41698B578}" type="slidenum">
              <a:rPr lang="zh-TW" altLang="en-US"/>
              <a:pPr/>
              <a:t>76</a:t>
            </a:fld>
            <a:endParaRPr lang="en-US" altLang="zh-TW"/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772400" cy="4949825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member variable can be accessed with the use of the dot operator “.” :</a:t>
            </a:r>
          </a:p>
          <a:p>
            <a:pPr marL="0" indent="0">
              <a:buNone/>
            </a:pP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  </a:t>
            </a:r>
            <a:r>
              <a:rPr lang="en-US" altLang="zh-TW" sz="2400" dirty="0" err="1" smtClean="0">
                <a:latin typeface="Courier New" pitchFamily="49" charset="0"/>
                <a:ea typeface="新細明體" pitchFamily="18" charset="-120"/>
              </a:rPr>
              <a:t>danny.quiz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 += 10;</a:t>
            </a:r>
            <a:endParaRPr lang="en-US" altLang="zh-TW" sz="2400" dirty="0">
              <a:latin typeface="Courier New" pitchFamily="49" charset="0"/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Two structure types can have the same member name:</a:t>
            </a:r>
          </a:p>
          <a:p>
            <a:pPr>
              <a:buFont typeface="Wingding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  </a:t>
            </a:r>
            <a:r>
              <a:rPr lang="en-US" altLang="zh-TW" sz="2400" dirty="0" smtClean="0">
                <a:solidFill>
                  <a:srgbClr val="FF0000"/>
                </a:solidFill>
                <a:latin typeface="Courier New" pitchFamily="49" charset="0"/>
                <a:ea typeface="新細明體" pitchFamily="18" charset="-120"/>
              </a:rPr>
              <a:t>CS2363Student 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peter;</a:t>
            </a:r>
            <a:endParaRPr lang="en-US" altLang="zh-TW" sz="2400" dirty="0">
              <a:latin typeface="Courier New" pitchFamily="49" charset="0"/>
              <a:ea typeface="新細明體" pitchFamily="18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  </a:t>
            </a:r>
            <a:r>
              <a:rPr lang="en-US" altLang="zh-TW" sz="2400" dirty="0" err="1"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&gt;&gt; </a:t>
            </a:r>
            <a:r>
              <a:rPr lang="en-US" altLang="zh-TW" sz="2400" dirty="0" err="1" smtClean="0">
                <a:latin typeface="Courier New" pitchFamily="49" charset="0"/>
                <a:ea typeface="新細明體" pitchFamily="18" charset="-120"/>
              </a:rPr>
              <a:t>peter.quiz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;   </a:t>
            </a:r>
            <a:endParaRPr lang="en-US" altLang="zh-TW" sz="2400" dirty="0">
              <a:latin typeface="Courier New" pitchFamily="49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54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dirty="0">
                <a:ea typeface="新細明體" pitchFamily="18" charset="-120"/>
              </a:rPr>
              <a:t>Assignment for structures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8682-1B87-4189-ADD5-63ED51ACD3A8}" type="slidenum">
              <a:rPr lang="zh-TW" altLang="en-US"/>
              <a:pPr/>
              <a:t>77</a:t>
            </a:fld>
            <a:endParaRPr lang="en-US" altLang="zh-TW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556792"/>
            <a:ext cx="77724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You can assign structure values to a structure variable: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   </a:t>
            </a:r>
            <a:r>
              <a:rPr lang="en-US" altLang="zh-TW" sz="2400" dirty="0" err="1">
                <a:latin typeface="Courier New" pitchFamily="49" charset="0"/>
                <a:ea typeface="新細明體" pitchFamily="18" charset="-120"/>
              </a:rPr>
              <a:t>danny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 = kitty;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>
                <a:ea typeface="新細明體" pitchFamily="18" charset="-120"/>
              </a:rPr>
              <a:t>    </a:t>
            </a:r>
            <a:r>
              <a:rPr lang="en-US" altLang="zh-TW" dirty="0">
                <a:ea typeface="新細明體" pitchFamily="18" charset="-120"/>
              </a:rPr>
              <a:t>which is equivalent to: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	danny.id    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= kitty.id;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400" dirty="0" err="1" smtClean="0">
                <a:latin typeface="Courier New" pitchFamily="49" charset="0"/>
                <a:ea typeface="新細明體" pitchFamily="18" charset="-120"/>
              </a:rPr>
              <a:t>danny.quiz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  = </a:t>
            </a:r>
            <a:r>
              <a:rPr lang="en-US" altLang="zh-TW" sz="2400" dirty="0" err="1" smtClean="0">
                <a:latin typeface="Courier New" pitchFamily="49" charset="0"/>
                <a:ea typeface="新細明體" pitchFamily="18" charset="-120"/>
              </a:rPr>
              <a:t>kitty.quiz</a:t>
            </a: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;</a:t>
            </a:r>
            <a:endParaRPr lang="en-US" altLang="zh-TW" sz="24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	danny.asg1  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= kitty.asg1;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Courier New" pitchFamily="49" charset="0"/>
                <a:ea typeface="新細明體" pitchFamily="18" charset="-120"/>
              </a:rPr>
              <a:t>	danny.asg2  </a:t>
            </a:r>
            <a:r>
              <a:rPr lang="en-US" altLang="zh-TW" sz="2400" dirty="0">
                <a:latin typeface="Courier New" pitchFamily="49" charset="0"/>
                <a:ea typeface="新細明體" pitchFamily="18" charset="-120"/>
              </a:rPr>
              <a:t>= kitty.asg2;</a:t>
            </a:r>
            <a:endParaRPr lang="en-US" altLang="zh-TW" sz="2400" dirty="0">
              <a:ea typeface="新細明體" pitchFamily="18" charset="-120"/>
            </a:endParaRPr>
          </a:p>
          <a:p>
            <a:pPr>
              <a:buFont typeface="Wingdings" pitchFamily="2" charset="2"/>
              <a:buChar char="q"/>
            </a:pPr>
            <a:endParaRPr lang="en-US" altLang="zh-TW" sz="24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7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Structures as function arguments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EE34-C6FF-4D98-B8CB-B3513E1D6BE5}" type="slidenum">
              <a:rPr lang="zh-TW" altLang="en-US"/>
              <a:pPr/>
              <a:t>78</a:t>
            </a:fld>
            <a:endParaRPr lang="en-US" altLang="zh-TW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A function can have parameters of structure type: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	double 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overall(CS2311Student s</a:t>
            </a: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	{  </a:t>
            </a:r>
            <a:endParaRPr lang="en-US" altLang="zh-TW" sz="2200" dirty="0" smtClean="0">
              <a:latin typeface="Courier New" pitchFamily="49" charset="0"/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	return </a:t>
            </a:r>
            <a:r>
              <a:rPr lang="en-US" altLang="zh-TW" sz="2200" dirty="0" err="1" smtClean="0">
                <a:latin typeface="Courier New" pitchFamily="49" charset="0"/>
                <a:ea typeface="新細明體" pitchFamily="18" charset="-120"/>
              </a:rPr>
              <a:t>s.quiz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+ s.asg1+s.asg2)/3;</a:t>
            </a:r>
            <a:endParaRPr lang="en-US" altLang="zh-TW" sz="2200" dirty="0">
              <a:latin typeface="Courier New" pitchFamily="49" charset="0"/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}</a:t>
            </a:r>
            <a:endParaRPr lang="en-US" altLang="zh-TW" sz="22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A function can return a value of structure type: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</a:t>
            </a:r>
            <a:endParaRPr lang="en-US" altLang="zh-TW" sz="2200" dirty="0">
              <a:latin typeface="Courier New" pitchFamily="49" charset="0"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CS2331Student </a:t>
            </a:r>
            <a:r>
              <a:rPr lang="en-US" altLang="zh-TW" sz="2200" dirty="0" err="1" smtClean="0">
                <a:latin typeface="Courier New" pitchFamily="49" charset="0"/>
                <a:ea typeface="新細明體" pitchFamily="18" charset="-120"/>
              </a:rPr>
              <a:t>InputScore</a:t>
            </a:r>
            <a:r>
              <a:rPr lang="en-US" altLang="zh-TW" sz="2200" dirty="0" smtClean="0">
                <a:latin typeface="Courier New" pitchFamily="49" charset="0"/>
                <a:ea typeface="新細明體" pitchFamily="18" charset="-120"/>
              </a:rPr>
              <a:t>(</a:t>
            </a:r>
            <a:r>
              <a:rPr lang="en-US" altLang="zh-TW" sz="2200" dirty="0" err="1" smtClean="0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200" dirty="0">
                <a:latin typeface="Courier New" pitchFamily="49" charset="0"/>
                <a:ea typeface="新細明體" pitchFamily="18" charset="-12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654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Hierarchical structures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29DC-555B-4D91-8672-446857FFF102}" type="slidenum">
              <a:rPr lang="zh-TW" altLang="en-US"/>
              <a:pPr/>
              <a:t>79</a:t>
            </a:fld>
            <a:endParaRPr lang="en-US" altLang="zh-TW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4056" y="1556792"/>
            <a:ext cx="7772400" cy="4536032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member of a structure can be another structure: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	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struct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Date{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int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month, day, year;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};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struct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PersonInfo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double height; //in inches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double weight; //in pounds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   Date   birthday;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};</a:t>
            </a: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>
                <a:latin typeface="Courier New" pitchFamily="49" charset="0"/>
                <a:ea typeface="新細明體" pitchFamily="18" charset="-120"/>
              </a:rPr>
              <a:t>PersonInfo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peter;</a:t>
            </a:r>
            <a:endParaRPr lang="en-US" altLang="zh-TW" sz="2000" dirty="0">
              <a:latin typeface="Courier New" pitchFamily="49" charset="0"/>
              <a:ea typeface="新細明體" pitchFamily="18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  </a:t>
            </a:r>
            <a:r>
              <a:rPr lang="en-US" altLang="zh-TW" sz="2000" dirty="0" err="1" smtClean="0">
                <a:latin typeface="Courier New" pitchFamily="49" charset="0"/>
                <a:ea typeface="新細明體" pitchFamily="18" charset="-120"/>
              </a:rPr>
              <a:t>peter.birthday.year</a:t>
            </a:r>
            <a:r>
              <a:rPr lang="en-US" altLang="zh-TW" sz="2000" dirty="0" smtClean="0">
                <a:latin typeface="Courier New" pitchFamily="49" charset="0"/>
                <a:ea typeface="新細明體" pitchFamily="18" charset="-120"/>
              </a:rPr>
              <a:t>=2001</a:t>
            </a:r>
            <a:r>
              <a:rPr lang="en-US" altLang="zh-TW" sz="2000" dirty="0">
                <a:latin typeface="Courier New" pitchFamily="49" charset="0"/>
                <a:ea typeface="新細明體" pitchFamily="18" charset="-12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73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BDD3-9467-46E2-A010-37D10607279B}" type="slidenum">
              <a:rPr lang="zh-TW" altLang="en-US" smtClean="0"/>
              <a:pPr/>
              <a:t>8</a:t>
            </a:fld>
            <a:endParaRPr lang="en-US" altLang="zh-TW"/>
          </a:p>
        </p:txBody>
      </p:sp>
      <p:grpSp>
        <p:nvGrpSpPr>
          <p:cNvPr id="13" name="Group 12"/>
          <p:cNvGrpSpPr/>
          <p:nvPr/>
        </p:nvGrpSpPr>
        <p:grpSpPr>
          <a:xfrm>
            <a:off x="899592" y="2098095"/>
            <a:ext cx="2232248" cy="4587232"/>
            <a:chOff x="971599" y="2270768"/>
            <a:chExt cx="2232248" cy="4587232"/>
          </a:xfrm>
        </p:grpSpPr>
        <p:sp>
          <p:nvSpPr>
            <p:cNvPr id="6" name="Rounded Rectangle 5"/>
            <p:cNvSpPr/>
            <p:nvPr/>
          </p:nvSpPr>
          <p:spPr>
            <a:xfrm>
              <a:off x="971599" y="2270768"/>
              <a:ext cx="2232248" cy="4587232"/>
            </a:xfrm>
            <a:prstGeom prst="roundRect">
              <a:avLst>
                <a:gd name="adj" fmla="val 5948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zh-HK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Class: Circle</a:t>
              </a:r>
              <a:endParaRPr lang="zh-HK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43607" y="4661756"/>
              <a:ext cx="2088232" cy="936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err="1" smtClean="0"/>
                <a:t>int</a:t>
              </a:r>
              <a:r>
                <a:rPr lang="en-US" altLang="zh-HK" dirty="0" smtClean="0"/>
                <a:t> radius;</a:t>
              </a:r>
            </a:p>
            <a:p>
              <a:pPr algn="ctr"/>
              <a:r>
                <a:rPr lang="en-US" altLang="zh-HK" dirty="0" err="1" smtClean="0"/>
                <a:t>int</a:t>
              </a:r>
              <a:r>
                <a:rPr lang="en-US" altLang="zh-HK" dirty="0" smtClean="0"/>
                <a:t> color;</a:t>
              </a:r>
              <a:endParaRPr lang="zh-HK" alt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43606" y="5628742"/>
              <a:ext cx="2068615" cy="1121246"/>
            </a:xfrm>
            <a:prstGeom prst="roundRect">
              <a:avLst>
                <a:gd name="adj" fmla="val 9546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dirty="0" smtClean="0"/>
                <a:t>Member functions</a:t>
              </a:r>
              <a:endParaRPr lang="zh-HK" alt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547663" y="3079074"/>
              <a:ext cx="1080120" cy="108012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246036" y="4249628"/>
            <a:ext cx="864096" cy="85398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48264" y="3685341"/>
            <a:ext cx="1224136" cy="12691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9943" y="5365305"/>
            <a:ext cx="1045772" cy="10801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4211960" y="3004581"/>
            <a:ext cx="1610140" cy="763995"/>
          </a:xfrm>
          <a:prstGeom prst="wedgeRoundRectCallout">
            <a:avLst>
              <a:gd name="adj1" fmla="val 33100"/>
              <a:gd name="adj2" fmla="val 107943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Radius:10</a:t>
            </a:r>
          </a:p>
          <a:p>
            <a:pPr algn="ctr"/>
            <a:r>
              <a:rPr lang="en-US" sz="1600" dirty="0" err="1" smtClean="0"/>
              <a:t>Color:orange</a:t>
            </a:r>
            <a:endParaRPr lang="en-US" sz="16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7367330" y="5508864"/>
            <a:ext cx="1610140" cy="763995"/>
          </a:xfrm>
          <a:prstGeom prst="wedgeRoundRectCallout">
            <a:avLst>
              <a:gd name="adj1" fmla="val -34184"/>
              <a:gd name="adj2" fmla="val -106713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Radius:15</a:t>
            </a:r>
          </a:p>
          <a:p>
            <a:pPr algn="ctr"/>
            <a:r>
              <a:rPr lang="en-US" sz="1600" dirty="0" smtClean="0"/>
              <a:t>Color: blue</a:t>
            </a:r>
            <a:endParaRPr lang="en-US" sz="16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3635896" y="5905365"/>
            <a:ext cx="1610140" cy="763995"/>
          </a:xfrm>
          <a:prstGeom prst="wedgeRoundRectCallout">
            <a:avLst>
              <a:gd name="adj1" fmla="val 71989"/>
              <a:gd name="adj2" fmla="val -59878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Radius:12</a:t>
            </a:r>
          </a:p>
          <a:p>
            <a:pPr algn="ctr"/>
            <a:r>
              <a:rPr lang="en-US" sz="1600" dirty="0" smtClean="0"/>
              <a:t>Color: green</a:t>
            </a:r>
            <a:endParaRPr lang="en-US" sz="16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6107190" y="346025"/>
            <a:ext cx="602028" cy="4392488"/>
          </a:xfrm>
          <a:prstGeom prst="rightBrace">
            <a:avLst>
              <a:gd name="adj1" fmla="val 5290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89038" y="1774600"/>
            <a:ext cx="263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Objects of Circle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026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Classes and Objects in C++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60E90-AEBE-4085-88F0-F178514A8B9A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A class is a data </a:t>
            </a:r>
            <a:r>
              <a:rPr lang="en-US" altLang="zh-TW" dirty="0" smtClean="0">
                <a:ea typeface="新細明體" pitchFamily="18" charset="-120"/>
              </a:rPr>
              <a:t>type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dirty="0" smtClean="0">
                <a:ea typeface="新細明體" pitchFamily="18" charset="-120"/>
              </a:rPr>
              <a:t>objects are variables of this type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An object is a variable with member functions and data values</a:t>
            </a:r>
          </a:p>
          <a:p>
            <a:r>
              <a:rPr lang="en-US" altLang="zh-TW" sz="2600" dirty="0" err="1" smtClean="0">
                <a:latin typeface="Courier New" pitchFamily="49" charset="0"/>
                <a:ea typeface="新細明體" pitchFamily="18" charset="-120"/>
              </a:rPr>
              <a:t>cin</a:t>
            </a:r>
            <a:r>
              <a:rPr lang="en-US" altLang="zh-TW" dirty="0">
                <a:ea typeface="新細明體" pitchFamily="18" charset="-120"/>
              </a:rPr>
              <a:t>, 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cout</a:t>
            </a:r>
            <a:r>
              <a:rPr lang="en-US" altLang="zh-TW" dirty="0">
                <a:ea typeface="新細明體" pitchFamily="18" charset="-120"/>
              </a:rPr>
              <a:t> are objects defined in header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 &lt;</a:t>
            </a:r>
            <a:r>
              <a:rPr lang="en-US" altLang="zh-TW" sz="2600" dirty="0" err="1">
                <a:latin typeface="Courier New" pitchFamily="49" charset="0"/>
                <a:ea typeface="新細明體" pitchFamily="18" charset="-120"/>
              </a:rPr>
              <a:t>iostream</a:t>
            </a:r>
            <a:r>
              <a:rPr lang="en-US" altLang="zh-TW" sz="2600" dirty="0">
                <a:latin typeface="Courier New" pitchFamily="49" charset="0"/>
                <a:ea typeface="新細明體" pitchFamily="18" charset="-120"/>
              </a:rPr>
              <a:t>&gt;</a:t>
            </a:r>
          </a:p>
          <a:p>
            <a:r>
              <a:rPr lang="en-US" altLang="zh-TW" dirty="0">
                <a:ea typeface="新細明體" pitchFamily="18" charset="-120"/>
              </a:rPr>
              <a:t>C++ has great facilities for you to define your own class and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8976</TotalTime>
  <Words>3556</Words>
  <Application>Microsoft Office PowerPoint</Application>
  <PresentationFormat>On-screen Show (4:3)</PresentationFormat>
  <Paragraphs>1241</Paragraphs>
  <Slides>79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Equity</vt:lpstr>
      <vt:lpstr>CS2311 Computer Programming</vt:lpstr>
      <vt:lpstr>Outline</vt:lpstr>
      <vt:lpstr>Class and Object</vt:lpstr>
      <vt:lpstr>Class and Object : Example</vt:lpstr>
      <vt:lpstr>Class and Object</vt:lpstr>
      <vt:lpstr>Class in Computer Programming</vt:lpstr>
      <vt:lpstr>Class in programming</vt:lpstr>
      <vt:lpstr>What is an object? </vt:lpstr>
      <vt:lpstr>Classes and Objects in C++</vt:lpstr>
      <vt:lpstr>Defining classes</vt:lpstr>
      <vt:lpstr>Defining classes (example I)</vt:lpstr>
      <vt:lpstr>Member function – Declare and Define </vt:lpstr>
      <vt:lpstr>Defining classes (example II)</vt:lpstr>
      <vt:lpstr>Main function</vt:lpstr>
      <vt:lpstr>Create object and access its member function</vt:lpstr>
      <vt:lpstr>Public and private members</vt:lpstr>
      <vt:lpstr>A new class definition for DayOfYear</vt:lpstr>
      <vt:lpstr>Member function definitions</vt:lpstr>
      <vt:lpstr>Member function definitions (cont'd)</vt:lpstr>
      <vt:lpstr>Member function definitions (cont'd)</vt:lpstr>
      <vt:lpstr>A new main program</vt:lpstr>
      <vt:lpstr>Private Variable and Access functions</vt:lpstr>
      <vt:lpstr>Why private variable?</vt:lpstr>
      <vt:lpstr>Why private variable?</vt:lpstr>
      <vt:lpstr>Why private members?</vt:lpstr>
      <vt:lpstr>Assignment operator for objects</vt:lpstr>
      <vt:lpstr>Constructors for initialization</vt:lpstr>
      <vt:lpstr>Example: Bank account </vt:lpstr>
      <vt:lpstr>Constructors</vt:lpstr>
      <vt:lpstr>Constructors</vt:lpstr>
      <vt:lpstr>Constructors</vt:lpstr>
      <vt:lpstr>Constructors</vt:lpstr>
      <vt:lpstr>Constructors</vt:lpstr>
      <vt:lpstr>Default constructors</vt:lpstr>
      <vt:lpstr>Default constructors</vt:lpstr>
      <vt:lpstr>Parameters Passing: Call-by-Reference</vt:lpstr>
      <vt:lpstr>PowerPoint Presentation</vt:lpstr>
      <vt:lpstr>Friend Function</vt:lpstr>
      <vt:lpstr>Equality testing: ordinary function</vt:lpstr>
      <vt:lpstr>Equality testing: ordinary function</vt:lpstr>
      <vt:lpstr>Friend function</vt:lpstr>
      <vt:lpstr>Friend function</vt:lpstr>
      <vt:lpstr>Equality testing: friend function</vt:lpstr>
      <vt:lpstr>Equality testing: friend function</vt:lpstr>
      <vt:lpstr>const modifier revisited</vt:lpstr>
      <vt:lpstr>const modifier revisited</vt:lpstr>
      <vt:lpstr>const parameter modifier</vt:lpstr>
      <vt:lpstr>const parameter modifier</vt:lpstr>
      <vt:lpstr>const parameter modifier</vt:lpstr>
      <vt:lpstr>const modifier for function</vt:lpstr>
      <vt:lpstr>const modifier for function</vt:lpstr>
      <vt:lpstr>const modifier for function</vt:lpstr>
      <vt:lpstr>const all or nothing</vt:lpstr>
      <vt:lpstr>Overloading operators</vt:lpstr>
      <vt:lpstr>Overloading operators: Friend function</vt:lpstr>
      <vt:lpstr>Overloading &gt;&gt; and &lt;&lt;</vt:lpstr>
      <vt:lpstr>Overloading &gt;&gt; and &lt;&lt;</vt:lpstr>
      <vt:lpstr>Overloading &gt;&gt; and &lt;&lt;</vt:lpstr>
      <vt:lpstr>Rules on overloading operators</vt:lpstr>
      <vt:lpstr>Rules on overloading operators</vt:lpstr>
      <vt:lpstr>Reference Only</vt:lpstr>
      <vt:lpstr>Constructors for automatic type conversion</vt:lpstr>
      <vt:lpstr>Constructors for automatic type conversion</vt:lpstr>
      <vt:lpstr>Overloading unary operator</vt:lpstr>
      <vt:lpstr>Separate compilation</vt:lpstr>
      <vt:lpstr>Header file: circle.h</vt:lpstr>
      <vt:lpstr>Implementation file: circle.cpp </vt:lpstr>
      <vt:lpstr>Application file: main.cpp </vt:lpstr>
      <vt:lpstr>Separate compilation</vt:lpstr>
      <vt:lpstr>Namespace</vt:lpstr>
      <vt:lpstr>Namespace</vt:lpstr>
      <vt:lpstr>Namespace</vt:lpstr>
      <vt:lpstr>Structure type &amp; variable definition</vt:lpstr>
      <vt:lpstr>Structure type &amp; variable definition</vt:lpstr>
      <vt:lpstr>Memory allocation &amp; initialization  </vt:lpstr>
      <vt:lpstr>Accessing individual members </vt:lpstr>
      <vt:lpstr>Assignment for structures</vt:lpstr>
      <vt:lpstr>Structures as function arguments</vt:lpstr>
      <vt:lpstr>Hierarchical structures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type</dc:title>
  <dc:creator>cscmkwan</dc:creator>
  <cp:lastModifiedBy>Dr. YANG Qingxiong</cp:lastModifiedBy>
  <cp:revision>224</cp:revision>
  <cp:lastPrinted>2012-10-03T03:41:37Z</cp:lastPrinted>
  <dcterms:created xsi:type="dcterms:W3CDTF">1998-11-23T02:55:14Z</dcterms:created>
  <dcterms:modified xsi:type="dcterms:W3CDTF">2014-09-15T05:56:43Z</dcterms:modified>
</cp:coreProperties>
</file>