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65" r:id="rId2"/>
    <p:sldId id="420" r:id="rId3"/>
    <p:sldId id="422" r:id="rId4"/>
    <p:sldId id="427" r:id="rId5"/>
    <p:sldId id="429" r:id="rId6"/>
    <p:sldId id="430" r:id="rId7"/>
    <p:sldId id="431" r:id="rId8"/>
    <p:sldId id="514" r:id="rId9"/>
    <p:sldId id="515" r:id="rId10"/>
    <p:sldId id="516" r:id="rId11"/>
    <p:sldId id="517" r:id="rId12"/>
    <p:sldId id="519" r:id="rId13"/>
    <p:sldId id="488" r:id="rId14"/>
    <p:sldId id="489" r:id="rId15"/>
    <p:sldId id="509" r:id="rId16"/>
    <p:sldId id="492" r:id="rId17"/>
    <p:sldId id="498" r:id="rId18"/>
    <p:sldId id="494" r:id="rId19"/>
    <p:sldId id="495" r:id="rId20"/>
    <p:sldId id="496" r:id="rId21"/>
    <p:sldId id="510" r:id="rId22"/>
    <p:sldId id="511" r:id="rId23"/>
    <p:sldId id="512" r:id="rId24"/>
  </p:sldIdLst>
  <p:sldSz cx="9144000" cy="6858000" type="screen4x3"/>
  <p:notesSz cx="6845300" cy="9396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F6FFF"/>
    <a:srgbClr val="3333FF"/>
    <a:srgbClr val="00CC00"/>
    <a:srgbClr val="00CC99"/>
    <a:srgbClr val="993300"/>
    <a:srgbClr val="3366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7692" autoAdjust="0"/>
  </p:normalViewPr>
  <p:slideViewPr>
    <p:cSldViewPr>
      <p:cViewPr>
        <p:scale>
          <a:sx n="50" d="100"/>
          <a:sy n="50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810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810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fld id="{E4EDCDFF-41D1-4308-B3D6-76445946F3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3150" y="706438"/>
            <a:ext cx="4697413" cy="3522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2463"/>
            <a:ext cx="5019675" cy="42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296703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8100"/>
            <a:ext cx="2967037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87" tIns="46391" rIns="92787" bIns="4639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pitchFamily="18" charset="0"/>
              </a:defRPr>
            </a:lvl1pPr>
          </a:lstStyle>
          <a:p>
            <a:fld id="{D41E60AE-E135-4990-B4E5-AA966117F7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45FAB3-C300-4E08-AFFA-E92C2CB26F5C}" type="slidenum">
              <a:rPr lang="en-US"/>
              <a:pPr/>
              <a:t>1</a:t>
            </a:fld>
            <a:endParaRPr lang="en-US"/>
          </a:p>
        </p:txBody>
      </p:sp>
      <p:sp>
        <p:nvSpPr>
          <p:cNvPr id="3952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1198D9-A20B-4D2B-B2E0-27905F4B9702}" type="slidenum">
              <a:rPr lang="en-US"/>
              <a:pPr/>
              <a:t>10</a:t>
            </a:fld>
            <a:endParaRPr lang="en-US"/>
          </a:p>
        </p:txBody>
      </p:sp>
      <p:sp>
        <p:nvSpPr>
          <p:cNvPr id="493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5B6AF-20DE-4ABF-B9B1-65CF34E8D90B}" type="slidenum">
              <a:rPr lang="en-US"/>
              <a:pPr/>
              <a:t>11</a:t>
            </a:fld>
            <a:endParaRPr lang="en-US"/>
          </a:p>
        </p:txBody>
      </p:sp>
      <p:sp>
        <p:nvSpPr>
          <p:cNvPr id="495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B1DDA-ED87-4F0C-8E39-26B9B3D6B8CC}" type="slidenum">
              <a:rPr lang="en-US"/>
              <a:pPr/>
              <a:t>12</a:t>
            </a:fld>
            <a:endParaRPr lang="en-US"/>
          </a:p>
        </p:txBody>
      </p:sp>
      <p:sp>
        <p:nvSpPr>
          <p:cNvPr id="4997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73818-FA59-48D2-911D-2C0330B1B4D3}" type="slidenum">
              <a:rPr lang="en-US"/>
              <a:pPr/>
              <a:t>13</a:t>
            </a:fld>
            <a:endParaRPr lang="en-US"/>
          </a:p>
        </p:txBody>
      </p:sp>
      <p:sp>
        <p:nvSpPr>
          <p:cNvPr id="422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4BFD5-FE1F-47FC-89DD-ADC513CCCE97}" type="slidenum">
              <a:rPr lang="en-US"/>
              <a:pPr/>
              <a:t>14</a:t>
            </a:fld>
            <a:endParaRPr lang="en-US"/>
          </a:p>
        </p:txBody>
      </p:sp>
      <p:sp>
        <p:nvSpPr>
          <p:cNvPr id="423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F1025-96EE-426A-B140-4D023EDACE5E}" type="slidenum">
              <a:rPr lang="en-US"/>
              <a:pPr/>
              <a:t>15</a:t>
            </a:fld>
            <a:endParaRPr lang="en-US"/>
          </a:p>
        </p:txBody>
      </p:sp>
      <p:sp>
        <p:nvSpPr>
          <p:cNvPr id="472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2E4C3-89F8-4065-878F-E6FD6F0324E9}" type="slidenum">
              <a:rPr lang="en-US"/>
              <a:pPr/>
              <a:t>16</a:t>
            </a:fld>
            <a:endParaRPr lang="en-US"/>
          </a:p>
        </p:txBody>
      </p:sp>
      <p:sp>
        <p:nvSpPr>
          <p:cNvPr id="427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06A20-8993-498F-8A09-EC9D7F104F9C}" type="slidenum">
              <a:rPr lang="en-US"/>
              <a:pPr/>
              <a:t>17</a:t>
            </a:fld>
            <a:endParaRPr lang="en-US"/>
          </a:p>
        </p:txBody>
      </p:sp>
      <p:sp>
        <p:nvSpPr>
          <p:cNvPr id="428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08DE8-48C5-4BCF-92DE-F153F8738AC9}" type="slidenum">
              <a:rPr lang="en-US"/>
              <a:pPr/>
              <a:t>18</a:t>
            </a:fld>
            <a:endParaRPr lang="en-US"/>
          </a:p>
        </p:txBody>
      </p:sp>
      <p:sp>
        <p:nvSpPr>
          <p:cNvPr id="429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8B935-01EF-4B86-BC2D-F82A055DF062}" type="slidenum">
              <a:rPr lang="en-US"/>
              <a:pPr/>
              <a:t>19</a:t>
            </a:fld>
            <a:endParaRPr lang="en-US"/>
          </a:p>
        </p:txBody>
      </p:sp>
      <p:sp>
        <p:nvSpPr>
          <p:cNvPr id="4300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287D0E-554D-4772-BCAE-A59F82650165}" type="slidenum">
              <a:rPr lang="en-US"/>
              <a:pPr/>
              <a:t>2</a:t>
            </a:fld>
            <a:endParaRPr lang="en-US"/>
          </a:p>
        </p:txBody>
      </p:sp>
      <p:sp>
        <p:nvSpPr>
          <p:cNvPr id="396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D616AE-160A-4FA5-B575-87D50B01C86B}" type="slidenum">
              <a:rPr lang="en-US"/>
              <a:pPr/>
              <a:t>20</a:t>
            </a:fld>
            <a:endParaRPr lang="en-US"/>
          </a:p>
        </p:txBody>
      </p:sp>
      <p:sp>
        <p:nvSpPr>
          <p:cNvPr id="431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B5511-22A7-4315-87FA-6F8D014C8F47}" type="slidenum">
              <a:rPr lang="en-US"/>
              <a:pPr/>
              <a:t>21</a:t>
            </a:fld>
            <a:endParaRPr lang="en-US"/>
          </a:p>
        </p:txBody>
      </p:sp>
      <p:sp>
        <p:nvSpPr>
          <p:cNvPr id="481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A4718D-0F50-4D69-AE09-7DE3F5DD76AE}" type="slidenum">
              <a:rPr lang="en-US"/>
              <a:pPr/>
              <a:t>22</a:t>
            </a:fld>
            <a:endParaRPr lang="en-US"/>
          </a:p>
        </p:txBody>
      </p:sp>
      <p:sp>
        <p:nvSpPr>
          <p:cNvPr id="483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6680D6-97FA-4786-ABC2-2D9EF339592E}" type="slidenum">
              <a:rPr lang="en-US"/>
              <a:pPr/>
              <a:t>23</a:t>
            </a:fld>
            <a:endParaRPr lang="en-US"/>
          </a:p>
        </p:txBody>
      </p:sp>
      <p:sp>
        <p:nvSpPr>
          <p:cNvPr id="485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939DF-416A-4687-8AA1-D091C0CAF9E5}" type="slidenum">
              <a:rPr lang="en-US"/>
              <a:pPr/>
              <a:t>3</a:t>
            </a:fld>
            <a:endParaRPr lang="en-US"/>
          </a:p>
        </p:txBody>
      </p:sp>
      <p:sp>
        <p:nvSpPr>
          <p:cNvPr id="398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83D3B-8330-4190-851A-835A4FA807F5}" type="slidenum">
              <a:rPr lang="en-US"/>
              <a:pPr/>
              <a:t>4</a:t>
            </a:fld>
            <a:endParaRPr lang="en-US"/>
          </a:p>
        </p:txBody>
      </p:sp>
      <p:sp>
        <p:nvSpPr>
          <p:cNvPr id="399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B5FD5-8211-4D48-A9DC-91424B176AB8}" type="slidenum">
              <a:rPr lang="en-US"/>
              <a:pPr/>
              <a:t>5</a:t>
            </a:fld>
            <a:endParaRPr lang="en-US"/>
          </a:p>
        </p:txBody>
      </p:sp>
      <p:sp>
        <p:nvSpPr>
          <p:cNvPr id="400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35D68-2C2E-46B1-BFEF-7379298979B2}" type="slidenum">
              <a:rPr lang="en-US"/>
              <a:pPr/>
              <a:t>6</a:t>
            </a:fld>
            <a:endParaRPr lang="en-US"/>
          </a:p>
        </p:txBody>
      </p:sp>
      <p:sp>
        <p:nvSpPr>
          <p:cNvPr id="403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3BE9C1-7C6C-4978-9E7A-F5E810295FBD}" type="slidenum">
              <a:rPr lang="en-US"/>
              <a:pPr/>
              <a:t>7</a:t>
            </a:fld>
            <a:endParaRPr lang="en-US"/>
          </a:p>
        </p:txBody>
      </p:sp>
      <p:sp>
        <p:nvSpPr>
          <p:cNvPr id="404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48125-2CA3-4738-B069-3424CAADED81}" type="slidenum">
              <a:rPr lang="en-US"/>
              <a:pPr/>
              <a:t>8</a:t>
            </a:fld>
            <a:endParaRPr lang="en-US"/>
          </a:p>
        </p:txBody>
      </p:sp>
      <p:sp>
        <p:nvSpPr>
          <p:cNvPr id="489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F43F8-85FB-46A8-84C0-9EE0756625B6}" type="slidenum">
              <a:rPr lang="en-US"/>
              <a:pPr/>
              <a:t>9</a:t>
            </a:fld>
            <a:endParaRPr lang="en-US"/>
          </a:p>
        </p:txBody>
      </p:sp>
      <p:sp>
        <p:nvSpPr>
          <p:cNvPr id="491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7C3DB-AF39-424D-B947-989F92FA5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E85F-42B4-4C73-8E31-06FC5FCAE3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6F9E0-5D8C-45A3-9554-79A91CCCBE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D6F17-1FD3-46CA-AB15-6B7890E76F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505B2-6D8D-4A02-80BC-9DB30D8EF5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4038600" cy="4570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18902-1D50-49A4-801A-13FC42603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269F9-2432-4918-8FBA-2F1EEBABF8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DC06-B01D-4AE8-9B0E-1639BE452D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708D-3888-4BE6-8E3E-52C681DC2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9BD0E-33D7-40F0-B997-C99AFCF06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05406-966F-4098-B987-2D829C585A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0013"/>
            <a:ext cx="8229600" cy="457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89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89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48202A3-6630-4B4B-90C4-771F1E1A116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Networks 2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Lecture </a:t>
            </a:r>
            <a:r>
              <a:rPr lang="en-US" sz="2800" dirty="0" smtClean="0"/>
              <a:t>1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Multicast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D97C1-C6F3-49F1-938B-2782B7F3DE0A}" type="slidenum">
              <a:rPr lang="en-US"/>
              <a:pPr/>
              <a:t>10</a:t>
            </a:fld>
            <a:endParaRPr lang="en-US"/>
          </a:p>
        </p:txBody>
      </p:sp>
      <p:sp>
        <p:nvSpPr>
          <p:cNvPr id="492546" name="Line 2"/>
          <p:cNvSpPr>
            <a:spLocks noChangeShapeType="1"/>
          </p:cNvSpPr>
          <p:nvPr/>
        </p:nvSpPr>
        <p:spPr bwMode="auto">
          <a:xfrm flipV="1">
            <a:off x="3683000" y="1371600"/>
            <a:ext cx="5080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7" name="Line 3"/>
          <p:cNvSpPr>
            <a:spLocks noChangeShapeType="1"/>
          </p:cNvSpPr>
          <p:nvPr/>
        </p:nvSpPr>
        <p:spPr bwMode="auto">
          <a:xfrm flipH="1" flipV="1">
            <a:off x="32004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8" name="Line 4"/>
          <p:cNvSpPr>
            <a:spLocks noChangeShapeType="1"/>
          </p:cNvSpPr>
          <p:nvPr/>
        </p:nvSpPr>
        <p:spPr bwMode="auto">
          <a:xfrm flipV="1">
            <a:off x="6273800" y="1371600"/>
            <a:ext cx="4318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49" name="Line 5"/>
          <p:cNvSpPr>
            <a:spLocks noChangeShapeType="1"/>
          </p:cNvSpPr>
          <p:nvPr/>
        </p:nvSpPr>
        <p:spPr bwMode="auto">
          <a:xfrm flipH="1" flipV="1">
            <a:off x="57912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274638"/>
            <a:ext cx="7583487" cy="839787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How IGMP Works (cont.)</a:t>
            </a:r>
          </a:p>
        </p:txBody>
      </p:sp>
      <p:sp>
        <p:nvSpPr>
          <p:cNvPr id="4925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4038600"/>
            <a:ext cx="8229600" cy="2514600"/>
          </a:xfrm>
          <a:noFill/>
          <a:ln/>
        </p:spPr>
        <p:txBody>
          <a:bodyPr lIns="90488" tIns="44450" rIns="90488" bIns="44450"/>
          <a:lstStyle/>
          <a:p>
            <a:pPr marL="285750" indent="-285750"/>
            <a:r>
              <a:rPr lang="en-US" sz="2000"/>
              <a:t>When a host’s timer for group G expires, it sends a Membership Report </a:t>
            </a:r>
            <a:r>
              <a:rPr lang="en-US" sz="2000" u="sng"/>
              <a:t>to group G</a:t>
            </a:r>
            <a:r>
              <a:rPr lang="en-US" sz="2000"/>
              <a:t>, with TTL = 1</a:t>
            </a:r>
          </a:p>
          <a:p>
            <a:pPr marL="685800" lvl="1" indent="-228600"/>
            <a:endParaRPr lang="en-US" sz="1800"/>
          </a:p>
          <a:p>
            <a:pPr marL="285750" indent="-285750"/>
            <a:r>
              <a:rPr lang="en-US" sz="2000"/>
              <a:t>Other members of G hear the report and stop their timers</a:t>
            </a:r>
          </a:p>
          <a:p>
            <a:pPr marL="685800" lvl="1" indent="-228600"/>
            <a:endParaRPr lang="en-US" sz="1800"/>
          </a:p>
          <a:p>
            <a:pPr marL="285750" indent="-285750"/>
            <a:r>
              <a:rPr lang="en-US" sz="2000"/>
              <a:t>Routers hear </a:t>
            </a:r>
            <a:r>
              <a:rPr lang="en-US" sz="2000" u="sng"/>
              <a:t>all</a:t>
            </a:r>
            <a:r>
              <a:rPr lang="en-US" sz="2000"/>
              <a:t> reports, and time out non-responding groups</a:t>
            </a:r>
          </a:p>
          <a:p>
            <a:pPr marL="685800" lvl="1" indent="-228600"/>
            <a:r>
              <a:rPr lang="en-US" sz="1800"/>
              <a:t>“Soft state” again</a:t>
            </a:r>
          </a:p>
        </p:txBody>
      </p:sp>
      <p:sp>
        <p:nvSpPr>
          <p:cNvPr id="492552" name="Line 8"/>
          <p:cNvSpPr>
            <a:spLocks noChangeShapeType="1"/>
          </p:cNvSpPr>
          <p:nvPr/>
        </p:nvSpPr>
        <p:spPr bwMode="auto">
          <a:xfrm>
            <a:off x="2260600" y="2755900"/>
            <a:ext cx="541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3" name="Line 9"/>
          <p:cNvSpPr>
            <a:spLocks noChangeShapeType="1"/>
          </p:cNvSpPr>
          <p:nvPr/>
        </p:nvSpPr>
        <p:spPr bwMode="auto">
          <a:xfrm>
            <a:off x="36703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4" name="Line 10"/>
          <p:cNvSpPr>
            <a:spLocks noChangeShapeType="1"/>
          </p:cNvSpPr>
          <p:nvPr/>
        </p:nvSpPr>
        <p:spPr bwMode="auto">
          <a:xfrm>
            <a:off x="62611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5" name="Line 11"/>
          <p:cNvSpPr>
            <a:spLocks noChangeShapeType="1"/>
          </p:cNvSpPr>
          <p:nvPr/>
        </p:nvSpPr>
        <p:spPr bwMode="auto">
          <a:xfrm>
            <a:off x="2451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6" name="Line 12"/>
          <p:cNvSpPr>
            <a:spLocks noChangeShapeType="1"/>
          </p:cNvSpPr>
          <p:nvPr/>
        </p:nvSpPr>
        <p:spPr bwMode="auto">
          <a:xfrm>
            <a:off x="3289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7" name="Line 13"/>
          <p:cNvSpPr>
            <a:spLocks noChangeShapeType="1"/>
          </p:cNvSpPr>
          <p:nvPr/>
        </p:nvSpPr>
        <p:spPr bwMode="auto">
          <a:xfrm>
            <a:off x="41275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8" name="Line 14"/>
          <p:cNvSpPr>
            <a:spLocks noChangeShapeType="1"/>
          </p:cNvSpPr>
          <p:nvPr/>
        </p:nvSpPr>
        <p:spPr bwMode="auto">
          <a:xfrm>
            <a:off x="496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59" name="Line 15"/>
          <p:cNvSpPr>
            <a:spLocks noChangeShapeType="1"/>
          </p:cNvSpPr>
          <p:nvPr/>
        </p:nvSpPr>
        <p:spPr bwMode="auto">
          <a:xfrm>
            <a:off x="5803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0" name="Line 16"/>
          <p:cNvSpPr>
            <a:spLocks noChangeShapeType="1"/>
          </p:cNvSpPr>
          <p:nvPr/>
        </p:nvSpPr>
        <p:spPr bwMode="auto">
          <a:xfrm>
            <a:off x="6642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1" name="Line 17"/>
          <p:cNvSpPr>
            <a:spLocks noChangeShapeType="1"/>
          </p:cNvSpPr>
          <p:nvPr/>
        </p:nvSpPr>
        <p:spPr bwMode="auto">
          <a:xfrm>
            <a:off x="7480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2" name="Arc 18"/>
          <p:cNvSpPr>
            <a:spLocks/>
          </p:cNvSpPr>
          <p:nvPr/>
        </p:nvSpPr>
        <p:spPr bwMode="auto">
          <a:xfrm rot="10800000">
            <a:off x="3746500" y="2770188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3" name="Line 19"/>
          <p:cNvSpPr>
            <a:spLocks noChangeShapeType="1"/>
          </p:cNvSpPr>
          <p:nvPr/>
        </p:nvSpPr>
        <p:spPr bwMode="auto">
          <a:xfrm flipH="1">
            <a:off x="2209800" y="2832100"/>
            <a:ext cx="1778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4" name="Arc 20"/>
          <p:cNvSpPr>
            <a:spLocks/>
          </p:cNvSpPr>
          <p:nvPr/>
        </p:nvSpPr>
        <p:spPr bwMode="auto">
          <a:xfrm rot="5400000">
            <a:off x="39893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5" name="Arc 21"/>
          <p:cNvSpPr>
            <a:spLocks/>
          </p:cNvSpPr>
          <p:nvPr/>
        </p:nvSpPr>
        <p:spPr bwMode="auto">
          <a:xfrm rot="16200000">
            <a:off x="25280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6" name="Line 22"/>
          <p:cNvSpPr>
            <a:spLocks noChangeShapeType="1"/>
          </p:cNvSpPr>
          <p:nvPr/>
        </p:nvSpPr>
        <p:spPr bwMode="auto">
          <a:xfrm>
            <a:off x="25273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7" name="Line 23"/>
          <p:cNvSpPr>
            <a:spLocks noChangeShapeType="1"/>
          </p:cNvSpPr>
          <p:nvPr/>
        </p:nvSpPr>
        <p:spPr bwMode="auto">
          <a:xfrm flipH="1">
            <a:off x="4114800" y="2832100"/>
            <a:ext cx="36068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8" name="Arc 24"/>
          <p:cNvSpPr>
            <a:spLocks/>
          </p:cNvSpPr>
          <p:nvPr/>
        </p:nvSpPr>
        <p:spPr bwMode="auto">
          <a:xfrm rot="5400000">
            <a:off x="56657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69" name="Line 25"/>
          <p:cNvSpPr>
            <a:spLocks noChangeShapeType="1"/>
          </p:cNvSpPr>
          <p:nvPr/>
        </p:nvSpPr>
        <p:spPr bwMode="auto">
          <a:xfrm>
            <a:off x="57277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0" name="Arc 26"/>
          <p:cNvSpPr>
            <a:spLocks/>
          </p:cNvSpPr>
          <p:nvPr/>
        </p:nvSpPr>
        <p:spPr bwMode="auto">
          <a:xfrm rot="5400000">
            <a:off x="65039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1" name="Line 27"/>
          <p:cNvSpPr>
            <a:spLocks noChangeShapeType="1"/>
          </p:cNvSpPr>
          <p:nvPr/>
        </p:nvSpPr>
        <p:spPr bwMode="auto">
          <a:xfrm>
            <a:off x="65659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2" name="Arc 28"/>
          <p:cNvSpPr>
            <a:spLocks/>
          </p:cNvSpPr>
          <p:nvPr/>
        </p:nvSpPr>
        <p:spPr bwMode="auto">
          <a:xfrm rot="5400000">
            <a:off x="6109494" y="27693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3" name="Line 29"/>
          <p:cNvSpPr>
            <a:spLocks noChangeShapeType="1"/>
          </p:cNvSpPr>
          <p:nvPr/>
        </p:nvSpPr>
        <p:spPr bwMode="auto">
          <a:xfrm flipV="1">
            <a:off x="6184900" y="2209800"/>
            <a:ext cx="0" cy="558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4" name="Oval 30"/>
          <p:cNvSpPr>
            <a:spLocks noChangeArrowheads="1"/>
          </p:cNvSpPr>
          <p:nvPr/>
        </p:nvSpPr>
        <p:spPr bwMode="auto">
          <a:xfrm>
            <a:off x="34544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5" name="Rectangle 31"/>
          <p:cNvSpPr>
            <a:spLocks noChangeArrowheads="1"/>
          </p:cNvSpPr>
          <p:nvPr/>
        </p:nvSpPr>
        <p:spPr bwMode="auto">
          <a:xfrm>
            <a:off x="3468688" y="1812925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492576" name="Oval 32"/>
          <p:cNvSpPr>
            <a:spLocks noChangeArrowheads="1"/>
          </p:cNvSpPr>
          <p:nvPr/>
        </p:nvSpPr>
        <p:spPr bwMode="auto">
          <a:xfrm>
            <a:off x="60452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7" name="Rectangle 33"/>
          <p:cNvSpPr>
            <a:spLocks noChangeArrowheads="1"/>
          </p:cNvSpPr>
          <p:nvPr/>
        </p:nvSpPr>
        <p:spPr bwMode="auto">
          <a:xfrm>
            <a:off x="2235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78" name="Rectangle 34"/>
          <p:cNvSpPr>
            <a:spLocks noChangeArrowheads="1"/>
          </p:cNvSpPr>
          <p:nvPr/>
        </p:nvSpPr>
        <p:spPr bwMode="auto">
          <a:xfrm>
            <a:off x="22733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79" name="Rectangle 35"/>
          <p:cNvSpPr>
            <a:spLocks noChangeArrowheads="1"/>
          </p:cNvSpPr>
          <p:nvPr/>
        </p:nvSpPr>
        <p:spPr bwMode="auto">
          <a:xfrm>
            <a:off x="3073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0" name="Rectangle 36"/>
          <p:cNvSpPr>
            <a:spLocks noChangeArrowheads="1"/>
          </p:cNvSpPr>
          <p:nvPr/>
        </p:nvSpPr>
        <p:spPr bwMode="auto">
          <a:xfrm>
            <a:off x="39116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1" name="Rectangle 37"/>
          <p:cNvSpPr>
            <a:spLocks noChangeArrowheads="1"/>
          </p:cNvSpPr>
          <p:nvPr/>
        </p:nvSpPr>
        <p:spPr bwMode="auto">
          <a:xfrm>
            <a:off x="39497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2" name="Rectangle 38"/>
          <p:cNvSpPr>
            <a:spLocks noChangeArrowheads="1"/>
          </p:cNvSpPr>
          <p:nvPr/>
        </p:nvSpPr>
        <p:spPr bwMode="auto">
          <a:xfrm>
            <a:off x="4749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3" name="Rectangle 39"/>
          <p:cNvSpPr>
            <a:spLocks noChangeArrowheads="1"/>
          </p:cNvSpPr>
          <p:nvPr/>
        </p:nvSpPr>
        <p:spPr bwMode="auto">
          <a:xfrm>
            <a:off x="5588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4" name="Rectangle 40"/>
          <p:cNvSpPr>
            <a:spLocks noChangeArrowheads="1"/>
          </p:cNvSpPr>
          <p:nvPr/>
        </p:nvSpPr>
        <p:spPr bwMode="auto">
          <a:xfrm>
            <a:off x="56261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5" name="Rectangle 41"/>
          <p:cNvSpPr>
            <a:spLocks noChangeArrowheads="1"/>
          </p:cNvSpPr>
          <p:nvPr/>
        </p:nvSpPr>
        <p:spPr bwMode="auto">
          <a:xfrm>
            <a:off x="6426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6" name="Rectangle 42"/>
          <p:cNvSpPr>
            <a:spLocks noChangeArrowheads="1"/>
          </p:cNvSpPr>
          <p:nvPr/>
        </p:nvSpPr>
        <p:spPr bwMode="auto">
          <a:xfrm>
            <a:off x="6464300" y="3336925"/>
            <a:ext cx="3540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492587" name="Rectangle 43"/>
          <p:cNvSpPr>
            <a:spLocks noChangeArrowheads="1"/>
          </p:cNvSpPr>
          <p:nvPr/>
        </p:nvSpPr>
        <p:spPr bwMode="auto">
          <a:xfrm>
            <a:off x="7264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8" name="Arc 44"/>
          <p:cNvSpPr>
            <a:spLocks/>
          </p:cNvSpPr>
          <p:nvPr/>
        </p:nvSpPr>
        <p:spPr bwMode="auto">
          <a:xfrm rot="16200000">
            <a:off x="40520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89" name="Line 45"/>
          <p:cNvSpPr>
            <a:spLocks noChangeShapeType="1"/>
          </p:cNvSpPr>
          <p:nvPr/>
        </p:nvSpPr>
        <p:spPr bwMode="auto">
          <a:xfrm flipV="1">
            <a:off x="3746500" y="2209800"/>
            <a:ext cx="0" cy="5588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0" name="Line 46"/>
          <p:cNvSpPr>
            <a:spLocks noChangeShapeType="1"/>
          </p:cNvSpPr>
          <p:nvPr/>
        </p:nvSpPr>
        <p:spPr bwMode="auto">
          <a:xfrm>
            <a:off x="4051300" y="2921000"/>
            <a:ext cx="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1" name="Line 47"/>
          <p:cNvSpPr>
            <a:spLocks noChangeShapeType="1"/>
          </p:cNvSpPr>
          <p:nvPr/>
        </p:nvSpPr>
        <p:spPr bwMode="auto">
          <a:xfrm>
            <a:off x="242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2" name="Line 48"/>
          <p:cNvSpPr>
            <a:spLocks noChangeShapeType="1"/>
          </p:cNvSpPr>
          <p:nvPr/>
        </p:nvSpPr>
        <p:spPr bwMode="auto">
          <a:xfrm>
            <a:off x="2501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593" name="Rectangle 49"/>
          <p:cNvSpPr>
            <a:spLocks noChangeArrowheads="1"/>
          </p:cNvSpPr>
          <p:nvPr/>
        </p:nvSpPr>
        <p:spPr bwMode="auto">
          <a:xfrm>
            <a:off x="1208088" y="1812925"/>
            <a:ext cx="11874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Routers:</a:t>
            </a:r>
          </a:p>
        </p:txBody>
      </p:sp>
      <p:sp>
        <p:nvSpPr>
          <p:cNvPr id="492594" name="Rectangle 50"/>
          <p:cNvSpPr>
            <a:spLocks noChangeArrowheads="1"/>
          </p:cNvSpPr>
          <p:nvPr/>
        </p:nvSpPr>
        <p:spPr bwMode="auto">
          <a:xfrm>
            <a:off x="1208088" y="3336925"/>
            <a:ext cx="952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Hosts: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20342-C4E4-4AE1-9131-3F715DB6EB44}" type="slidenum">
              <a:rPr lang="en-US"/>
              <a:pPr/>
              <a:t>11</a:t>
            </a:fld>
            <a:endParaRPr lang="en-US"/>
          </a:p>
        </p:txBody>
      </p:sp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How IGMP Works (cont.)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0013"/>
            <a:ext cx="7947025" cy="4570412"/>
          </a:xfrm>
          <a:noFill/>
          <a:ln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</a:pPr>
            <a:r>
              <a:rPr lang="en-US"/>
              <a:t>Note that, in normal case, only one report message per group present is sent in response to a query</a:t>
            </a:r>
          </a:p>
          <a:p>
            <a:pPr marL="285750" indent="-285750">
              <a:lnSpc>
                <a:spcPct val="90000"/>
              </a:lnSpc>
              <a:spcBef>
                <a:spcPct val="99000"/>
              </a:spcBef>
            </a:pPr>
            <a:r>
              <a:rPr lang="en-US"/>
              <a:t>Query interval is typically 60-90 seconds</a:t>
            </a:r>
          </a:p>
          <a:p>
            <a:pPr marL="285750" indent="-285750">
              <a:lnSpc>
                <a:spcPct val="90000"/>
              </a:lnSpc>
              <a:spcBef>
                <a:spcPct val="99000"/>
              </a:spcBef>
            </a:pPr>
            <a:r>
              <a:rPr lang="en-US"/>
              <a:t>When a host first joins a group, it sends one or two immediate reports, instead of waiting for a query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DB5E-2ED2-4890-900F-EEAD6850664E}" type="slidenum">
              <a:rPr lang="en-US"/>
              <a:pPr/>
              <a:t>12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Routing Techniques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Basic objective – routers must collectively build distribution tree for multicast packets</a:t>
            </a:r>
          </a:p>
          <a:p>
            <a:pPr>
              <a:lnSpc>
                <a:spcPct val="90000"/>
              </a:lnSpc>
            </a:pPr>
            <a:r>
              <a:rPr lang="en-US" sz="2400"/>
              <a:t>Flood and prune based approach for  DV-networks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Begin by flooding traffic to entire network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Prune branches with no receivers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Examples: </a:t>
            </a:r>
            <a:r>
              <a:rPr lang="en-US" sz="2000">
                <a:solidFill>
                  <a:srgbClr val="FF3300"/>
                </a:solidFill>
              </a:rPr>
              <a:t>DVMRP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Link-state based networks use a different approach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Routers advertise groups for which they have receivers to entire network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Compute trees on demand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Example: </a:t>
            </a:r>
            <a:r>
              <a:rPr lang="en-US" sz="2000">
                <a:solidFill>
                  <a:srgbClr val="FF3300"/>
                </a:solidFill>
              </a:rPr>
              <a:t>MOSPF</a:t>
            </a:r>
          </a:p>
          <a:p>
            <a:pPr>
              <a:lnSpc>
                <a:spcPct val="90000"/>
              </a:lnSpc>
            </a:pPr>
            <a:r>
              <a:rPr lang="en-US" sz="2400"/>
              <a:t>There are several others: PIM-SM, PIM-DM, CBT…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These are “rendezvous-based” approaches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Independent of underlying routing protocol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957B-BFAA-43FE-808A-C28DBEC98C53}" type="slidenum">
              <a:rPr lang="en-US"/>
              <a:pPr/>
              <a:t>13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MOSPF: Example</a:t>
            </a:r>
          </a:p>
        </p:txBody>
      </p:sp>
      <p:sp>
        <p:nvSpPr>
          <p:cNvPr id="371718" name="Line 6"/>
          <p:cNvSpPr>
            <a:spLocks noChangeShapeType="1"/>
          </p:cNvSpPr>
          <p:nvPr/>
        </p:nvSpPr>
        <p:spPr bwMode="auto">
          <a:xfrm>
            <a:off x="1654175" y="49799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19" name="Line 7"/>
          <p:cNvSpPr>
            <a:spLocks noChangeShapeType="1"/>
          </p:cNvSpPr>
          <p:nvPr/>
        </p:nvSpPr>
        <p:spPr bwMode="auto">
          <a:xfrm>
            <a:off x="4278313" y="2235200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0" name="Line 8"/>
          <p:cNvSpPr>
            <a:spLocks noChangeShapeType="1"/>
          </p:cNvSpPr>
          <p:nvPr/>
        </p:nvSpPr>
        <p:spPr bwMode="auto">
          <a:xfrm>
            <a:off x="2855913" y="55133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1" name="Line 9"/>
          <p:cNvSpPr>
            <a:spLocks noChangeShapeType="1"/>
          </p:cNvSpPr>
          <p:nvPr/>
        </p:nvSpPr>
        <p:spPr bwMode="auto">
          <a:xfrm flipH="1">
            <a:off x="3224213" y="2692400"/>
            <a:ext cx="13716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2" name="Line 10"/>
          <p:cNvSpPr>
            <a:spLocks noChangeShapeType="1"/>
          </p:cNvSpPr>
          <p:nvPr/>
        </p:nvSpPr>
        <p:spPr bwMode="auto">
          <a:xfrm flipH="1">
            <a:off x="2157413" y="3530600"/>
            <a:ext cx="9144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3" name="Line 11"/>
          <p:cNvSpPr>
            <a:spLocks noChangeShapeType="1"/>
          </p:cNvSpPr>
          <p:nvPr/>
        </p:nvSpPr>
        <p:spPr bwMode="auto">
          <a:xfrm>
            <a:off x="4800600" y="2714625"/>
            <a:ext cx="1219200" cy="790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4" name="Line 12"/>
          <p:cNvSpPr>
            <a:spLocks noChangeShapeType="1"/>
          </p:cNvSpPr>
          <p:nvPr/>
        </p:nvSpPr>
        <p:spPr bwMode="auto">
          <a:xfrm>
            <a:off x="6210300" y="3530600"/>
            <a:ext cx="10445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5" name="Line 13"/>
          <p:cNvSpPr>
            <a:spLocks noChangeShapeType="1"/>
          </p:cNvSpPr>
          <p:nvPr/>
        </p:nvSpPr>
        <p:spPr bwMode="auto">
          <a:xfrm>
            <a:off x="3300413" y="4724400"/>
            <a:ext cx="1587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6" name="Line 14"/>
          <p:cNvSpPr>
            <a:spLocks noChangeShapeType="1"/>
          </p:cNvSpPr>
          <p:nvPr/>
        </p:nvSpPr>
        <p:spPr bwMode="auto">
          <a:xfrm>
            <a:off x="4681538" y="2263775"/>
            <a:ext cx="1587" cy="225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27" name="Rectangle 15"/>
          <p:cNvSpPr>
            <a:spLocks noChangeArrowheads="1"/>
          </p:cNvSpPr>
          <p:nvPr/>
        </p:nvSpPr>
        <p:spPr bwMode="auto">
          <a:xfrm>
            <a:off x="4111625" y="1854200"/>
            <a:ext cx="1204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Source 1</a:t>
            </a:r>
          </a:p>
        </p:txBody>
      </p:sp>
      <p:sp>
        <p:nvSpPr>
          <p:cNvPr id="371728" name="Rectangle 16"/>
          <p:cNvSpPr>
            <a:spLocks noChangeArrowheads="1"/>
          </p:cNvSpPr>
          <p:nvPr/>
        </p:nvSpPr>
        <p:spPr bwMode="auto">
          <a:xfrm>
            <a:off x="1347788" y="4953000"/>
            <a:ext cx="13954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1</a:t>
            </a:r>
          </a:p>
        </p:txBody>
      </p:sp>
      <p:sp>
        <p:nvSpPr>
          <p:cNvPr id="371729" name="Rectangle 17"/>
          <p:cNvSpPr>
            <a:spLocks noChangeArrowheads="1"/>
          </p:cNvSpPr>
          <p:nvPr/>
        </p:nvSpPr>
        <p:spPr bwMode="auto">
          <a:xfrm>
            <a:off x="2568575" y="5486400"/>
            <a:ext cx="14398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2</a:t>
            </a:r>
          </a:p>
        </p:txBody>
      </p:sp>
      <p:sp>
        <p:nvSpPr>
          <p:cNvPr id="371730" name="Line 18"/>
          <p:cNvSpPr>
            <a:spLocks noChangeShapeType="1"/>
          </p:cNvSpPr>
          <p:nvPr/>
        </p:nvSpPr>
        <p:spPr bwMode="auto">
          <a:xfrm>
            <a:off x="3298825" y="3530600"/>
            <a:ext cx="2644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1" name="Oval 19"/>
          <p:cNvSpPr>
            <a:spLocks noChangeArrowheads="1"/>
          </p:cNvSpPr>
          <p:nvPr/>
        </p:nvSpPr>
        <p:spPr bwMode="auto">
          <a:xfrm>
            <a:off x="3030538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2" name="Oval 20"/>
          <p:cNvSpPr>
            <a:spLocks noChangeArrowheads="1"/>
          </p:cNvSpPr>
          <p:nvPr/>
        </p:nvSpPr>
        <p:spPr bwMode="auto">
          <a:xfrm>
            <a:off x="72390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3" name="Oval 21"/>
          <p:cNvSpPr>
            <a:spLocks noChangeArrowheads="1"/>
          </p:cNvSpPr>
          <p:nvPr/>
        </p:nvSpPr>
        <p:spPr bwMode="auto">
          <a:xfrm>
            <a:off x="4554538" y="2565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4" name="Oval 22"/>
          <p:cNvSpPr>
            <a:spLocks noChangeArrowheads="1"/>
          </p:cNvSpPr>
          <p:nvPr/>
        </p:nvSpPr>
        <p:spPr bwMode="auto">
          <a:xfrm>
            <a:off x="1963738" y="39370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5" name="Oval 23"/>
          <p:cNvSpPr>
            <a:spLocks noChangeArrowheads="1"/>
          </p:cNvSpPr>
          <p:nvPr/>
        </p:nvSpPr>
        <p:spPr bwMode="auto">
          <a:xfrm>
            <a:off x="3182938" y="4470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6" name="Oval 24"/>
          <p:cNvSpPr>
            <a:spLocks noChangeArrowheads="1"/>
          </p:cNvSpPr>
          <p:nvPr/>
        </p:nvSpPr>
        <p:spPr bwMode="auto">
          <a:xfrm>
            <a:off x="59436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7" name="Line 25"/>
          <p:cNvSpPr>
            <a:spLocks noChangeShapeType="1"/>
          </p:cNvSpPr>
          <p:nvPr/>
        </p:nvSpPr>
        <p:spPr bwMode="auto">
          <a:xfrm>
            <a:off x="2133600" y="4191000"/>
            <a:ext cx="106680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38" name="Rectangle 26"/>
          <p:cNvSpPr>
            <a:spLocks noChangeArrowheads="1"/>
          </p:cNvSpPr>
          <p:nvPr/>
        </p:nvSpPr>
        <p:spPr bwMode="auto">
          <a:xfrm>
            <a:off x="4692650" y="2197100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1739" name="Line 27"/>
          <p:cNvSpPr>
            <a:spLocks noChangeShapeType="1"/>
          </p:cNvSpPr>
          <p:nvPr/>
        </p:nvSpPr>
        <p:spPr bwMode="auto">
          <a:xfrm flipH="1">
            <a:off x="3276600" y="2590800"/>
            <a:ext cx="114300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0" name="Rectangle 28"/>
          <p:cNvSpPr>
            <a:spLocks noChangeArrowheads="1"/>
          </p:cNvSpPr>
          <p:nvPr/>
        </p:nvSpPr>
        <p:spPr bwMode="auto">
          <a:xfrm>
            <a:off x="2695575" y="3017838"/>
            <a:ext cx="444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371741" name="Line 29"/>
          <p:cNvSpPr>
            <a:spLocks noChangeShapeType="1"/>
          </p:cNvSpPr>
          <p:nvPr/>
        </p:nvSpPr>
        <p:spPr bwMode="auto">
          <a:xfrm flipH="1">
            <a:off x="2133600" y="3429000"/>
            <a:ext cx="7620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2" name="Line 30"/>
          <p:cNvSpPr>
            <a:spLocks noChangeShapeType="1"/>
          </p:cNvSpPr>
          <p:nvPr/>
        </p:nvSpPr>
        <p:spPr bwMode="auto">
          <a:xfrm>
            <a:off x="3352800" y="3657600"/>
            <a:ext cx="76200" cy="762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3" name="Rectangle 31"/>
          <p:cNvSpPr>
            <a:spLocks noChangeArrowheads="1"/>
          </p:cNvSpPr>
          <p:nvPr/>
        </p:nvSpPr>
        <p:spPr bwMode="auto">
          <a:xfrm>
            <a:off x="1612900" y="3592513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71744" name="Rectangle 32"/>
          <p:cNvSpPr>
            <a:spLocks noChangeArrowheads="1"/>
          </p:cNvSpPr>
          <p:nvPr/>
        </p:nvSpPr>
        <p:spPr bwMode="auto">
          <a:xfrm>
            <a:off x="3441700" y="4430713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71745" name="Line 33"/>
          <p:cNvSpPr>
            <a:spLocks noChangeShapeType="1"/>
          </p:cNvSpPr>
          <p:nvPr/>
        </p:nvSpPr>
        <p:spPr bwMode="auto">
          <a:xfrm>
            <a:off x="2057400" y="4191000"/>
            <a:ext cx="1588" cy="711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6" name="Line 34"/>
          <p:cNvSpPr>
            <a:spLocks noChangeShapeType="1"/>
          </p:cNvSpPr>
          <p:nvPr/>
        </p:nvSpPr>
        <p:spPr bwMode="auto">
          <a:xfrm>
            <a:off x="3200400" y="3657600"/>
            <a:ext cx="52388" cy="812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7" name="Line 35"/>
          <p:cNvSpPr>
            <a:spLocks noChangeShapeType="1"/>
          </p:cNvSpPr>
          <p:nvPr/>
        </p:nvSpPr>
        <p:spPr bwMode="auto">
          <a:xfrm>
            <a:off x="3429000" y="4800600"/>
            <a:ext cx="1588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1748" name="Line 36"/>
          <p:cNvSpPr>
            <a:spLocks noChangeShapeType="1"/>
          </p:cNvSpPr>
          <p:nvPr/>
        </p:nvSpPr>
        <p:spPr bwMode="auto">
          <a:xfrm>
            <a:off x="1905000" y="4267200"/>
            <a:ext cx="1588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F3CC-DDA4-4D7A-8095-D5C9BD57995E}" type="slidenum">
              <a:rPr lang="en-US"/>
              <a:pPr/>
              <a:t>14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Failure/Topology Change</a:t>
            </a:r>
          </a:p>
        </p:txBody>
      </p:sp>
      <p:sp>
        <p:nvSpPr>
          <p:cNvPr id="375814" name="Line 6"/>
          <p:cNvSpPr>
            <a:spLocks noChangeShapeType="1"/>
          </p:cNvSpPr>
          <p:nvPr/>
        </p:nvSpPr>
        <p:spPr bwMode="auto">
          <a:xfrm>
            <a:off x="1654175" y="49799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5" name="Line 7"/>
          <p:cNvSpPr>
            <a:spLocks noChangeShapeType="1"/>
          </p:cNvSpPr>
          <p:nvPr/>
        </p:nvSpPr>
        <p:spPr bwMode="auto">
          <a:xfrm>
            <a:off x="4278313" y="2235200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6" name="Line 8"/>
          <p:cNvSpPr>
            <a:spLocks noChangeShapeType="1"/>
          </p:cNvSpPr>
          <p:nvPr/>
        </p:nvSpPr>
        <p:spPr bwMode="auto">
          <a:xfrm>
            <a:off x="2855913" y="5513388"/>
            <a:ext cx="758825" cy="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7" name="Line 9"/>
          <p:cNvSpPr>
            <a:spLocks noChangeShapeType="1"/>
          </p:cNvSpPr>
          <p:nvPr/>
        </p:nvSpPr>
        <p:spPr bwMode="auto">
          <a:xfrm flipH="1">
            <a:off x="3224213" y="2692400"/>
            <a:ext cx="1371600" cy="762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 flipH="1">
            <a:off x="2157413" y="3530600"/>
            <a:ext cx="914400" cy="457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4800600" y="2714625"/>
            <a:ext cx="1219200" cy="7905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6210300" y="3530600"/>
            <a:ext cx="10445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1" name="Line 13"/>
          <p:cNvSpPr>
            <a:spLocks noChangeShapeType="1"/>
          </p:cNvSpPr>
          <p:nvPr/>
        </p:nvSpPr>
        <p:spPr bwMode="auto">
          <a:xfrm>
            <a:off x="3300413" y="4724400"/>
            <a:ext cx="0" cy="685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2" name="Line 14"/>
          <p:cNvSpPr>
            <a:spLocks noChangeShapeType="1"/>
          </p:cNvSpPr>
          <p:nvPr/>
        </p:nvSpPr>
        <p:spPr bwMode="auto">
          <a:xfrm>
            <a:off x="4681538" y="2263775"/>
            <a:ext cx="0" cy="2254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3" name="Rectangle 15"/>
          <p:cNvSpPr>
            <a:spLocks noChangeArrowheads="1"/>
          </p:cNvSpPr>
          <p:nvPr/>
        </p:nvSpPr>
        <p:spPr bwMode="auto">
          <a:xfrm>
            <a:off x="4111625" y="1854200"/>
            <a:ext cx="12049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Source 1</a:t>
            </a:r>
          </a:p>
        </p:txBody>
      </p:sp>
      <p:sp>
        <p:nvSpPr>
          <p:cNvPr id="375824" name="Rectangle 16"/>
          <p:cNvSpPr>
            <a:spLocks noChangeArrowheads="1"/>
          </p:cNvSpPr>
          <p:nvPr/>
        </p:nvSpPr>
        <p:spPr bwMode="auto">
          <a:xfrm>
            <a:off x="1347788" y="4953000"/>
            <a:ext cx="13954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1</a:t>
            </a:r>
          </a:p>
        </p:txBody>
      </p:sp>
      <p:sp>
        <p:nvSpPr>
          <p:cNvPr id="375825" name="Rectangle 17"/>
          <p:cNvSpPr>
            <a:spLocks noChangeArrowheads="1"/>
          </p:cNvSpPr>
          <p:nvPr/>
        </p:nvSpPr>
        <p:spPr bwMode="auto">
          <a:xfrm>
            <a:off x="2568575" y="5486400"/>
            <a:ext cx="143986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Receiver 2</a:t>
            </a:r>
          </a:p>
        </p:txBody>
      </p:sp>
      <p:sp>
        <p:nvSpPr>
          <p:cNvPr id="375826" name="Line 18"/>
          <p:cNvSpPr>
            <a:spLocks noChangeShapeType="1"/>
          </p:cNvSpPr>
          <p:nvPr/>
        </p:nvSpPr>
        <p:spPr bwMode="auto">
          <a:xfrm>
            <a:off x="3298825" y="3530600"/>
            <a:ext cx="2644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7" name="Oval 19"/>
          <p:cNvSpPr>
            <a:spLocks noChangeArrowheads="1"/>
          </p:cNvSpPr>
          <p:nvPr/>
        </p:nvSpPr>
        <p:spPr bwMode="auto">
          <a:xfrm>
            <a:off x="3030538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8" name="Oval 20"/>
          <p:cNvSpPr>
            <a:spLocks noChangeArrowheads="1"/>
          </p:cNvSpPr>
          <p:nvPr/>
        </p:nvSpPr>
        <p:spPr bwMode="auto">
          <a:xfrm>
            <a:off x="72390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29" name="Oval 21"/>
          <p:cNvSpPr>
            <a:spLocks noChangeArrowheads="1"/>
          </p:cNvSpPr>
          <p:nvPr/>
        </p:nvSpPr>
        <p:spPr bwMode="auto">
          <a:xfrm>
            <a:off x="4554538" y="2565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0" name="Oval 22"/>
          <p:cNvSpPr>
            <a:spLocks noChangeArrowheads="1"/>
          </p:cNvSpPr>
          <p:nvPr/>
        </p:nvSpPr>
        <p:spPr bwMode="auto">
          <a:xfrm>
            <a:off x="1963738" y="39370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1" name="Oval 23"/>
          <p:cNvSpPr>
            <a:spLocks noChangeArrowheads="1"/>
          </p:cNvSpPr>
          <p:nvPr/>
        </p:nvSpPr>
        <p:spPr bwMode="auto">
          <a:xfrm>
            <a:off x="3182938" y="44704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2" name="Oval 24"/>
          <p:cNvSpPr>
            <a:spLocks noChangeArrowheads="1"/>
          </p:cNvSpPr>
          <p:nvPr/>
        </p:nvSpPr>
        <p:spPr bwMode="auto">
          <a:xfrm>
            <a:off x="5943600" y="3403600"/>
            <a:ext cx="254000" cy="254000"/>
          </a:xfrm>
          <a:prstGeom prst="ellipse">
            <a:avLst/>
          </a:prstGeom>
          <a:solidFill>
            <a:schemeClr val="hlink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3" name="Line 25"/>
          <p:cNvSpPr>
            <a:spLocks noChangeShapeType="1"/>
          </p:cNvSpPr>
          <p:nvPr/>
        </p:nvSpPr>
        <p:spPr bwMode="auto">
          <a:xfrm>
            <a:off x="2133600" y="4191000"/>
            <a:ext cx="106680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4" name="Rectangle 26"/>
          <p:cNvSpPr>
            <a:spLocks noChangeArrowheads="1"/>
          </p:cNvSpPr>
          <p:nvPr/>
        </p:nvSpPr>
        <p:spPr bwMode="auto">
          <a:xfrm>
            <a:off x="4692650" y="2209800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375835" name="Line 27"/>
          <p:cNvSpPr>
            <a:spLocks noChangeShapeType="1"/>
          </p:cNvSpPr>
          <p:nvPr/>
        </p:nvSpPr>
        <p:spPr bwMode="auto">
          <a:xfrm flipH="1">
            <a:off x="3276600" y="2590800"/>
            <a:ext cx="1143000" cy="609600"/>
          </a:xfrm>
          <a:prstGeom prst="line">
            <a:avLst/>
          </a:prstGeom>
          <a:noFill/>
          <a:ln w="50800">
            <a:solidFill>
              <a:srgbClr val="FF9900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6" name="Rectangle 28"/>
          <p:cNvSpPr>
            <a:spLocks noChangeArrowheads="1"/>
          </p:cNvSpPr>
          <p:nvPr/>
        </p:nvSpPr>
        <p:spPr bwMode="auto">
          <a:xfrm>
            <a:off x="2695575" y="3017838"/>
            <a:ext cx="444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375837" name="Line 29"/>
          <p:cNvSpPr>
            <a:spLocks noChangeShapeType="1"/>
          </p:cNvSpPr>
          <p:nvPr/>
        </p:nvSpPr>
        <p:spPr bwMode="auto">
          <a:xfrm flipH="1">
            <a:off x="2133600" y="3429000"/>
            <a:ext cx="762000" cy="381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8" name="Line 30"/>
          <p:cNvSpPr>
            <a:spLocks noChangeShapeType="1"/>
          </p:cNvSpPr>
          <p:nvPr/>
        </p:nvSpPr>
        <p:spPr bwMode="auto">
          <a:xfrm>
            <a:off x="3352800" y="3657600"/>
            <a:ext cx="76200" cy="7620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39" name="Rectangle 31"/>
          <p:cNvSpPr>
            <a:spLocks noChangeArrowheads="1"/>
          </p:cNvSpPr>
          <p:nvPr/>
        </p:nvSpPr>
        <p:spPr bwMode="auto">
          <a:xfrm>
            <a:off x="1612900" y="3592513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375840" name="Rectangle 32"/>
          <p:cNvSpPr>
            <a:spLocks noChangeArrowheads="1"/>
          </p:cNvSpPr>
          <p:nvPr/>
        </p:nvSpPr>
        <p:spPr bwMode="auto">
          <a:xfrm>
            <a:off x="3441700" y="4430713"/>
            <a:ext cx="357188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375841" name="Line 33"/>
          <p:cNvSpPr>
            <a:spLocks noChangeShapeType="1"/>
          </p:cNvSpPr>
          <p:nvPr/>
        </p:nvSpPr>
        <p:spPr bwMode="auto">
          <a:xfrm>
            <a:off x="2057400" y="4191000"/>
            <a:ext cx="0" cy="711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2" name="Line 34"/>
          <p:cNvSpPr>
            <a:spLocks noChangeShapeType="1"/>
          </p:cNvSpPr>
          <p:nvPr/>
        </p:nvSpPr>
        <p:spPr bwMode="auto">
          <a:xfrm>
            <a:off x="3200400" y="3657600"/>
            <a:ext cx="52388" cy="8128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3" name="Line 35"/>
          <p:cNvSpPr>
            <a:spLocks noChangeShapeType="1"/>
          </p:cNvSpPr>
          <p:nvPr/>
        </p:nvSpPr>
        <p:spPr bwMode="auto">
          <a:xfrm>
            <a:off x="3429000" y="4800600"/>
            <a:ext cx="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4" name="Line 36"/>
          <p:cNvSpPr>
            <a:spLocks noChangeShapeType="1"/>
          </p:cNvSpPr>
          <p:nvPr/>
        </p:nvSpPr>
        <p:spPr bwMode="auto">
          <a:xfrm>
            <a:off x="1905000" y="4267200"/>
            <a:ext cx="0" cy="6096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5845" name="Line 37"/>
          <p:cNvSpPr>
            <a:spLocks noChangeShapeType="1"/>
          </p:cNvSpPr>
          <p:nvPr/>
        </p:nvSpPr>
        <p:spPr bwMode="auto">
          <a:xfrm>
            <a:off x="4953000" y="2590800"/>
            <a:ext cx="990600" cy="6858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75846" name="Line 38"/>
          <p:cNvSpPr>
            <a:spLocks noChangeShapeType="1"/>
          </p:cNvSpPr>
          <p:nvPr/>
        </p:nvSpPr>
        <p:spPr bwMode="auto">
          <a:xfrm flipH="1">
            <a:off x="3657600" y="3352800"/>
            <a:ext cx="1905000" cy="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F2B3-6C1D-443B-9688-FDBA5376B70C}" type="slidenum">
              <a:rPr lang="en-US"/>
              <a:pPr/>
              <a:t>15</a:t>
            </a:fld>
            <a:endParaRPr lang="en-US"/>
          </a:p>
        </p:txBody>
      </p:sp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Impact on Route Computation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 marL="285750" indent="-285750"/>
            <a:r>
              <a:rPr lang="en-US" sz="2800"/>
              <a:t>Hard to pre-compute multicast trees for all possible sources and all possible groups</a:t>
            </a:r>
          </a:p>
          <a:p>
            <a:pPr marL="685800" lvl="1" indent="-228600"/>
            <a:r>
              <a:rPr lang="en-US" sz="2400"/>
              <a:t>Otherwise, may end up with a lot of unwanted state where there are no senders</a:t>
            </a:r>
          </a:p>
          <a:p>
            <a:pPr marL="285750" indent="-285750"/>
            <a:r>
              <a:rPr lang="en-US" sz="2800"/>
              <a:t>Compute on demand when first packet from a source S to a group G arrives</a:t>
            </a:r>
          </a:p>
          <a:p>
            <a:pPr marL="285750" indent="-285750"/>
            <a:r>
              <a:rPr lang="en-US" sz="2800"/>
              <a:t>New link-state advertisement</a:t>
            </a:r>
          </a:p>
          <a:p>
            <a:pPr marL="685800" lvl="1" indent="-228600"/>
            <a:r>
              <a:rPr lang="en-US" sz="2400"/>
              <a:t>May lead to addition or deletion of outgoing interfaces if it contains different group addresses</a:t>
            </a:r>
          </a:p>
          <a:p>
            <a:pPr marL="685800" lvl="1" indent="-228600"/>
            <a:r>
              <a:rPr lang="en-US" sz="2400"/>
              <a:t>May lead to re-computation of entire tree if links are changed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7BB7-FF50-4A33-88F7-67C708E37455}" type="slidenum">
              <a:rPr lang="en-US"/>
              <a:pPr/>
              <a:t>16</a:t>
            </a:fld>
            <a:endParaRPr lang="en-US"/>
          </a:p>
        </p:txBody>
      </p:sp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Distance-Vector Multicast Routing</a:t>
            </a:r>
          </a:p>
        </p:txBody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DVMRP consists of two major components: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conventional distance-vector routing protocol (like RIP)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protocol for determining how to forward multicast packets, based on the routing table</a:t>
            </a:r>
          </a:p>
          <a:p>
            <a:pPr lvl="2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800"/>
              <a:t>DVMRP router forwards a packet if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packet arrived from the link used to reach the source of the packet (reverse path forwarding check – RPF)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downstream links have </a:t>
            </a:r>
            <a:r>
              <a:rPr lang="en-US" sz="2400" i="1"/>
              <a:t>not pruned</a:t>
            </a:r>
            <a:r>
              <a:rPr lang="en-US" sz="2400"/>
              <a:t> the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47041-5EFB-488D-8C83-D0217BE35169}" type="slidenum">
              <a:rPr lang="en-US"/>
              <a:pPr/>
              <a:t>17</a:t>
            </a:fld>
            <a:endParaRPr lang="en-US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583488" cy="838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Example Topology</a:t>
            </a:r>
          </a:p>
        </p:txBody>
      </p:sp>
      <p:sp>
        <p:nvSpPr>
          <p:cNvPr id="394244" name="Line 4"/>
          <p:cNvSpPr>
            <a:spLocks noChangeShapeType="1"/>
          </p:cNvSpPr>
          <p:nvPr/>
        </p:nvSpPr>
        <p:spPr bwMode="auto">
          <a:xfrm flipV="1">
            <a:off x="5927725" y="272415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5" name="Line 5"/>
          <p:cNvSpPr>
            <a:spLocks noChangeShapeType="1"/>
          </p:cNvSpPr>
          <p:nvPr/>
        </p:nvSpPr>
        <p:spPr bwMode="auto">
          <a:xfrm>
            <a:off x="5622925" y="4108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6" name="Line 6"/>
          <p:cNvSpPr>
            <a:spLocks noChangeShapeType="1"/>
          </p:cNvSpPr>
          <p:nvPr/>
        </p:nvSpPr>
        <p:spPr bwMode="auto">
          <a:xfrm>
            <a:off x="4784725" y="49466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>
            <a:off x="5775325" y="4870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8" name="Line 8"/>
          <p:cNvSpPr>
            <a:spLocks noChangeShapeType="1"/>
          </p:cNvSpPr>
          <p:nvPr/>
        </p:nvSpPr>
        <p:spPr bwMode="auto">
          <a:xfrm>
            <a:off x="6232525" y="53276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49" name="Line 9"/>
          <p:cNvSpPr>
            <a:spLocks noChangeShapeType="1"/>
          </p:cNvSpPr>
          <p:nvPr/>
        </p:nvSpPr>
        <p:spPr bwMode="auto">
          <a:xfrm>
            <a:off x="6842125" y="5699125"/>
            <a:ext cx="31115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0" name="Rectangle 10"/>
          <p:cNvSpPr>
            <a:spLocks noChangeArrowheads="1"/>
          </p:cNvSpPr>
          <p:nvPr/>
        </p:nvSpPr>
        <p:spPr bwMode="auto">
          <a:xfrm>
            <a:off x="36576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94251" name="Line 11"/>
          <p:cNvSpPr>
            <a:spLocks noChangeShapeType="1"/>
          </p:cNvSpPr>
          <p:nvPr/>
        </p:nvSpPr>
        <p:spPr bwMode="auto">
          <a:xfrm>
            <a:off x="3441700" y="2349500"/>
            <a:ext cx="1473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2" name="Oval 12"/>
          <p:cNvSpPr>
            <a:spLocks noChangeArrowheads="1"/>
          </p:cNvSpPr>
          <p:nvPr/>
        </p:nvSpPr>
        <p:spPr bwMode="auto">
          <a:xfrm>
            <a:off x="4038600" y="2819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3" name="Rectangle 13"/>
          <p:cNvSpPr>
            <a:spLocks noChangeArrowheads="1"/>
          </p:cNvSpPr>
          <p:nvPr/>
        </p:nvSpPr>
        <p:spPr bwMode="auto">
          <a:xfrm>
            <a:off x="44196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94254" name="Line 14"/>
          <p:cNvSpPr>
            <a:spLocks noChangeShapeType="1"/>
          </p:cNvSpPr>
          <p:nvPr/>
        </p:nvSpPr>
        <p:spPr bwMode="auto">
          <a:xfrm>
            <a:off x="4178300" y="23558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5" name="Line 15"/>
          <p:cNvSpPr>
            <a:spLocks noChangeShapeType="1"/>
          </p:cNvSpPr>
          <p:nvPr/>
        </p:nvSpPr>
        <p:spPr bwMode="auto">
          <a:xfrm>
            <a:off x="4178300" y="31178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6" name="Line 16"/>
          <p:cNvSpPr>
            <a:spLocks noChangeShapeType="1"/>
          </p:cNvSpPr>
          <p:nvPr/>
        </p:nvSpPr>
        <p:spPr bwMode="auto">
          <a:xfrm flipH="1">
            <a:off x="3105150" y="3651250"/>
            <a:ext cx="10795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7" name="Line 17"/>
          <p:cNvSpPr>
            <a:spLocks noChangeShapeType="1"/>
          </p:cNvSpPr>
          <p:nvPr/>
        </p:nvSpPr>
        <p:spPr bwMode="auto">
          <a:xfrm>
            <a:off x="3117850" y="4413250"/>
            <a:ext cx="16637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8" name="Line 18"/>
          <p:cNvSpPr>
            <a:spLocks noChangeShapeType="1"/>
          </p:cNvSpPr>
          <p:nvPr/>
        </p:nvSpPr>
        <p:spPr bwMode="auto">
          <a:xfrm>
            <a:off x="4184650" y="3651250"/>
            <a:ext cx="143510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59" name="Line 19"/>
          <p:cNvSpPr>
            <a:spLocks noChangeShapeType="1"/>
          </p:cNvSpPr>
          <p:nvPr/>
        </p:nvSpPr>
        <p:spPr bwMode="auto">
          <a:xfrm flipV="1">
            <a:off x="5632450" y="3181350"/>
            <a:ext cx="292100" cy="927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0" name="Line 20"/>
          <p:cNvSpPr>
            <a:spLocks noChangeShapeType="1"/>
          </p:cNvSpPr>
          <p:nvPr/>
        </p:nvSpPr>
        <p:spPr bwMode="auto">
          <a:xfrm flipH="1">
            <a:off x="2419350" y="4406900"/>
            <a:ext cx="698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1" name="Line 21"/>
          <p:cNvSpPr>
            <a:spLocks noChangeShapeType="1"/>
          </p:cNvSpPr>
          <p:nvPr/>
        </p:nvSpPr>
        <p:spPr bwMode="auto">
          <a:xfrm>
            <a:off x="2425700" y="3746500"/>
            <a:ext cx="0" cy="116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2" name="Line 22"/>
          <p:cNvSpPr>
            <a:spLocks noChangeShapeType="1"/>
          </p:cNvSpPr>
          <p:nvPr/>
        </p:nvSpPr>
        <p:spPr bwMode="auto">
          <a:xfrm flipH="1">
            <a:off x="1962150" y="4254500"/>
            <a:ext cx="469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3" name="Rectangle 23"/>
          <p:cNvSpPr>
            <a:spLocks noChangeArrowheads="1"/>
          </p:cNvSpPr>
          <p:nvPr/>
        </p:nvSpPr>
        <p:spPr bwMode="auto">
          <a:xfrm>
            <a:off x="1676400" y="411480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94264" name="Line 24"/>
          <p:cNvSpPr>
            <a:spLocks noChangeShapeType="1"/>
          </p:cNvSpPr>
          <p:nvPr/>
        </p:nvSpPr>
        <p:spPr bwMode="auto">
          <a:xfrm>
            <a:off x="6032500" y="237490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5" name="Line 25"/>
          <p:cNvSpPr>
            <a:spLocks noChangeShapeType="1"/>
          </p:cNvSpPr>
          <p:nvPr/>
        </p:nvSpPr>
        <p:spPr bwMode="auto">
          <a:xfrm flipH="1">
            <a:off x="4914900" y="4356100"/>
            <a:ext cx="14224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6" name="Line 26"/>
          <p:cNvSpPr>
            <a:spLocks noChangeShapeType="1"/>
          </p:cNvSpPr>
          <p:nvPr/>
        </p:nvSpPr>
        <p:spPr bwMode="auto">
          <a:xfrm flipH="1">
            <a:off x="6362700" y="5422900"/>
            <a:ext cx="7366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7" name="Oval 27"/>
          <p:cNvSpPr>
            <a:spLocks noChangeArrowheads="1"/>
          </p:cNvSpPr>
          <p:nvPr/>
        </p:nvSpPr>
        <p:spPr bwMode="auto">
          <a:xfrm>
            <a:off x="4038600" y="3505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8" name="Oval 28"/>
          <p:cNvSpPr>
            <a:spLocks noChangeArrowheads="1"/>
          </p:cNvSpPr>
          <p:nvPr/>
        </p:nvSpPr>
        <p:spPr bwMode="auto">
          <a:xfrm>
            <a:off x="2971800" y="4267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69" name="Oval 29"/>
          <p:cNvSpPr>
            <a:spLocks noChangeArrowheads="1"/>
          </p:cNvSpPr>
          <p:nvPr/>
        </p:nvSpPr>
        <p:spPr bwMode="auto">
          <a:xfrm>
            <a:off x="5486400" y="3962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0" name="Oval 30"/>
          <p:cNvSpPr>
            <a:spLocks noChangeArrowheads="1"/>
          </p:cNvSpPr>
          <p:nvPr/>
        </p:nvSpPr>
        <p:spPr bwMode="auto">
          <a:xfrm>
            <a:off x="5791200" y="30480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1" name="Oval 31"/>
          <p:cNvSpPr>
            <a:spLocks noChangeArrowheads="1"/>
          </p:cNvSpPr>
          <p:nvPr/>
        </p:nvSpPr>
        <p:spPr bwMode="auto">
          <a:xfrm>
            <a:off x="4648200" y="4800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2" name="Oval 32"/>
          <p:cNvSpPr>
            <a:spLocks noChangeArrowheads="1"/>
          </p:cNvSpPr>
          <p:nvPr/>
        </p:nvSpPr>
        <p:spPr bwMode="auto">
          <a:xfrm>
            <a:off x="6096000" y="5181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3" name="Line 33"/>
          <p:cNvSpPr>
            <a:spLocks noChangeShapeType="1"/>
          </p:cNvSpPr>
          <p:nvPr/>
        </p:nvSpPr>
        <p:spPr bwMode="auto">
          <a:xfrm flipV="1">
            <a:off x="3810000" y="189230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4" name="Line 34"/>
          <p:cNvSpPr>
            <a:spLocks noChangeShapeType="1"/>
          </p:cNvSpPr>
          <p:nvPr/>
        </p:nvSpPr>
        <p:spPr bwMode="auto">
          <a:xfrm flipV="1">
            <a:off x="4559300" y="1885950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4275" name="Rectangle 35"/>
          <p:cNvSpPr>
            <a:spLocks noChangeArrowheads="1"/>
          </p:cNvSpPr>
          <p:nvPr/>
        </p:nvSpPr>
        <p:spPr bwMode="auto">
          <a:xfrm>
            <a:off x="7162800" y="60198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>
                <a:solidFill>
                  <a:srgbClr val="000000"/>
                </a:solidFill>
              </a:rPr>
              <a:t>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2D98-CD6B-4E38-A14D-DAF5E66F6F9B}" type="slidenum">
              <a:rPr lang="en-US"/>
              <a:pPr/>
              <a:t>18</a:t>
            </a:fld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866063" cy="838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Broadcast with Truncation</a:t>
            </a:r>
          </a:p>
        </p:txBody>
      </p:sp>
      <p:sp>
        <p:nvSpPr>
          <p:cNvPr id="382980" name="Line 4"/>
          <p:cNvSpPr>
            <a:spLocks noChangeShapeType="1"/>
          </p:cNvSpPr>
          <p:nvPr/>
        </p:nvSpPr>
        <p:spPr bwMode="auto">
          <a:xfrm flipV="1">
            <a:off x="5915025" y="272415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1" name="Line 5"/>
          <p:cNvSpPr>
            <a:spLocks noChangeShapeType="1"/>
          </p:cNvSpPr>
          <p:nvPr/>
        </p:nvSpPr>
        <p:spPr bwMode="auto">
          <a:xfrm>
            <a:off x="5610225" y="410845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2" name="Line 6"/>
          <p:cNvSpPr>
            <a:spLocks noChangeShapeType="1"/>
          </p:cNvSpPr>
          <p:nvPr/>
        </p:nvSpPr>
        <p:spPr bwMode="auto">
          <a:xfrm>
            <a:off x="4791075" y="496570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3" name="Line 7"/>
          <p:cNvSpPr>
            <a:spLocks noChangeShapeType="1"/>
          </p:cNvSpPr>
          <p:nvPr/>
        </p:nvSpPr>
        <p:spPr bwMode="auto">
          <a:xfrm>
            <a:off x="5781675" y="488950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4" name="Line 8"/>
          <p:cNvSpPr>
            <a:spLocks noChangeShapeType="1"/>
          </p:cNvSpPr>
          <p:nvPr/>
        </p:nvSpPr>
        <p:spPr bwMode="auto">
          <a:xfrm>
            <a:off x="6238875" y="534670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5" name="Line 9"/>
          <p:cNvSpPr>
            <a:spLocks noChangeShapeType="1"/>
          </p:cNvSpPr>
          <p:nvPr/>
        </p:nvSpPr>
        <p:spPr bwMode="auto">
          <a:xfrm>
            <a:off x="6848475" y="571817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6" name="Rectangle 10"/>
          <p:cNvSpPr>
            <a:spLocks noChangeArrowheads="1"/>
          </p:cNvSpPr>
          <p:nvPr/>
        </p:nvSpPr>
        <p:spPr bwMode="auto">
          <a:xfrm>
            <a:off x="36449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2987" name="Line 11"/>
          <p:cNvSpPr>
            <a:spLocks noChangeShapeType="1"/>
          </p:cNvSpPr>
          <p:nvPr/>
        </p:nvSpPr>
        <p:spPr bwMode="auto">
          <a:xfrm>
            <a:off x="3429000" y="234950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8" name="Oval 12"/>
          <p:cNvSpPr>
            <a:spLocks noChangeArrowheads="1"/>
          </p:cNvSpPr>
          <p:nvPr/>
        </p:nvSpPr>
        <p:spPr bwMode="auto">
          <a:xfrm>
            <a:off x="4025900" y="2819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89" name="Rectangle 13"/>
          <p:cNvSpPr>
            <a:spLocks noChangeArrowheads="1"/>
          </p:cNvSpPr>
          <p:nvPr/>
        </p:nvSpPr>
        <p:spPr bwMode="auto">
          <a:xfrm>
            <a:off x="4406900" y="16002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2990" name="Line 14"/>
          <p:cNvSpPr>
            <a:spLocks noChangeShapeType="1"/>
          </p:cNvSpPr>
          <p:nvPr/>
        </p:nvSpPr>
        <p:spPr bwMode="auto">
          <a:xfrm flipV="1">
            <a:off x="4165600" y="23241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1" name="Line 15"/>
          <p:cNvSpPr>
            <a:spLocks noChangeShapeType="1"/>
          </p:cNvSpPr>
          <p:nvPr/>
        </p:nvSpPr>
        <p:spPr bwMode="auto">
          <a:xfrm flipV="1">
            <a:off x="4165600" y="308610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2" name="Line 16"/>
          <p:cNvSpPr>
            <a:spLocks noChangeShapeType="1"/>
          </p:cNvSpPr>
          <p:nvPr/>
        </p:nvSpPr>
        <p:spPr bwMode="auto">
          <a:xfrm flipV="1">
            <a:off x="3124200" y="369570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3" name="Line 17"/>
          <p:cNvSpPr>
            <a:spLocks noChangeShapeType="1"/>
          </p:cNvSpPr>
          <p:nvPr/>
        </p:nvSpPr>
        <p:spPr bwMode="auto">
          <a:xfrm>
            <a:off x="3124200" y="443230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4" name="Line 18"/>
          <p:cNvSpPr>
            <a:spLocks noChangeShapeType="1"/>
          </p:cNvSpPr>
          <p:nvPr/>
        </p:nvSpPr>
        <p:spPr bwMode="auto">
          <a:xfrm>
            <a:off x="4191000" y="3670300"/>
            <a:ext cx="1244600" cy="3302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5" name="Line 19"/>
          <p:cNvSpPr>
            <a:spLocks noChangeShapeType="1"/>
          </p:cNvSpPr>
          <p:nvPr/>
        </p:nvSpPr>
        <p:spPr bwMode="auto">
          <a:xfrm flipV="1">
            <a:off x="5638800" y="3314700"/>
            <a:ext cx="177800" cy="812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6" name="Line 20"/>
          <p:cNvSpPr>
            <a:spLocks noChangeShapeType="1"/>
          </p:cNvSpPr>
          <p:nvPr/>
        </p:nvSpPr>
        <p:spPr bwMode="auto">
          <a:xfrm>
            <a:off x="2438400" y="440690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7" name="Line 21"/>
          <p:cNvSpPr>
            <a:spLocks noChangeShapeType="1"/>
          </p:cNvSpPr>
          <p:nvPr/>
        </p:nvSpPr>
        <p:spPr bwMode="auto">
          <a:xfrm>
            <a:off x="2413000" y="374650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8" name="Line 22"/>
          <p:cNvSpPr>
            <a:spLocks noChangeShapeType="1"/>
          </p:cNvSpPr>
          <p:nvPr/>
        </p:nvSpPr>
        <p:spPr bwMode="auto">
          <a:xfrm>
            <a:off x="1981200" y="425450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2999" name="Rectangle 23"/>
          <p:cNvSpPr>
            <a:spLocks noChangeArrowheads="1"/>
          </p:cNvSpPr>
          <p:nvPr/>
        </p:nvSpPr>
        <p:spPr bwMode="auto">
          <a:xfrm>
            <a:off x="1663700" y="4114800"/>
            <a:ext cx="279400" cy="2794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3000" name="Line 24"/>
          <p:cNvSpPr>
            <a:spLocks noChangeShapeType="1"/>
          </p:cNvSpPr>
          <p:nvPr/>
        </p:nvSpPr>
        <p:spPr bwMode="auto">
          <a:xfrm>
            <a:off x="6019800" y="237490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1" name="Line 25"/>
          <p:cNvSpPr>
            <a:spLocks noChangeShapeType="1"/>
          </p:cNvSpPr>
          <p:nvPr/>
        </p:nvSpPr>
        <p:spPr bwMode="auto">
          <a:xfrm flipH="1">
            <a:off x="4902200" y="435610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2" name="Line 26"/>
          <p:cNvSpPr>
            <a:spLocks noChangeShapeType="1"/>
          </p:cNvSpPr>
          <p:nvPr/>
        </p:nvSpPr>
        <p:spPr bwMode="auto">
          <a:xfrm flipH="1">
            <a:off x="6350000" y="542290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3" name="Oval 27"/>
          <p:cNvSpPr>
            <a:spLocks noChangeArrowheads="1"/>
          </p:cNvSpPr>
          <p:nvPr/>
        </p:nvSpPr>
        <p:spPr bwMode="auto">
          <a:xfrm>
            <a:off x="4025900" y="3505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4" name="Oval 28"/>
          <p:cNvSpPr>
            <a:spLocks noChangeArrowheads="1"/>
          </p:cNvSpPr>
          <p:nvPr/>
        </p:nvSpPr>
        <p:spPr bwMode="auto">
          <a:xfrm>
            <a:off x="2959100" y="42672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5" name="Oval 29"/>
          <p:cNvSpPr>
            <a:spLocks noChangeArrowheads="1"/>
          </p:cNvSpPr>
          <p:nvPr/>
        </p:nvSpPr>
        <p:spPr bwMode="auto">
          <a:xfrm>
            <a:off x="5473700" y="39624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6" name="Oval 30"/>
          <p:cNvSpPr>
            <a:spLocks noChangeArrowheads="1"/>
          </p:cNvSpPr>
          <p:nvPr/>
        </p:nvSpPr>
        <p:spPr bwMode="auto">
          <a:xfrm>
            <a:off x="5778500" y="30480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7" name="Oval 31"/>
          <p:cNvSpPr>
            <a:spLocks noChangeArrowheads="1"/>
          </p:cNvSpPr>
          <p:nvPr/>
        </p:nvSpPr>
        <p:spPr bwMode="auto">
          <a:xfrm>
            <a:off x="4635500" y="4800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8" name="Oval 32"/>
          <p:cNvSpPr>
            <a:spLocks noChangeArrowheads="1"/>
          </p:cNvSpPr>
          <p:nvPr/>
        </p:nvSpPr>
        <p:spPr bwMode="auto">
          <a:xfrm>
            <a:off x="6083300" y="518160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09" name="Line 33"/>
          <p:cNvSpPr>
            <a:spLocks noChangeShapeType="1"/>
          </p:cNvSpPr>
          <p:nvPr/>
        </p:nvSpPr>
        <p:spPr bwMode="auto">
          <a:xfrm flipV="1">
            <a:off x="3784600" y="18669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10" name="Line 34"/>
          <p:cNvSpPr>
            <a:spLocks noChangeShapeType="1"/>
          </p:cNvSpPr>
          <p:nvPr/>
        </p:nvSpPr>
        <p:spPr bwMode="auto">
          <a:xfrm flipV="1">
            <a:off x="4546600" y="186690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3011" name="Rectangle 35"/>
          <p:cNvSpPr>
            <a:spLocks noChangeArrowheads="1"/>
          </p:cNvSpPr>
          <p:nvPr/>
        </p:nvSpPr>
        <p:spPr bwMode="auto">
          <a:xfrm>
            <a:off x="7150100" y="6019800"/>
            <a:ext cx="279400" cy="279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E68CF-01B2-436E-8689-174C0E618EA0}" type="slidenum">
              <a:rPr lang="en-US"/>
              <a:pPr/>
              <a:t>19</a:t>
            </a:fld>
            <a:endParaRPr lang="en-US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7866063" cy="838200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Prune</a:t>
            </a:r>
          </a:p>
        </p:txBody>
      </p:sp>
      <p:sp>
        <p:nvSpPr>
          <p:cNvPr id="384004" name="Line 4"/>
          <p:cNvSpPr>
            <a:spLocks noChangeShapeType="1"/>
          </p:cNvSpPr>
          <p:nvPr/>
        </p:nvSpPr>
        <p:spPr bwMode="auto">
          <a:xfrm flipV="1">
            <a:off x="5915025" y="2730500"/>
            <a:ext cx="454025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5" name="Line 5"/>
          <p:cNvSpPr>
            <a:spLocks noChangeShapeType="1"/>
          </p:cNvSpPr>
          <p:nvPr/>
        </p:nvSpPr>
        <p:spPr bwMode="auto">
          <a:xfrm>
            <a:off x="5610225" y="411480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6" name="Line 6"/>
          <p:cNvSpPr>
            <a:spLocks noChangeShapeType="1"/>
          </p:cNvSpPr>
          <p:nvPr/>
        </p:nvSpPr>
        <p:spPr bwMode="auto">
          <a:xfrm>
            <a:off x="4791075" y="49720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7" name="Line 7"/>
          <p:cNvSpPr>
            <a:spLocks noChangeShapeType="1"/>
          </p:cNvSpPr>
          <p:nvPr/>
        </p:nvSpPr>
        <p:spPr bwMode="auto">
          <a:xfrm>
            <a:off x="5781675" y="489585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8" name="Line 8"/>
          <p:cNvSpPr>
            <a:spLocks noChangeShapeType="1"/>
          </p:cNvSpPr>
          <p:nvPr/>
        </p:nvSpPr>
        <p:spPr bwMode="auto">
          <a:xfrm>
            <a:off x="6238875" y="53530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09" name="Line 9"/>
          <p:cNvSpPr>
            <a:spLocks noChangeShapeType="1"/>
          </p:cNvSpPr>
          <p:nvPr/>
        </p:nvSpPr>
        <p:spPr bwMode="auto">
          <a:xfrm>
            <a:off x="6848475" y="572452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0" name="Rectangle 10"/>
          <p:cNvSpPr>
            <a:spLocks noChangeArrowheads="1"/>
          </p:cNvSpPr>
          <p:nvPr/>
        </p:nvSpPr>
        <p:spPr bwMode="auto">
          <a:xfrm>
            <a:off x="3638550" y="16002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11" name="Line 11"/>
          <p:cNvSpPr>
            <a:spLocks noChangeShapeType="1"/>
          </p:cNvSpPr>
          <p:nvPr/>
        </p:nvSpPr>
        <p:spPr bwMode="auto">
          <a:xfrm>
            <a:off x="3429000" y="235585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2" name="Oval 12"/>
          <p:cNvSpPr>
            <a:spLocks noChangeArrowheads="1"/>
          </p:cNvSpPr>
          <p:nvPr/>
        </p:nvSpPr>
        <p:spPr bwMode="auto">
          <a:xfrm>
            <a:off x="4025900" y="28257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3" name="Rectangle 13"/>
          <p:cNvSpPr>
            <a:spLocks noChangeArrowheads="1"/>
          </p:cNvSpPr>
          <p:nvPr/>
        </p:nvSpPr>
        <p:spPr bwMode="auto">
          <a:xfrm>
            <a:off x="4400550" y="16002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14" name="Line 14"/>
          <p:cNvSpPr>
            <a:spLocks noChangeShapeType="1"/>
          </p:cNvSpPr>
          <p:nvPr/>
        </p:nvSpPr>
        <p:spPr bwMode="auto">
          <a:xfrm flipV="1">
            <a:off x="4165600" y="23304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5" name="Line 15"/>
          <p:cNvSpPr>
            <a:spLocks noChangeShapeType="1"/>
          </p:cNvSpPr>
          <p:nvPr/>
        </p:nvSpPr>
        <p:spPr bwMode="auto">
          <a:xfrm flipV="1">
            <a:off x="4165600" y="309245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6" name="Line 16"/>
          <p:cNvSpPr>
            <a:spLocks noChangeShapeType="1"/>
          </p:cNvSpPr>
          <p:nvPr/>
        </p:nvSpPr>
        <p:spPr bwMode="auto">
          <a:xfrm flipV="1">
            <a:off x="3124200" y="370205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7" name="Line 17"/>
          <p:cNvSpPr>
            <a:spLocks noChangeShapeType="1"/>
          </p:cNvSpPr>
          <p:nvPr/>
        </p:nvSpPr>
        <p:spPr bwMode="auto">
          <a:xfrm>
            <a:off x="3124200" y="443865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8" name="Line 18"/>
          <p:cNvSpPr>
            <a:spLocks noChangeShapeType="1"/>
          </p:cNvSpPr>
          <p:nvPr/>
        </p:nvSpPr>
        <p:spPr bwMode="auto">
          <a:xfrm>
            <a:off x="4330700" y="3740150"/>
            <a:ext cx="127000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19" name="Line 19"/>
          <p:cNvSpPr>
            <a:spLocks noChangeShapeType="1"/>
          </p:cNvSpPr>
          <p:nvPr/>
        </p:nvSpPr>
        <p:spPr bwMode="auto">
          <a:xfrm flipV="1">
            <a:off x="5638800" y="3181350"/>
            <a:ext cx="266700" cy="78105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0" name="Line 20"/>
          <p:cNvSpPr>
            <a:spLocks noChangeShapeType="1"/>
          </p:cNvSpPr>
          <p:nvPr/>
        </p:nvSpPr>
        <p:spPr bwMode="auto">
          <a:xfrm>
            <a:off x="2438400" y="441325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1" name="Line 21"/>
          <p:cNvSpPr>
            <a:spLocks noChangeShapeType="1"/>
          </p:cNvSpPr>
          <p:nvPr/>
        </p:nvSpPr>
        <p:spPr bwMode="auto">
          <a:xfrm>
            <a:off x="2413000" y="375285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2" name="Line 22"/>
          <p:cNvSpPr>
            <a:spLocks noChangeShapeType="1"/>
          </p:cNvSpPr>
          <p:nvPr/>
        </p:nvSpPr>
        <p:spPr bwMode="auto">
          <a:xfrm>
            <a:off x="1981200" y="426085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3" name="Rectangle 23"/>
          <p:cNvSpPr>
            <a:spLocks noChangeArrowheads="1"/>
          </p:cNvSpPr>
          <p:nvPr/>
        </p:nvSpPr>
        <p:spPr bwMode="auto">
          <a:xfrm>
            <a:off x="1663700" y="412115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4024" name="Line 24"/>
          <p:cNvSpPr>
            <a:spLocks noChangeShapeType="1"/>
          </p:cNvSpPr>
          <p:nvPr/>
        </p:nvSpPr>
        <p:spPr bwMode="auto">
          <a:xfrm>
            <a:off x="6019800" y="2381250"/>
            <a:ext cx="6350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5" name="Line 25"/>
          <p:cNvSpPr>
            <a:spLocks noChangeShapeType="1"/>
          </p:cNvSpPr>
          <p:nvPr/>
        </p:nvSpPr>
        <p:spPr bwMode="auto">
          <a:xfrm flipH="1">
            <a:off x="4902200" y="436245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6" name="Line 26"/>
          <p:cNvSpPr>
            <a:spLocks noChangeShapeType="1"/>
          </p:cNvSpPr>
          <p:nvPr/>
        </p:nvSpPr>
        <p:spPr bwMode="auto">
          <a:xfrm flipH="1">
            <a:off x="6350000" y="542925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7" name="Oval 27"/>
          <p:cNvSpPr>
            <a:spLocks noChangeArrowheads="1"/>
          </p:cNvSpPr>
          <p:nvPr/>
        </p:nvSpPr>
        <p:spPr bwMode="auto">
          <a:xfrm>
            <a:off x="4025900" y="35115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8" name="Oval 28"/>
          <p:cNvSpPr>
            <a:spLocks noChangeArrowheads="1"/>
          </p:cNvSpPr>
          <p:nvPr/>
        </p:nvSpPr>
        <p:spPr bwMode="auto">
          <a:xfrm>
            <a:off x="2959100" y="42735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29" name="Oval 29"/>
          <p:cNvSpPr>
            <a:spLocks noChangeArrowheads="1"/>
          </p:cNvSpPr>
          <p:nvPr/>
        </p:nvSpPr>
        <p:spPr bwMode="auto">
          <a:xfrm>
            <a:off x="5473700" y="39687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0" name="Oval 30"/>
          <p:cNvSpPr>
            <a:spLocks noChangeArrowheads="1"/>
          </p:cNvSpPr>
          <p:nvPr/>
        </p:nvSpPr>
        <p:spPr bwMode="auto">
          <a:xfrm>
            <a:off x="5778500" y="30543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1" name="Oval 31"/>
          <p:cNvSpPr>
            <a:spLocks noChangeArrowheads="1"/>
          </p:cNvSpPr>
          <p:nvPr/>
        </p:nvSpPr>
        <p:spPr bwMode="auto">
          <a:xfrm>
            <a:off x="4635500" y="48069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2" name="Oval 32"/>
          <p:cNvSpPr>
            <a:spLocks noChangeArrowheads="1"/>
          </p:cNvSpPr>
          <p:nvPr/>
        </p:nvSpPr>
        <p:spPr bwMode="auto">
          <a:xfrm>
            <a:off x="6083300" y="51879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3" name="Line 33"/>
          <p:cNvSpPr>
            <a:spLocks noChangeShapeType="1"/>
          </p:cNvSpPr>
          <p:nvPr/>
        </p:nvSpPr>
        <p:spPr bwMode="auto">
          <a:xfrm flipV="1">
            <a:off x="3784600" y="18732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4" name="Line 34"/>
          <p:cNvSpPr>
            <a:spLocks noChangeShapeType="1"/>
          </p:cNvSpPr>
          <p:nvPr/>
        </p:nvSpPr>
        <p:spPr bwMode="auto">
          <a:xfrm flipV="1">
            <a:off x="4546600" y="18732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5" name="Rectangle 35"/>
          <p:cNvSpPr>
            <a:spLocks noChangeArrowheads="1"/>
          </p:cNvSpPr>
          <p:nvPr/>
        </p:nvSpPr>
        <p:spPr bwMode="auto">
          <a:xfrm>
            <a:off x="5827713" y="3476625"/>
            <a:ext cx="1304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Prune (s,g)</a:t>
            </a:r>
          </a:p>
        </p:txBody>
      </p:sp>
      <p:sp>
        <p:nvSpPr>
          <p:cNvPr id="384036" name="Rectangle 36"/>
          <p:cNvSpPr>
            <a:spLocks noChangeArrowheads="1"/>
          </p:cNvSpPr>
          <p:nvPr/>
        </p:nvSpPr>
        <p:spPr bwMode="auto">
          <a:xfrm>
            <a:off x="4191000" y="4010025"/>
            <a:ext cx="13049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Prune (s,g)</a:t>
            </a:r>
          </a:p>
        </p:txBody>
      </p:sp>
      <p:sp>
        <p:nvSpPr>
          <p:cNvPr id="384037" name="Rectangle 37"/>
          <p:cNvSpPr>
            <a:spLocks noChangeArrowheads="1"/>
          </p:cNvSpPr>
          <p:nvPr/>
        </p:nvSpPr>
        <p:spPr bwMode="auto">
          <a:xfrm>
            <a:off x="7143750" y="60198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4038" name="Rectangle 38"/>
          <p:cNvSpPr>
            <a:spLocks noChangeArrowheads="1"/>
          </p:cNvSpPr>
          <p:nvPr/>
        </p:nvSpPr>
        <p:spPr bwMode="auto">
          <a:xfrm>
            <a:off x="4248150" y="3657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39" name="Rectangle 39"/>
          <p:cNvSpPr>
            <a:spLocks noChangeArrowheads="1"/>
          </p:cNvSpPr>
          <p:nvPr/>
        </p:nvSpPr>
        <p:spPr bwMode="auto">
          <a:xfrm>
            <a:off x="5619750" y="39624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0" name="Rectangle 40"/>
          <p:cNvSpPr>
            <a:spLocks noChangeArrowheads="1"/>
          </p:cNvSpPr>
          <p:nvPr/>
        </p:nvSpPr>
        <p:spPr bwMode="auto">
          <a:xfrm>
            <a:off x="5848350" y="3276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1" name="Rectangle 41"/>
          <p:cNvSpPr>
            <a:spLocks noChangeArrowheads="1"/>
          </p:cNvSpPr>
          <p:nvPr/>
        </p:nvSpPr>
        <p:spPr bwMode="auto">
          <a:xfrm>
            <a:off x="5467350" y="4038600"/>
            <a:ext cx="63500" cy="635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4042" name="Text Box 42"/>
          <p:cNvSpPr txBox="1">
            <a:spLocks noChangeArrowheads="1"/>
          </p:cNvSpPr>
          <p:nvPr/>
        </p:nvSpPr>
        <p:spPr bwMode="auto">
          <a:xfrm>
            <a:off x="533400" y="6172200"/>
            <a:ext cx="51069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Unwanted state where there are no receivers!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1C980-828D-4923-B37A-AB228BB671AF}" type="slidenum">
              <a:rPr lang="en-US"/>
              <a:pPr/>
              <a:t>2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Multicast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Unicast: one source to one destination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Web, telnet, FTP, ssh</a:t>
            </a:r>
          </a:p>
          <a:p>
            <a:pPr lvl="4"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 sz="2800"/>
              <a:t>Broadcast: one source to all destinations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Never used over the Internet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LAN applications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 i="1"/>
              <a:t>Multicast</a:t>
            </a:r>
            <a:r>
              <a:rPr lang="en-US" sz="2800"/>
              <a:t>: one source to many destinations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Several important applications</a:t>
            </a:r>
          </a:p>
          <a:p>
            <a:pPr lvl="4">
              <a:lnSpc>
                <a:spcPct val="90000"/>
              </a:lnSpc>
            </a:pPr>
            <a:endParaRPr lang="en-US" sz="1800"/>
          </a:p>
          <a:p>
            <a:pPr>
              <a:lnSpc>
                <a:spcPct val="90000"/>
              </a:lnSpc>
            </a:pPr>
            <a:r>
              <a:rPr lang="en-US" sz="2800"/>
              <a:t>Multicast goal: efficient data distribution </a:t>
            </a: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CC9E-91CF-4DDB-89EB-21A10E254B60}" type="slidenum">
              <a:rPr lang="en-US"/>
              <a:pPr/>
              <a:t>20</a:t>
            </a:fld>
            <a:endParaRPr lang="en-US"/>
          </a:p>
        </p:txBody>
      </p:sp>
      <p:sp>
        <p:nvSpPr>
          <p:cNvPr id="385027" name="Line 3"/>
          <p:cNvSpPr>
            <a:spLocks noChangeShapeType="1"/>
          </p:cNvSpPr>
          <p:nvPr/>
        </p:nvSpPr>
        <p:spPr bwMode="auto">
          <a:xfrm>
            <a:off x="4343400" y="3752850"/>
            <a:ext cx="1270000" cy="3556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28" name="Line 4"/>
          <p:cNvSpPr>
            <a:spLocks noChangeShapeType="1"/>
          </p:cNvSpPr>
          <p:nvPr/>
        </p:nvSpPr>
        <p:spPr bwMode="auto">
          <a:xfrm flipV="1">
            <a:off x="5715000" y="3194050"/>
            <a:ext cx="203200" cy="787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5840413" y="3489325"/>
            <a:ext cx="13192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Graft (s,g)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4240213" y="4022725"/>
            <a:ext cx="131921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Graft (s,g)</a:t>
            </a:r>
          </a:p>
        </p:txBody>
      </p:sp>
      <p:sp>
        <p:nvSpPr>
          <p:cNvPr id="385031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417513"/>
            <a:ext cx="7583488" cy="839787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Graft</a:t>
            </a:r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6019800" y="2736850"/>
            <a:ext cx="355600" cy="406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3" name="Line 9"/>
          <p:cNvSpPr>
            <a:spLocks noChangeShapeType="1"/>
          </p:cNvSpPr>
          <p:nvPr/>
        </p:nvSpPr>
        <p:spPr bwMode="auto">
          <a:xfrm>
            <a:off x="5622925" y="4127500"/>
            <a:ext cx="454025" cy="454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4" name="Line 10"/>
          <p:cNvSpPr>
            <a:spLocks noChangeShapeType="1"/>
          </p:cNvSpPr>
          <p:nvPr/>
        </p:nvSpPr>
        <p:spPr bwMode="auto">
          <a:xfrm>
            <a:off x="4803775" y="49847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5" name="Line 11"/>
          <p:cNvSpPr>
            <a:spLocks noChangeShapeType="1"/>
          </p:cNvSpPr>
          <p:nvPr/>
        </p:nvSpPr>
        <p:spPr bwMode="auto">
          <a:xfrm>
            <a:off x="5794375" y="4908550"/>
            <a:ext cx="339725" cy="3397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6" name="Line 12"/>
          <p:cNvSpPr>
            <a:spLocks noChangeShapeType="1"/>
          </p:cNvSpPr>
          <p:nvPr/>
        </p:nvSpPr>
        <p:spPr bwMode="auto">
          <a:xfrm>
            <a:off x="6251575" y="5365750"/>
            <a:ext cx="415925" cy="415925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7" name="Line 13"/>
          <p:cNvSpPr>
            <a:spLocks noChangeShapeType="1"/>
          </p:cNvSpPr>
          <p:nvPr/>
        </p:nvSpPr>
        <p:spPr bwMode="auto">
          <a:xfrm>
            <a:off x="6861175" y="5737225"/>
            <a:ext cx="273050" cy="27305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38" name="Rectangle 14"/>
          <p:cNvSpPr>
            <a:spLocks noChangeArrowheads="1"/>
          </p:cNvSpPr>
          <p:nvPr/>
        </p:nvSpPr>
        <p:spPr bwMode="auto">
          <a:xfrm>
            <a:off x="3651250" y="16129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>
            <a:off x="3441700" y="2368550"/>
            <a:ext cx="14732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0" name="Oval 16"/>
          <p:cNvSpPr>
            <a:spLocks noChangeArrowheads="1"/>
          </p:cNvSpPr>
          <p:nvPr/>
        </p:nvSpPr>
        <p:spPr bwMode="auto">
          <a:xfrm>
            <a:off x="4038600" y="28384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1" name="Rectangle 17"/>
          <p:cNvSpPr>
            <a:spLocks noChangeArrowheads="1"/>
          </p:cNvSpPr>
          <p:nvPr/>
        </p:nvSpPr>
        <p:spPr bwMode="auto">
          <a:xfrm>
            <a:off x="4413250" y="16129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42" name="Line 18"/>
          <p:cNvSpPr>
            <a:spLocks noChangeShapeType="1"/>
          </p:cNvSpPr>
          <p:nvPr/>
        </p:nvSpPr>
        <p:spPr bwMode="auto">
          <a:xfrm flipV="1">
            <a:off x="4178300" y="23431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3" name="Line 19"/>
          <p:cNvSpPr>
            <a:spLocks noChangeShapeType="1"/>
          </p:cNvSpPr>
          <p:nvPr/>
        </p:nvSpPr>
        <p:spPr bwMode="auto">
          <a:xfrm flipV="1">
            <a:off x="4178300" y="3105150"/>
            <a:ext cx="0" cy="431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4" name="Line 20"/>
          <p:cNvSpPr>
            <a:spLocks noChangeShapeType="1"/>
          </p:cNvSpPr>
          <p:nvPr/>
        </p:nvSpPr>
        <p:spPr bwMode="auto">
          <a:xfrm flipV="1">
            <a:off x="3136900" y="3714750"/>
            <a:ext cx="863600" cy="7366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5" name="Line 21"/>
          <p:cNvSpPr>
            <a:spLocks noChangeShapeType="1"/>
          </p:cNvSpPr>
          <p:nvPr/>
        </p:nvSpPr>
        <p:spPr bwMode="auto">
          <a:xfrm>
            <a:off x="3136900" y="4451350"/>
            <a:ext cx="1473200" cy="406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6" name="Line 22"/>
          <p:cNvSpPr>
            <a:spLocks noChangeShapeType="1"/>
          </p:cNvSpPr>
          <p:nvPr/>
        </p:nvSpPr>
        <p:spPr bwMode="auto">
          <a:xfrm>
            <a:off x="2451100" y="4425950"/>
            <a:ext cx="482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7" name="Line 23"/>
          <p:cNvSpPr>
            <a:spLocks noChangeShapeType="1"/>
          </p:cNvSpPr>
          <p:nvPr/>
        </p:nvSpPr>
        <p:spPr bwMode="auto">
          <a:xfrm>
            <a:off x="2425700" y="3765550"/>
            <a:ext cx="0" cy="11684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8" name="Line 24"/>
          <p:cNvSpPr>
            <a:spLocks noChangeShapeType="1"/>
          </p:cNvSpPr>
          <p:nvPr/>
        </p:nvSpPr>
        <p:spPr bwMode="auto">
          <a:xfrm>
            <a:off x="1993900" y="4273550"/>
            <a:ext cx="40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49" name="Rectangle 25"/>
          <p:cNvSpPr>
            <a:spLocks noChangeArrowheads="1"/>
          </p:cNvSpPr>
          <p:nvPr/>
        </p:nvSpPr>
        <p:spPr bwMode="auto">
          <a:xfrm>
            <a:off x="1676400" y="4133850"/>
            <a:ext cx="2794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385050" name="Line 26"/>
          <p:cNvSpPr>
            <a:spLocks noChangeShapeType="1"/>
          </p:cNvSpPr>
          <p:nvPr/>
        </p:nvSpPr>
        <p:spPr bwMode="auto">
          <a:xfrm>
            <a:off x="6032500" y="2393950"/>
            <a:ext cx="635000" cy="63500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1" name="Line 27"/>
          <p:cNvSpPr>
            <a:spLocks noChangeShapeType="1"/>
          </p:cNvSpPr>
          <p:nvPr/>
        </p:nvSpPr>
        <p:spPr bwMode="auto">
          <a:xfrm flipH="1">
            <a:off x="4914900" y="4375150"/>
            <a:ext cx="1422400" cy="13208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2" name="Line 28"/>
          <p:cNvSpPr>
            <a:spLocks noChangeShapeType="1"/>
          </p:cNvSpPr>
          <p:nvPr/>
        </p:nvSpPr>
        <p:spPr bwMode="auto">
          <a:xfrm flipH="1">
            <a:off x="6362700" y="5441950"/>
            <a:ext cx="736600" cy="635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3" name="Oval 29"/>
          <p:cNvSpPr>
            <a:spLocks noChangeArrowheads="1"/>
          </p:cNvSpPr>
          <p:nvPr/>
        </p:nvSpPr>
        <p:spPr bwMode="auto">
          <a:xfrm>
            <a:off x="4038600" y="35242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4" name="Oval 30"/>
          <p:cNvSpPr>
            <a:spLocks noChangeArrowheads="1"/>
          </p:cNvSpPr>
          <p:nvPr/>
        </p:nvSpPr>
        <p:spPr bwMode="auto">
          <a:xfrm>
            <a:off x="2971800" y="42862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5" name="Oval 31"/>
          <p:cNvSpPr>
            <a:spLocks noChangeArrowheads="1"/>
          </p:cNvSpPr>
          <p:nvPr/>
        </p:nvSpPr>
        <p:spPr bwMode="auto">
          <a:xfrm>
            <a:off x="5486400" y="39814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6" name="Oval 32"/>
          <p:cNvSpPr>
            <a:spLocks noChangeArrowheads="1"/>
          </p:cNvSpPr>
          <p:nvPr/>
        </p:nvSpPr>
        <p:spPr bwMode="auto">
          <a:xfrm>
            <a:off x="5791200" y="30670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7" name="Oval 33"/>
          <p:cNvSpPr>
            <a:spLocks noChangeArrowheads="1"/>
          </p:cNvSpPr>
          <p:nvPr/>
        </p:nvSpPr>
        <p:spPr bwMode="auto">
          <a:xfrm>
            <a:off x="4648200" y="48196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8" name="Oval 34"/>
          <p:cNvSpPr>
            <a:spLocks noChangeArrowheads="1"/>
          </p:cNvSpPr>
          <p:nvPr/>
        </p:nvSpPr>
        <p:spPr bwMode="auto">
          <a:xfrm>
            <a:off x="6096000" y="5200650"/>
            <a:ext cx="279400" cy="279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59" name="Line 35"/>
          <p:cNvSpPr>
            <a:spLocks noChangeShapeType="1"/>
          </p:cNvSpPr>
          <p:nvPr/>
        </p:nvSpPr>
        <p:spPr bwMode="auto">
          <a:xfrm flipV="1">
            <a:off x="3797300" y="18859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0" name="Line 36"/>
          <p:cNvSpPr>
            <a:spLocks noChangeShapeType="1"/>
          </p:cNvSpPr>
          <p:nvPr/>
        </p:nvSpPr>
        <p:spPr bwMode="auto">
          <a:xfrm flipV="1">
            <a:off x="4559300" y="1885950"/>
            <a:ext cx="0" cy="5080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1" name="Rectangle 37"/>
          <p:cNvSpPr>
            <a:spLocks noChangeArrowheads="1"/>
          </p:cNvSpPr>
          <p:nvPr/>
        </p:nvSpPr>
        <p:spPr bwMode="auto">
          <a:xfrm>
            <a:off x="7156450" y="60325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62" name="Line 38"/>
          <p:cNvSpPr>
            <a:spLocks noChangeShapeType="1"/>
          </p:cNvSpPr>
          <p:nvPr/>
        </p:nvSpPr>
        <p:spPr bwMode="auto">
          <a:xfrm flipV="1">
            <a:off x="6315075" y="2346325"/>
            <a:ext cx="298450" cy="34925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5063" name="Rectangle 39"/>
          <p:cNvSpPr>
            <a:spLocks noChangeArrowheads="1"/>
          </p:cNvSpPr>
          <p:nvPr/>
        </p:nvSpPr>
        <p:spPr bwMode="auto">
          <a:xfrm>
            <a:off x="6623050" y="2070100"/>
            <a:ext cx="292100" cy="2921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G</a:t>
            </a:r>
          </a:p>
        </p:txBody>
      </p:sp>
      <p:sp>
        <p:nvSpPr>
          <p:cNvPr id="385064" name="Rectangle 40"/>
          <p:cNvSpPr>
            <a:spLocks noChangeArrowheads="1"/>
          </p:cNvSpPr>
          <p:nvPr/>
        </p:nvSpPr>
        <p:spPr bwMode="auto">
          <a:xfrm>
            <a:off x="6526213" y="2422525"/>
            <a:ext cx="12668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i="1">
                <a:solidFill>
                  <a:srgbClr val="FF9900"/>
                </a:solidFill>
              </a:rPr>
              <a:t>Report (g)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716A7-A6BE-4E83-8385-484CD213992C}" type="slidenum">
              <a:rPr lang="en-US"/>
              <a:pPr/>
              <a:t>21</a:t>
            </a:fld>
            <a:endParaRPr lang="en-US"/>
          </a:p>
        </p:txBody>
      </p:sp>
      <p:sp>
        <p:nvSpPr>
          <p:cNvPr id="48025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Source-based Trees</a:t>
            </a:r>
          </a:p>
        </p:txBody>
      </p:sp>
      <p:sp>
        <p:nvSpPr>
          <p:cNvPr id="480259" name="Line 3"/>
          <p:cNvSpPr>
            <a:spLocks noChangeShapeType="1"/>
          </p:cNvSpPr>
          <p:nvPr/>
        </p:nvSpPr>
        <p:spPr bwMode="auto">
          <a:xfrm flipH="1" flipV="1">
            <a:off x="6477000" y="2667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0" name="Line 4"/>
          <p:cNvSpPr>
            <a:spLocks noChangeShapeType="1"/>
          </p:cNvSpPr>
          <p:nvPr/>
        </p:nvSpPr>
        <p:spPr bwMode="auto">
          <a:xfrm flipH="1">
            <a:off x="1809750" y="40767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1" name="Oval 5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2" name="Oval 6"/>
          <p:cNvSpPr>
            <a:spLocks noChangeArrowheads="1"/>
          </p:cNvSpPr>
          <p:nvPr/>
        </p:nvSpPr>
        <p:spPr bwMode="auto">
          <a:xfrm>
            <a:off x="5410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3" name="Oval 7"/>
          <p:cNvSpPr>
            <a:spLocks noChangeArrowheads="1"/>
          </p:cNvSpPr>
          <p:nvPr/>
        </p:nvSpPr>
        <p:spPr bwMode="auto">
          <a:xfrm>
            <a:off x="2057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4" name="Line 8"/>
          <p:cNvSpPr>
            <a:spLocks noChangeShapeType="1"/>
          </p:cNvSpPr>
          <p:nvPr/>
        </p:nvSpPr>
        <p:spPr bwMode="auto">
          <a:xfrm flipH="1">
            <a:off x="4267200" y="54864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65" name="Line 9"/>
          <p:cNvSpPr>
            <a:spLocks noChangeShapeType="1"/>
          </p:cNvSpPr>
          <p:nvPr/>
        </p:nvSpPr>
        <p:spPr bwMode="auto">
          <a:xfrm flipV="1">
            <a:off x="2209800" y="2743200"/>
            <a:ext cx="1219200" cy="11430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6" name="Line 10"/>
          <p:cNvSpPr>
            <a:spLocks noChangeShapeType="1"/>
          </p:cNvSpPr>
          <p:nvPr/>
        </p:nvSpPr>
        <p:spPr bwMode="auto">
          <a:xfrm>
            <a:off x="2209800" y="4114800"/>
            <a:ext cx="990600" cy="8382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7" name="Line 11"/>
          <p:cNvSpPr>
            <a:spLocks noChangeShapeType="1"/>
          </p:cNvSpPr>
          <p:nvPr/>
        </p:nvSpPr>
        <p:spPr bwMode="auto">
          <a:xfrm flipV="1">
            <a:off x="3352800" y="4038600"/>
            <a:ext cx="914400" cy="914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8" name="Line 12"/>
          <p:cNvSpPr>
            <a:spLocks noChangeShapeType="1"/>
          </p:cNvSpPr>
          <p:nvPr/>
        </p:nvSpPr>
        <p:spPr bwMode="auto">
          <a:xfrm flipV="1">
            <a:off x="3581400" y="2362200"/>
            <a:ext cx="11430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69" name="Line 13"/>
          <p:cNvSpPr>
            <a:spLocks noChangeShapeType="1"/>
          </p:cNvSpPr>
          <p:nvPr/>
        </p:nvSpPr>
        <p:spPr bwMode="auto">
          <a:xfrm>
            <a:off x="44196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0" name="Line 14"/>
          <p:cNvSpPr>
            <a:spLocks noChangeShapeType="1"/>
          </p:cNvSpPr>
          <p:nvPr/>
        </p:nvSpPr>
        <p:spPr bwMode="auto">
          <a:xfrm>
            <a:off x="3429000" y="5029200"/>
            <a:ext cx="10668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1" name="Line 15"/>
          <p:cNvSpPr>
            <a:spLocks noChangeShapeType="1"/>
          </p:cNvSpPr>
          <p:nvPr/>
        </p:nvSpPr>
        <p:spPr bwMode="auto">
          <a:xfrm flipV="1">
            <a:off x="4724400" y="4648200"/>
            <a:ext cx="685800" cy="685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2" name="Line 16"/>
          <p:cNvSpPr>
            <a:spLocks noChangeShapeType="1"/>
          </p:cNvSpPr>
          <p:nvPr/>
        </p:nvSpPr>
        <p:spPr bwMode="auto">
          <a:xfrm>
            <a:off x="5562600" y="4495800"/>
            <a:ext cx="762000" cy="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3" name="Line 17"/>
          <p:cNvSpPr>
            <a:spLocks noChangeShapeType="1"/>
          </p:cNvSpPr>
          <p:nvPr/>
        </p:nvSpPr>
        <p:spPr bwMode="auto">
          <a:xfrm flipV="1">
            <a:off x="54864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4" name="Line 18"/>
          <p:cNvSpPr>
            <a:spLocks noChangeShapeType="1"/>
          </p:cNvSpPr>
          <p:nvPr/>
        </p:nvSpPr>
        <p:spPr bwMode="auto">
          <a:xfrm>
            <a:off x="4953000" y="2286000"/>
            <a:ext cx="1371600" cy="3048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5" name="Line 19"/>
          <p:cNvSpPr>
            <a:spLocks noChangeShapeType="1"/>
          </p:cNvSpPr>
          <p:nvPr/>
        </p:nvSpPr>
        <p:spPr bwMode="auto">
          <a:xfrm>
            <a:off x="6400800" y="2667000"/>
            <a:ext cx="0" cy="1676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6" name="Line 20"/>
          <p:cNvSpPr>
            <a:spLocks noChangeShapeType="1"/>
          </p:cNvSpPr>
          <p:nvPr/>
        </p:nvSpPr>
        <p:spPr bwMode="auto">
          <a:xfrm>
            <a:off x="3657600" y="2743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7" name="Line 21"/>
          <p:cNvSpPr>
            <a:spLocks noChangeShapeType="1"/>
          </p:cNvSpPr>
          <p:nvPr/>
        </p:nvSpPr>
        <p:spPr bwMode="auto">
          <a:xfrm flipV="1">
            <a:off x="4343400" y="2438400"/>
            <a:ext cx="457200" cy="1447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78" name="Line 22"/>
          <p:cNvSpPr>
            <a:spLocks noChangeShapeType="1"/>
          </p:cNvSpPr>
          <p:nvPr/>
        </p:nvSpPr>
        <p:spPr bwMode="auto">
          <a:xfrm flipH="1" flipV="1">
            <a:off x="3600450" y="2771775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79" name="Line 23"/>
          <p:cNvSpPr>
            <a:spLocks noChangeShapeType="1"/>
          </p:cNvSpPr>
          <p:nvPr/>
        </p:nvSpPr>
        <p:spPr bwMode="auto">
          <a:xfrm flipH="1">
            <a:off x="3810000" y="4038600"/>
            <a:ext cx="381000" cy="381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0" name="Line 24"/>
          <p:cNvSpPr>
            <a:spLocks noChangeShapeType="1"/>
          </p:cNvSpPr>
          <p:nvPr/>
        </p:nvSpPr>
        <p:spPr bwMode="auto">
          <a:xfrm flipH="1" flipV="1">
            <a:off x="6553200" y="4572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1" name="Oval 25"/>
          <p:cNvSpPr>
            <a:spLocks noChangeArrowheads="1"/>
          </p:cNvSpPr>
          <p:nvPr/>
        </p:nvSpPr>
        <p:spPr bwMode="auto">
          <a:xfrm>
            <a:off x="3200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2" name="Oval 26"/>
          <p:cNvSpPr>
            <a:spLocks noChangeArrowheads="1"/>
          </p:cNvSpPr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83" name="Line 27"/>
          <p:cNvSpPr>
            <a:spLocks noChangeShapeType="1"/>
          </p:cNvSpPr>
          <p:nvPr/>
        </p:nvSpPr>
        <p:spPr bwMode="auto">
          <a:xfrm>
            <a:off x="2133600" y="4191000"/>
            <a:ext cx="990600" cy="838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4" name="Line 28"/>
          <p:cNvSpPr>
            <a:spLocks noChangeShapeType="1"/>
          </p:cNvSpPr>
          <p:nvPr/>
        </p:nvSpPr>
        <p:spPr bwMode="auto">
          <a:xfrm flipV="1">
            <a:off x="3581400" y="2438400"/>
            <a:ext cx="11430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5" name="Line 29"/>
          <p:cNvSpPr>
            <a:spLocks noChangeShapeType="1"/>
          </p:cNvSpPr>
          <p:nvPr/>
        </p:nvSpPr>
        <p:spPr bwMode="auto">
          <a:xfrm>
            <a:off x="4419600" y="4114800"/>
            <a:ext cx="914400" cy="457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6" name="Line 30"/>
          <p:cNvSpPr>
            <a:spLocks noChangeShapeType="1"/>
          </p:cNvSpPr>
          <p:nvPr/>
        </p:nvSpPr>
        <p:spPr bwMode="auto">
          <a:xfrm>
            <a:off x="3429000" y="5105400"/>
            <a:ext cx="10668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7" name="Line 31"/>
          <p:cNvSpPr>
            <a:spLocks noChangeShapeType="1"/>
          </p:cNvSpPr>
          <p:nvPr/>
        </p:nvSpPr>
        <p:spPr bwMode="auto">
          <a:xfrm flipV="1">
            <a:off x="4724400" y="4724400"/>
            <a:ext cx="685800" cy="685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8" name="Line 32"/>
          <p:cNvSpPr>
            <a:spLocks noChangeShapeType="1"/>
          </p:cNvSpPr>
          <p:nvPr/>
        </p:nvSpPr>
        <p:spPr bwMode="auto">
          <a:xfrm>
            <a:off x="5562600" y="4572000"/>
            <a:ext cx="7620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89" name="Line 33"/>
          <p:cNvSpPr>
            <a:spLocks noChangeShapeType="1"/>
          </p:cNvSpPr>
          <p:nvPr/>
        </p:nvSpPr>
        <p:spPr bwMode="auto">
          <a:xfrm>
            <a:off x="4953000" y="2362200"/>
            <a:ext cx="1371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90" name="Line 34"/>
          <p:cNvSpPr>
            <a:spLocks noChangeShapeType="1"/>
          </p:cNvSpPr>
          <p:nvPr/>
        </p:nvSpPr>
        <p:spPr bwMode="auto">
          <a:xfrm>
            <a:off x="6400800" y="2743200"/>
            <a:ext cx="0" cy="1676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0291" name="Oval 35"/>
          <p:cNvSpPr>
            <a:spLocks noChangeArrowheads="1"/>
          </p:cNvSpPr>
          <p:nvPr/>
        </p:nvSpPr>
        <p:spPr bwMode="auto">
          <a:xfrm>
            <a:off x="34290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2" name="Oval 36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3" name="Oval 37"/>
          <p:cNvSpPr>
            <a:spLocks noChangeArrowheads="1"/>
          </p:cNvSpPr>
          <p:nvPr/>
        </p:nvSpPr>
        <p:spPr bwMode="auto">
          <a:xfrm>
            <a:off x="63246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4" name="Oval 38"/>
          <p:cNvSpPr>
            <a:spLocks noChangeArrowheads="1"/>
          </p:cNvSpPr>
          <p:nvPr/>
        </p:nvSpPr>
        <p:spPr bwMode="auto">
          <a:xfrm>
            <a:off x="53340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5" name="Oval 39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6" name="Oval 40"/>
          <p:cNvSpPr>
            <a:spLocks noChangeArrowheads="1"/>
          </p:cNvSpPr>
          <p:nvPr/>
        </p:nvSpPr>
        <p:spPr bwMode="auto">
          <a:xfrm>
            <a:off x="609600" y="15843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0297" name="Text Box 41"/>
          <p:cNvSpPr txBox="1">
            <a:spLocks noChangeArrowheads="1"/>
          </p:cNvSpPr>
          <p:nvPr/>
        </p:nvSpPr>
        <p:spPr bwMode="auto">
          <a:xfrm>
            <a:off x="869950" y="151447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480298" name="Text Box 42"/>
          <p:cNvSpPr txBox="1">
            <a:spLocks noChangeArrowheads="1"/>
          </p:cNvSpPr>
          <p:nvPr/>
        </p:nvSpPr>
        <p:spPr bwMode="auto">
          <a:xfrm>
            <a:off x="869950" y="1879600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Source</a:t>
            </a:r>
          </a:p>
        </p:txBody>
      </p:sp>
      <p:sp>
        <p:nvSpPr>
          <p:cNvPr id="480299" name="Text Box 43"/>
          <p:cNvSpPr txBox="1">
            <a:spLocks noChangeArrowheads="1"/>
          </p:cNvSpPr>
          <p:nvPr/>
        </p:nvSpPr>
        <p:spPr bwMode="auto">
          <a:xfrm>
            <a:off x="869950" y="2276475"/>
            <a:ext cx="1211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Receiver</a:t>
            </a:r>
          </a:p>
        </p:txBody>
      </p:sp>
      <p:sp>
        <p:nvSpPr>
          <p:cNvPr id="480300" name="Rectangle 44"/>
          <p:cNvSpPr>
            <a:spLocks noChangeArrowheads="1"/>
          </p:cNvSpPr>
          <p:nvPr/>
        </p:nvSpPr>
        <p:spPr bwMode="auto">
          <a:xfrm>
            <a:off x="565150" y="1889125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1" name="Rectangle 45"/>
          <p:cNvSpPr>
            <a:spLocks noChangeArrowheads="1"/>
          </p:cNvSpPr>
          <p:nvPr/>
        </p:nvSpPr>
        <p:spPr bwMode="auto">
          <a:xfrm>
            <a:off x="565150" y="2286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2" name="Rectangle 46"/>
          <p:cNvSpPr>
            <a:spLocks noChangeArrowheads="1"/>
          </p:cNvSpPr>
          <p:nvPr/>
        </p:nvSpPr>
        <p:spPr bwMode="auto">
          <a:xfrm>
            <a:off x="3733800" y="29718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3" name="Rectangle 47"/>
          <p:cNvSpPr>
            <a:spLocks noChangeArrowheads="1"/>
          </p:cNvSpPr>
          <p:nvPr/>
        </p:nvSpPr>
        <p:spPr bwMode="auto">
          <a:xfrm>
            <a:off x="3505200" y="3886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4" name="Rectangle 48"/>
          <p:cNvSpPr>
            <a:spLocks noChangeArrowheads="1"/>
          </p:cNvSpPr>
          <p:nvPr/>
        </p:nvSpPr>
        <p:spPr bwMode="auto">
          <a:xfrm>
            <a:off x="3962400" y="5486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5" name="Rectangle 49"/>
          <p:cNvSpPr>
            <a:spLocks noChangeArrowheads="1"/>
          </p:cNvSpPr>
          <p:nvPr/>
        </p:nvSpPr>
        <p:spPr bwMode="auto">
          <a:xfrm>
            <a:off x="6705600" y="2667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0306" name="Rectangle 50"/>
          <p:cNvSpPr>
            <a:spLocks noChangeArrowheads="1"/>
          </p:cNvSpPr>
          <p:nvPr/>
        </p:nvSpPr>
        <p:spPr bwMode="auto">
          <a:xfrm>
            <a:off x="1524000" y="41148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7" name="Rectangle 51"/>
          <p:cNvSpPr>
            <a:spLocks noChangeArrowheads="1"/>
          </p:cNvSpPr>
          <p:nvPr/>
        </p:nvSpPr>
        <p:spPr bwMode="auto">
          <a:xfrm>
            <a:off x="6781800" y="46482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0308" name="Text Box 52"/>
          <p:cNvSpPr txBox="1">
            <a:spLocks noChangeArrowheads="1"/>
          </p:cNvSpPr>
          <p:nvPr/>
        </p:nvSpPr>
        <p:spPr bwMode="auto">
          <a:xfrm>
            <a:off x="2095500" y="6137275"/>
            <a:ext cx="5448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Both protocols discussed today use this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03EA0-39F7-43B9-ABE6-42528C58ABEC}" type="slidenum">
              <a:rPr lang="en-US"/>
              <a:pPr/>
              <a:t>22</a:t>
            </a:fld>
            <a:endParaRPr lang="en-US"/>
          </a:p>
        </p:txBody>
      </p:sp>
      <p:sp>
        <p:nvSpPr>
          <p:cNvPr id="48230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Tree</a:t>
            </a:r>
          </a:p>
        </p:txBody>
      </p:sp>
      <p:sp>
        <p:nvSpPr>
          <p:cNvPr id="482307" name="Line 3"/>
          <p:cNvSpPr>
            <a:spLocks noChangeShapeType="1"/>
          </p:cNvSpPr>
          <p:nvPr/>
        </p:nvSpPr>
        <p:spPr bwMode="auto">
          <a:xfrm flipH="1" flipV="1">
            <a:off x="6477000" y="26670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08" name="Line 4"/>
          <p:cNvSpPr>
            <a:spLocks noChangeShapeType="1"/>
          </p:cNvSpPr>
          <p:nvPr/>
        </p:nvSpPr>
        <p:spPr bwMode="auto">
          <a:xfrm flipH="1">
            <a:off x="1809750" y="40767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09" name="Oval 5"/>
          <p:cNvSpPr>
            <a:spLocks noChangeArrowheads="1"/>
          </p:cNvSpPr>
          <p:nvPr/>
        </p:nvSpPr>
        <p:spPr bwMode="auto">
          <a:xfrm>
            <a:off x="5334000" y="4419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0" name="Oval 6"/>
          <p:cNvSpPr>
            <a:spLocks noChangeArrowheads="1"/>
          </p:cNvSpPr>
          <p:nvPr/>
        </p:nvSpPr>
        <p:spPr bwMode="auto">
          <a:xfrm>
            <a:off x="4724400" y="2209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1" name="Oval 7"/>
          <p:cNvSpPr>
            <a:spLocks noChangeArrowheads="1"/>
          </p:cNvSpPr>
          <p:nvPr/>
        </p:nvSpPr>
        <p:spPr bwMode="auto">
          <a:xfrm>
            <a:off x="5410200" y="3200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2" name="Oval 8"/>
          <p:cNvSpPr>
            <a:spLocks noChangeArrowheads="1"/>
          </p:cNvSpPr>
          <p:nvPr/>
        </p:nvSpPr>
        <p:spPr bwMode="auto">
          <a:xfrm>
            <a:off x="2057400" y="3886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3" name="Line 9"/>
          <p:cNvSpPr>
            <a:spLocks noChangeShapeType="1"/>
          </p:cNvSpPr>
          <p:nvPr/>
        </p:nvSpPr>
        <p:spPr bwMode="auto">
          <a:xfrm flipH="1">
            <a:off x="4267200" y="54864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4" name="Line 10"/>
          <p:cNvSpPr>
            <a:spLocks noChangeShapeType="1"/>
          </p:cNvSpPr>
          <p:nvPr/>
        </p:nvSpPr>
        <p:spPr bwMode="auto">
          <a:xfrm flipH="1" flipV="1">
            <a:off x="6553200" y="4495800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5" name="Oval 11"/>
          <p:cNvSpPr>
            <a:spLocks noChangeArrowheads="1"/>
          </p:cNvSpPr>
          <p:nvPr/>
        </p:nvSpPr>
        <p:spPr bwMode="auto">
          <a:xfrm>
            <a:off x="44958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6" name="Oval 12"/>
          <p:cNvSpPr>
            <a:spLocks noChangeArrowheads="1"/>
          </p:cNvSpPr>
          <p:nvPr/>
        </p:nvSpPr>
        <p:spPr bwMode="auto">
          <a:xfrm>
            <a:off x="6324600" y="43434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17" name="Line 13"/>
          <p:cNvSpPr>
            <a:spLocks noChangeShapeType="1"/>
          </p:cNvSpPr>
          <p:nvPr/>
        </p:nvSpPr>
        <p:spPr bwMode="auto">
          <a:xfrm flipV="1">
            <a:off x="2209800" y="2743200"/>
            <a:ext cx="1219200" cy="1143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18" name="Line 14"/>
          <p:cNvSpPr>
            <a:spLocks noChangeShapeType="1"/>
          </p:cNvSpPr>
          <p:nvPr/>
        </p:nvSpPr>
        <p:spPr bwMode="auto">
          <a:xfrm>
            <a:off x="2209800" y="4114800"/>
            <a:ext cx="990600" cy="838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19" name="Line 15"/>
          <p:cNvSpPr>
            <a:spLocks noChangeShapeType="1"/>
          </p:cNvSpPr>
          <p:nvPr/>
        </p:nvSpPr>
        <p:spPr bwMode="auto">
          <a:xfrm flipV="1">
            <a:off x="3352800" y="4038600"/>
            <a:ext cx="914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0" name="Line 16"/>
          <p:cNvSpPr>
            <a:spLocks noChangeShapeType="1"/>
          </p:cNvSpPr>
          <p:nvPr/>
        </p:nvSpPr>
        <p:spPr bwMode="auto">
          <a:xfrm flipV="1">
            <a:off x="3581400" y="2362200"/>
            <a:ext cx="11430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1" name="Line 17"/>
          <p:cNvSpPr>
            <a:spLocks noChangeShapeType="1"/>
          </p:cNvSpPr>
          <p:nvPr/>
        </p:nvSpPr>
        <p:spPr bwMode="auto">
          <a:xfrm>
            <a:off x="44196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2" name="Line 18"/>
          <p:cNvSpPr>
            <a:spLocks noChangeShapeType="1"/>
          </p:cNvSpPr>
          <p:nvPr/>
        </p:nvSpPr>
        <p:spPr bwMode="auto">
          <a:xfrm>
            <a:off x="3429000" y="5029200"/>
            <a:ext cx="10668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3" name="Line 19"/>
          <p:cNvSpPr>
            <a:spLocks noChangeShapeType="1"/>
          </p:cNvSpPr>
          <p:nvPr/>
        </p:nvSpPr>
        <p:spPr bwMode="auto">
          <a:xfrm flipV="1">
            <a:off x="4724400" y="4648200"/>
            <a:ext cx="685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4" name="Line 20"/>
          <p:cNvSpPr>
            <a:spLocks noChangeShapeType="1"/>
          </p:cNvSpPr>
          <p:nvPr/>
        </p:nvSpPr>
        <p:spPr bwMode="auto">
          <a:xfrm>
            <a:off x="5562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5" name="Line 21"/>
          <p:cNvSpPr>
            <a:spLocks noChangeShapeType="1"/>
          </p:cNvSpPr>
          <p:nvPr/>
        </p:nvSpPr>
        <p:spPr bwMode="auto">
          <a:xfrm flipV="1">
            <a:off x="54864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6" name="Line 22"/>
          <p:cNvSpPr>
            <a:spLocks noChangeShapeType="1"/>
          </p:cNvSpPr>
          <p:nvPr/>
        </p:nvSpPr>
        <p:spPr bwMode="auto">
          <a:xfrm>
            <a:off x="4953000" y="2286000"/>
            <a:ext cx="1371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7" name="Line 23"/>
          <p:cNvSpPr>
            <a:spLocks noChangeShapeType="1"/>
          </p:cNvSpPr>
          <p:nvPr/>
        </p:nvSpPr>
        <p:spPr bwMode="auto">
          <a:xfrm>
            <a:off x="6400800" y="2667000"/>
            <a:ext cx="0" cy="1676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8" name="Line 24"/>
          <p:cNvSpPr>
            <a:spLocks noChangeShapeType="1"/>
          </p:cNvSpPr>
          <p:nvPr/>
        </p:nvSpPr>
        <p:spPr bwMode="auto">
          <a:xfrm>
            <a:off x="3657600" y="2743200"/>
            <a:ext cx="1752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29" name="Line 25"/>
          <p:cNvSpPr>
            <a:spLocks noChangeShapeType="1"/>
          </p:cNvSpPr>
          <p:nvPr/>
        </p:nvSpPr>
        <p:spPr bwMode="auto">
          <a:xfrm flipV="1">
            <a:off x="4343400" y="2438400"/>
            <a:ext cx="457200" cy="1447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2330" name="Line 26"/>
          <p:cNvSpPr>
            <a:spLocks noChangeShapeType="1"/>
          </p:cNvSpPr>
          <p:nvPr/>
        </p:nvSpPr>
        <p:spPr bwMode="auto">
          <a:xfrm flipH="1" flipV="1">
            <a:off x="3600450" y="2771775"/>
            <a:ext cx="266700" cy="1905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1" name="Line 27"/>
          <p:cNvSpPr>
            <a:spLocks noChangeShapeType="1"/>
          </p:cNvSpPr>
          <p:nvPr/>
        </p:nvSpPr>
        <p:spPr bwMode="auto">
          <a:xfrm flipH="1">
            <a:off x="3810000" y="4038600"/>
            <a:ext cx="381000" cy="38100"/>
          </a:xfrm>
          <a:prstGeom prst="line">
            <a:avLst/>
          </a:prstGeom>
          <a:noFill/>
          <a:ln w="9525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2" name="Oval 28"/>
          <p:cNvSpPr>
            <a:spLocks noChangeArrowheads="1"/>
          </p:cNvSpPr>
          <p:nvPr/>
        </p:nvSpPr>
        <p:spPr bwMode="auto">
          <a:xfrm>
            <a:off x="3200400" y="4876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3" name="Oval 29"/>
          <p:cNvSpPr>
            <a:spLocks noChangeArrowheads="1"/>
          </p:cNvSpPr>
          <p:nvPr/>
        </p:nvSpPr>
        <p:spPr bwMode="auto">
          <a:xfrm>
            <a:off x="3429000" y="2590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4" name="Oval 30"/>
          <p:cNvSpPr>
            <a:spLocks noChangeArrowheads="1"/>
          </p:cNvSpPr>
          <p:nvPr/>
        </p:nvSpPr>
        <p:spPr bwMode="auto">
          <a:xfrm>
            <a:off x="6248400" y="2514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5" name="Oval 31"/>
          <p:cNvSpPr>
            <a:spLocks noChangeArrowheads="1"/>
          </p:cNvSpPr>
          <p:nvPr/>
        </p:nvSpPr>
        <p:spPr bwMode="auto">
          <a:xfrm>
            <a:off x="4191000" y="3886200"/>
            <a:ext cx="228600" cy="228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6" name="Text Box 32"/>
          <p:cNvSpPr txBox="1">
            <a:spLocks noChangeArrowheads="1"/>
          </p:cNvSpPr>
          <p:nvPr/>
        </p:nvSpPr>
        <p:spPr bwMode="auto">
          <a:xfrm>
            <a:off x="4403725" y="3698875"/>
            <a:ext cx="446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</a:rPr>
              <a:t>RP</a:t>
            </a:r>
          </a:p>
        </p:txBody>
      </p:sp>
      <p:sp>
        <p:nvSpPr>
          <p:cNvPr id="482337" name="Oval 33"/>
          <p:cNvSpPr>
            <a:spLocks noChangeArrowheads="1"/>
          </p:cNvSpPr>
          <p:nvPr/>
        </p:nvSpPr>
        <p:spPr bwMode="auto">
          <a:xfrm>
            <a:off x="609600" y="1584325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2338" name="Text Box 34"/>
          <p:cNvSpPr txBox="1">
            <a:spLocks noChangeArrowheads="1"/>
          </p:cNvSpPr>
          <p:nvPr/>
        </p:nvSpPr>
        <p:spPr bwMode="auto">
          <a:xfrm>
            <a:off x="869950" y="1514475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Router</a:t>
            </a:r>
          </a:p>
        </p:txBody>
      </p:sp>
      <p:sp>
        <p:nvSpPr>
          <p:cNvPr id="482339" name="Text Box 35"/>
          <p:cNvSpPr txBox="1">
            <a:spLocks noChangeArrowheads="1"/>
          </p:cNvSpPr>
          <p:nvPr/>
        </p:nvSpPr>
        <p:spPr bwMode="auto">
          <a:xfrm>
            <a:off x="869950" y="1879600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Source</a:t>
            </a:r>
          </a:p>
        </p:txBody>
      </p:sp>
      <p:sp>
        <p:nvSpPr>
          <p:cNvPr id="482340" name="Text Box 36"/>
          <p:cNvSpPr txBox="1">
            <a:spLocks noChangeArrowheads="1"/>
          </p:cNvSpPr>
          <p:nvPr/>
        </p:nvSpPr>
        <p:spPr bwMode="auto">
          <a:xfrm>
            <a:off x="869950" y="2276475"/>
            <a:ext cx="1211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Receiver</a:t>
            </a:r>
          </a:p>
        </p:txBody>
      </p:sp>
      <p:sp>
        <p:nvSpPr>
          <p:cNvPr id="482341" name="Rectangle 37"/>
          <p:cNvSpPr>
            <a:spLocks noChangeArrowheads="1"/>
          </p:cNvSpPr>
          <p:nvPr/>
        </p:nvSpPr>
        <p:spPr bwMode="auto">
          <a:xfrm>
            <a:off x="1524000" y="41148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2" name="Rectangle 38"/>
          <p:cNvSpPr>
            <a:spLocks noChangeArrowheads="1"/>
          </p:cNvSpPr>
          <p:nvPr/>
        </p:nvSpPr>
        <p:spPr bwMode="auto">
          <a:xfrm>
            <a:off x="6781800" y="4572000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3" name="Rectangle 39"/>
          <p:cNvSpPr>
            <a:spLocks noChangeArrowheads="1"/>
          </p:cNvSpPr>
          <p:nvPr/>
        </p:nvSpPr>
        <p:spPr bwMode="auto">
          <a:xfrm>
            <a:off x="565150" y="1889125"/>
            <a:ext cx="304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2344" name="Rectangle 40"/>
          <p:cNvSpPr>
            <a:spLocks noChangeArrowheads="1"/>
          </p:cNvSpPr>
          <p:nvPr/>
        </p:nvSpPr>
        <p:spPr bwMode="auto">
          <a:xfrm>
            <a:off x="565150" y="2286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5" name="Rectangle 41"/>
          <p:cNvSpPr>
            <a:spLocks noChangeArrowheads="1"/>
          </p:cNvSpPr>
          <p:nvPr/>
        </p:nvSpPr>
        <p:spPr bwMode="auto">
          <a:xfrm>
            <a:off x="3733800" y="29718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6" name="Rectangle 42"/>
          <p:cNvSpPr>
            <a:spLocks noChangeArrowheads="1"/>
          </p:cNvSpPr>
          <p:nvPr/>
        </p:nvSpPr>
        <p:spPr bwMode="auto">
          <a:xfrm>
            <a:off x="3505200" y="38862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7" name="Rectangle 43"/>
          <p:cNvSpPr>
            <a:spLocks noChangeArrowheads="1"/>
          </p:cNvSpPr>
          <p:nvPr/>
        </p:nvSpPr>
        <p:spPr bwMode="auto">
          <a:xfrm>
            <a:off x="3962400" y="54864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2348" name="Rectangle 44"/>
          <p:cNvSpPr>
            <a:spLocks noChangeArrowheads="1"/>
          </p:cNvSpPr>
          <p:nvPr/>
        </p:nvSpPr>
        <p:spPr bwMode="auto">
          <a:xfrm>
            <a:off x="6705600" y="2667000"/>
            <a:ext cx="304800" cy="304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bg1"/>
                </a:solidFill>
              </a:rPr>
              <a:t>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F5CF-9806-4D5E-B0C0-64C7536C07CD}" type="slidenum">
              <a:rPr lang="en-US"/>
              <a:pPr/>
              <a:t>23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Shared vs. Source-Based Trees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Source-based trees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Shortest path trees – low delay, better load distribution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More state at routers (per-source state)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Efficient for </a:t>
            </a:r>
            <a:r>
              <a:rPr lang="en-US" sz="2400" i="1"/>
              <a:t>dense-area multicast</a:t>
            </a:r>
          </a:p>
          <a:p>
            <a:pPr lvl="2"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800"/>
              <a:t>Shared trees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Higher delay (bounded by factor of 2), traffic concentration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Choice of core affects efficiency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Per-group state at routers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Efficient for </a:t>
            </a:r>
            <a:r>
              <a:rPr lang="en-US" sz="2400" i="1"/>
              <a:t>sparse-area multicast: </a:t>
            </a:r>
            <a:r>
              <a:rPr lang="en-US" sz="2400"/>
              <a:t>PIM-SM</a:t>
            </a:r>
            <a:endParaRPr lang="en-US" sz="24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C769-C6A9-4657-9987-EDBED03EFD0A}" type="slidenum">
              <a:rPr lang="en-US"/>
              <a:pPr/>
              <a:t>3</a:t>
            </a:fld>
            <a:endParaRPr lang="en-US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Multicast – Efficient Data Distribution</a:t>
            </a:r>
          </a:p>
        </p:txBody>
      </p:sp>
      <p:sp>
        <p:nvSpPr>
          <p:cNvPr id="294916" name="Line 4"/>
          <p:cNvSpPr>
            <a:spLocks noChangeShapeType="1"/>
          </p:cNvSpPr>
          <p:nvPr/>
        </p:nvSpPr>
        <p:spPr bwMode="auto">
          <a:xfrm flipH="1" flipV="1">
            <a:off x="2209800" y="5486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7" name="Line 5"/>
          <p:cNvSpPr>
            <a:spLocks noChangeShapeType="1"/>
          </p:cNvSpPr>
          <p:nvPr/>
        </p:nvSpPr>
        <p:spPr bwMode="auto">
          <a:xfrm flipH="1">
            <a:off x="1643063" y="5481638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8" name="Line 6"/>
          <p:cNvSpPr>
            <a:spLocks noChangeShapeType="1"/>
          </p:cNvSpPr>
          <p:nvPr/>
        </p:nvSpPr>
        <p:spPr bwMode="auto">
          <a:xfrm flipH="1">
            <a:off x="2209800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19" name="Line 7"/>
          <p:cNvSpPr>
            <a:spLocks noChangeShapeType="1"/>
          </p:cNvSpPr>
          <p:nvPr/>
        </p:nvSpPr>
        <p:spPr bwMode="auto">
          <a:xfrm>
            <a:off x="2209800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0" name="Oval 8"/>
          <p:cNvSpPr>
            <a:spLocks noChangeArrowheads="1"/>
          </p:cNvSpPr>
          <p:nvPr/>
        </p:nvSpPr>
        <p:spPr bwMode="auto">
          <a:xfrm>
            <a:off x="1981200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1" name="Oval 9"/>
          <p:cNvSpPr>
            <a:spLocks noChangeArrowheads="1"/>
          </p:cNvSpPr>
          <p:nvPr/>
        </p:nvSpPr>
        <p:spPr bwMode="auto">
          <a:xfrm>
            <a:off x="1981200" y="396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2" name="Oval 10"/>
          <p:cNvSpPr>
            <a:spLocks noChangeArrowheads="1"/>
          </p:cNvSpPr>
          <p:nvPr/>
        </p:nvSpPr>
        <p:spPr bwMode="auto">
          <a:xfrm>
            <a:off x="1981200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3" name="Oval 11"/>
          <p:cNvSpPr>
            <a:spLocks noChangeArrowheads="1"/>
          </p:cNvSpPr>
          <p:nvPr/>
        </p:nvSpPr>
        <p:spPr bwMode="auto">
          <a:xfrm>
            <a:off x="1981200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4" name="AutoShape 12"/>
          <p:cNvSpPr>
            <a:spLocks noChangeArrowheads="1"/>
          </p:cNvSpPr>
          <p:nvPr/>
        </p:nvSpPr>
        <p:spPr bwMode="auto">
          <a:xfrm>
            <a:off x="1524000" y="5867400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5" name="Rectangle 13"/>
          <p:cNvSpPr>
            <a:spLocks noChangeArrowheads="1"/>
          </p:cNvSpPr>
          <p:nvPr/>
        </p:nvSpPr>
        <p:spPr bwMode="auto">
          <a:xfrm>
            <a:off x="1905000" y="1604963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Src</a:t>
            </a:r>
          </a:p>
        </p:txBody>
      </p:sp>
      <p:sp>
        <p:nvSpPr>
          <p:cNvPr id="294926" name="AutoShape 14"/>
          <p:cNvSpPr>
            <a:spLocks noChangeArrowheads="1"/>
          </p:cNvSpPr>
          <p:nvPr/>
        </p:nvSpPr>
        <p:spPr bwMode="auto">
          <a:xfrm flipH="1">
            <a:off x="2638425" y="5886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7" name="Line 15"/>
          <p:cNvSpPr>
            <a:spLocks noChangeShapeType="1"/>
          </p:cNvSpPr>
          <p:nvPr/>
        </p:nvSpPr>
        <p:spPr bwMode="auto">
          <a:xfrm flipH="1">
            <a:off x="1447800" y="51816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8" name="AutoShape 16"/>
          <p:cNvSpPr>
            <a:spLocks noChangeArrowheads="1"/>
          </p:cNvSpPr>
          <p:nvPr/>
        </p:nvSpPr>
        <p:spPr bwMode="auto">
          <a:xfrm>
            <a:off x="1328738" y="5567363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29" name="Line 17"/>
          <p:cNvSpPr>
            <a:spLocks noChangeShapeType="1"/>
          </p:cNvSpPr>
          <p:nvPr/>
        </p:nvSpPr>
        <p:spPr bwMode="auto">
          <a:xfrm flipH="1" flipV="1">
            <a:off x="2362200" y="5105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0" name="AutoShape 18"/>
          <p:cNvSpPr>
            <a:spLocks noChangeArrowheads="1"/>
          </p:cNvSpPr>
          <p:nvPr/>
        </p:nvSpPr>
        <p:spPr bwMode="auto">
          <a:xfrm flipH="1">
            <a:off x="2790825" y="5505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1" name="Line 19"/>
          <p:cNvSpPr>
            <a:spLocks noChangeShapeType="1"/>
          </p:cNvSpPr>
          <p:nvPr/>
        </p:nvSpPr>
        <p:spPr bwMode="auto">
          <a:xfrm>
            <a:off x="2362200" y="2665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2" name="Line 20"/>
          <p:cNvSpPr>
            <a:spLocks noChangeShapeType="1"/>
          </p:cNvSpPr>
          <p:nvPr/>
        </p:nvSpPr>
        <p:spPr bwMode="auto">
          <a:xfrm>
            <a:off x="2514600" y="2667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3" name="Line 21"/>
          <p:cNvSpPr>
            <a:spLocks noChangeShapeType="1"/>
          </p:cNvSpPr>
          <p:nvPr/>
        </p:nvSpPr>
        <p:spPr bwMode="auto">
          <a:xfrm>
            <a:off x="1905000" y="2667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4" name="Line 22"/>
          <p:cNvSpPr>
            <a:spLocks noChangeShapeType="1"/>
          </p:cNvSpPr>
          <p:nvPr/>
        </p:nvSpPr>
        <p:spPr bwMode="auto">
          <a:xfrm>
            <a:off x="2057400" y="2668588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5" name="Line 23"/>
          <p:cNvSpPr>
            <a:spLocks noChangeShapeType="1"/>
          </p:cNvSpPr>
          <p:nvPr/>
        </p:nvSpPr>
        <p:spPr bwMode="auto">
          <a:xfrm>
            <a:off x="2362200" y="3654425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6" name="Line 24"/>
          <p:cNvSpPr>
            <a:spLocks noChangeShapeType="1"/>
          </p:cNvSpPr>
          <p:nvPr/>
        </p:nvSpPr>
        <p:spPr bwMode="auto">
          <a:xfrm>
            <a:off x="2514600" y="36560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7" name="Line 25"/>
          <p:cNvSpPr>
            <a:spLocks noChangeShapeType="1"/>
          </p:cNvSpPr>
          <p:nvPr/>
        </p:nvSpPr>
        <p:spPr bwMode="auto">
          <a:xfrm>
            <a:off x="1905000" y="36560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8" name="Line 26"/>
          <p:cNvSpPr>
            <a:spLocks noChangeShapeType="1"/>
          </p:cNvSpPr>
          <p:nvPr/>
        </p:nvSpPr>
        <p:spPr bwMode="auto">
          <a:xfrm>
            <a:off x="2057400" y="36576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39" name="Line 27"/>
          <p:cNvSpPr>
            <a:spLocks noChangeShapeType="1"/>
          </p:cNvSpPr>
          <p:nvPr/>
        </p:nvSpPr>
        <p:spPr bwMode="auto">
          <a:xfrm>
            <a:off x="2362200" y="4568825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0" name="Line 28"/>
          <p:cNvSpPr>
            <a:spLocks noChangeShapeType="1"/>
          </p:cNvSpPr>
          <p:nvPr/>
        </p:nvSpPr>
        <p:spPr bwMode="auto">
          <a:xfrm>
            <a:off x="2514600" y="4570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1" name="Line 29"/>
          <p:cNvSpPr>
            <a:spLocks noChangeShapeType="1"/>
          </p:cNvSpPr>
          <p:nvPr/>
        </p:nvSpPr>
        <p:spPr bwMode="auto">
          <a:xfrm>
            <a:off x="1905000" y="4570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2" name="Line 30"/>
          <p:cNvSpPr>
            <a:spLocks noChangeShapeType="1"/>
          </p:cNvSpPr>
          <p:nvPr/>
        </p:nvSpPr>
        <p:spPr bwMode="auto">
          <a:xfrm>
            <a:off x="2057400" y="45720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3" name="Line 31"/>
          <p:cNvSpPr>
            <a:spLocks noChangeShapeType="1"/>
          </p:cNvSpPr>
          <p:nvPr/>
        </p:nvSpPr>
        <p:spPr bwMode="auto">
          <a:xfrm>
            <a:off x="2590800" y="5181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4" name="Line 32"/>
          <p:cNvSpPr>
            <a:spLocks noChangeShapeType="1"/>
          </p:cNvSpPr>
          <p:nvPr/>
        </p:nvSpPr>
        <p:spPr bwMode="auto">
          <a:xfrm flipH="1">
            <a:off x="1524000" y="52578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5" name="Line 33"/>
          <p:cNvSpPr>
            <a:spLocks noChangeShapeType="1"/>
          </p:cNvSpPr>
          <p:nvPr/>
        </p:nvSpPr>
        <p:spPr bwMode="auto">
          <a:xfrm>
            <a:off x="2362200" y="54864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6" name="Line 34"/>
          <p:cNvSpPr>
            <a:spLocks noChangeShapeType="1"/>
          </p:cNvSpPr>
          <p:nvPr/>
        </p:nvSpPr>
        <p:spPr bwMode="auto">
          <a:xfrm flipH="1">
            <a:off x="1676400" y="5562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8" name="Line 36"/>
          <p:cNvSpPr>
            <a:spLocks noChangeShapeType="1"/>
          </p:cNvSpPr>
          <p:nvPr/>
        </p:nvSpPr>
        <p:spPr bwMode="auto">
          <a:xfrm flipH="1" flipV="1">
            <a:off x="6810375" y="5486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49" name="Line 37"/>
          <p:cNvSpPr>
            <a:spLocks noChangeShapeType="1"/>
          </p:cNvSpPr>
          <p:nvPr/>
        </p:nvSpPr>
        <p:spPr bwMode="auto">
          <a:xfrm flipH="1">
            <a:off x="6243638" y="5481638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0" name="Line 38"/>
          <p:cNvSpPr>
            <a:spLocks noChangeShapeType="1"/>
          </p:cNvSpPr>
          <p:nvPr/>
        </p:nvSpPr>
        <p:spPr bwMode="auto">
          <a:xfrm flipH="1">
            <a:off x="6810375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1" name="Line 39"/>
          <p:cNvSpPr>
            <a:spLocks noChangeShapeType="1"/>
          </p:cNvSpPr>
          <p:nvPr/>
        </p:nvSpPr>
        <p:spPr bwMode="auto">
          <a:xfrm>
            <a:off x="6810375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2" name="Oval 40"/>
          <p:cNvSpPr>
            <a:spLocks noChangeArrowheads="1"/>
          </p:cNvSpPr>
          <p:nvPr/>
        </p:nvSpPr>
        <p:spPr bwMode="auto">
          <a:xfrm>
            <a:off x="6581775" y="2057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3" name="Oval 41"/>
          <p:cNvSpPr>
            <a:spLocks noChangeArrowheads="1"/>
          </p:cNvSpPr>
          <p:nvPr/>
        </p:nvSpPr>
        <p:spPr bwMode="auto">
          <a:xfrm>
            <a:off x="6581775" y="3962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4" name="Oval 42"/>
          <p:cNvSpPr>
            <a:spLocks noChangeArrowheads="1"/>
          </p:cNvSpPr>
          <p:nvPr/>
        </p:nvSpPr>
        <p:spPr bwMode="auto">
          <a:xfrm>
            <a:off x="6581775" y="3124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5" name="Oval 43"/>
          <p:cNvSpPr>
            <a:spLocks noChangeArrowheads="1"/>
          </p:cNvSpPr>
          <p:nvPr/>
        </p:nvSpPr>
        <p:spPr bwMode="auto">
          <a:xfrm>
            <a:off x="6581775" y="5029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6" name="AutoShape 44"/>
          <p:cNvSpPr>
            <a:spLocks noChangeArrowheads="1"/>
          </p:cNvSpPr>
          <p:nvPr/>
        </p:nvSpPr>
        <p:spPr bwMode="auto">
          <a:xfrm>
            <a:off x="6124575" y="5867400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7" name="Rectangle 45"/>
          <p:cNvSpPr>
            <a:spLocks noChangeArrowheads="1"/>
          </p:cNvSpPr>
          <p:nvPr/>
        </p:nvSpPr>
        <p:spPr bwMode="auto">
          <a:xfrm>
            <a:off x="6505575" y="1604963"/>
            <a:ext cx="69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Src</a:t>
            </a:r>
          </a:p>
        </p:txBody>
      </p:sp>
      <p:sp>
        <p:nvSpPr>
          <p:cNvPr id="294958" name="AutoShape 46"/>
          <p:cNvSpPr>
            <a:spLocks noChangeArrowheads="1"/>
          </p:cNvSpPr>
          <p:nvPr/>
        </p:nvSpPr>
        <p:spPr bwMode="auto">
          <a:xfrm flipH="1">
            <a:off x="7239000" y="5886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59" name="Line 47"/>
          <p:cNvSpPr>
            <a:spLocks noChangeShapeType="1"/>
          </p:cNvSpPr>
          <p:nvPr/>
        </p:nvSpPr>
        <p:spPr bwMode="auto">
          <a:xfrm flipH="1">
            <a:off x="6048375" y="51816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0" name="AutoShape 48"/>
          <p:cNvSpPr>
            <a:spLocks noChangeArrowheads="1"/>
          </p:cNvSpPr>
          <p:nvPr/>
        </p:nvSpPr>
        <p:spPr bwMode="auto">
          <a:xfrm>
            <a:off x="5929313" y="5567363"/>
            <a:ext cx="228600" cy="304800"/>
          </a:xfrm>
          <a:prstGeom prst="triangle">
            <a:avLst>
              <a:gd name="adj" fmla="val 58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1" name="Line 49"/>
          <p:cNvSpPr>
            <a:spLocks noChangeShapeType="1"/>
          </p:cNvSpPr>
          <p:nvPr/>
        </p:nvSpPr>
        <p:spPr bwMode="auto">
          <a:xfrm flipH="1" flipV="1">
            <a:off x="6962775" y="5105400"/>
            <a:ext cx="53340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2" name="AutoShape 50"/>
          <p:cNvSpPr>
            <a:spLocks noChangeArrowheads="1"/>
          </p:cNvSpPr>
          <p:nvPr/>
        </p:nvSpPr>
        <p:spPr bwMode="auto">
          <a:xfrm flipH="1">
            <a:off x="7391400" y="5505450"/>
            <a:ext cx="228600" cy="30480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3" name="Line 51"/>
          <p:cNvSpPr>
            <a:spLocks noChangeShapeType="1"/>
          </p:cNvSpPr>
          <p:nvPr/>
        </p:nvSpPr>
        <p:spPr bwMode="auto">
          <a:xfrm>
            <a:off x="6962775" y="2665413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4" name="Line 52"/>
          <p:cNvSpPr>
            <a:spLocks noChangeShapeType="1"/>
          </p:cNvSpPr>
          <p:nvPr/>
        </p:nvSpPr>
        <p:spPr bwMode="auto">
          <a:xfrm>
            <a:off x="6962775" y="36576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5" name="Line 53"/>
          <p:cNvSpPr>
            <a:spLocks noChangeShapeType="1"/>
          </p:cNvSpPr>
          <p:nvPr/>
        </p:nvSpPr>
        <p:spPr bwMode="auto">
          <a:xfrm>
            <a:off x="6962775" y="4648200"/>
            <a:ext cx="0" cy="2286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6" name="Line 54"/>
          <p:cNvSpPr>
            <a:spLocks noChangeShapeType="1"/>
          </p:cNvSpPr>
          <p:nvPr/>
        </p:nvSpPr>
        <p:spPr bwMode="auto">
          <a:xfrm>
            <a:off x="7191375" y="5181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7" name="Line 55"/>
          <p:cNvSpPr>
            <a:spLocks noChangeShapeType="1"/>
          </p:cNvSpPr>
          <p:nvPr/>
        </p:nvSpPr>
        <p:spPr bwMode="auto">
          <a:xfrm flipH="1">
            <a:off x="6124575" y="52578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8" name="Line 56"/>
          <p:cNvSpPr>
            <a:spLocks noChangeShapeType="1"/>
          </p:cNvSpPr>
          <p:nvPr/>
        </p:nvSpPr>
        <p:spPr bwMode="auto">
          <a:xfrm>
            <a:off x="6962775" y="54864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69" name="Line 57"/>
          <p:cNvSpPr>
            <a:spLocks noChangeShapeType="1"/>
          </p:cNvSpPr>
          <p:nvPr/>
        </p:nvSpPr>
        <p:spPr bwMode="auto">
          <a:xfrm flipH="1">
            <a:off x="6276975" y="5562600"/>
            <a:ext cx="228600" cy="152400"/>
          </a:xfrm>
          <a:prstGeom prst="line">
            <a:avLst/>
          </a:prstGeom>
          <a:noFill/>
          <a:ln w="44450">
            <a:solidFill>
              <a:srgbClr val="FF3300"/>
            </a:solidFill>
            <a:round/>
            <a:headEnd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70" name="AutoShape 58"/>
          <p:cNvSpPr>
            <a:spLocks noChangeArrowheads="1"/>
          </p:cNvSpPr>
          <p:nvPr/>
        </p:nvSpPr>
        <p:spPr bwMode="auto">
          <a:xfrm>
            <a:off x="4305300" y="3124200"/>
            <a:ext cx="5334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4971" name="Text Box 59"/>
          <p:cNvSpPr txBox="1">
            <a:spLocks noChangeArrowheads="1"/>
          </p:cNvSpPr>
          <p:nvPr/>
        </p:nvSpPr>
        <p:spPr bwMode="auto">
          <a:xfrm>
            <a:off x="1117600" y="6140450"/>
            <a:ext cx="238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Multicast as several </a:t>
            </a:r>
            <a:br>
              <a:rPr lang="en-US"/>
            </a:br>
            <a:r>
              <a:rPr lang="en-US"/>
              <a:t>concurrent unicasts</a:t>
            </a:r>
          </a:p>
        </p:txBody>
      </p:sp>
      <p:sp>
        <p:nvSpPr>
          <p:cNvPr id="294972" name="Text Box 60"/>
          <p:cNvSpPr txBox="1">
            <a:spLocks noChangeArrowheads="1"/>
          </p:cNvSpPr>
          <p:nvPr/>
        </p:nvSpPr>
        <p:spPr bwMode="auto">
          <a:xfrm>
            <a:off x="5632450" y="6216650"/>
            <a:ext cx="2368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Efficient Multicast  </a:t>
            </a:r>
            <a:br>
              <a:rPr lang="en-US"/>
            </a:br>
            <a:r>
              <a:rPr lang="en-US"/>
              <a:t>distribution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A232A-1661-48AB-BA0A-23DA1ADFE48F}" type="slidenum">
              <a:rPr lang="en-US"/>
              <a:pPr/>
              <a:t>4</a:t>
            </a:fld>
            <a:endParaRPr lang="en-US"/>
          </a:p>
        </p:txBody>
      </p:sp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Multicast Example Applications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Broadcast audio/video</a:t>
            </a:r>
          </a:p>
          <a:p>
            <a:pPr>
              <a:lnSpc>
                <a:spcPct val="90000"/>
              </a:lnSpc>
            </a:pPr>
            <a:r>
              <a:rPr lang="en-US"/>
              <a:t>Push-based systems</a:t>
            </a:r>
          </a:p>
          <a:p>
            <a:pPr>
              <a:lnSpc>
                <a:spcPct val="90000"/>
              </a:lnSpc>
            </a:pPr>
            <a:r>
              <a:rPr lang="en-US"/>
              <a:t>Software distribution</a:t>
            </a:r>
          </a:p>
          <a:p>
            <a:pPr>
              <a:lnSpc>
                <a:spcPct val="90000"/>
              </a:lnSpc>
            </a:pPr>
            <a:r>
              <a:rPr lang="en-US"/>
              <a:t>Teleconferencing (audio, video, shared whiteboard, text editor)</a:t>
            </a:r>
          </a:p>
          <a:p>
            <a:pPr>
              <a:lnSpc>
                <a:spcPct val="90000"/>
              </a:lnSpc>
            </a:pPr>
            <a:r>
              <a:rPr lang="en-US"/>
              <a:t>Multi-player games</a:t>
            </a:r>
          </a:p>
          <a:p>
            <a:pPr>
              <a:lnSpc>
                <a:spcPct val="90000"/>
              </a:lnSpc>
            </a:pPr>
            <a:r>
              <a:rPr lang="en-US"/>
              <a:t>Server/service location</a:t>
            </a:r>
          </a:p>
          <a:p>
            <a:pPr>
              <a:lnSpc>
                <a:spcPct val="90000"/>
              </a:lnSpc>
            </a:pPr>
            <a:r>
              <a:rPr lang="en-US"/>
              <a:t>Other distributed applications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85AB-1DD8-4F2D-8306-3EF0507FDEBC}" type="slidenum">
              <a:rPr lang="en-US"/>
              <a:pPr/>
              <a:t>5</a:t>
            </a:fld>
            <a:endParaRPr lang="en-US"/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IP Multicast Architecture</a:t>
            </a:r>
          </a:p>
        </p:txBody>
      </p:sp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5149850" y="18288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7283450" y="18288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6" name="Line 6"/>
          <p:cNvSpPr>
            <a:spLocks noChangeShapeType="1"/>
          </p:cNvSpPr>
          <p:nvPr/>
        </p:nvSpPr>
        <p:spPr bwMode="auto">
          <a:xfrm>
            <a:off x="5149850" y="21209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7" name="Line 7"/>
          <p:cNvSpPr>
            <a:spLocks noChangeShapeType="1"/>
          </p:cNvSpPr>
          <p:nvPr/>
        </p:nvSpPr>
        <p:spPr bwMode="auto">
          <a:xfrm>
            <a:off x="7283450" y="21209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8" name="Line 8"/>
          <p:cNvSpPr>
            <a:spLocks noChangeShapeType="1"/>
          </p:cNvSpPr>
          <p:nvPr/>
        </p:nvSpPr>
        <p:spPr bwMode="auto">
          <a:xfrm>
            <a:off x="53657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89" name="Line 9"/>
          <p:cNvSpPr>
            <a:spLocks noChangeShapeType="1"/>
          </p:cNvSpPr>
          <p:nvPr/>
        </p:nvSpPr>
        <p:spPr bwMode="auto">
          <a:xfrm>
            <a:off x="7499350" y="2286000"/>
            <a:ext cx="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0" name="Line 10"/>
          <p:cNvSpPr>
            <a:spLocks noChangeShapeType="1"/>
          </p:cNvSpPr>
          <p:nvPr/>
        </p:nvSpPr>
        <p:spPr bwMode="auto">
          <a:xfrm>
            <a:off x="5022850" y="2806700"/>
            <a:ext cx="2819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1" name="Line 11"/>
          <p:cNvSpPr>
            <a:spLocks noChangeShapeType="1"/>
          </p:cNvSpPr>
          <p:nvPr/>
        </p:nvSpPr>
        <p:spPr bwMode="auto">
          <a:xfrm>
            <a:off x="55943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7270750" y="28194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5994400" y="1847850"/>
            <a:ext cx="876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Hosts</a:t>
            </a:r>
          </a:p>
        </p:txBody>
      </p: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5876925" y="3295650"/>
            <a:ext cx="11112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>
                <a:solidFill>
                  <a:srgbClr val="000000"/>
                </a:solidFill>
              </a:rPr>
              <a:t>Routers</a:t>
            </a:r>
          </a:p>
        </p:txBody>
      </p:sp>
      <p:sp>
        <p:nvSpPr>
          <p:cNvPr id="302095" name="Line 15"/>
          <p:cNvSpPr>
            <a:spLocks noChangeShapeType="1"/>
          </p:cNvSpPr>
          <p:nvPr/>
        </p:nvSpPr>
        <p:spPr bwMode="auto">
          <a:xfrm flipH="1">
            <a:off x="6800850" y="3429000"/>
            <a:ext cx="4826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6" name="Line 16"/>
          <p:cNvSpPr>
            <a:spLocks noChangeShapeType="1"/>
          </p:cNvSpPr>
          <p:nvPr/>
        </p:nvSpPr>
        <p:spPr bwMode="auto">
          <a:xfrm>
            <a:off x="5607050" y="3429000"/>
            <a:ext cx="1193800" cy="149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7" name="Line 17"/>
          <p:cNvSpPr>
            <a:spLocks noChangeShapeType="1"/>
          </p:cNvSpPr>
          <p:nvPr/>
        </p:nvSpPr>
        <p:spPr bwMode="auto">
          <a:xfrm flipH="1">
            <a:off x="5124450" y="3429000"/>
            <a:ext cx="482600" cy="14224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8" name="Line 18"/>
          <p:cNvSpPr>
            <a:spLocks noChangeShapeType="1"/>
          </p:cNvSpPr>
          <p:nvPr/>
        </p:nvSpPr>
        <p:spPr bwMode="auto">
          <a:xfrm flipH="1">
            <a:off x="6496050" y="4953000"/>
            <a:ext cx="330200" cy="889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099" name="Line 19"/>
          <p:cNvSpPr>
            <a:spLocks noChangeShapeType="1"/>
          </p:cNvSpPr>
          <p:nvPr/>
        </p:nvSpPr>
        <p:spPr bwMode="auto">
          <a:xfrm>
            <a:off x="6826250" y="4953000"/>
            <a:ext cx="488950" cy="838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0" name="Rectangle 20"/>
          <p:cNvSpPr>
            <a:spLocks noChangeArrowheads="1"/>
          </p:cNvSpPr>
          <p:nvPr/>
        </p:nvSpPr>
        <p:spPr bwMode="auto">
          <a:xfrm>
            <a:off x="695325" y="1676400"/>
            <a:ext cx="28829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Service model/API</a:t>
            </a:r>
          </a:p>
        </p:txBody>
      </p:sp>
      <p:sp>
        <p:nvSpPr>
          <p:cNvPr id="302101" name="Line 21"/>
          <p:cNvSpPr>
            <a:spLocks noChangeShapeType="1"/>
          </p:cNvSpPr>
          <p:nvPr/>
        </p:nvSpPr>
        <p:spPr bwMode="auto">
          <a:xfrm>
            <a:off x="3708400" y="1919288"/>
            <a:ext cx="1168400" cy="0"/>
          </a:xfrm>
          <a:prstGeom prst="line">
            <a:avLst/>
          </a:prstGeom>
          <a:noFill/>
          <a:ln w="508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2" name="Rectangle 22"/>
          <p:cNvSpPr>
            <a:spLocks noChangeArrowheads="1"/>
          </p:cNvSpPr>
          <p:nvPr/>
        </p:nvSpPr>
        <p:spPr bwMode="auto">
          <a:xfrm>
            <a:off x="895350" y="2563813"/>
            <a:ext cx="3608388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Host-to-router protocol</a:t>
            </a:r>
            <a:br>
              <a:rPr lang="en-US" sz="2400">
                <a:solidFill>
                  <a:srgbClr val="000000"/>
                </a:solidFill>
              </a:rPr>
            </a:br>
            <a:r>
              <a:rPr lang="en-US" sz="2400">
                <a:solidFill>
                  <a:srgbClr val="000000"/>
                </a:solidFill>
              </a:rPr>
              <a:t>(IGMP)</a:t>
            </a:r>
          </a:p>
        </p:txBody>
      </p:sp>
      <p:sp>
        <p:nvSpPr>
          <p:cNvPr id="302103" name="Rectangle 23"/>
          <p:cNvSpPr>
            <a:spLocks noChangeArrowheads="1"/>
          </p:cNvSpPr>
          <p:nvPr/>
        </p:nvSpPr>
        <p:spPr bwMode="auto">
          <a:xfrm>
            <a:off x="373063" y="4392613"/>
            <a:ext cx="404495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400">
                <a:solidFill>
                  <a:srgbClr val="000000"/>
                </a:solidFill>
              </a:rPr>
              <a:t>Multicast routing protocols</a:t>
            </a:r>
            <a:br>
              <a:rPr lang="en-US" sz="2400">
                <a:solidFill>
                  <a:srgbClr val="000000"/>
                </a:solidFill>
              </a:rPr>
            </a:br>
            <a:r>
              <a:rPr lang="en-US" sz="2400">
                <a:solidFill>
                  <a:srgbClr val="000000"/>
                </a:solidFill>
              </a:rPr>
              <a:t>(various)</a:t>
            </a:r>
          </a:p>
        </p:txBody>
      </p:sp>
      <p:sp>
        <p:nvSpPr>
          <p:cNvPr id="302104" name="Oval 24"/>
          <p:cNvSpPr>
            <a:spLocks noChangeArrowheads="1"/>
          </p:cNvSpPr>
          <p:nvPr/>
        </p:nvSpPr>
        <p:spPr bwMode="auto">
          <a:xfrm>
            <a:off x="53784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5" name="Oval 25"/>
          <p:cNvSpPr>
            <a:spLocks noChangeArrowheads="1"/>
          </p:cNvSpPr>
          <p:nvPr/>
        </p:nvSpPr>
        <p:spPr bwMode="auto">
          <a:xfrm>
            <a:off x="7054850" y="3200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6" name="Oval 26"/>
          <p:cNvSpPr>
            <a:spLocks noChangeArrowheads="1"/>
          </p:cNvSpPr>
          <p:nvPr/>
        </p:nvSpPr>
        <p:spPr bwMode="auto">
          <a:xfrm>
            <a:off x="6597650" y="47244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2107" name="Line 27"/>
          <p:cNvSpPr>
            <a:spLocks noChangeShapeType="1"/>
          </p:cNvSpPr>
          <p:nvPr/>
        </p:nvSpPr>
        <p:spPr bwMode="auto">
          <a:xfrm>
            <a:off x="4572000" y="3505200"/>
            <a:ext cx="0" cy="2209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08" name="Line 28"/>
          <p:cNvSpPr>
            <a:spLocks noChangeShapeType="1"/>
          </p:cNvSpPr>
          <p:nvPr/>
        </p:nvSpPr>
        <p:spPr bwMode="auto">
          <a:xfrm>
            <a:off x="4572000" y="33528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09" name="Line 29"/>
          <p:cNvSpPr>
            <a:spLocks noChangeShapeType="1"/>
          </p:cNvSpPr>
          <p:nvPr/>
        </p:nvSpPr>
        <p:spPr bwMode="auto">
          <a:xfrm>
            <a:off x="4572000" y="57150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0" name="Line 30"/>
          <p:cNvSpPr>
            <a:spLocks noChangeShapeType="1"/>
          </p:cNvSpPr>
          <p:nvPr/>
        </p:nvSpPr>
        <p:spPr bwMode="auto">
          <a:xfrm>
            <a:off x="4572000" y="2133600"/>
            <a:ext cx="0" cy="1219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1" name="Line 31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2" name="Line 32"/>
          <p:cNvSpPr>
            <a:spLocks noChangeShapeType="1"/>
          </p:cNvSpPr>
          <p:nvPr/>
        </p:nvSpPr>
        <p:spPr bwMode="auto">
          <a:xfrm>
            <a:off x="4572000" y="35052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3" name="Line 33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02114" name="Line 34"/>
          <p:cNvSpPr>
            <a:spLocks noChangeShapeType="1"/>
          </p:cNvSpPr>
          <p:nvPr/>
        </p:nvSpPr>
        <p:spPr bwMode="auto">
          <a:xfrm>
            <a:off x="4572000" y="2133600"/>
            <a:ext cx="304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7511-FA48-4D3F-A3FF-787ECC7F3709}" type="slidenum">
              <a:rPr lang="en-US"/>
              <a:pPr/>
              <a:t>6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IP Multicast Service Model (rfc1112)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Each group identified by a single IP address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Groups may be of any size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Members of groups may be located anywhere in the Internet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We will focus on an internetwork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Members of groups can join and leave at will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Senders need not be members</a:t>
            </a:r>
          </a:p>
          <a:p>
            <a:pPr lvl="2">
              <a:lnSpc>
                <a:spcPct val="80000"/>
              </a:lnSpc>
            </a:pPr>
            <a:endParaRPr lang="en-US" sz="1800"/>
          </a:p>
          <a:p>
            <a:pPr>
              <a:lnSpc>
                <a:spcPct val="80000"/>
              </a:lnSpc>
            </a:pPr>
            <a:r>
              <a:rPr lang="en-US" sz="2400"/>
              <a:t>Group membership not known explicitly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0918B-CCC6-4FD7-B0DE-462FF9A293A1}" type="slidenum">
              <a:rPr lang="en-US"/>
              <a:pPr/>
              <a:t>7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Multicast Addresses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Class D IP addresses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224.0.0.0 – 239.255.255.255</a:t>
            </a:r>
          </a:p>
          <a:p>
            <a:pPr>
              <a:lnSpc>
                <a:spcPct val="10000"/>
              </a:lnSpc>
              <a:spcBef>
                <a:spcPct val="124000"/>
              </a:spcBef>
            </a:pPr>
            <a:endParaRPr lang="en-US" sz="2000"/>
          </a:p>
          <a:p>
            <a:pPr>
              <a:lnSpc>
                <a:spcPct val="10000"/>
              </a:lnSpc>
              <a:spcBef>
                <a:spcPct val="124000"/>
              </a:spcBef>
            </a:pPr>
            <a:endParaRPr lang="en-US" sz="2000"/>
          </a:p>
          <a:p>
            <a:pPr>
              <a:lnSpc>
                <a:spcPct val="10000"/>
              </a:lnSpc>
              <a:spcBef>
                <a:spcPct val="124000"/>
              </a:spcBef>
            </a:pPr>
            <a:endParaRPr lang="en-US" sz="2000"/>
          </a:p>
          <a:p>
            <a:pPr>
              <a:lnSpc>
                <a:spcPct val="10000"/>
              </a:lnSpc>
              <a:spcBef>
                <a:spcPct val="124000"/>
              </a:spcBef>
            </a:pPr>
            <a:r>
              <a:rPr lang="en-US" sz="2000"/>
              <a:t>How to allocate these addresses?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Well-known multicast addresses, assigned by IANA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Transient multicast addresses, assigned and reclaimed dynamically</a:t>
            </a:r>
          </a:p>
          <a:p>
            <a:pPr lvl="2">
              <a:lnSpc>
                <a:spcPct val="80000"/>
              </a:lnSpc>
            </a:pPr>
            <a:r>
              <a:rPr lang="en-US" sz="1600"/>
              <a:t>e.g., by “sdr” program</a:t>
            </a:r>
          </a:p>
          <a:p>
            <a:pPr lvl="2"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r>
              <a:rPr lang="en-US" sz="2000"/>
              <a:t>Interested recipients must </a:t>
            </a:r>
            <a:r>
              <a:rPr lang="en-US" sz="2000" i="1"/>
              <a:t>join </a:t>
            </a:r>
            <a:r>
              <a:rPr lang="en-US" sz="2000"/>
              <a:t>a group by selecting the appropriate multicast group address</a:t>
            </a:r>
          </a:p>
          <a:p>
            <a:pPr lvl="2">
              <a:lnSpc>
                <a:spcPct val="80000"/>
              </a:lnSpc>
            </a:pPr>
            <a:endParaRPr lang="en-US" sz="1600"/>
          </a:p>
          <a:p>
            <a:pPr>
              <a:lnSpc>
                <a:spcPct val="80000"/>
              </a:lnSpc>
            </a:pPr>
            <a:endParaRPr lang="en-US" sz="2000"/>
          </a:p>
        </p:txBody>
      </p:sp>
      <p:grpSp>
        <p:nvGrpSpPr>
          <p:cNvPr id="304132" name="Group 4"/>
          <p:cNvGrpSpPr>
            <a:grpSpLocks/>
          </p:cNvGrpSpPr>
          <p:nvPr/>
        </p:nvGrpSpPr>
        <p:grpSpPr bwMode="auto">
          <a:xfrm>
            <a:off x="849313" y="2590800"/>
            <a:ext cx="7380287" cy="457200"/>
            <a:chOff x="543" y="1680"/>
            <a:chExt cx="4649" cy="288"/>
          </a:xfrm>
        </p:grpSpPr>
        <p:sp>
          <p:nvSpPr>
            <p:cNvPr id="304133" name="Rectangle 5"/>
            <p:cNvSpPr>
              <a:spLocks noChangeArrowheads="1"/>
            </p:cNvSpPr>
            <p:nvPr/>
          </p:nvSpPr>
          <p:spPr bwMode="auto">
            <a:xfrm>
              <a:off x="543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4" name="Rectangle 6"/>
            <p:cNvSpPr>
              <a:spLocks noChangeArrowheads="1"/>
            </p:cNvSpPr>
            <p:nvPr/>
          </p:nvSpPr>
          <p:spPr bwMode="auto">
            <a:xfrm>
              <a:off x="695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5" name="Rectangle 7"/>
            <p:cNvSpPr>
              <a:spLocks noChangeArrowheads="1"/>
            </p:cNvSpPr>
            <p:nvPr/>
          </p:nvSpPr>
          <p:spPr bwMode="auto">
            <a:xfrm>
              <a:off x="831" y="1700"/>
              <a:ext cx="186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4136" name="Rectangle 8"/>
            <p:cNvSpPr>
              <a:spLocks noChangeArrowheads="1"/>
            </p:cNvSpPr>
            <p:nvPr/>
          </p:nvSpPr>
          <p:spPr bwMode="auto">
            <a:xfrm>
              <a:off x="975" y="1700"/>
              <a:ext cx="21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4137" name="Line 9"/>
            <p:cNvSpPr>
              <a:spLocks noChangeShapeType="1"/>
            </p:cNvSpPr>
            <p:nvPr/>
          </p:nvSpPr>
          <p:spPr bwMode="auto">
            <a:xfrm>
              <a:off x="7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8" name="Line 10"/>
            <p:cNvSpPr>
              <a:spLocks noChangeShapeType="1"/>
            </p:cNvSpPr>
            <p:nvPr/>
          </p:nvSpPr>
          <p:spPr bwMode="auto">
            <a:xfrm>
              <a:off x="8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39" name="Line 11"/>
            <p:cNvSpPr>
              <a:spLocks noChangeShapeType="1"/>
            </p:cNvSpPr>
            <p:nvPr/>
          </p:nvSpPr>
          <p:spPr bwMode="auto">
            <a:xfrm>
              <a:off x="10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0" name="Line 12"/>
            <p:cNvSpPr>
              <a:spLocks noChangeShapeType="1"/>
            </p:cNvSpPr>
            <p:nvPr/>
          </p:nvSpPr>
          <p:spPr bwMode="auto">
            <a:xfrm>
              <a:off x="12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1" name="Line 13"/>
            <p:cNvSpPr>
              <a:spLocks noChangeShapeType="1"/>
            </p:cNvSpPr>
            <p:nvPr/>
          </p:nvSpPr>
          <p:spPr bwMode="auto">
            <a:xfrm>
              <a:off x="14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2" name="Line 14"/>
            <p:cNvSpPr>
              <a:spLocks noChangeShapeType="1"/>
            </p:cNvSpPr>
            <p:nvPr/>
          </p:nvSpPr>
          <p:spPr bwMode="auto">
            <a:xfrm>
              <a:off x="158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3" name="Line 15"/>
            <p:cNvSpPr>
              <a:spLocks noChangeShapeType="1"/>
            </p:cNvSpPr>
            <p:nvPr/>
          </p:nvSpPr>
          <p:spPr bwMode="auto">
            <a:xfrm>
              <a:off x="172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4" name="Line 16"/>
            <p:cNvSpPr>
              <a:spLocks noChangeShapeType="1"/>
            </p:cNvSpPr>
            <p:nvPr/>
          </p:nvSpPr>
          <p:spPr bwMode="auto">
            <a:xfrm>
              <a:off x="187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5" name="Line 17"/>
            <p:cNvSpPr>
              <a:spLocks noChangeShapeType="1"/>
            </p:cNvSpPr>
            <p:nvPr/>
          </p:nvSpPr>
          <p:spPr bwMode="auto">
            <a:xfrm>
              <a:off x="201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6" name="Line 18"/>
            <p:cNvSpPr>
              <a:spLocks noChangeShapeType="1"/>
            </p:cNvSpPr>
            <p:nvPr/>
          </p:nvSpPr>
          <p:spPr bwMode="auto">
            <a:xfrm>
              <a:off x="216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7" name="Line 19"/>
            <p:cNvSpPr>
              <a:spLocks noChangeShapeType="1"/>
            </p:cNvSpPr>
            <p:nvPr/>
          </p:nvSpPr>
          <p:spPr bwMode="auto">
            <a:xfrm>
              <a:off x="230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8" name="Line 20"/>
            <p:cNvSpPr>
              <a:spLocks noChangeShapeType="1"/>
            </p:cNvSpPr>
            <p:nvPr/>
          </p:nvSpPr>
          <p:spPr bwMode="auto">
            <a:xfrm>
              <a:off x="244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49" name="Line 21"/>
            <p:cNvSpPr>
              <a:spLocks noChangeShapeType="1"/>
            </p:cNvSpPr>
            <p:nvPr/>
          </p:nvSpPr>
          <p:spPr bwMode="auto">
            <a:xfrm>
              <a:off x="259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0" name="Line 22"/>
            <p:cNvSpPr>
              <a:spLocks noChangeShapeType="1"/>
            </p:cNvSpPr>
            <p:nvPr/>
          </p:nvSpPr>
          <p:spPr bwMode="auto">
            <a:xfrm>
              <a:off x="273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1" name="Line 23"/>
            <p:cNvSpPr>
              <a:spLocks noChangeShapeType="1"/>
            </p:cNvSpPr>
            <p:nvPr/>
          </p:nvSpPr>
          <p:spPr bwMode="auto">
            <a:xfrm>
              <a:off x="288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2" name="Line 24"/>
            <p:cNvSpPr>
              <a:spLocks noChangeShapeType="1"/>
            </p:cNvSpPr>
            <p:nvPr/>
          </p:nvSpPr>
          <p:spPr bwMode="auto">
            <a:xfrm>
              <a:off x="302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3" name="Line 25"/>
            <p:cNvSpPr>
              <a:spLocks noChangeShapeType="1"/>
            </p:cNvSpPr>
            <p:nvPr/>
          </p:nvSpPr>
          <p:spPr bwMode="auto">
            <a:xfrm>
              <a:off x="316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4" name="Line 26"/>
            <p:cNvSpPr>
              <a:spLocks noChangeShapeType="1"/>
            </p:cNvSpPr>
            <p:nvPr/>
          </p:nvSpPr>
          <p:spPr bwMode="auto">
            <a:xfrm>
              <a:off x="331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5" name="Line 27"/>
            <p:cNvSpPr>
              <a:spLocks noChangeShapeType="1"/>
            </p:cNvSpPr>
            <p:nvPr/>
          </p:nvSpPr>
          <p:spPr bwMode="auto">
            <a:xfrm>
              <a:off x="345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6" name="Line 28"/>
            <p:cNvSpPr>
              <a:spLocks noChangeShapeType="1"/>
            </p:cNvSpPr>
            <p:nvPr/>
          </p:nvSpPr>
          <p:spPr bwMode="auto">
            <a:xfrm>
              <a:off x="360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7" name="Line 29"/>
            <p:cNvSpPr>
              <a:spLocks noChangeShapeType="1"/>
            </p:cNvSpPr>
            <p:nvPr/>
          </p:nvSpPr>
          <p:spPr bwMode="auto">
            <a:xfrm>
              <a:off x="374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8" name="Line 30"/>
            <p:cNvSpPr>
              <a:spLocks noChangeShapeType="1"/>
            </p:cNvSpPr>
            <p:nvPr/>
          </p:nvSpPr>
          <p:spPr bwMode="auto">
            <a:xfrm>
              <a:off x="388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59" name="Line 31"/>
            <p:cNvSpPr>
              <a:spLocks noChangeShapeType="1"/>
            </p:cNvSpPr>
            <p:nvPr/>
          </p:nvSpPr>
          <p:spPr bwMode="auto">
            <a:xfrm>
              <a:off x="403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0" name="Line 32"/>
            <p:cNvSpPr>
              <a:spLocks noChangeShapeType="1"/>
            </p:cNvSpPr>
            <p:nvPr/>
          </p:nvSpPr>
          <p:spPr bwMode="auto">
            <a:xfrm>
              <a:off x="417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1" name="Line 33"/>
            <p:cNvSpPr>
              <a:spLocks noChangeShapeType="1"/>
            </p:cNvSpPr>
            <p:nvPr/>
          </p:nvSpPr>
          <p:spPr bwMode="auto">
            <a:xfrm>
              <a:off x="432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2" name="Line 34"/>
            <p:cNvSpPr>
              <a:spLocks noChangeShapeType="1"/>
            </p:cNvSpPr>
            <p:nvPr/>
          </p:nvSpPr>
          <p:spPr bwMode="auto">
            <a:xfrm>
              <a:off x="4464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3" name="Line 35"/>
            <p:cNvSpPr>
              <a:spLocks noChangeShapeType="1"/>
            </p:cNvSpPr>
            <p:nvPr/>
          </p:nvSpPr>
          <p:spPr bwMode="auto">
            <a:xfrm>
              <a:off x="4608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4" name="Line 36"/>
            <p:cNvSpPr>
              <a:spLocks noChangeShapeType="1"/>
            </p:cNvSpPr>
            <p:nvPr/>
          </p:nvSpPr>
          <p:spPr bwMode="auto">
            <a:xfrm>
              <a:off x="4752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5" name="Line 37"/>
            <p:cNvSpPr>
              <a:spLocks noChangeShapeType="1"/>
            </p:cNvSpPr>
            <p:nvPr/>
          </p:nvSpPr>
          <p:spPr bwMode="auto">
            <a:xfrm>
              <a:off x="4896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6" name="Line 38"/>
            <p:cNvSpPr>
              <a:spLocks noChangeShapeType="1"/>
            </p:cNvSpPr>
            <p:nvPr/>
          </p:nvSpPr>
          <p:spPr bwMode="auto">
            <a:xfrm>
              <a:off x="5040" y="1928"/>
              <a:ext cx="0" cy="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7" name="Rectangle 39"/>
            <p:cNvSpPr>
              <a:spLocks noChangeArrowheads="1"/>
            </p:cNvSpPr>
            <p:nvPr/>
          </p:nvSpPr>
          <p:spPr bwMode="auto">
            <a:xfrm>
              <a:off x="2786" y="1700"/>
              <a:ext cx="803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Group ID</a:t>
              </a:r>
            </a:p>
          </p:txBody>
        </p:sp>
        <p:sp>
          <p:nvSpPr>
            <p:cNvPr id="304168" name="Line 40"/>
            <p:cNvSpPr>
              <a:spLocks noChangeShapeType="1"/>
            </p:cNvSpPr>
            <p:nvPr/>
          </p:nvSpPr>
          <p:spPr bwMode="auto">
            <a:xfrm flipH="1">
              <a:off x="568" y="1680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69" name="Line 41"/>
            <p:cNvSpPr>
              <a:spLocks noChangeShapeType="1"/>
            </p:cNvSpPr>
            <p:nvPr/>
          </p:nvSpPr>
          <p:spPr bwMode="auto">
            <a:xfrm flipH="1">
              <a:off x="568" y="1968"/>
              <a:ext cx="5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0" name="Line 42"/>
            <p:cNvSpPr>
              <a:spLocks noChangeShapeType="1"/>
            </p:cNvSpPr>
            <p:nvPr/>
          </p:nvSpPr>
          <p:spPr bwMode="auto">
            <a:xfrm>
              <a:off x="576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1" name="Line 43"/>
            <p:cNvSpPr>
              <a:spLocks noChangeShapeType="1"/>
            </p:cNvSpPr>
            <p:nvPr/>
          </p:nvSpPr>
          <p:spPr bwMode="auto">
            <a:xfrm>
              <a:off x="1152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2" name="Line 44"/>
            <p:cNvSpPr>
              <a:spLocks noChangeShapeType="1"/>
            </p:cNvSpPr>
            <p:nvPr/>
          </p:nvSpPr>
          <p:spPr bwMode="auto">
            <a:xfrm>
              <a:off x="5184" y="1688"/>
              <a:ext cx="0" cy="2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3" name="Line 45"/>
            <p:cNvSpPr>
              <a:spLocks noChangeShapeType="1"/>
            </p:cNvSpPr>
            <p:nvPr/>
          </p:nvSpPr>
          <p:spPr bwMode="auto">
            <a:xfrm flipH="1">
              <a:off x="1144" y="1680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174" name="Line 46"/>
            <p:cNvSpPr>
              <a:spLocks noChangeShapeType="1"/>
            </p:cNvSpPr>
            <p:nvPr/>
          </p:nvSpPr>
          <p:spPr bwMode="auto">
            <a:xfrm flipH="1">
              <a:off x="1144" y="1968"/>
              <a:ext cx="40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EF7FA-7102-462A-8DF9-B47E85BB6104}" type="slidenum">
              <a:rPr lang="en-US"/>
              <a:pPr/>
              <a:t>8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Internet Group Management Protocol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End system to router protocol is IGMP</a:t>
            </a:r>
          </a:p>
          <a:p>
            <a:pPr lvl="2"/>
            <a:endParaRPr lang="en-US" sz="2000"/>
          </a:p>
          <a:p>
            <a:r>
              <a:rPr lang="en-US" sz="2800"/>
              <a:t>Each host keeps track of which mcast groups it has subscribed to</a:t>
            </a:r>
          </a:p>
          <a:p>
            <a:pPr lvl="1"/>
            <a:r>
              <a:rPr lang="en-US" sz="2400"/>
              <a:t>Socket API informs IGMP process of all joins</a:t>
            </a:r>
          </a:p>
          <a:p>
            <a:pPr lvl="2"/>
            <a:endParaRPr lang="en-US" sz="2000"/>
          </a:p>
          <a:p>
            <a:r>
              <a:rPr lang="en-US" sz="2800"/>
              <a:t>Objective is to keep router up-to-date with group membership of entire LAN</a:t>
            </a:r>
          </a:p>
          <a:p>
            <a:pPr lvl="1"/>
            <a:r>
              <a:rPr lang="en-US" sz="2400"/>
              <a:t>Routers need not know who all the members are, only that </a:t>
            </a:r>
            <a:r>
              <a:rPr lang="en-US" sz="2400" i="1"/>
              <a:t>members exist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482A2-7D1F-44D7-9870-0640D921FF01}" type="slidenum">
              <a:rPr lang="en-US"/>
              <a:pPr/>
              <a:t>9</a:t>
            </a:fld>
            <a:endParaRPr lang="en-US"/>
          </a:p>
        </p:txBody>
      </p:sp>
      <p:sp>
        <p:nvSpPr>
          <p:cNvPr id="490498" name="Line 2"/>
          <p:cNvSpPr>
            <a:spLocks noChangeShapeType="1"/>
          </p:cNvSpPr>
          <p:nvPr/>
        </p:nvSpPr>
        <p:spPr bwMode="auto">
          <a:xfrm flipV="1">
            <a:off x="6248400" y="1371600"/>
            <a:ext cx="4318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499" name="Line 3"/>
          <p:cNvSpPr>
            <a:spLocks noChangeShapeType="1"/>
          </p:cNvSpPr>
          <p:nvPr/>
        </p:nvSpPr>
        <p:spPr bwMode="auto">
          <a:xfrm flipH="1" flipV="1">
            <a:off x="57658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0" name="Line 4"/>
          <p:cNvSpPr>
            <a:spLocks noChangeShapeType="1"/>
          </p:cNvSpPr>
          <p:nvPr/>
        </p:nvSpPr>
        <p:spPr bwMode="auto">
          <a:xfrm flipV="1">
            <a:off x="3657600" y="1371600"/>
            <a:ext cx="5080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1" name="Line 5"/>
          <p:cNvSpPr>
            <a:spLocks noChangeShapeType="1"/>
          </p:cNvSpPr>
          <p:nvPr/>
        </p:nvSpPr>
        <p:spPr bwMode="auto">
          <a:xfrm flipH="1" flipV="1">
            <a:off x="3175000" y="1371600"/>
            <a:ext cx="482600" cy="6350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title"/>
          </p:nvPr>
        </p:nvSpPr>
        <p:spPr>
          <a:xfrm>
            <a:off x="700088" y="274638"/>
            <a:ext cx="7583487" cy="839787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How IGMP Works</a:t>
            </a:r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54038" y="3948113"/>
            <a:ext cx="7835900" cy="2528887"/>
          </a:xfrm>
          <a:noFill/>
          <a:ln/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</a:pPr>
            <a:r>
              <a:rPr lang="en-US" sz="2000"/>
              <a:t>On each link, one router is elected the “querier”</a:t>
            </a:r>
          </a:p>
          <a:p>
            <a:pPr marL="685800" lvl="1" indent="-228600">
              <a:lnSpc>
                <a:spcPct val="90000"/>
              </a:lnSpc>
            </a:pPr>
            <a:endParaRPr lang="en-US" sz="1800"/>
          </a:p>
          <a:p>
            <a:pPr marL="285750" indent="-285750">
              <a:lnSpc>
                <a:spcPct val="90000"/>
              </a:lnSpc>
            </a:pPr>
            <a:r>
              <a:rPr lang="en-US" sz="2000"/>
              <a:t>Querier periodically sends a Membership Query message to the all-systems group (224.0.0.1), with TTL = 1</a:t>
            </a:r>
          </a:p>
          <a:p>
            <a:pPr marL="685800" lvl="1" indent="-228600">
              <a:lnSpc>
                <a:spcPct val="90000"/>
              </a:lnSpc>
            </a:pPr>
            <a:endParaRPr lang="en-US" sz="1800"/>
          </a:p>
          <a:p>
            <a:pPr marL="285750" indent="-285750">
              <a:lnSpc>
                <a:spcPct val="90000"/>
              </a:lnSpc>
            </a:pPr>
            <a:r>
              <a:rPr lang="en-US" sz="2000"/>
              <a:t>On receipt, hosts start random timers (between 0 and 10 seconds) for each multicast group to which they belong </a:t>
            </a:r>
          </a:p>
        </p:txBody>
      </p:sp>
      <p:sp>
        <p:nvSpPr>
          <p:cNvPr id="490504" name="Line 8"/>
          <p:cNvSpPr>
            <a:spLocks noChangeShapeType="1"/>
          </p:cNvSpPr>
          <p:nvPr/>
        </p:nvSpPr>
        <p:spPr bwMode="auto">
          <a:xfrm>
            <a:off x="2235200" y="2755900"/>
            <a:ext cx="5410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5" name="Line 9"/>
          <p:cNvSpPr>
            <a:spLocks noChangeShapeType="1"/>
          </p:cNvSpPr>
          <p:nvPr/>
        </p:nvSpPr>
        <p:spPr bwMode="auto">
          <a:xfrm>
            <a:off x="36449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6" name="Line 10"/>
          <p:cNvSpPr>
            <a:spLocks noChangeShapeType="1"/>
          </p:cNvSpPr>
          <p:nvPr/>
        </p:nvSpPr>
        <p:spPr bwMode="auto">
          <a:xfrm>
            <a:off x="6235700" y="22479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7" name="Line 11"/>
          <p:cNvSpPr>
            <a:spLocks noChangeShapeType="1"/>
          </p:cNvSpPr>
          <p:nvPr/>
        </p:nvSpPr>
        <p:spPr bwMode="auto">
          <a:xfrm>
            <a:off x="2425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8" name="Line 12"/>
          <p:cNvSpPr>
            <a:spLocks noChangeShapeType="1"/>
          </p:cNvSpPr>
          <p:nvPr/>
        </p:nvSpPr>
        <p:spPr bwMode="auto">
          <a:xfrm>
            <a:off x="3263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09" name="Line 13"/>
          <p:cNvSpPr>
            <a:spLocks noChangeShapeType="1"/>
          </p:cNvSpPr>
          <p:nvPr/>
        </p:nvSpPr>
        <p:spPr bwMode="auto">
          <a:xfrm>
            <a:off x="41021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0" name="Line 14"/>
          <p:cNvSpPr>
            <a:spLocks noChangeShapeType="1"/>
          </p:cNvSpPr>
          <p:nvPr/>
        </p:nvSpPr>
        <p:spPr bwMode="auto">
          <a:xfrm>
            <a:off x="49403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1" name="Line 15"/>
          <p:cNvSpPr>
            <a:spLocks noChangeShapeType="1"/>
          </p:cNvSpPr>
          <p:nvPr/>
        </p:nvSpPr>
        <p:spPr bwMode="auto">
          <a:xfrm>
            <a:off x="57785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2" name="Line 16"/>
          <p:cNvSpPr>
            <a:spLocks noChangeShapeType="1"/>
          </p:cNvSpPr>
          <p:nvPr/>
        </p:nvSpPr>
        <p:spPr bwMode="auto">
          <a:xfrm>
            <a:off x="66167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3" name="Line 17"/>
          <p:cNvSpPr>
            <a:spLocks noChangeShapeType="1"/>
          </p:cNvSpPr>
          <p:nvPr/>
        </p:nvSpPr>
        <p:spPr bwMode="auto">
          <a:xfrm>
            <a:off x="7454900" y="278130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4" name="Line 18"/>
          <p:cNvSpPr>
            <a:spLocks noChangeShapeType="1"/>
          </p:cNvSpPr>
          <p:nvPr/>
        </p:nvSpPr>
        <p:spPr bwMode="auto">
          <a:xfrm>
            <a:off x="3721100" y="2235200"/>
            <a:ext cx="0" cy="508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5" name="Arc 19"/>
          <p:cNvSpPr>
            <a:spLocks/>
          </p:cNvSpPr>
          <p:nvPr/>
        </p:nvSpPr>
        <p:spPr bwMode="auto">
          <a:xfrm rot="10800000">
            <a:off x="3659188" y="27701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6" name="Arc 20"/>
          <p:cNvSpPr>
            <a:spLocks/>
          </p:cNvSpPr>
          <p:nvPr/>
        </p:nvSpPr>
        <p:spPr bwMode="auto">
          <a:xfrm rot="10800000">
            <a:off x="3721100" y="2770188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7" name="Line 21"/>
          <p:cNvSpPr>
            <a:spLocks noChangeShapeType="1"/>
          </p:cNvSpPr>
          <p:nvPr/>
        </p:nvSpPr>
        <p:spPr bwMode="auto">
          <a:xfrm flipH="1">
            <a:off x="2184400" y="2832100"/>
            <a:ext cx="1473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8" name="Arc 22"/>
          <p:cNvSpPr>
            <a:spLocks/>
          </p:cNvSpPr>
          <p:nvPr/>
        </p:nvSpPr>
        <p:spPr bwMode="auto">
          <a:xfrm rot="5400000">
            <a:off x="39639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19" name="Arc 23"/>
          <p:cNvSpPr>
            <a:spLocks/>
          </p:cNvSpPr>
          <p:nvPr/>
        </p:nvSpPr>
        <p:spPr bwMode="auto">
          <a:xfrm rot="16200000">
            <a:off x="33408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0" name="Line 24"/>
          <p:cNvSpPr>
            <a:spLocks noChangeShapeType="1"/>
          </p:cNvSpPr>
          <p:nvPr/>
        </p:nvSpPr>
        <p:spPr bwMode="auto">
          <a:xfrm>
            <a:off x="33401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1" name="Arc 25"/>
          <p:cNvSpPr>
            <a:spLocks/>
          </p:cNvSpPr>
          <p:nvPr/>
        </p:nvSpPr>
        <p:spPr bwMode="auto">
          <a:xfrm rot="16200000">
            <a:off x="2502694" y="28455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2" name="Line 26"/>
          <p:cNvSpPr>
            <a:spLocks noChangeShapeType="1"/>
          </p:cNvSpPr>
          <p:nvPr/>
        </p:nvSpPr>
        <p:spPr bwMode="auto">
          <a:xfrm>
            <a:off x="2501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3" name="Line 27"/>
          <p:cNvSpPr>
            <a:spLocks noChangeShapeType="1"/>
          </p:cNvSpPr>
          <p:nvPr/>
        </p:nvSpPr>
        <p:spPr bwMode="auto">
          <a:xfrm flipH="1">
            <a:off x="3784600" y="2832100"/>
            <a:ext cx="39116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4" name="Line 28"/>
          <p:cNvSpPr>
            <a:spLocks noChangeShapeType="1"/>
          </p:cNvSpPr>
          <p:nvPr/>
        </p:nvSpPr>
        <p:spPr bwMode="auto">
          <a:xfrm>
            <a:off x="40259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5" name="Arc 29"/>
          <p:cNvSpPr>
            <a:spLocks/>
          </p:cNvSpPr>
          <p:nvPr/>
        </p:nvSpPr>
        <p:spPr bwMode="auto">
          <a:xfrm rot="5400000">
            <a:off x="48021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6" name="Line 30"/>
          <p:cNvSpPr>
            <a:spLocks noChangeShapeType="1"/>
          </p:cNvSpPr>
          <p:nvPr/>
        </p:nvSpPr>
        <p:spPr bwMode="auto">
          <a:xfrm>
            <a:off x="48641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7" name="Arc 31"/>
          <p:cNvSpPr>
            <a:spLocks/>
          </p:cNvSpPr>
          <p:nvPr/>
        </p:nvSpPr>
        <p:spPr bwMode="auto">
          <a:xfrm rot="5400000">
            <a:off x="56403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8" name="Line 32"/>
          <p:cNvSpPr>
            <a:spLocks noChangeShapeType="1"/>
          </p:cNvSpPr>
          <p:nvPr/>
        </p:nvSpPr>
        <p:spPr bwMode="auto">
          <a:xfrm>
            <a:off x="57023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29" name="Arc 33"/>
          <p:cNvSpPr>
            <a:spLocks/>
          </p:cNvSpPr>
          <p:nvPr/>
        </p:nvSpPr>
        <p:spPr bwMode="auto">
          <a:xfrm rot="5400000">
            <a:off x="64785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0" name="Line 34"/>
          <p:cNvSpPr>
            <a:spLocks noChangeShapeType="1"/>
          </p:cNvSpPr>
          <p:nvPr/>
        </p:nvSpPr>
        <p:spPr bwMode="auto">
          <a:xfrm>
            <a:off x="65405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1" name="Arc 35"/>
          <p:cNvSpPr>
            <a:spLocks/>
          </p:cNvSpPr>
          <p:nvPr/>
        </p:nvSpPr>
        <p:spPr bwMode="auto">
          <a:xfrm rot="5400000">
            <a:off x="7316788" y="2846388"/>
            <a:ext cx="63500" cy="63500"/>
          </a:xfrm>
          <a:custGeom>
            <a:avLst/>
            <a:gdLst>
              <a:gd name="G0" fmla="+- 21600 0 0"/>
              <a:gd name="G1" fmla="+- 21593 0 0"/>
              <a:gd name="G2" fmla="+- 21600 0 0"/>
              <a:gd name="T0" fmla="*/ 0 w 21600"/>
              <a:gd name="T1" fmla="*/ 21593 h 21593"/>
              <a:gd name="T2" fmla="*/ 21060 w 21600"/>
              <a:gd name="T3" fmla="*/ 0 h 21593"/>
              <a:gd name="T4" fmla="*/ 21600 w 21600"/>
              <a:gd name="T5" fmla="*/ 21593 h 215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593" fill="none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</a:path>
              <a:path w="21600" h="21593" stroke="0" extrusionOk="0">
                <a:moveTo>
                  <a:pt x="0" y="21593"/>
                </a:moveTo>
                <a:cubicBezTo>
                  <a:pt x="0" y="9874"/>
                  <a:pt x="9344" y="292"/>
                  <a:pt x="21059" y="-1"/>
                </a:cubicBezTo>
                <a:lnTo>
                  <a:pt x="21600" y="21593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2" name="Line 36"/>
          <p:cNvSpPr>
            <a:spLocks noChangeShapeType="1"/>
          </p:cNvSpPr>
          <p:nvPr/>
        </p:nvSpPr>
        <p:spPr bwMode="auto">
          <a:xfrm>
            <a:off x="7378700" y="2921000"/>
            <a:ext cx="0" cy="355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3" name="Arc 37"/>
          <p:cNvSpPr>
            <a:spLocks/>
          </p:cNvSpPr>
          <p:nvPr/>
        </p:nvSpPr>
        <p:spPr bwMode="auto">
          <a:xfrm rot="5400000">
            <a:off x="6084094" y="2769394"/>
            <a:ext cx="65088" cy="63500"/>
          </a:xfrm>
          <a:custGeom>
            <a:avLst/>
            <a:gdLst>
              <a:gd name="G0" fmla="+- 540 0 0"/>
              <a:gd name="G1" fmla="+- 21600 0 0"/>
              <a:gd name="G2" fmla="+- 21600 0 0"/>
              <a:gd name="T0" fmla="*/ 0 w 22140"/>
              <a:gd name="T1" fmla="*/ 7 h 21600"/>
              <a:gd name="T2" fmla="*/ 22140 w 22140"/>
              <a:gd name="T3" fmla="*/ 21600 h 21600"/>
              <a:gd name="T4" fmla="*/ 540 w 2214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40" h="21600" fill="none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</a:path>
              <a:path w="22140" h="21600" stroke="0" extrusionOk="0">
                <a:moveTo>
                  <a:pt x="-1" y="6"/>
                </a:moveTo>
                <a:cubicBezTo>
                  <a:pt x="179" y="2"/>
                  <a:pt x="359" y="-1"/>
                  <a:pt x="540" y="0"/>
                </a:cubicBezTo>
                <a:cubicBezTo>
                  <a:pt x="12469" y="0"/>
                  <a:pt x="22140" y="9670"/>
                  <a:pt x="22140" y="21600"/>
                </a:cubicBezTo>
                <a:lnTo>
                  <a:pt x="54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4" name="Line 38"/>
          <p:cNvSpPr>
            <a:spLocks noChangeShapeType="1"/>
          </p:cNvSpPr>
          <p:nvPr/>
        </p:nvSpPr>
        <p:spPr bwMode="auto">
          <a:xfrm flipV="1">
            <a:off x="6159500" y="2209800"/>
            <a:ext cx="0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5" name="Oval 39"/>
          <p:cNvSpPr>
            <a:spLocks noChangeArrowheads="1"/>
          </p:cNvSpPr>
          <p:nvPr/>
        </p:nvSpPr>
        <p:spPr bwMode="auto">
          <a:xfrm>
            <a:off x="34290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6" name="Rectangle 40"/>
          <p:cNvSpPr>
            <a:spLocks noChangeArrowheads="1"/>
          </p:cNvSpPr>
          <p:nvPr/>
        </p:nvSpPr>
        <p:spPr bwMode="auto">
          <a:xfrm>
            <a:off x="3443288" y="1812925"/>
            <a:ext cx="4032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2000" b="1">
                <a:solidFill>
                  <a:srgbClr val="000000"/>
                </a:solidFill>
              </a:rPr>
              <a:t>Q</a:t>
            </a:r>
          </a:p>
        </p:txBody>
      </p:sp>
      <p:sp>
        <p:nvSpPr>
          <p:cNvPr id="490537" name="Oval 41"/>
          <p:cNvSpPr>
            <a:spLocks noChangeArrowheads="1"/>
          </p:cNvSpPr>
          <p:nvPr/>
        </p:nvSpPr>
        <p:spPr bwMode="auto">
          <a:xfrm>
            <a:off x="6019800" y="1778000"/>
            <a:ext cx="431800" cy="4318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8" name="Rectangle 42"/>
          <p:cNvSpPr>
            <a:spLocks noChangeArrowheads="1"/>
          </p:cNvSpPr>
          <p:nvPr/>
        </p:nvSpPr>
        <p:spPr bwMode="auto">
          <a:xfrm>
            <a:off x="2209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39" name="Rectangle 43"/>
          <p:cNvSpPr>
            <a:spLocks noChangeArrowheads="1"/>
          </p:cNvSpPr>
          <p:nvPr/>
        </p:nvSpPr>
        <p:spPr bwMode="auto">
          <a:xfrm>
            <a:off x="3048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0" name="Rectangle 44"/>
          <p:cNvSpPr>
            <a:spLocks noChangeArrowheads="1"/>
          </p:cNvSpPr>
          <p:nvPr/>
        </p:nvSpPr>
        <p:spPr bwMode="auto">
          <a:xfrm>
            <a:off x="38862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1" name="Rectangle 45"/>
          <p:cNvSpPr>
            <a:spLocks noChangeArrowheads="1"/>
          </p:cNvSpPr>
          <p:nvPr/>
        </p:nvSpPr>
        <p:spPr bwMode="auto">
          <a:xfrm>
            <a:off x="47244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2" name="Rectangle 46"/>
          <p:cNvSpPr>
            <a:spLocks noChangeArrowheads="1"/>
          </p:cNvSpPr>
          <p:nvPr/>
        </p:nvSpPr>
        <p:spPr bwMode="auto">
          <a:xfrm>
            <a:off x="55626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3" name="Rectangle 47"/>
          <p:cNvSpPr>
            <a:spLocks noChangeArrowheads="1"/>
          </p:cNvSpPr>
          <p:nvPr/>
        </p:nvSpPr>
        <p:spPr bwMode="auto">
          <a:xfrm>
            <a:off x="64008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4" name="Rectangle 48"/>
          <p:cNvSpPr>
            <a:spLocks noChangeArrowheads="1"/>
          </p:cNvSpPr>
          <p:nvPr/>
        </p:nvSpPr>
        <p:spPr bwMode="auto">
          <a:xfrm>
            <a:off x="7239000" y="3302000"/>
            <a:ext cx="431800" cy="431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0545" name="Rectangle 49"/>
          <p:cNvSpPr>
            <a:spLocks noChangeArrowheads="1"/>
          </p:cNvSpPr>
          <p:nvPr/>
        </p:nvSpPr>
        <p:spPr bwMode="auto">
          <a:xfrm>
            <a:off x="1208088" y="1812925"/>
            <a:ext cx="118745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Routers:</a:t>
            </a:r>
          </a:p>
        </p:txBody>
      </p:sp>
      <p:sp>
        <p:nvSpPr>
          <p:cNvPr id="490546" name="Rectangle 50"/>
          <p:cNvSpPr>
            <a:spLocks noChangeArrowheads="1"/>
          </p:cNvSpPr>
          <p:nvPr/>
        </p:nvSpPr>
        <p:spPr bwMode="auto">
          <a:xfrm>
            <a:off x="1208088" y="3336925"/>
            <a:ext cx="9525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000000"/>
                </a:solidFill>
              </a:rPr>
              <a:t>Hosts: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9178</TotalTime>
  <Words>895</Words>
  <Application>Microsoft Office PowerPoint</Application>
  <PresentationFormat>On-screen Show (4:3)</PresentationFormat>
  <Paragraphs>253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Times New Roman</vt:lpstr>
      <vt:lpstr>Comic Sans MS</vt:lpstr>
      <vt:lpstr>Arial</vt:lpstr>
      <vt:lpstr>Default Design</vt:lpstr>
      <vt:lpstr>Computer Networks 2</vt:lpstr>
      <vt:lpstr>Multicast</vt:lpstr>
      <vt:lpstr>Multicast – Efficient Data Distribution</vt:lpstr>
      <vt:lpstr>Multicast Example Applications</vt:lpstr>
      <vt:lpstr>IP Multicast Architecture</vt:lpstr>
      <vt:lpstr>IP Multicast Service Model (rfc1112)</vt:lpstr>
      <vt:lpstr>IP Multicast Addresses</vt:lpstr>
      <vt:lpstr>Internet Group Management Protocol</vt:lpstr>
      <vt:lpstr>How IGMP Works</vt:lpstr>
      <vt:lpstr>How IGMP Works (cont.)</vt:lpstr>
      <vt:lpstr>How IGMP Works (cont.)</vt:lpstr>
      <vt:lpstr>Routing Techniques</vt:lpstr>
      <vt:lpstr>MOSPF: Example</vt:lpstr>
      <vt:lpstr>Link Failure/Topology Change</vt:lpstr>
      <vt:lpstr>Impact on Route Computation</vt:lpstr>
      <vt:lpstr>Distance-Vector Multicast Routing</vt:lpstr>
      <vt:lpstr>Example Topology</vt:lpstr>
      <vt:lpstr>Broadcast with Truncation</vt:lpstr>
      <vt:lpstr>Prune</vt:lpstr>
      <vt:lpstr>Graft</vt:lpstr>
      <vt:lpstr>Source-based Trees</vt:lpstr>
      <vt:lpstr>Shared Tree</vt:lpstr>
      <vt:lpstr>Shared vs. Source-Based Trees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15-441 Lecture</dc:title>
  <dc:creator>Srinivasan Seshan</dc:creator>
  <cp:lastModifiedBy>mozafar</cp:lastModifiedBy>
  <cp:revision>320</cp:revision>
  <dcterms:created xsi:type="dcterms:W3CDTF">2001-06-06T05:25:08Z</dcterms:created>
  <dcterms:modified xsi:type="dcterms:W3CDTF">2011-02-14T11:43:01Z</dcterms:modified>
</cp:coreProperties>
</file>