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35"/>
  </p:notesMasterIdLst>
  <p:sldIdLst>
    <p:sldId id="256" r:id="rId2"/>
    <p:sldId id="331" r:id="rId3"/>
    <p:sldId id="286" r:id="rId4"/>
    <p:sldId id="258" r:id="rId5"/>
    <p:sldId id="287" r:id="rId6"/>
    <p:sldId id="288" r:id="rId7"/>
    <p:sldId id="333" r:id="rId8"/>
    <p:sldId id="289" r:id="rId9"/>
    <p:sldId id="260" r:id="rId10"/>
    <p:sldId id="259" r:id="rId11"/>
    <p:sldId id="261" r:id="rId12"/>
    <p:sldId id="290" r:id="rId13"/>
    <p:sldId id="265" r:id="rId14"/>
    <p:sldId id="267" r:id="rId15"/>
    <p:sldId id="291" r:id="rId16"/>
    <p:sldId id="271" r:id="rId17"/>
    <p:sldId id="272" r:id="rId18"/>
    <p:sldId id="273" r:id="rId19"/>
    <p:sldId id="292" r:id="rId20"/>
    <p:sldId id="334" r:id="rId21"/>
    <p:sldId id="274" r:id="rId22"/>
    <p:sldId id="325" r:id="rId23"/>
    <p:sldId id="326" r:id="rId24"/>
    <p:sldId id="328" r:id="rId25"/>
    <p:sldId id="327" r:id="rId26"/>
    <p:sldId id="329" r:id="rId27"/>
    <p:sldId id="330" r:id="rId28"/>
    <p:sldId id="335" r:id="rId29"/>
    <p:sldId id="336" r:id="rId30"/>
    <p:sldId id="337" r:id="rId31"/>
    <p:sldId id="339" r:id="rId32"/>
    <p:sldId id="338" r:id="rId33"/>
    <p:sldId id="27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FF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17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fld id="{68A517CB-7D90-4881-B55D-89385362BD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1ED91-0AB8-404C-A146-537787A535BA}" type="slidenum">
              <a:rPr lang="en-US"/>
              <a:pPr/>
              <a:t>1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1C7BE-54C8-4CA8-8FAF-44564E38BD28}" type="slidenum">
              <a:rPr lang="en-US"/>
              <a:pPr/>
              <a:t>10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3E45F-F822-48E6-A8AE-79C3786167C5}" type="slidenum">
              <a:rPr lang="en-US"/>
              <a:pPr/>
              <a:t>11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9F2CF-BD1C-46DE-A344-33C1B7C5410E}" type="slidenum">
              <a:rPr lang="en-US"/>
              <a:pPr/>
              <a:t>12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D2AC6-8BCC-4115-A0EF-FAD017E426EE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C3BA9-19D0-4106-8C30-6B4C085949AB}" type="slidenum">
              <a:rPr lang="en-US"/>
              <a:pPr/>
              <a:t>14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382CB-6045-4640-9017-F5A12DB1FA71}" type="slidenum">
              <a:rPr lang="en-US"/>
              <a:pPr/>
              <a:t>15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0A163C-5146-4471-88E7-B96ABBDB7921}" type="slidenum">
              <a:rPr lang="en-US"/>
              <a:pPr/>
              <a:t>16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EE7A0-BE19-4D3C-9479-7637D05DBED3}" type="slidenum">
              <a:rPr lang="en-US"/>
              <a:pPr/>
              <a:t>17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6B6D70-0741-45C7-B6B5-EED8939ECB77}" type="slidenum">
              <a:rPr lang="en-US"/>
              <a:pPr/>
              <a:t>18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5D39C-4A2F-48D3-B443-00A6FB9ABA0C}" type="slidenum">
              <a:rPr lang="en-US"/>
              <a:pPr/>
              <a:t>19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772DD-22D5-4817-86F1-781E1D99F439}" type="slidenum">
              <a:rPr lang="en-US"/>
              <a:pPr/>
              <a:t>2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BB9C2-0D30-4E3E-B98F-B1D215F323F0}" type="slidenum">
              <a:rPr lang="en-US"/>
              <a:pPr/>
              <a:t>20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A72FB-D62F-4935-BFF7-3628FA763168}" type="slidenum">
              <a:rPr lang="en-US"/>
              <a:pPr/>
              <a:t>21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82F87-D313-4000-B5E2-6D3971EC61C9}" type="slidenum">
              <a:rPr lang="en-US"/>
              <a:pPr/>
              <a:t>22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2D25A-4188-4627-9FCF-AFA922B4D0B4}" type="slidenum">
              <a:rPr lang="en-US"/>
              <a:pPr/>
              <a:t>23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1DA7D-22C4-4370-8A5D-244590B017E0}" type="slidenum">
              <a:rPr lang="en-US"/>
              <a:pPr/>
              <a:t>24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44CCE-6FEB-4597-8ABE-F87969554CA8}" type="slidenum">
              <a:rPr lang="en-US"/>
              <a:pPr/>
              <a:t>25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9CBF3-595F-4FDE-A080-14FEB3B82C0A}" type="slidenum">
              <a:rPr lang="en-US"/>
              <a:pPr/>
              <a:t>26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FBECF-DF43-46C7-B539-EA79313DF87A}" type="slidenum">
              <a:rPr lang="en-US"/>
              <a:pPr/>
              <a:t>27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23EB0-649E-40D9-BD77-F4BEC7A2EB9E}" type="slidenum">
              <a:rPr lang="en-US"/>
              <a:pPr/>
              <a:t>28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0BEE7-1FC7-44F2-8122-201203B5B9B0}" type="slidenum">
              <a:rPr lang="en-US"/>
              <a:pPr/>
              <a:t>29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750BA8-5861-4129-882A-24E7C691F36E}" type="slidenum">
              <a:rPr lang="en-US"/>
              <a:pPr/>
              <a:t>3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8A9DF-F324-4454-A8B1-E4F57B1ADBB9}" type="slidenum">
              <a:rPr lang="en-US"/>
              <a:pPr/>
              <a:t>30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7DF23-6945-48D9-B11E-5CDB0424C822}" type="slidenum">
              <a:rPr lang="en-US"/>
              <a:pPr/>
              <a:t>31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9A355-0D53-4070-874D-264E62D45A39}" type="slidenum">
              <a:rPr lang="en-US"/>
              <a:pPr/>
              <a:t>32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9BECD-9F4A-4E7D-8990-4789E7EE49D3}" type="slidenum">
              <a:rPr lang="en-US"/>
              <a:pPr/>
              <a:t>33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286244-64E8-4164-994B-1839D2139BAD}" type="slidenum">
              <a:rPr lang="en-US"/>
              <a:pPr/>
              <a:t>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1517F-556C-47AA-8135-17AB002B68FF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1000s of nodes.</a:t>
            </a:r>
          </a:p>
          <a:p>
            <a:r>
              <a:rPr lang="en-US"/>
              <a:t>Set of nodes may change…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4759E-C1FA-4D7D-B8E1-840187E9879A}" type="slidenum">
              <a:rPr lang="en-US"/>
              <a:pPr/>
              <a:t>6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4C100-3D1E-40FE-AF8B-993E53741978}" type="slidenum">
              <a:rPr lang="en-US"/>
              <a:pPr/>
              <a:t>7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5A178-7077-4A12-B1A7-09357D1903CC}" type="slidenum">
              <a:rPr lang="en-US"/>
              <a:pPr/>
              <a:t>8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27005-69A6-4A25-91EC-C7F5559D9338}" type="slidenum">
              <a:rPr lang="en-US"/>
              <a:pPr/>
              <a:t>9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0013"/>
            <a:ext cx="8229600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13672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39688"/>
            <a:ext cx="1069975" cy="1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XB Titre" pitchFamily="2" charset="-78"/>
          <a:ea typeface="+mj-ea"/>
          <a:cs typeface="XB Titre" pitchFamily="2" charset="-7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XB Niloofar" pitchFamily="2" charset="-78"/>
          <a:ea typeface="+mn-ea"/>
          <a:cs typeface="XB Niloofar" pitchFamily="2" charset="-78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XB Niloofar" pitchFamily="2" charset="-78"/>
          <a:cs typeface="XB Niloofar" pitchFamily="2" charset="-78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XB Niloofar" pitchFamily="2" charset="-78"/>
          <a:cs typeface="XB Niloofar" pitchFamily="2" charset="-78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XB Niloofar" pitchFamily="2" charset="-78"/>
          <a:cs typeface="XB Niloofar" pitchFamily="2" charset="-78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XB Niloofar" pitchFamily="2" charset="-78"/>
          <a:cs typeface="XB Niloofar" pitchFamily="2" charset="-7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fa-IR" sz="3600" dirty="0" smtClean="0"/>
              <a:t>شبکه های نظیر به نظیر</a:t>
            </a: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a-IR" sz="2400" dirty="0" smtClean="0"/>
              <a:t>مظفر بگ محمدی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fa-IR" sz="2400" dirty="0" smtClean="0"/>
              <a:t>دانشگاه ایلام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Napster</a:t>
            </a:r>
            <a:r>
              <a:rPr lang="fa-IR" dirty="0" smtClean="0"/>
              <a:t>: جستجو</a:t>
            </a:r>
            <a:endParaRPr lang="en-US" dirty="0"/>
          </a:p>
        </p:txBody>
      </p:sp>
      <p:pic>
        <p:nvPicPr>
          <p:cNvPr id="6148" name="Picture 4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676400"/>
            <a:ext cx="381000" cy="355600"/>
          </a:xfrm>
          <a:prstGeom prst="rect">
            <a:avLst/>
          </a:prstGeom>
          <a:noFill/>
        </p:spPr>
      </p:pic>
      <p:pic>
        <p:nvPicPr>
          <p:cNvPr id="6149" name="Picture 5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76400"/>
            <a:ext cx="381000" cy="355600"/>
          </a:xfrm>
          <a:prstGeom prst="rect">
            <a:avLst/>
          </a:prstGeom>
          <a:noFill/>
        </p:spPr>
      </p:pic>
      <p:pic>
        <p:nvPicPr>
          <p:cNvPr id="6150" name="Picture 6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438400"/>
            <a:ext cx="381000" cy="355600"/>
          </a:xfrm>
          <a:prstGeom prst="rect">
            <a:avLst/>
          </a:prstGeom>
          <a:noFill/>
        </p:spPr>
      </p:pic>
      <p:pic>
        <p:nvPicPr>
          <p:cNvPr id="6151" name="Picture 7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800600"/>
            <a:ext cx="381000" cy="355600"/>
          </a:xfrm>
          <a:prstGeom prst="rect">
            <a:avLst/>
          </a:prstGeom>
          <a:noFill/>
        </p:spPr>
      </p:pic>
      <p:pic>
        <p:nvPicPr>
          <p:cNvPr id="6152" name="Picture 8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953000"/>
            <a:ext cx="381000" cy="355600"/>
          </a:xfrm>
          <a:prstGeom prst="rect">
            <a:avLst/>
          </a:prstGeom>
          <a:noFill/>
        </p:spPr>
      </p:pic>
      <p:pic>
        <p:nvPicPr>
          <p:cNvPr id="6153" name="Picture 9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10000"/>
            <a:ext cx="381000" cy="355600"/>
          </a:xfrm>
          <a:prstGeom prst="rect">
            <a:avLst/>
          </a:prstGeom>
          <a:noFill/>
        </p:spPr>
      </p:pic>
      <p:pic>
        <p:nvPicPr>
          <p:cNvPr id="6154" name="Picture 10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133600"/>
            <a:ext cx="381000" cy="355600"/>
          </a:xfrm>
          <a:prstGeom prst="rect">
            <a:avLst/>
          </a:prstGeom>
          <a:noFill/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6477000" y="5181600"/>
            <a:ext cx="609600" cy="304800"/>
            <a:chOff x="2688" y="3552"/>
            <a:chExt cx="384" cy="192"/>
          </a:xfrm>
        </p:grpSpPr>
        <p:pic>
          <p:nvPicPr>
            <p:cNvPr id="6159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0" name="Picture 1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1" name="Picture 1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2057400" y="4191000"/>
            <a:ext cx="609600" cy="304800"/>
            <a:chOff x="2688" y="3552"/>
            <a:chExt cx="384" cy="192"/>
          </a:xfrm>
        </p:grpSpPr>
        <p:pic>
          <p:nvPicPr>
            <p:cNvPr id="6166" name="Picture 2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7" name="Picture 2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68" name="Picture 2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2819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2819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1" name="Picture 27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048000"/>
            <a:ext cx="381000" cy="355600"/>
          </a:xfrm>
          <a:prstGeom prst="rect">
            <a:avLst/>
          </a:prstGeom>
          <a:noFill/>
        </p:spPr>
      </p:pic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429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3" name="Picture 2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74" name="Group 30"/>
          <p:cNvGrpSpPr>
            <a:grpSpLocks/>
          </p:cNvGrpSpPr>
          <p:nvPr/>
        </p:nvGrpSpPr>
        <p:grpSpPr bwMode="auto">
          <a:xfrm>
            <a:off x="6400800" y="1676400"/>
            <a:ext cx="609600" cy="304800"/>
            <a:chOff x="2688" y="3552"/>
            <a:chExt cx="384" cy="192"/>
          </a:xfrm>
        </p:grpSpPr>
        <p:pic>
          <p:nvPicPr>
            <p:cNvPr id="6175" name="Picture 3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76" name="Picture 3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77" name="Picture 3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78" name="Picture 34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752600"/>
            <a:ext cx="381000" cy="355600"/>
          </a:xfrm>
          <a:prstGeom prst="rect">
            <a:avLst/>
          </a:prstGeom>
          <a:noFill/>
        </p:spPr>
      </p:pic>
      <p:pic>
        <p:nvPicPr>
          <p:cNvPr id="6179" name="Picture 3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0" name="Picture 3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1" name="Picture 3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2" name="Picture 3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05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3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1752600" y="5310188"/>
            <a:ext cx="214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Where is file A?</a:t>
            </a:r>
          </a:p>
        </p:txBody>
      </p:sp>
      <p:pic>
        <p:nvPicPr>
          <p:cNvPr id="6185" name="Picture 41" descr="j022356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276600"/>
            <a:ext cx="682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6" name="Picture 4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87" name="Group 43"/>
          <p:cNvGrpSpPr>
            <a:grpSpLocks/>
          </p:cNvGrpSpPr>
          <p:nvPr/>
        </p:nvGrpSpPr>
        <p:grpSpPr bwMode="auto">
          <a:xfrm>
            <a:off x="3352800" y="3962400"/>
            <a:ext cx="1143000" cy="990600"/>
            <a:chOff x="2112" y="2256"/>
            <a:chExt cx="720" cy="624"/>
          </a:xfrm>
        </p:grpSpPr>
        <p:sp>
          <p:nvSpPr>
            <p:cNvPr id="6188" name="Line 44"/>
            <p:cNvSpPr>
              <a:spLocks noChangeShapeType="1"/>
            </p:cNvSpPr>
            <p:nvPr/>
          </p:nvSpPr>
          <p:spPr bwMode="auto">
            <a:xfrm flipV="1">
              <a:off x="2688" y="2256"/>
              <a:ext cx="14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Rectangle 45"/>
            <p:cNvSpPr>
              <a:spLocks noChangeArrowheads="1"/>
            </p:cNvSpPr>
            <p:nvPr/>
          </p:nvSpPr>
          <p:spPr bwMode="auto">
            <a:xfrm>
              <a:off x="2112" y="2434"/>
              <a:ext cx="5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Query</a:t>
              </a:r>
            </a:p>
          </p:txBody>
        </p:sp>
      </p:grpSp>
      <p:grpSp>
        <p:nvGrpSpPr>
          <p:cNvPr id="6190" name="Group 46"/>
          <p:cNvGrpSpPr>
            <a:grpSpLocks/>
          </p:cNvGrpSpPr>
          <p:nvPr/>
        </p:nvGrpSpPr>
        <p:grpSpPr bwMode="auto">
          <a:xfrm>
            <a:off x="4419600" y="4038600"/>
            <a:ext cx="974725" cy="914400"/>
            <a:chOff x="2784" y="2304"/>
            <a:chExt cx="614" cy="576"/>
          </a:xfrm>
        </p:grpSpPr>
        <p:sp>
          <p:nvSpPr>
            <p:cNvPr id="6191" name="Line 47"/>
            <p:cNvSpPr>
              <a:spLocks noChangeShapeType="1"/>
            </p:cNvSpPr>
            <p:nvPr/>
          </p:nvSpPr>
          <p:spPr bwMode="auto">
            <a:xfrm flipV="1">
              <a:off x="2784" y="2304"/>
              <a:ext cx="14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2" name="Rectangle 48"/>
            <p:cNvSpPr>
              <a:spLocks noChangeArrowheads="1"/>
            </p:cNvSpPr>
            <p:nvPr/>
          </p:nvSpPr>
          <p:spPr bwMode="auto">
            <a:xfrm>
              <a:off x="2880" y="2434"/>
              <a:ext cx="5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FF00"/>
                  </a:solidFill>
                  <a:latin typeface="Comic Sans MS" pitchFamily="66" charset="0"/>
                </a:rPr>
                <a:t>Reply</a:t>
              </a:r>
            </a:p>
          </p:txBody>
        </p:sp>
      </p:grp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4572000" y="25908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0" hangingPunct="0"/>
            <a:r>
              <a:rPr lang="en-US" sz="2000">
                <a:latin typeface="Comic Sans MS" pitchFamily="66" charset="0"/>
              </a:rPr>
              <a:t>search(A)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--&gt;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123.2.0.18</a:t>
            </a:r>
          </a:p>
        </p:txBody>
      </p:sp>
      <p:grpSp>
        <p:nvGrpSpPr>
          <p:cNvPr id="6199" name="Group 55"/>
          <p:cNvGrpSpPr>
            <a:grpSpLocks/>
          </p:cNvGrpSpPr>
          <p:nvPr/>
        </p:nvGrpSpPr>
        <p:grpSpPr bwMode="auto">
          <a:xfrm>
            <a:off x="2057400" y="2590800"/>
            <a:ext cx="2057400" cy="2514600"/>
            <a:chOff x="1296" y="1632"/>
            <a:chExt cx="1296" cy="1584"/>
          </a:xfrm>
        </p:grpSpPr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 flipH="1" flipV="1">
              <a:off x="1344" y="1632"/>
              <a:ext cx="1248" cy="15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Text Box 53"/>
            <p:cNvSpPr txBox="1">
              <a:spLocks noChangeArrowheads="1"/>
            </p:cNvSpPr>
            <p:nvPr/>
          </p:nvSpPr>
          <p:spPr bwMode="auto">
            <a:xfrm>
              <a:off x="1824" y="2050"/>
              <a:ext cx="5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hlink"/>
                  </a:solidFill>
                  <a:latin typeface="Comic Sans MS" pitchFamily="66" charset="0"/>
                </a:rPr>
                <a:t>Fetch</a:t>
              </a:r>
            </a:p>
          </p:txBody>
        </p:sp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>
              <a:off x="1296" y="1728"/>
              <a:ext cx="1248" cy="1488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00" name="Rectangle 56"/>
          <p:cNvSpPr>
            <a:spLocks noChangeArrowheads="1"/>
          </p:cNvSpPr>
          <p:nvPr/>
        </p:nvSpPr>
        <p:spPr bwMode="auto">
          <a:xfrm>
            <a:off x="1066800" y="1730375"/>
            <a:ext cx="1381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123.2.0.18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" grpId="0" autoUpdateAnimBg="0"/>
      <p:bldP spid="6184" grpId="1" autoUpdateAnimBg="0"/>
      <p:bldP spid="6194" grpId="0" animBg="1" autoUpdateAnimBg="0"/>
      <p:bldP spid="6194" grpId="1" animBg="1" autoUpdateAnimBg="0"/>
      <p:bldP spid="62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Napster</a:t>
            </a:r>
            <a:r>
              <a:rPr lang="fa-IR" dirty="0" smtClean="0"/>
              <a:t>: توضیح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Pros:</a:t>
            </a:r>
          </a:p>
          <a:p>
            <a:pPr lvl="1"/>
            <a:r>
              <a:rPr lang="en-US"/>
              <a:t>Simple</a:t>
            </a:r>
          </a:p>
          <a:p>
            <a:pPr lvl="1"/>
            <a:r>
              <a:rPr lang="en-US"/>
              <a:t>Search scope is O(1)</a:t>
            </a:r>
          </a:p>
          <a:p>
            <a:pPr lvl="1"/>
            <a:r>
              <a:rPr lang="en-US"/>
              <a:t>Controllable (pro or con?)</a:t>
            </a:r>
          </a:p>
          <a:p>
            <a:pPr lvl="2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800"/>
              <a:t>Cons:</a:t>
            </a:r>
          </a:p>
          <a:p>
            <a:pPr lvl="1">
              <a:lnSpc>
                <a:spcPct val="90000"/>
              </a:lnSpc>
            </a:pPr>
            <a:r>
              <a:rPr lang="en-US"/>
              <a:t>Server maintains lot of state</a:t>
            </a:r>
          </a:p>
          <a:p>
            <a:pPr lvl="1">
              <a:lnSpc>
                <a:spcPct val="90000"/>
              </a:lnSpc>
            </a:pPr>
            <a:r>
              <a:rPr lang="en-US"/>
              <a:t>Server does all processing</a:t>
            </a:r>
          </a:p>
          <a:p>
            <a:pPr lvl="1">
              <a:lnSpc>
                <a:spcPct val="90000"/>
              </a:lnSpc>
            </a:pPr>
            <a:r>
              <a:rPr lang="en-US"/>
              <a:t>Single point of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r>
              <a:rPr lang="fa-IR" dirty="0" smtClean="0"/>
              <a:t>: مرور کلی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a-IR" sz="2400" dirty="0" smtClean="0"/>
              <a:t>تاریخچه:</a:t>
            </a:r>
          </a:p>
          <a:p>
            <a:pPr lvl="1">
              <a:lnSpc>
                <a:spcPct val="80000"/>
              </a:lnSpc>
            </a:pPr>
            <a:r>
              <a:rPr lang="fa-IR" sz="2000" dirty="0" smtClean="0"/>
              <a:t>در سال ۲۰۰۰، جی. فرانکلت و تی. پپر از  شرکت  </a:t>
            </a:r>
            <a:r>
              <a:rPr lang="en-US" sz="2000" dirty="0" err="1" smtClean="0"/>
              <a:t>Nullsoft</a:t>
            </a:r>
            <a:r>
              <a:rPr lang="fa-IR" sz="2000" dirty="0" smtClean="0"/>
              <a:t> برنامه ی </a:t>
            </a:r>
            <a:r>
              <a:rPr lang="en-US" sz="2000" dirty="0" err="1" smtClean="0"/>
              <a:t>Gnuttella</a:t>
            </a:r>
            <a:r>
              <a:rPr lang="fa-IR" sz="2000" dirty="0" smtClean="0"/>
              <a:t> را منتشر کرد. </a:t>
            </a:r>
          </a:p>
          <a:p>
            <a:pPr lvl="1">
              <a:lnSpc>
                <a:spcPct val="80000"/>
              </a:lnSpc>
            </a:pPr>
            <a:r>
              <a:rPr lang="fa-IR" sz="2000" dirty="0" smtClean="0"/>
              <a:t>در ادامه برنامه‌های مشتری دیگری پدیدار شدند: </a:t>
            </a:r>
            <a:r>
              <a:rPr lang="en-US" sz="2000" dirty="0" err="1" smtClean="0"/>
              <a:t>Bearshare</a:t>
            </a:r>
            <a:r>
              <a:rPr lang="en-US" sz="2000" dirty="0" smtClean="0"/>
              <a:t>, Morpheus, </a:t>
            </a:r>
            <a:r>
              <a:rPr lang="en-US" sz="2000" dirty="0" err="1" smtClean="0"/>
              <a:t>LimeWire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fa-IR" sz="2000" dirty="0" smtClean="0"/>
              <a:t>در سال ۲۰۰۱، بهبودهای زیادی مثل </a:t>
            </a:r>
            <a:r>
              <a:rPr lang="en-US" sz="2000" dirty="0" err="1" smtClean="0"/>
              <a:t>ultrapeers</a:t>
            </a:r>
            <a:r>
              <a:rPr lang="fa-IR" sz="2000" dirty="0" smtClean="0"/>
              <a:t>به پروتکل اضافه شد. </a:t>
            </a:r>
          </a:p>
          <a:p>
            <a:pPr lvl="2">
              <a:lnSpc>
                <a:spcPct val="80000"/>
              </a:lnSpc>
            </a:pPr>
            <a:endParaRPr lang="en-US" sz="1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fa-IR" sz="2400" dirty="0" smtClean="0">
                <a:sym typeface="Wingdings" pitchFamily="2" charset="2"/>
              </a:rPr>
              <a:t>غرق کردن جستجو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وصل شدن</a:t>
            </a:r>
            <a:r>
              <a:rPr lang="fa-IR" sz="2000" dirty="0" smtClean="0">
                <a:sym typeface="Wingdings" pitchFamily="2" charset="2"/>
              </a:rPr>
              <a:t>: در شروع، مشتری با چند نظیر دیگر تماس می گیردو با هم همسایه می‌شوند. </a:t>
            </a:r>
          </a:p>
          <a:p>
            <a:pPr lvl="2">
              <a:lnSpc>
                <a:spcPct val="80000"/>
              </a:lnSpc>
            </a:pPr>
            <a:r>
              <a:rPr lang="fa-IR" sz="1600" dirty="0" smtClean="0">
                <a:sym typeface="Wingdings" pitchFamily="2" charset="2"/>
              </a:rPr>
              <a:t>پروتکل پینگ پونگ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انتشار</a:t>
            </a:r>
            <a:r>
              <a:rPr lang="fa-IR" sz="2000" dirty="0" smtClean="0">
                <a:sym typeface="Wingdings" pitchFamily="2" charset="2"/>
              </a:rPr>
              <a:t>: نیازی نیست. 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جستجو</a:t>
            </a:r>
            <a:r>
              <a:rPr lang="fa-IR" sz="2000" dirty="0" smtClean="0">
                <a:sym typeface="Wingdings" pitchFamily="2" charset="2"/>
              </a:rPr>
              <a:t>: از همسایه‌ها سوال می کنیم، آنها از همسایه‌های خود می‌پرسند و الی آخر...، هر کس که جواب را داشت به مشتری اطلاع می‌دهد. </a:t>
            </a:r>
          </a:p>
          <a:p>
            <a:pPr lvl="2">
              <a:lnSpc>
                <a:spcPct val="80000"/>
              </a:lnSpc>
            </a:pPr>
            <a:r>
              <a:rPr lang="fa-IR" sz="1600" dirty="0" smtClean="0">
                <a:sym typeface="Wingdings" pitchFamily="2" charset="2"/>
              </a:rPr>
              <a:t>از </a:t>
            </a:r>
            <a:r>
              <a:rPr lang="en-US" sz="1600" dirty="0" smtClean="0">
                <a:sym typeface="Wingdings" pitchFamily="2" charset="2"/>
              </a:rPr>
              <a:t>TTL</a:t>
            </a:r>
            <a:r>
              <a:rPr lang="fa-IR" sz="1600" dirty="0" smtClean="0">
                <a:sym typeface="Wingdings" pitchFamily="2" charset="2"/>
              </a:rPr>
              <a:t> برای محدود کردن جستجو استفاده می‌شود. 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دانلود</a:t>
            </a:r>
            <a:r>
              <a:rPr lang="fa-IR" sz="2000" dirty="0" smtClean="0">
                <a:sym typeface="Wingdings" pitchFamily="2" charset="2"/>
              </a:rPr>
              <a:t>: فایل مستقیما از نظیر گرفته می‌شود. 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057400"/>
            <a:ext cx="381000" cy="355600"/>
          </a:xfrm>
          <a:prstGeom prst="rect">
            <a:avLst/>
          </a:prstGeom>
          <a:noFill/>
        </p:spPr>
      </p:pic>
      <p:pic>
        <p:nvPicPr>
          <p:cNvPr id="12292" name="Picture 4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057400"/>
            <a:ext cx="381000" cy="355600"/>
          </a:xfrm>
          <a:prstGeom prst="rect">
            <a:avLst/>
          </a:prstGeom>
          <a:noFill/>
        </p:spPr>
      </p:pic>
      <p:pic>
        <p:nvPicPr>
          <p:cNvPr id="12293" name="Picture 5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819400"/>
            <a:ext cx="381000" cy="355600"/>
          </a:xfrm>
          <a:prstGeom prst="rect">
            <a:avLst/>
          </a:prstGeom>
          <a:noFill/>
        </p:spPr>
      </p:pic>
      <p:pic>
        <p:nvPicPr>
          <p:cNvPr id="12294" name="Picture 6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181600"/>
            <a:ext cx="381000" cy="355600"/>
          </a:xfrm>
          <a:prstGeom prst="rect">
            <a:avLst/>
          </a:prstGeom>
          <a:noFill/>
        </p:spPr>
      </p:pic>
      <p:pic>
        <p:nvPicPr>
          <p:cNvPr id="12295" name="Picture 7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5334000"/>
            <a:ext cx="381000" cy="355600"/>
          </a:xfrm>
          <a:prstGeom prst="rect">
            <a:avLst/>
          </a:prstGeom>
          <a:noFill/>
        </p:spPr>
      </p:pic>
      <p:pic>
        <p:nvPicPr>
          <p:cNvPr id="12296" name="Picture 8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191000"/>
            <a:ext cx="381000" cy="355600"/>
          </a:xfrm>
          <a:prstGeom prst="rect">
            <a:avLst/>
          </a:prstGeom>
          <a:noFill/>
        </p:spPr>
      </p:pic>
      <p:pic>
        <p:nvPicPr>
          <p:cNvPr id="12297" name="Picture 9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514600"/>
            <a:ext cx="381000" cy="355600"/>
          </a:xfrm>
          <a:prstGeom prst="rect">
            <a:avLst/>
          </a:prstGeom>
          <a:noFill/>
        </p:spPr>
      </p:pic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6477000" y="5562600"/>
            <a:ext cx="609600" cy="304800"/>
            <a:chOff x="2688" y="3552"/>
            <a:chExt cx="384" cy="192"/>
          </a:xfrm>
        </p:grpSpPr>
        <p:pic>
          <p:nvPicPr>
            <p:cNvPr id="12302" name="Picture 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03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04" name="Picture 1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7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308" name="Group 20"/>
          <p:cNvGrpSpPr>
            <a:grpSpLocks/>
          </p:cNvGrpSpPr>
          <p:nvPr/>
        </p:nvGrpSpPr>
        <p:grpSpPr bwMode="auto">
          <a:xfrm>
            <a:off x="2057400" y="4572000"/>
            <a:ext cx="609600" cy="304800"/>
            <a:chOff x="2688" y="3552"/>
            <a:chExt cx="384" cy="192"/>
          </a:xfrm>
        </p:grpSpPr>
        <p:pic>
          <p:nvPicPr>
            <p:cNvPr id="12309" name="Picture 2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10" name="Picture 2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11" name="Picture 2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2312" name="Picture 2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14" name="Line 26"/>
          <p:cNvSpPr>
            <a:spLocks noChangeShapeType="1"/>
          </p:cNvSpPr>
          <p:nvPr/>
        </p:nvSpPr>
        <p:spPr bwMode="auto">
          <a:xfrm flipH="1" flipV="1">
            <a:off x="4572000" y="5486400"/>
            <a:ext cx="1905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H="1" flipV="1">
            <a:off x="2362200" y="4495800"/>
            <a:ext cx="17526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 flipH="1">
            <a:off x="4495800" y="3733800"/>
            <a:ext cx="18288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6477000" y="38100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1905000" y="28956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6172200" y="2438400"/>
            <a:ext cx="3048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>
            <a:off x="6324600" y="2438400"/>
            <a:ext cx="6096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H="1">
            <a:off x="2209800" y="2438400"/>
            <a:ext cx="2819400" cy="1752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H="1">
            <a:off x="3581400" y="2286000"/>
            <a:ext cx="1371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23" name="Picture 35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429000"/>
            <a:ext cx="381000" cy="355600"/>
          </a:xfrm>
          <a:prstGeom prst="rect">
            <a:avLst/>
          </a:prstGeom>
          <a:noFill/>
        </p:spPr>
      </p:pic>
      <p:pic>
        <p:nvPicPr>
          <p:cNvPr id="12324" name="Picture 3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5" name="Picture 37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133600"/>
            <a:ext cx="381000" cy="355600"/>
          </a:xfrm>
          <a:prstGeom prst="rect">
            <a:avLst/>
          </a:prstGeom>
          <a:noFill/>
        </p:spPr>
      </p:pic>
      <p:pic>
        <p:nvPicPr>
          <p:cNvPr id="12326" name="Picture 3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7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8" name="Picture 4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29" name="Picture 4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330" name="Group 42"/>
          <p:cNvGrpSpPr>
            <a:grpSpLocks/>
          </p:cNvGrpSpPr>
          <p:nvPr/>
        </p:nvGrpSpPr>
        <p:grpSpPr bwMode="auto">
          <a:xfrm>
            <a:off x="6400800" y="2057400"/>
            <a:ext cx="609600" cy="304800"/>
            <a:chOff x="2688" y="3552"/>
            <a:chExt cx="384" cy="192"/>
          </a:xfrm>
        </p:grpSpPr>
        <p:pic>
          <p:nvPicPr>
            <p:cNvPr id="12331" name="Picture 4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32" name="Picture 4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333" name="Picture 4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2334" name="Picture 4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35" name="Picture 4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36" name="Picture 4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205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337" name="Group 49"/>
          <p:cNvGrpSpPr>
            <a:grpSpLocks/>
          </p:cNvGrpSpPr>
          <p:nvPr/>
        </p:nvGrpSpPr>
        <p:grpSpPr bwMode="auto">
          <a:xfrm>
            <a:off x="1905000" y="2438400"/>
            <a:ext cx="4800600" cy="2667000"/>
            <a:chOff x="1200" y="1392"/>
            <a:chExt cx="3024" cy="1680"/>
          </a:xfrm>
        </p:grpSpPr>
        <p:sp>
          <p:nvSpPr>
            <p:cNvPr id="12338" name="Line 50"/>
            <p:cNvSpPr>
              <a:spLocks noChangeShapeType="1"/>
            </p:cNvSpPr>
            <p:nvPr/>
          </p:nvSpPr>
          <p:spPr bwMode="auto">
            <a:xfrm>
              <a:off x="4080" y="2256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9" name="Line 51"/>
            <p:cNvSpPr>
              <a:spLocks noChangeShapeType="1"/>
            </p:cNvSpPr>
            <p:nvPr/>
          </p:nvSpPr>
          <p:spPr bwMode="auto">
            <a:xfrm>
              <a:off x="1200" y="1680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0" name="Line 52"/>
            <p:cNvSpPr>
              <a:spLocks noChangeShapeType="1"/>
            </p:cNvSpPr>
            <p:nvPr/>
          </p:nvSpPr>
          <p:spPr bwMode="auto">
            <a:xfrm>
              <a:off x="3888" y="1392"/>
              <a:ext cx="192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Line 53"/>
            <p:cNvSpPr>
              <a:spLocks noChangeShapeType="1"/>
            </p:cNvSpPr>
            <p:nvPr/>
          </p:nvSpPr>
          <p:spPr bwMode="auto">
            <a:xfrm flipH="1">
              <a:off x="1392" y="1392"/>
              <a:ext cx="1776" cy="11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42" name="Group 54"/>
          <p:cNvGrpSpPr>
            <a:grpSpLocks/>
          </p:cNvGrpSpPr>
          <p:nvPr/>
        </p:nvGrpSpPr>
        <p:grpSpPr bwMode="auto">
          <a:xfrm>
            <a:off x="3581400" y="2286000"/>
            <a:ext cx="3352800" cy="533400"/>
            <a:chOff x="2256" y="1296"/>
            <a:chExt cx="2112" cy="336"/>
          </a:xfrm>
        </p:grpSpPr>
        <p:sp>
          <p:nvSpPr>
            <p:cNvPr id="12343" name="Line 55"/>
            <p:cNvSpPr>
              <a:spLocks noChangeShapeType="1"/>
            </p:cNvSpPr>
            <p:nvPr/>
          </p:nvSpPr>
          <p:spPr bwMode="auto">
            <a:xfrm>
              <a:off x="3984" y="1392"/>
              <a:ext cx="384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Line 56"/>
            <p:cNvSpPr>
              <a:spLocks noChangeShapeType="1"/>
            </p:cNvSpPr>
            <p:nvPr/>
          </p:nvSpPr>
          <p:spPr bwMode="auto">
            <a:xfrm flipH="1">
              <a:off x="2256" y="1296"/>
              <a:ext cx="86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45" name="Group 57"/>
          <p:cNvGrpSpPr>
            <a:grpSpLocks/>
          </p:cNvGrpSpPr>
          <p:nvPr/>
        </p:nvGrpSpPr>
        <p:grpSpPr bwMode="auto">
          <a:xfrm>
            <a:off x="806450" y="1652588"/>
            <a:ext cx="6810375" cy="930275"/>
            <a:chOff x="508" y="897"/>
            <a:chExt cx="4290" cy="586"/>
          </a:xfrm>
        </p:grpSpPr>
        <p:sp>
          <p:nvSpPr>
            <p:cNvPr id="12346" name="Text Box 58"/>
            <p:cNvSpPr txBox="1">
              <a:spLocks noChangeArrowheads="1"/>
            </p:cNvSpPr>
            <p:nvPr/>
          </p:nvSpPr>
          <p:spPr bwMode="auto">
            <a:xfrm>
              <a:off x="3696" y="897"/>
              <a:ext cx="11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I have file A.</a:t>
              </a:r>
            </a:p>
          </p:txBody>
        </p:sp>
        <p:sp>
          <p:nvSpPr>
            <p:cNvPr id="12347" name="Text Box 59"/>
            <p:cNvSpPr txBox="1">
              <a:spLocks noChangeArrowheads="1"/>
            </p:cNvSpPr>
            <p:nvPr/>
          </p:nvSpPr>
          <p:spPr bwMode="auto">
            <a:xfrm>
              <a:off x="508" y="1233"/>
              <a:ext cx="11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I have file A.</a:t>
              </a:r>
            </a:p>
          </p:txBody>
        </p:sp>
      </p:grpSp>
      <p:sp>
        <p:nvSpPr>
          <p:cNvPr id="12348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r>
              <a:rPr lang="fa-IR" dirty="0" smtClean="0"/>
              <a:t>: جستجو</a:t>
            </a:r>
            <a:endParaRPr lang="en-US" dirty="0"/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1752600" y="5691188"/>
            <a:ext cx="214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Where is file A?</a:t>
            </a:r>
          </a:p>
        </p:txBody>
      </p:sp>
      <p:grpSp>
        <p:nvGrpSpPr>
          <p:cNvPr id="12350" name="Group 62"/>
          <p:cNvGrpSpPr>
            <a:grpSpLocks/>
          </p:cNvGrpSpPr>
          <p:nvPr/>
        </p:nvGrpSpPr>
        <p:grpSpPr bwMode="auto">
          <a:xfrm>
            <a:off x="2362200" y="3733800"/>
            <a:ext cx="4130675" cy="1752600"/>
            <a:chOff x="1478" y="1872"/>
            <a:chExt cx="2602" cy="1104"/>
          </a:xfrm>
        </p:grpSpPr>
        <p:grpSp>
          <p:nvGrpSpPr>
            <p:cNvPr id="12351" name="Group 63"/>
            <p:cNvGrpSpPr>
              <a:grpSpLocks/>
            </p:cNvGrpSpPr>
            <p:nvPr/>
          </p:nvGrpSpPr>
          <p:grpSpPr bwMode="auto">
            <a:xfrm>
              <a:off x="1488" y="1872"/>
              <a:ext cx="2592" cy="1104"/>
              <a:chOff x="1488" y="2208"/>
              <a:chExt cx="2592" cy="1104"/>
            </a:xfrm>
          </p:grpSpPr>
          <p:sp>
            <p:nvSpPr>
              <p:cNvPr id="12352" name="Line 64"/>
              <p:cNvSpPr>
                <a:spLocks noChangeShapeType="1"/>
              </p:cNvSpPr>
              <p:nvPr/>
            </p:nvSpPr>
            <p:spPr bwMode="auto">
              <a:xfrm flipH="1" flipV="1">
                <a:off x="2880" y="3312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3" name="Line 65"/>
              <p:cNvSpPr>
                <a:spLocks noChangeShapeType="1"/>
              </p:cNvSpPr>
              <p:nvPr/>
            </p:nvSpPr>
            <p:spPr bwMode="auto">
              <a:xfrm flipH="1" flipV="1">
                <a:off x="1488" y="2688"/>
                <a:ext cx="1104" cy="62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4" name="Line 66"/>
              <p:cNvSpPr>
                <a:spLocks noChangeShapeType="1"/>
              </p:cNvSpPr>
              <p:nvPr/>
            </p:nvSpPr>
            <p:spPr bwMode="auto">
              <a:xfrm flipH="1">
                <a:off x="2832" y="2208"/>
                <a:ext cx="1152" cy="10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55" name="Text Box 67"/>
            <p:cNvSpPr txBox="1">
              <a:spLocks noChangeArrowheads="1"/>
            </p:cNvSpPr>
            <p:nvPr/>
          </p:nvSpPr>
          <p:spPr bwMode="auto">
            <a:xfrm>
              <a:off x="1478" y="2651"/>
              <a:ext cx="5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Query</a:t>
              </a:r>
            </a:p>
          </p:txBody>
        </p:sp>
      </p:grpSp>
      <p:grpSp>
        <p:nvGrpSpPr>
          <p:cNvPr id="12356" name="Group 68"/>
          <p:cNvGrpSpPr>
            <a:grpSpLocks/>
          </p:cNvGrpSpPr>
          <p:nvPr/>
        </p:nvGrpSpPr>
        <p:grpSpPr bwMode="auto">
          <a:xfrm>
            <a:off x="1981200" y="2514600"/>
            <a:ext cx="4419600" cy="2895600"/>
            <a:chOff x="1248" y="1104"/>
            <a:chExt cx="2784" cy="1824"/>
          </a:xfrm>
        </p:grpSpPr>
        <p:grpSp>
          <p:nvGrpSpPr>
            <p:cNvPr id="12357" name="Group 69"/>
            <p:cNvGrpSpPr>
              <a:grpSpLocks/>
            </p:cNvGrpSpPr>
            <p:nvPr/>
          </p:nvGrpSpPr>
          <p:grpSpPr bwMode="auto">
            <a:xfrm>
              <a:off x="1248" y="1104"/>
              <a:ext cx="2784" cy="1824"/>
              <a:chOff x="1248" y="1440"/>
              <a:chExt cx="2784" cy="1824"/>
            </a:xfrm>
          </p:grpSpPr>
          <p:sp>
            <p:nvSpPr>
              <p:cNvPr id="12358" name="Line 70"/>
              <p:cNvSpPr>
                <a:spLocks noChangeShapeType="1"/>
              </p:cNvSpPr>
              <p:nvPr/>
            </p:nvSpPr>
            <p:spPr bwMode="auto">
              <a:xfrm flipH="1" flipV="1">
                <a:off x="1536" y="2640"/>
                <a:ext cx="1104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9" name="Line 71"/>
              <p:cNvSpPr>
                <a:spLocks noChangeShapeType="1"/>
              </p:cNvSpPr>
              <p:nvPr/>
            </p:nvSpPr>
            <p:spPr bwMode="auto">
              <a:xfrm flipH="1">
                <a:off x="2784" y="2160"/>
                <a:ext cx="1152" cy="1008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0" name="Line 72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816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1" name="Line 73"/>
              <p:cNvSpPr>
                <a:spLocks noChangeShapeType="1"/>
              </p:cNvSpPr>
              <p:nvPr/>
            </p:nvSpPr>
            <p:spPr bwMode="auto">
              <a:xfrm>
                <a:off x="3840" y="1440"/>
                <a:ext cx="192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62" name="Text Box 74"/>
            <p:cNvSpPr txBox="1">
              <a:spLocks noChangeArrowheads="1"/>
            </p:cNvSpPr>
            <p:nvPr/>
          </p:nvSpPr>
          <p:spPr bwMode="auto">
            <a:xfrm>
              <a:off x="1344" y="1554"/>
              <a:ext cx="5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FF00"/>
                  </a:solidFill>
                  <a:latin typeface="Comic Sans MS" pitchFamily="66" charset="0"/>
                </a:rPr>
                <a:t>Reply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r>
              <a:rPr lang="fa-IR" dirty="0" smtClean="0"/>
              <a:t>: توضیح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400" dirty="0" smtClean="0"/>
              <a:t>مزایا: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fa-IR" sz="2000" dirty="0" smtClean="0"/>
              <a:t>کاملاً توزیع شده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هزینه‌ی جستجو روی همه توزیع شده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پردازش انجام شده در هر نود اجازه می‌دهد که از سمانتیک جستجوی قدرتمندی استفاده شود. 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معایب: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دامنه‌ی جستجو </a:t>
            </a:r>
            <a:r>
              <a:rPr lang="en-US" sz="2000" dirty="0" smtClean="0"/>
              <a:t>O(</a:t>
            </a:r>
            <a:r>
              <a:rPr lang="en-US" sz="2000" i="1" dirty="0" smtClean="0"/>
              <a:t>N</a:t>
            </a:r>
            <a:r>
              <a:rPr lang="en-US" sz="2000" dirty="0" smtClean="0"/>
              <a:t>)</a:t>
            </a:r>
            <a:r>
              <a:rPr lang="fa-IR" sz="2000" dirty="0" smtClean="0"/>
              <a:t>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زمان جستجو برابر </a:t>
            </a:r>
            <a:r>
              <a:rPr lang="en-US" sz="2000" dirty="0" smtClean="0"/>
              <a:t>O(???)</a:t>
            </a:r>
            <a:r>
              <a:rPr lang="fa-IR" sz="2000" dirty="0" smtClean="0"/>
              <a:t>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نرخ خروج نودها بالا است و شبکه ناپایدار است. 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جستجوی محدود شده با </a:t>
            </a:r>
            <a:r>
              <a:rPr lang="en-US" sz="2400" dirty="0" smtClean="0"/>
              <a:t>TTL</a:t>
            </a:r>
            <a:r>
              <a:rPr lang="fa-IR" sz="2400" dirty="0" smtClean="0"/>
              <a:t> در پیدا کردن فایلهای مشهور مفید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جهت  افزایش مقیاس‌پذیری، لازم نیست همه‌ی نودها را بگردیم. می‌توان جستجو را بعداً دوباره مطرح کرد.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fa-IR" dirty="0" smtClean="0"/>
              <a:t>: مرور کلی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ym typeface="Wingdings" pitchFamily="2" charset="2"/>
              </a:rPr>
              <a:t>Gnutella X Napster</a:t>
            </a:r>
          </a:p>
          <a:p>
            <a:pPr lvl="1">
              <a:lnSpc>
                <a:spcPct val="80000"/>
              </a:lnSpc>
            </a:pPr>
            <a:r>
              <a:rPr lang="fa-IR" sz="2000" dirty="0" smtClean="0"/>
              <a:t>خدمتگزار مرکزی ندارد. </a:t>
            </a:r>
          </a:p>
          <a:p>
            <a:pPr lvl="1">
              <a:lnSpc>
                <a:spcPct val="80000"/>
              </a:lnSpc>
            </a:pPr>
            <a:r>
              <a:rPr lang="fa-IR" sz="2000" dirty="0" smtClean="0"/>
              <a:t>اما، همه‌ی نظیرها هم‌ارز نیستند. 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2400" dirty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fa-IR" sz="2400" dirty="0" smtClean="0">
                <a:sym typeface="Wingdings" pitchFamily="2" charset="2"/>
              </a:rPr>
              <a:t>غرق کردان هوشمندانه‌ی جستجو: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وصل شدن: </a:t>
            </a:r>
            <a:r>
              <a:rPr lang="fa-IR" sz="2000" dirty="0" smtClean="0">
                <a:sym typeface="Wingdings" pitchFamily="2" charset="2"/>
              </a:rPr>
              <a:t>در شروع مشتری با یک ابرنود تماس می‌گیرد. ممکن است در آینده خودش نیز به یک ابرنود تبدیل شود. 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انتشار</a:t>
            </a:r>
            <a:r>
              <a:rPr lang="fa-IR" sz="2000" dirty="0" smtClean="0">
                <a:sym typeface="Wingdings" pitchFamily="2" charset="2"/>
              </a:rPr>
              <a:t>: لیست فایلهای خود را به ابرنود می‌دهد.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جستجو</a:t>
            </a:r>
            <a:r>
              <a:rPr lang="fa-IR" sz="2000" dirty="0" smtClean="0">
                <a:sym typeface="Wingdings" pitchFamily="2" charset="2"/>
              </a:rPr>
              <a:t>: پرس و جو را به ابرنود می‌دهد، ابرنودها جستجو را میان خود غرق می‌کنند. </a:t>
            </a:r>
          </a:p>
          <a:p>
            <a:pPr lvl="1">
              <a:lnSpc>
                <a:spcPct val="80000"/>
              </a:lnSpc>
            </a:pPr>
            <a:r>
              <a:rPr lang="fa-IR" sz="2000" b="1" dirty="0" smtClean="0">
                <a:sym typeface="Wingdings" pitchFamily="2" charset="2"/>
              </a:rPr>
              <a:t>دانلود</a:t>
            </a:r>
            <a:r>
              <a:rPr lang="fa-IR" sz="2000" dirty="0" smtClean="0">
                <a:sym typeface="Wingdings" pitchFamily="2" charset="2"/>
              </a:rPr>
              <a:t>: فایل مستقیماً از نظیر(ها) گرفته می‌شود. می‌توان همزمان از چند نظیر فایل را دانلود کرد.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fa-IR" dirty="0" smtClean="0"/>
              <a:t>: طرح شبکه</a:t>
            </a:r>
            <a:endParaRPr lang="en-US" dirty="0"/>
          </a:p>
        </p:txBody>
      </p:sp>
      <p:grpSp>
        <p:nvGrpSpPr>
          <p:cNvPr id="18499" name="Group 67"/>
          <p:cNvGrpSpPr>
            <a:grpSpLocks/>
          </p:cNvGrpSpPr>
          <p:nvPr/>
        </p:nvGrpSpPr>
        <p:grpSpPr bwMode="auto">
          <a:xfrm>
            <a:off x="914400" y="1577975"/>
            <a:ext cx="6781800" cy="4365625"/>
            <a:chOff x="576" y="994"/>
            <a:chExt cx="4272" cy="2750"/>
          </a:xfrm>
        </p:grpSpPr>
        <p:pic>
          <p:nvPicPr>
            <p:cNvPr id="18435" name="Picture 3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6" name="Picture 4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7" name="Picture 5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8" name="Picture 6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39" name="Picture 7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</p:spPr>
        </p:pic>
        <p:grpSp>
          <p:nvGrpSpPr>
            <p:cNvPr id="18440" name="Group 8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18441" name="Picture 9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42" name="Picture 10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43" name="Picture 11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8444" name="Picture 1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45" name="Picture 1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46" name="Picture 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8447" name="Group 15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18448" name="Picture 16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49" name="Picture 17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50" name="Picture 18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8451" name="Picture 1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52" name="Picture 2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8453" name="Group 21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18454" name="Picture 22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55" name="Picture 23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456" name="Picture 2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8457" name="Picture 25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58" name="Picture 2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59" name="Picture 2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0" name="Picture 2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1" name="Picture 2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2" name="Picture 30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8463" name="Picture 3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4" name="Picture 3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65" name="Picture 3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0" name="Picture 38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8471" name="Picture 3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2" name="Picture 4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3" name="Picture 4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4" name="Picture 42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8476" name="Picture 4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77" name="Picture 4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485" name="Picture 53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86" name="Picture 5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87" name="Picture 5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88" name="Picture 56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8489" name="Picture 5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490" name="Picture 5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4" name="Line 62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8" name="Text Box 66"/>
            <p:cNvSpPr txBox="1">
              <a:spLocks noChangeArrowheads="1"/>
            </p:cNvSpPr>
            <p:nvPr/>
          </p:nvSpPr>
          <p:spPr bwMode="auto">
            <a:xfrm>
              <a:off x="2160" y="994"/>
              <a:ext cx="12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990000"/>
                  </a:solidFill>
                  <a:latin typeface="Comic Sans MS" pitchFamily="66" charset="0"/>
                </a:rPr>
                <a:t>“Super Nodes”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fa-IR" dirty="0" smtClean="0"/>
              <a:t>: انتشار فایل</a:t>
            </a:r>
            <a:endParaRPr lang="en-US" dirty="0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914400" y="4929188"/>
            <a:ext cx="125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I have X!</a:t>
            </a:r>
          </a:p>
        </p:txBody>
      </p:sp>
      <p:grpSp>
        <p:nvGrpSpPr>
          <p:cNvPr id="19522" name="Group 66"/>
          <p:cNvGrpSpPr>
            <a:grpSpLocks/>
          </p:cNvGrpSpPr>
          <p:nvPr/>
        </p:nvGrpSpPr>
        <p:grpSpPr bwMode="auto">
          <a:xfrm>
            <a:off x="914400" y="1577975"/>
            <a:ext cx="6781800" cy="4365625"/>
            <a:chOff x="576" y="994"/>
            <a:chExt cx="4272" cy="2750"/>
          </a:xfrm>
        </p:grpSpPr>
        <p:pic>
          <p:nvPicPr>
            <p:cNvPr id="19523" name="Picture 67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4" name="Picture 68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5" name="Picture 69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6" name="Picture 70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27" name="Picture 71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</p:spPr>
        </p:pic>
        <p:grpSp>
          <p:nvGrpSpPr>
            <p:cNvPr id="19528" name="Group 72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19529" name="Picture 73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0" name="Picture 7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1" name="Picture 7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532" name="Picture 7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33" name="Picture 7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34" name="Picture 7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9535" name="Group 79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19536" name="Picture 80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7" name="Picture 81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38" name="Picture 82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539" name="Picture 8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0" name="Picture 8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9541" name="Group 85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19542" name="Picture 86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43" name="Picture 87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44" name="Picture 88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545" name="Picture 89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46" name="Picture 9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7" name="Picture 9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8" name="Picture 9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49" name="Picture 9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0" name="Picture 94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9551" name="Picture 9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2" name="Picture 9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3" name="Picture 9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4" name="Picture 98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9555" name="Picture 9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6" name="Picture 10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7" name="Picture 10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58" name="Picture 102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19559" name="Picture 10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60" name="Picture 10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561" name="Line 105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" name="Line 106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3" name="Line 107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4" name="Line 108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5" name="Line 109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6" name="Line 110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7" name="Line 111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568" name="Picture 112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69" name="Picture 11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70" name="Picture 1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71" name="Picture 115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19572" name="Picture 11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573" name="Picture 11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574" name="Line 118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5" name="Line 119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6" name="Line 120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7" name="Line 121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8" name="Line 122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9" name="Line 123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80" name="Text Box 124"/>
            <p:cNvSpPr txBox="1">
              <a:spLocks noChangeArrowheads="1"/>
            </p:cNvSpPr>
            <p:nvPr/>
          </p:nvSpPr>
          <p:spPr bwMode="auto">
            <a:xfrm>
              <a:off x="2160" y="994"/>
              <a:ext cx="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000">
                <a:solidFill>
                  <a:srgbClr val="99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9581" name="Group 125"/>
          <p:cNvGrpSpPr>
            <a:grpSpLocks/>
          </p:cNvGrpSpPr>
          <p:nvPr/>
        </p:nvGrpSpPr>
        <p:grpSpPr bwMode="auto">
          <a:xfrm>
            <a:off x="1600200" y="3886200"/>
            <a:ext cx="1524000" cy="914400"/>
            <a:chOff x="528" y="2352"/>
            <a:chExt cx="960" cy="576"/>
          </a:xfrm>
        </p:grpSpPr>
        <p:sp>
          <p:nvSpPr>
            <p:cNvPr id="19518" name="Line 62"/>
            <p:cNvSpPr>
              <a:spLocks noChangeShapeType="1"/>
            </p:cNvSpPr>
            <p:nvPr/>
          </p:nvSpPr>
          <p:spPr bwMode="auto">
            <a:xfrm flipV="1">
              <a:off x="1152" y="2352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9" name="Text Box 63"/>
            <p:cNvSpPr txBox="1">
              <a:spLocks noChangeArrowheads="1"/>
            </p:cNvSpPr>
            <p:nvPr/>
          </p:nvSpPr>
          <p:spPr bwMode="auto">
            <a:xfrm>
              <a:off x="528" y="2578"/>
              <a:ext cx="6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Publish</a:t>
              </a:r>
            </a:p>
          </p:txBody>
        </p:sp>
      </p:grpSp>
      <p:sp>
        <p:nvSpPr>
          <p:cNvPr id="19582" name="Rectangle 126"/>
          <p:cNvSpPr>
            <a:spLocks noChangeArrowheads="1"/>
          </p:cNvSpPr>
          <p:nvPr/>
        </p:nvSpPr>
        <p:spPr bwMode="auto">
          <a:xfrm>
            <a:off x="1219200" y="25908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0" hangingPunct="0"/>
            <a:r>
              <a:rPr lang="en-US" sz="2000">
                <a:latin typeface="Comic Sans MS" pitchFamily="66" charset="0"/>
              </a:rPr>
              <a:t>insert(X,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  123.2.21.23)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...</a:t>
            </a:r>
          </a:p>
        </p:txBody>
      </p:sp>
      <p:sp>
        <p:nvSpPr>
          <p:cNvPr id="19583" name="Rectangle 127"/>
          <p:cNvSpPr>
            <a:spLocks noChangeArrowheads="1"/>
          </p:cNvSpPr>
          <p:nvPr/>
        </p:nvSpPr>
        <p:spPr bwMode="auto">
          <a:xfrm>
            <a:off x="1676400" y="5540375"/>
            <a:ext cx="1536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123.2.21.23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8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7" name="Group 67"/>
          <p:cNvGrpSpPr>
            <a:grpSpLocks/>
          </p:cNvGrpSpPr>
          <p:nvPr/>
        </p:nvGrpSpPr>
        <p:grpSpPr bwMode="auto">
          <a:xfrm>
            <a:off x="914400" y="1577975"/>
            <a:ext cx="6781800" cy="4365625"/>
            <a:chOff x="576" y="994"/>
            <a:chExt cx="4272" cy="2750"/>
          </a:xfrm>
        </p:grpSpPr>
        <p:pic>
          <p:nvPicPr>
            <p:cNvPr id="20548" name="Picture 68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49" name="Picture 69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50" name="Picture 70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51" name="Picture 71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52" name="Picture 72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</p:spPr>
        </p:pic>
        <p:grpSp>
          <p:nvGrpSpPr>
            <p:cNvPr id="20553" name="Group 73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20554" name="Picture 7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55" name="Picture 7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56" name="Picture 76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0557" name="Picture 7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58" name="Picture 7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59" name="Picture 7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20560" name="Group 80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20561" name="Picture 81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2" name="Picture 82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3" name="Picture 83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0564" name="Picture 8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65" name="Picture 8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20566" name="Group 86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20567" name="Picture 87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8" name="Picture 88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569" name="Picture 89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0570" name="Picture 90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71" name="Picture 9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2" name="Picture 9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3" name="Picture 9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4" name="Picture 9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5" name="Picture 95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</p:spPr>
        </p:pic>
        <p:pic>
          <p:nvPicPr>
            <p:cNvPr id="20576" name="Picture 9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7" name="Picture 9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8" name="Picture 9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9" name="Picture 99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20580" name="Picture 10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1" name="Picture 10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2" name="Picture 10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3" name="Picture 103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</p:spPr>
        </p:pic>
        <p:pic>
          <p:nvPicPr>
            <p:cNvPr id="20584" name="Picture 10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5" name="Picture 10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86" name="Line 106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7" name="Line 107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8" name="Line 108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9" name="Line 109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0" name="Line 110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1" name="Line 111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2" name="Line 112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0593" name="Picture 113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94" name="Picture 1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5" name="Picture 1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6" name="Picture 116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20597" name="Picture 11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8" name="Picture 11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99" name="Line 119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0" name="Line 120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1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2" name="Line 122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3" name="Line 123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24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5" name="Text Box 125"/>
            <p:cNvSpPr txBox="1">
              <a:spLocks noChangeArrowheads="1"/>
            </p:cNvSpPr>
            <p:nvPr/>
          </p:nvSpPr>
          <p:spPr bwMode="auto">
            <a:xfrm>
              <a:off x="2160" y="994"/>
              <a:ext cx="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000">
                <a:solidFill>
                  <a:srgbClr val="99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fa-IR" dirty="0" smtClean="0"/>
              <a:t>: جستجوی فایل</a:t>
            </a:r>
            <a:endParaRPr lang="en-US" dirty="0"/>
          </a:p>
        </p:txBody>
      </p:sp>
      <p:sp>
        <p:nvSpPr>
          <p:cNvPr id="20542" name="Text Box 62"/>
          <p:cNvSpPr txBox="1">
            <a:spLocks noChangeArrowheads="1"/>
          </p:cNvSpPr>
          <p:nvPr/>
        </p:nvSpPr>
        <p:spPr bwMode="auto">
          <a:xfrm>
            <a:off x="0" y="4929188"/>
            <a:ext cx="214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Where is file A?</a:t>
            </a:r>
          </a:p>
        </p:txBody>
      </p:sp>
      <p:grpSp>
        <p:nvGrpSpPr>
          <p:cNvPr id="20546" name="Group 66"/>
          <p:cNvGrpSpPr>
            <a:grpSpLocks/>
          </p:cNvGrpSpPr>
          <p:nvPr/>
        </p:nvGrpSpPr>
        <p:grpSpPr bwMode="auto">
          <a:xfrm>
            <a:off x="1828800" y="3886200"/>
            <a:ext cx="1295400" cy="914400"/>
            <a:chOff x="1152" y="2448"/>
            <a:chExt cx="816" cy="576"/>
          </a:xfrm>
        </p:grpSpPr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 flipV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5" name="Rectangle 65"/>
            <p:cNvSpPr>
              <a:spLocks noChangeArrowheads="1"/>
            </p:cNvSpPr>
            <p:nvPr/>
          </p:nvSpPr>
          <p:spPr bwMode="auto">
            <a:xfrm>
              <a:off x="1152" y="2578"/>
              <a:ext cx="5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Query</a:t>
              </a:r>
            </a:p>
          </p:txBody>
        </p:sp>
      </p:grpSp>
      <p:grpSp>
        <p:nvGrpSpPr>
          <p:cNvPr id="20609" name="Group 129"/>
          <p:cNvGrpSpPr>
            <a:grpSpLocks/>
          </p:cNvGrpSpPr>
          <p:nvPr/>
        </p:nvGrpSpPr>
        <p:grpSpPr bwMode="auto">
          <a:xfrm>
            <a:off x="3429000" y="2514600"/>
            <a:ext cx="1676400" cy="1219200"/>
            <a:chOff x="2160" y="1584"/>
            <a:chExt cx="1056" cy="768"/>
          </a:xfrm>
        </p:grpSpPr>
        <p:sp>
          <p:nvSpPr>
            <p:cNvPr id="20606" name="Line 126"/>
            <p:cNvSpPr>
              <a:spLocks noChangeShapeType="1"/>
            </p:cNvSpPr>
            <p:nvPr/>
          </p:nvSpPr>
          <p:spPr bwMode="auto">
            <a:xfrm flipV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7" name="Line 127"/>
            <p:cNvSpPr>
              <a:spLocks noChangeShapeType="1"/>
            </p:cNvSpPr>
            <p:nvPr/>
          </p:nvSpPr>
          <p:spPr bwMode="auto">
            <a:xfrm flipV="1"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8" name="Line 128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613" name="Group 133"/>
          <p:cNvGrpSpPr>
            <a:grpSpLocks/>
          </p:cNvGrpSpPr>
          <p:nvPr/>
        </p:nvGrpSpPr>
        <p:grpSpPr bwMode="auto">
          <a:xfrm>
            <a:off x="4038600" y="2286000"/>
            <a:ext cx="1219200" cy="1219200"/>
            <a:chOff x="2544" y="1440"/>
            <a:chExt cx="768" cy="768"/>
          </a:xfrm>
        </p:grpSpPr>
        <p:sp>
          <p:nvSpPr>
            <p:cNvPr id="20610" name="Line 130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1" name="Line 131"/>
            <p:cNvSpPr>
              <a:spLocks noChangeShapeType="1"/>
            </p:cNvSpPr>
            <p:nvPr/>
          </p:nvSpPr>
          <p:spPr bwMode="auto">
            <a:xfrm flipV="1"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2" name="Line 132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618" name="Group 138"/>
          <p:cNvGrpSpPr>
            <a:grpSpLocks/>
          </p:cNvGrpSpPr>
          <p:nvPr/>
        </p:nvGrpSpPr>
        <p:grpSpPr bwMode="auto">
          <a:xfrm>
            <a:off x="1447800" y="1524000"/>
            <a:ext cx="6248400" cy="2971800"/>
            <a:chOff x="912" y="960"/>
            <a:chExt cx="3936" cy="1872"/>
          </a:xfrm>
        </p:grpSpPr>
        <p:sp>
          <p:nvSpPr>
            <p:cNvPr id="20616" name="Rectangle 136"/>
            <p:cNvSpPr>
              <a:spLocks noChangeArrowheads="1"/>
            </p:cNvSpPr>
            <p:nvPr/>
          </p:nvSpPr>
          <p:spPr bwMode="auto">
            <a:xfrm>
              <a:off x="3552" y="2112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0" hangingPunct="0"/>
              <a:r>
                <a:rPr lang="en-US" sz="2000">
                  <a:latin typeface="Comic Sans MS" pitchFamily="66" charset="0"/>
                </a:rPr>
                <a:t>search(A)</a:t>
              </a:r>
            </a:p>
            <a:p>
              <a:pPr eaLnBrk="0" hangingPunct="0"/>
              <a:r>
                <a:rPr lang="en-US" sz="2000">
                  <a:latin typeface="Comic Sans MS" pitchFamily="66" charset="0"/>
                </a:rPr>
                <a:t>--&gt;</a:t>
              </a:r>
            </a:p>
            <a:p>
              <a:pPr eaLnBrk="0" hangingPunct="0"/>
              <a:r>
                <a:rPr lang="en-US" sz="2000">
                  <a:latin typeface="Comic Sans MS" pitchFamily="66" charset="0"/>
                </a:rPr>
                <a:t>123.2.0.18</a:t>
              </a:r>
            </a:p>
          </p:txBody>
        </p:sp>
        <p:sp>
          <p:nvSpPr>
            <p:cNvPr id="20617" name="Rectangle 137"/>
            <p:cNvSpPr>
              <a:spLocks noChangeArrowheads="1"/>
            </p:cNvSpPr>
            <p:nvPr/>
          </p:nvSpPr>
          <p:spPr bwMode="auto">
            <a:xfrm>
              <a:off x="912" y="960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0" hangingPunct="0"/>
              <a:r>
                <a:rPr lang="en-US" sz="2000">
                  <a:latin typeface="Comic Sans MS" pitchFamily="66" charset="0"/>
                </a:rPr>
                <a:t>search(A)</a:t>
              </a:r>
            </a:p>
            <a:p>
              <a:pPr eaLnBrk="0" hangingPunct="0"/>
              <a:r>
                <a:rPr lang="en-US" sz="2000">
                  <a:latin typeface="Comic Sans MS" pitchFamily="66" charset="0"/>
                </a:rPr>
                <a:t>--&gt;</a:t>
              </a:r>
            </a:p>
            <a:p>
              <a:pPr eaLnBrk="0" hangingPunct="0"/>
              <a:r>
                <a:rPr lang="en-US" sz="2000">
                  <a:latin typeface="Comic Sans MS" pitchFamily="66" charset="0"/>
                </a:rPr>
                <a:t>123.2.22.50</a:t>
              </a:r>
            </a:p>
          </p:txBody>
        </p:sp>
      </p:grpSp>
      <p:grpSp>
        <p:nvGrpSpPr>
          <p:cNvPr id="20624" name="Group 144"/>
          <p:cNvGrpSpPr>
            <a:grpSpLocks/>
          </p:cNvGrpSpPr>
          <p:nvPr/>
        </p:nvGrpSpPr>
        <p:grpSpPr bwMode="auto">
          <a:xfrm>
            <a:off x="2438400" y="2514600"/>
            <a:ext cx="2667000" cy="2362200"/>
            <a:chOff x="1536" y="1584"/>
            <a:chExt cx="1680" cy="1488"/>
          </a:xfrm>
        </p:grpSpPr>
        <p:sp>
          <p:nvSpPr>
            <p:cNvPr id="20619" name="Line 139"/>
            <p:cNvSpPr>
              <a:spLocks noChangeShapeType="1"/>
            </p:cNvSpPr>
            <p:nvPr/>
          </p:nvSpPr>
          <p:spPr bwMode="auto">
            <a:xfrm flipH="1">
              <a:off x="2304" y="2448"/>
              <a:ext cx="912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0" name="Line 140"/>
            <p:cNvSpPr>
              <a:spLocks noChangeShapeType="1"/>
            </p:cNvSpPr>
            <p:nvPr/>
          </p:nvSpPr>
          <p:spPr bwMode="auto">
            <a:xfrm flipH="1">
              <a:off x="2064" y="1584"/>
              <a:ext cx="144" cy="48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1" name="Line 141"/>
            <p:cNvSpPr>
              <a:spLocks noChangeShapeType="1"/>
            </p:cNvSpPr>
            <p:nvPr/>
          </p:nvSpPr>
          <p:spPr bwMode="auto">
            <a:xfrm flipH="1">
              <a:off x="1680" y="2496"/>
              <a:ext cx="336" cy="57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2" name="Text Box 142"/>
            <p:cNvSpPr txBox="1">
              <a:spLocks noChangeArrowheads="1"/>
            </p:cNvSpPr>
            <p:nvPr/>
          </p:nvSpPr>
          <p:spPr bwMode="auto">
            <a:xfrm>
              <a:off x="2160" y="2578"/>
              <a:ext cx="6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FF00"/>
                  </a:solidFill>
                  <a:latin typeface="Comic Sans MS" pitchFamily="66" charset="0"/>
                </a:rPr>
                <a:t>Replies</a:t>
              </a:r>
            </a:p>
          </p:txBody>
        </p:sp>
        <p:sp>
          <p:nvSpPr>
            <p:cNvPr id="20623" name="Line 143"/>
            <p:cNvSpPr>
              <a:spLocks noChangeShapeType="1"/>
            </p:cNvSpPr>
            <p:nvPr/>
          </p:nvSpPr>
          <p:spPr bwMode="auto">
            <a:xfrm flipH="1">
              <a:off x="1536" y="2448"/>
              <a:ext cx="336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627" name="Group 147"/>
          <p:cNvGrpSpPr>
            <a:grpSpLocks/>
          </p:cNvGrpSpPr>
          <p:nvPr/>
        </p:nvGrpSpPr>
        <p:grpSpPr bwMode="auto">
          <a:xfrm>
            <a:off x="457200" y="3635375"/>
            <a:ext cx="6562725" cy="2530475"/>
            <a:chOff x="288" y="2290"/>
            <a:chExt cx="4134" cy="1594"/>
          </a:xfrm>
        </p:grpSpPr>
        <p:sp>
          <p:nvSpPr>
            <p:cNvPr id="20625" name="Rectangle 145"/>
            <p:cNvSpPr>
              <a:spLocks noChangeArrowheads="1"/>
            </p:cNvSpPr>
            <p:nvPr/>
          </p:nvSpPr>
          <p:spPr bwMode="auto">
            <a:xfrm>
              <a:off x="3552" y="3634"/>
              <a:ext cx="8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Comic Sans MS" pitchFamily="66" charset="0"/>
                </a:rPr>
                <a:t>123.2.0.18</a:t>
              </a:r>
            </a:p>
          </p:txBody>
        </p:sp>
        <p:sp>
          <p:nvSpPr>
            <p:cNvPr id="20626" name="Rectangle 146"/>
            <p:cNvSpPr>
              <a:spLocks noChangeArrowheads="1"/>
            </p:cNvSpPr>
            <p:nvPr/>
          </p:nvSpPr>
          <p:spPr bwMode="auto">
            <a:xfrm>
              <a:off x="288" y="2290"/>
              <a:ext cx="9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Comic Sans MS" pitchFamily="66" charset="0"/>
                </a:rPr>
                <a:t>123.2.22.50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fa-IR" dirty="0" smtClean="0"/>
              <a:t>: دانلود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400" dirty="0" smtClean="0"/>
              <a:t>ممکن است چندین نفر فایل را داشته باشند. </a:t>
            </a:r>
            <a:endParaRPr lang="en-US" sz="24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چگونه بفهیم؟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ممکن است اسم فایلها یکی نباشد اما یکی باشند.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یا برعکس، اسمشان مثل هم باشد و محتوایشان متفاوت باشد. </a:t>
            </a:r>
            <a:endParaRPr lang="en-US" sz="2000" dirty="0"/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فایل را </a:t>
            </a:r>
            <a:r>
              <a:rPr lang="en-US" sz="2400" dirty="0" smtClean="0"/>
              <a:t>hash</a:t>
            </a:r>
            <a:r>
              <a:rPr lang="fa-IR" sz="2400" dirty="0" smtClean="0"/>
              <a:t> کنید.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KaZaA</a:t>
            </a:r>
            <a:r>
              <a:rPr lang="en-US" sz="2000" dirty="0"/>
              <a:t> </a:t>
            </a:r>
            <a:r>
              <a:rPr lang="fa-IR" sz="2000" dirty="0" smtClean="0"/>
              <a:t>از </a:t>
            </a:r>
            <a:r>
              <a:rPr lang="en-US" sz="2000" dirty="0" err="1" smtClean="0"/>
              <a:t>UUHash</a:t>
            </a:r>
            <a:r>
              <a:rPr lang="fa-IR" sz="2000" dirty="0" smtClean="0"/>
              <a:t> استفاده می‌کند که سریع است اما ایمن نیست.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جایگزینها: </a:t>
            </a:r>
            <a:r>
              <a:rPr lang="en-US" sz="2000" dirty="0" smtClean="0"/>
              <a:t>MD5</a:t>
            </a:r>
            <a:r>
              <a:rPr lang="en-US" sz="2000" dirty="0"/>
              <a:t>, SHA-1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نحوه‌ی بازیابی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دریافت بایتهای </a:t>
            </a:r>
            <a:r>
              <a:rPr lang="en-US" sz="2000" dirty="0" smtClean="0"/>
              <a:t> [0..1000] </a:t>
            </a:r>
            <a:r>
              <a:rPr lang="fa-IR" sz="2000" dirty="0" smtClean="0"/>
              <a:t>از </a:t>
            </a:r>
            <a:r>
              <a:rPr lang="en-US" sz="2000" dirty="0" smtClean="0"/>
              <a:t>A</a:t>
            </a:r>
            <a:r>
              <a:rPr lang="fa-IR" sz="2000" dirty="0" smtClean="0"/>
              <a:t>، دریافت بایتهای  </a:t>
            </a:r>
            <a:r>
              <a:rPr lang="en-US" sz="2000" dirty="0" smtClean="0"/>
              <a:t> [1001...2000]</a:t>
            </a:r>
            <a:r>
              <a:rPr lang="fa-IR" sz="2000" dirty="0" smtClean="0"/>
              <a:t>از  </a:t>
            </a:r>
            <a:r>
              <a:rPr lang="en-US" sz="2000" dirty="0" smtClean="0"/>
              <a:t>B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جایگزین:  </a:t>
            </a:r>
            <a:r>
              <a:rPr lang="en-US" sz="2000" dirty="0" smtClean="0"/>
              <a:t>Erasure </a:t>
            </a:r>
            <a:r>
              <a:rPr lang="en-US" sz="2000" dirty="0"/>
              <a:t>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عناوین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dirty="0" smtClean="0"/>
              <a:t>تکنیکهای اشتراک فایل </a:t>
            </a:r>
            <a:r>
              <a:rPr lang="en-US" dirty="0" smtClean="0"/>
              <a:t>p2p</a:t>
            </a:r>
          </a:p>
          <a:p>
            <a:pPr lvl="1">
              <a:lnSpc>
                <a:spcPct val="90000"/>
              </a:lnSpc>
            </a:pPr>
            <a:r>
              <a:rPr lang="fa-IR" dirty="0" smtClean="0"/>
              <a:t>روش دانلود: کل فایل در مقابل تکه های فایل</a:t>
            </a:r>
          </a:p>
          <a:p>
            <a:pPr lvl="1">
              <a:lnSpc>
                <a:spcPct val="90000"/>
              </a:lnSpc>
            </a:pPr>
            <a:r>
              <a:rPr lang="fa-IR" dirty="0" smtClean="0"/>
              <a:t>روش جستجو: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fa-IR" dirty="0" smtClean="0"/>
              <a:t>ایندکس مرکزی </a:t>
            </a:r>
            <a:r>
              <a:rPr lang="en-US" dirty="0" smtClean="0"/>
              <a:t>(Napster</a:t>
            </a:r>
            <a:r>
              <a:rPr lang="en-US" dirty="0"/>
              <a:t>, etc.)</a:t>
            </a:r>
          </a:p>
          <a:p>
            <a:pPr lvl="2">
              <a:lnSpc>
                <a:spcPct val="90000"/>
              </a:lnSpc>
            </a:pPr>
            <a:r>
              <a:rPr lang="fa-IR" dirty="0" smtClean="0"/>
              <a:t>غرق کردن </a:t>
            </a:r>
            <a:r>
              <a:rPr lang="en-US" dirty="0" smtClean="0"/>
              <a:t>(Gnutella</a:t>
            </a:r>
            <a:r>
              <a:rPr lang="en-US" dirty="0"/>
              <a:t>, etc.)</a:t>
            </a:r>
          </a:p>
          <a:p>
            <a:pPr lvl="2">
              <a:lnSpc>
                <a:spcPct val="90000"/>
              </a:lnSpc>
            </a:pPr>
            <a:r>
              <a:rPr lang="fa-IR" dirty="0" smtClean="0"/>
              <a:t>غرق کردن هوشمندانه </a:t>
            </a:r>
            <a:r>
              <a:rPr lang="en-US" dirty="0" smtClean="0"/>
              <a:t>(</a:t>
            </a:r>
            <a:r>
              <a:rPr lang="en-US" dirty="0" err="1" smtClean="0"/>
              <a:t>KaZaA</a:t>
            </a:r>
            <a:r>
              <a:rPr lang="en-US" dirty="0"/>
              <a:t>, …)</a:t>
            </a:r>
          </a:p>
          <a:p>
            <a:pPr lvl="2">
              <a:lnSpc>
                <a:spcPct val="90000"/>
              </a:lnSpc>
            </a:pPr>
            <a:r>
              <a:rPr lang="fa-IR" dirty="0" smtClean="0"/>
              <a:t>مسیریابی </a:t>
            </a:r>
            <a:r>
              <a:rPr lang="en-US" dirty="0" smtClean="0"/>
              <a:t>(</a:t>
            </a:r>
            <a:r>
              <a:rPr lang="en-US" dirty="0" err="1" smtClean="0"/>
              <a:t>Freenet</a:t>
            </a:r>
            <a:r>
              <a:rPr lang="en-US" dirty="0"/>
              <a:t>, etc.)</a:t>
            </a:r>
          </a:p>
          <a:p>
            <a:pPr>
              <a:lnSpc>
                <a:spcPct val="90000"/>
              </a:lnSpc>
            </a:pPr>
            <a:r>
              <a:rPr lang="fa-IR" dirty="0" smtClean="0"/>
              <a:t>چالشها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fa-IR" dirty="0" smtClean="0"/>
              <a:t>عدالت، سواری مجانی، امنیت،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/>
              <a:t>مقیاس پذیری و ابرنودها</a:t>
            </a:r>
            <a:endParaRPr lang="en-US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چرا ابرنود؟</a:t>
            </a:r>
            <a:endParaRPr lang="en-US" dirty="0"/>
          </a:p>
          <a:p>
            <a:pPr lvl="1"/>
            <a:r>
              <a:rPr lang="fa-IR" dirty="0" smtClean="0"/>
              <a:t>تثبیت و قوام پرس و جو</a:t>
            </a:r>
            <a:endParaRPr lang="en-US" dirty="0"/>
          </a:p>
          <a:p>
            <a:pPr lvl="2"/>
            <a:r>
              <a:rPr lang="fa-IR" dirty="0" smtClean="0"/>
              <a:t>اکثر نودها تعداد کمی فایل دارند. </a:t>
            </a:r>
          </a:p>
          <a:p>
            <a:pPr lvl="2"/>
            <a:r>
              <a:rPr lang="fa-IR" dirty="0" smtClean="0"/>
              <a:t>انتشار یک پرس و جو به یک نود معمولی باعث مصرف پهنای باند می‌شود.</a:t>
            </a:r>
          </a:p>
          <a:p>
            <a:r>
              <a:rPr lang="fa-IR" dirty="0" smtClean="0"/>
              <a:t>انتخاب ابرنظیرها مبتنی بر زمان است.</a:t>
            </a:r>
            <a:endParaRPr lang="en-US" dirty="0"/>
          </a:p>
          <a:p>
            <a:pPr lvl="1"/>
            <a:r>
              <a:rPr lang="fa-IR" dirty="0" smtClean="0"/>
              <a:t>مدت زمان حضور میزبان در سیستم نشان‌دهنده‌ی میزان ثبات آن است و هر چه زمان حضور نود بیشتر باشد بهتر است.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Discussion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2400" dirty="0" smtClean="0"/>
              <a:t>مزایا:</a:t>
            </a:r>
            <a:endParaRPr lang="en-US" sz="2400" dirty="0"/>
          </a:p>
          <a:p>
            <a:pPr lvl="1"/>
            <a:r>
              <a:rPr lang="fa-IR" sz="2000" dirty="0" smtClean="0"/>
              <a:t>سعی می‌کند ناهمگونی نودها را نیز در نظر بگیرد.</a:t>
            </a:r>
          </a:p>
          <a:p>
            <a:pPr lvl="2"/>
            <a:r>
              <a:rPr lang="fa-IR" sz="1600" dirty="0" smtClean="0"/>
              <a:t>پهنای باند</a:t>
            </a:r>
          </a:p>
          <a:p>
            <a:pPr lvl="2"/>
            <a:r>
              <a:rPr lang="fa-IR" sz="1600" dirty="0" smtClean="0"/>
              <a:t>منابع پردازشی میزبان</a:t>
            </a:r>
          </a:p>
          <a:p>
            <a:pPr lvl="2"/>
            <a:r>
              <a:rPr lang="fa-IR" sz="1600" dirty="0" smtClean="0"/>
              <a:t>در دسترس بودن میزبان</a:t>
            </a:r>
            <a:endParaRPr lang="en-US" sz="1600" dirty="0"/>
          </a:p>
          <a:p>
            <a:pPr lvl="2">
              <a:buNone/>
            </a:pPr>
            <a:endParaRPr lang="en-US" sz="1800" dirty="0" smtClean="0"/>
          </a:p>
          <a:p>
            <a:r>
              <a:rPr lang="fa-IR" sz="2400" dirty="0" smtClean="0"/>
              <a:t>معایب: </a:t>
            </a:r>
            <a:endParaRPr lang="en-US" sz="2400" dirty="0" smtClean="0"/>
          </a:p>
          <a:p>
            <a:pPr lvl="1"/>
            <a:r>
              <a:rPr lang="fa-IR" sz="2000" dirty="0" smtClean="0"/>
              <a:t>براحتی می‌توان مکانیسمهای </a:t>
            </a:r>
            <a:r>
              <a:rPr lang="en-US" sz="2000" dirty="0" err="1" smtClean="0"/>
              <a:t>kaza</a:t>
            </a:r>
            <a:r>
              <a:rPr lang="fa-IR" sz="2000" dirty="0" smtClean="0"/>
              <a:t> را دور زد. </a:t>
            </a:r>
          </a:p>
          <a:p>
            <a:pPr lvl="2"/>
            <a:r>
              <a:rPr lang="fa-IR" sz="1600" dirty="0" smtClean="0"/>
              <a:t>میزبان متقلب می‌تواند به صورت مفتی از سیستم استفاده کند. </a:t>
            </a:r>
          </a:p>
          <a:p>
            <a:pPr lvl="1"/>
            <a:r>
              <a:rPr lang="fa-IR" sz="2000" dirty="0" smtClean="0"/>
              <a:t>هیچ تضمین واقعی روی دامنه و زمان جستجو وجود ندارد.</a:t>
            </a:r>
            <a:endParaRPr lang="en-US" sz="2000" dirty="0"/>
          </a:p>
          <a:p>
            <a:pPr lvl="2"/>
            <a:endParaRPr lang="en-US" sz="1800" dirty="0"/>
          </a:p>
          <a:p>
            <a:pPr>
              <a:buNone/>
            </a:pPr>
            <a:r>
              <a:rPr lang="fa-IR" sz="2400" dirty="0" smtClean="0"/>
              <a:t>مثل </a:t>
            </a:r>
            <a:r>
              <a:rPr lang="en-US" sz="2400" dirty="0" smtClean="0"/>
              <a:t>Gnutella</a:t>
            </a:r>
            <a:r>
              <a:rPr lang="fa-IR" sz="2400" dirty="0" smtClean="0"/>
              <a:t> است اما کارآیی آن بهتر است.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fa-IR" dirty="0" smtClean="0"/>
              <a:t>: تاریخچه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800" dirty="0" smtClean="0"/>
              <a:t>انگیزه‌ی اصلی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میزان محبوبیت فایلها از محلی بودن ارجاعات پیروی می‌کند. 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یک فیلم جدید، آلبوم جدید، بازی جدید</a:t>
            </a:r>
          </a:p>
          <a:p>
            <a:pPr lvl="1">
              <a:lnSpc>
                <a:spcPct val="90000"/>
              </a:lnSpc>
            </a:pPr>
            <a:endParaRPr lang="fa-IR" sz="2400" dirty="0" smtClean="0"/>
          </a:p>
          <a:p>
            <a:pPr>
              <a:lnSpc>
                <a:spcPct val="90000"/>
              </a:lnSpc>
            </a:pPr>
            <a:r>
              <a:rPr lang="fa-IR" sz="2800" dirty="0" smtClean="0"/>
              <a:t>تمرکز اصلی روی نحوه‌ی دانلود است: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توزیع یک فایل بین تمام نظیرها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یک منتشر کننده، چندین دانلود کننده</a:t>
            </a:r>
          </a:p>
          <a:p>
            <a:pPr lvl="2">
              <a:lnSpc>
                <a:spcPct val="90000"/>
              </a:lnSpc>
            </a:pPr>
            <a:endParaRPr lang="fa-IR" sz="2000" dirty="0" smtClean="0"/>
          </a:p>
          <a:p>
            <a:pPr>
              <a:lnSpc>
                <a:spcPct val="90000"/>
              </a:lnSpc>
            </a:pPr>
            <a:r>
              <a:rPr lang="fa-IR" sz="2800" dirty="0" smtClean="0"/>
              <a:t>چندین منتشر کننده ی اصلی دارد.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fa-IR" dirty="0" smtClean="0"/>
              <a:t>: مرور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fa-IR" sz="2000" b="1" dirty="0" smtClean="0"/>
              <a:t>انتشار: </a:t>
            </a:r>
            <a:r>
              <a:rPr lang="fa-IR" sz="2000" dirty="0" smtClean="0"/>
              <a:t>اجرای یک خدمتگزار  </a:t>
            </a:r>
            <a:r>
              <a:rPr lang="en-US" sz="2000" dirty="0" smtClean="0"/>
              <a:t>tracker</a:t>
            </a:r>
            <a:r>
              <a:rPr lang="fa-IR" sz="2000" dirty="0" smtClean="0"/>
              <a:t> 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fa-IR" sz="2000" b="1" dirty="0" smtClean="0"/>
              <a:t>جستجو: </a:t>
            </a:r>
            <a:r>
              <a:rPr lang="fa-IR" sz="2000" dirty="0" smtClean="0"/>
              <a:t>استفاده از گوگل یا هر مکانیسم دیگری جهت پیدا کردن</a:t>
            </a:r>
            <a:r>
              <a:rPr lang="en-US" sz="2000" dirty="0" smtClean="0"/>
              <a:t>tracker </a:t>
            </a:r>
            <a:endParaRPr lang="fa-IR" sz="2000" dirty="0" smtClean="0"/>
          </a:p>
          <a:p>
            <a:pPr lvl="1">
              <a:lnSpc>
                <a:spcPct val="90000"/>
              </a:lnSpc>
            </a:pPr>
            <a:r>
              <a:rPr lang="fa-IR" sz="2000" b="1" dirty="0" smtClean="0"/>
              <a:t>وصل شدن: </a:t>
            </a:r>
            <a:r>
              <a:rPr lang="fa-IR" sz="2000" dirty="0" smtClean="0"/>
              <a:t>با  </a:t>
            </a:r>
            <a:r>
              <a:rPr lang="en-US" sz="2000" dirty="0" smtClean="0"/>
              <a:t>tracker</a:t>
            </a:r>
            <a:r>
              <a:rPr lang="fa-IR" sz="2000" dirty="0" smtClean="0"/>
              <a:t> تماس گرفته می‌شود و لیستی از نظیرها دریافت می‌شود. </a:t>
            </a:r>
          </a:p>
          <a:p>
            <a:pPr lvl="1">
              <a:lnSpc>
                <a:spcPct val="90000"/>
              </a:lnSpc>
            </a:pPr>
            <a:r>
              <a:rPr lang="fa-IR" sz="2000" b="1" dirty="0" smtClean="0"/>
              <a:t>دانلود</a:t>
            </a:r>
            <a:r>
              <a:rPr lang="fa-IR" sz="2000" dirty="0" smtClean="0"/>
              <a:t>: تکه‌های فایل از نظیرها دریافت می‌شود. آنها نیز از تکه‌های فایل شما استفاده می‌کنند. 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تفاوت اصلی با </a:t>
            </a:r>
            <a:r>
              <a:rPr lang="en-US" sz="2400" dirty="0" smtClean="0"/>
              <a:t>Napster: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دانلود مبتنی بر تکه فایل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مکانیسم ضد سوءء استفاده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استفاده از همکاری گروهی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fa-IR" dirty="0" smtClean="0"/>
              <a:t>: انتشار/وصل شدن</a:t>
            </a:r>
            <a:endParaRPr lang="en-US" dirty="0"/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4419600" y="1676400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990000"/>
                </a:solidFill>
                <a:latin typeface="Helvetica" pitchFamily="34" charset="0"/>
              </a:rPr>
              <a:t>Tracker</a:t>
            </a:r>
          </a:p>
        </p:txBody>
      </p:sp>
      <p:pic>
        <p:nvPicPr>
          <p:cNvPr id="84997" name="Picture 5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609725"/>
            <a:ext cx="533400" cy="498475"/>
          </a:xfrm>
          <a:prstGeom prst="rect">
            <a:avLst/>
          </a:prstGeom>
          <a:noFill/>
        </p:spPr>
      </p:pic>
      <p:pic>
        <p:nvPicPr>
          <p:cNvPr id="8499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2133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4999" name="Group 7"/>
          <p:cNvGrpSpPr>
            <a:grpSpLocks/>
          </p:cNvGrpSpPr>
          <p:nvPr/>
        </p:nvGrpSpPr>
        <p:grpSpPr bwMode="auto">
          <a:xfrm>
            <a:off x="3581400" y="2286000"/>
            <a:ext cx="1219200" cy="228600"/>
            <a:chOff x="2256" y="1440"/>
            <a:chExt cx="768" cy="144"/>
          </a:xfrm>
        </p:grpSpPr>
        <p:sp>
          <p:nvSpPr>
            <p:cNvPr id="85000" name="Rectangle 8"/>
            <p:cNvSpPr>
              <a:spLocks noChangeArrowheads="1"/>
            </p:cNvSpPr>
            <p:nvPr/>
          </p:nvSpPr>
          <p:spPr bwMode="auto">
            <a:xfrm>
              <a:off x="2256" y="1440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Rectangle 9"/>
            <p:cNvSpPr>
              <a:spLocks noChangeArrowheads="1"/>
            </p:cNvSpPr>
            <p:nvPr/>
          </p:nvSpPr>
          <p:spPr bwMode="auto">
            <a:xfrm>
              <a:off x="2448" y="1440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Helvetica" pitchFamily="34" charset="0"/>
              </a:endParaRPr>
            </a:p>
          </p:txBody>
        </p:sp>
        <p:sp>
          <p:nvSpPr>
            <p:cNvPr id="85002" name="Rectangle 10"/>
            <p:cNvSpPr>
              <a:spLocks noChangeArrowheads="1"/>
            </p:cNvSpPr>
            <p:nvPr/>
          </p:nvSpPr>
          <p:spPr bwMode="auto">
            <a:xfrm>
              <a:off x="2640" y="1440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Rectangle 11"/>
            <p:cNvSpPr>
              <a:spLocks noChangeArrowheads="1"/>
            </p:cNvSpPr>
            <p:nvPr/>
          </p:nvSpPr>
          <p:spPr bwMode="auto">
            <a:xfrm>
              <a:off x="2832" y="1440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04" name="Group 12"/>
          <p:cNvGrpSpPr>
            <a:grpSpLocks/>
          </p:cNvGrpSpPr>
          <p:nvPr/>
        </p:nvGrpSpPr>
        <p:grpSpPr bwMode="auto">
          <a:xfrm>
            <a:off x="2362200" y="2590800"/>
            <a:ext cx="1524000" cy="1193800"/>
            <a:chOff x="1488" y="1632"/>
            <a:chExt cx="960" cy="752"/>
          </a:xfrm>
        </p:grpSpPr>
        <p:pic>
          <p:nvPicPr>
            <p:cNvPr id="85005" name="Picture 13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88" y="2160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06" name="Line 14"/>
            <p:cNvSpPr>
              <a:spLocks noChangeShapeType="1"/>
            </p:cNvSpPr>
            <p:nvPr/>
          </p:nvSpPr>
          <p:spPr bwMode="auto">
            <a:xfrm flipH="1">
              <a:off x="1680" y="1632"/>
              <a:ext cx="768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07" name="Group 15"/>
          <p:cNvGrpSpPr>
            <a:grpSpLocks/>
          </p:cNvGrpSpPr>
          <p:nvPr/>
        </p:nvGrpSpPr>
        <p:grpSpPr bwMode="auto">
          <a:xfrm>
            <a:off x="3200400" y="2743200"/>
            <a:ext cx="838200" cy="2717800"/>
            <a:chOff x="2016" y="1728"/>
            <a:chExt cx="528" cy="1712"/>
          </a:xfrm>
        </p:grpSpPr>
        <p:pic>
          <p:nvPicPr>
            <p:cNvPr id="85008" name="Picture 16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16" y="3216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09" name="Line 17"/>
            <p:cNvSpPr>
              <a:spLocks noChangeShapeType="1"/>
            </p:cNvSpPr>
            <p:nvPr/>
          </p:nvSpPr>
          <p:spPr bwMode="auto">
            <a:xfrm flipH="1">
              <a:off x="2160" y="1728"/>
              <a:ext cx="384" cy="14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10" name="Group 18"/>
          <p:cNvGrpSpPr>
            <a:grpSpLocks/>
          </p:cNvGrpSpPr>
          <p:nvPr/>
        </p:nvGrpSpPr>
        <p:grpSpPr bwMode="auto">
          <a:xfrm>
            <a:off x="4343400" y="2667000"/>
            <a:ext cx="1066800" cy="2794000"/>
            <a:chOff x="2736" y="1680"/>
            <a:chExt cx="672" cy="1760"/>
          </a:xfrm>
        </p:grpSpPr>
        <p:pic>
          <p:nvPicPr>
            <p:cNvPr id="85011" name="Picture 19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8" y="3216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12" name="Line 20"/>
            <p:cNvSpPr>
              <a:spLocks noChangeShapeType="1"/>
            </p:cNvSpPr>
            <p:nvPr/>
          </p:nvSpPr>
          <p:spPr bwMode="auto">
            <a:xfrm>
              <a:off x="2736" y="1680"/>
              <a:ext cx="480" cy="15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2590800" y="3886200"/>
            <a:ext cx="609600" cy="1219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4" name="Group 22"/>
          <p:cNvGrpSpPr>
            <a:grpSpLocks/>
          </p:cNvGrpSpPr>
          <p:nvPr/>
        </p:nvGrpSpPr>
        <p:grpSpPr bwMode="auto">
          <a:xfrm>
            <a:off x="4724400" y="2590800"/>
            <a:ext cx="1524000" cy="1193800"/>
            <a:chOff x="2976" y="1632"/>
            <a:chExt cx="960" cy="752"/>
          </a:xfrm>
        </p:grpSpPr>
        <p:pic>
          <p:nvPicPr>
            <p:cNvPr id="85015" name="Picture 23" descr="co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96" y="2160"/>
              <a:ext cx="240" cy="224"/>
            </a:xfrm>
            <a:prstGeom prst="rect">
              <a:avLst/>
            </a:prstGeom>
            <a:noFill/>
          </p:spPr>
        </p:pic>
        <p:sp>
          <p:nvSpPr>
            <p:cNvPr id="85016" name="Line 24"/>
            <p:cNvSpPr>
              <a:spLocks noChangeShapeType="1"/>
            </p:cNvSpPr>
            <p:nvPr/>
          </p:nvSpPr>
          <p:spPr bwMode="auto">
            <a:xfrm>
              <a:off x="2976" y="1632"/>
              <a:ext cx="72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17" name="Group 25"/>
          <p:cNvGrpSpPr>
            <a:grpSpLocks/>
          </p:cNvGrpSpPr>
          <p:nvPr/>
        </p:nvGrpSpPr>
        <p:grpSpPr bwMode="auto">
          <a:xfrm>
            <a:off x="2819400" y="3581400"/>
            <a:ext cx="3124200" cy="1600200"/>
            <a:chOff x="1776" y="2256"/>
            <a:chExt cx="1968" cy="1008"/>
          </a:xfrm>
        </p:grpSpPr>
        <p:sp>
          <p:nvSpPr>
            <p:cNvPr id="85018" name="Line 26"/>
            <p:cNvSpPr>
              <a:spLocks noChangeShapeType="1"/>
            </p:cNvSpPr>
            <p:nvPr/>
          </p:nvSpPr>
          <p:spPr bwMode="auto">
            <a:xfrm flipH="1">
              <a:off x="3312" y="2400"/>
              <a:ext cx="432" cy="81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9" name="Line 27"/>
            <p:cNvSpPr>
              <a:spLocks noChangeShapeType="1"/>
            </p:cNvSpPr>
            <p:nvPr/>
          </p:nvSpPr>
          <p:spPr bwMode="auto">
            <a:xfrm flipH="1">
              <a:off x="1776" y="2256"/>
              <a:ext cx="187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0" name="Line 28"/>
            <p:cNvSpPr>
              <a:spLocks noChangeShapeType="1"/>
            </p:cNvSpPr>
            <p:nvPr/>
          </p:nvSpPr>
          <p:spPr bwMode="auto">
            <a:xfrm flipH="1">
              <a:off x="2208" y="2352"/>
              <a:ext cx="1488" cy="9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21" name="Group 29"/>
          <p:cNvGrpSpPr>
            <a:grpSpLocks/>
          </p:cNvGrpSpPr>
          <p:nvPr/>
        </p:nvGrpSpPr>
        <p:grpSpPr bwMode="auto">
          <a:xfrm>
            <a:off x="2743200" y="3733800"/>
            <a:ext cx="2209800" cy="1600200"/>
            <a:chOff x="1728" y="2352"/>
            <a:chExt cx="1392" cy="1008"/>
          </a:xfrm>
        </p:grpSpPr>
        <p:sp>
          <p:nvSpPr>
            <p:cNvPr id="85022" name="Line 30"/>
            <p:cNvSpPr>
              <a:spLocks noChangeShapeType="1"/>
            </p:cNvSpPr>
            <p:nvPr/>
          </p:nvSpPr>
          <p:spPr bwMode="auto">
            <a:xfrm>
              <a:off x="2304" y="3360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3" name="Line 31"/>
            <p:cNvSpPr>
              <a:spLocks noChangeShapeType="1"/>
            </p:cNvSpPr>
            <p:nvPr/>
          </p:nvSpPr>
          <p:spPr bwMode="auto">
            <a:xfrm>
              <a:off x="1728" y="2352"/>
              <a:ext cx="1392" cy="9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033" name="Group 65"/>
          <p:cNvGrpSpPr>
            <a:grpSpLocks/>
          </p:cNvGrpSpPr>
          <p:nvPr/>
        </p:nvGrpSpPr>
        <p:grpSpPr bwMode="auto">
          <a:xfrm>
            <a:off x="2362200" y="1600200"/>
            <a:ext cx="3886200" cy="3851275"/>
            <a:chOff x="2784" y="-2634"/>
            <a:chExt cx="2448" cy="2426"/>
          </a:xfrm>
        </p:grpSpPr>
        <p:grpSp>
          <p:nvGrpSpPr>
            <p:cNvPr id="84004" name="Group 36"/>
            <p:cNvGrpSpPr>
              <a:grpSpLocks/>
            </p:cNvGrpSpPr>
            <p:nvPr/>
          </p:nvGrpSpPr>
          <p:grpSpPr bwMode="auto">
            <a:xfrm>
              <a:off x="4272" y="-2016"/>
              <a:ext cx="960" cy="752"/>
              <a:chOff x="2976" y="1632"/>
              <a:chExt cx="960" cy="752"/>
            </a:xfrm>
          </p:grpSpPr>
          <p:pic>
            <p:nvPicPr>
              <p:cNvPr id="83986" name="Picture 18" descr="co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96" y="2160"/>
                <a:ext cx="240" cy="224"/>
              </a:xfrm>
              <a:prstGeom prst="rect">
                <a:avLst/>
              </a:prstGeom>
              <a:noFill/>
            </p:spPr>
          </p:pic>
          <p:sp>
            <p:nvSpPr>
              <p:cNvPr id="83996" name="Line 28"/>
              <p:cNvSpPr>
                <a:spLocks noChangeShapeType="1"/>
              </p:cNvSpPr>
              <p:nvPr/>
            </p:nvSpPr>
            <p:spPr bwMode="auto">
              <a:xfrm>
                <a:off x="2976" y="1632"/>
                <a:ext cx="720" cy="57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29" name="Group 61"/>
            <p:cNvGrpSpPr>
              <a:grpSpLocks/>
            </p:cNvGrpSpPr>
            <p:nvPr/>
          </p:nvGrpSpPr>
          <p:grpSpPr bwMode="auto">
            <a:xfrm>
              <a:off x="2784" y="-2634"/>
              <a:ext cx="2256" cy="2426"/>
              <a:chOff x="1488" y="1014"/>
              <a:chExt cx="2256" cy="2426"/>
            </a:xfrm>
          </p:grpSpPr>
          <p:pic>
            <p:nvPicPr>
              <p:cNvPr id="83971" name="Picture 3" descr="co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496" y="1014"/>
                <a:ext cx="336" cy="314"/>
              </a:xfrm>
              <a:prstGeom prst="rect">
                <a:avLst/>
              </a:prstGeom>
              <a:noFill/>
            </p:spPr>
          </p:pic>
          <p:pic>
            <p:nvPicPr>
              <p:cNvPr id="83972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48" y="1344"/>
                <a:ext cx="38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pSp>
            <p:nvGrpSpPr>
              <p:cNvPr id="83982" name="Group 14"/>
              <p:cNvGrpSpPr>
                <a:grpSpLocks/>
              </p:cNvGrpSpPr>
              <p:nvPr/>
            </p:nvGrpSpPr>
            <p:grpSpPr bwMode="auto">
              <a:xfrm>
                <a:off x="2256" y="1440"/>
                <a:ext cx="768" cy="144"/>
                <a:chOff x="2256" y="1440"/>
                <a:chExt cx="768" cy="144"/>
              </a:xfrm>
            </p:grpSpPr>
            <p:sp>
              <p:nvSpPr>
                <p:cNvPr id="83973" name="Rectangle 5"/>
                <p:cNvSpPr>
                  <a:spLocks noChangeArrowheads="1"/>
                </p:cNvSpPr>
                <p:nvPr/>
              </p:nvSpPr>
              <p:spPr bwMode="auto">
                <a:xfrm>
                  <a:off x="2256" y="1440"/>
                  <a:ext cx="192" cy="14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74" name="Rectangle 6"/>
                <p:cNvSpPr>
                  <a:spLocks noChangeArrowheads="1"/>
                </p:cNvSpPr>
                <p:nvPr/>
              </p:nvSpPr>
              <p:spPr bwMode="auto">
                <a:xfrm>
                  <a:off x="2448" y="1440"/>
                  <a:ext cx="192" cy="144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en-US" sz="2400">
                    <a:solidFill>
                      <a:schemeClr val="folHlink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83975" name="Rectangle 7"/>
                <p:cNvSpPr>
                  <a:spLocks noChangeArrowheads="1"/>
                </p:cNvSpPr>
                <p:nvPr/>
              </p:nvSpPr>
              <p:spPr bwMode="auto">
                <a:xfrm>
                  <a:off x="2640" y="1440"/>
                  <a:ext cx="192" cy="144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76" name="Rectangle 8"/>
                <p:cNvSpPr>
                  <a:spLocks noChangeArrowheads="1"/>
                </p:cNvSpPr>
                <p:nvPr/>
              </p:nvSpPr>
              <p:spPr bwMode="auto">
                <a:xfrm>
                  <a:off x="2832" y="1440"/>
                  <a:ext cx="192" cy="144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000" name="Group 32"/>
              <p:cNvGrpSpPr>
                <a:grpSpLocks/>
              </p:cNvGrpSpPr>
              <p:nvPr/>
            </p:nvGrpSpPr>
            <p:grpSpPr bwMode="auto">
              <a:xfrm>
                <a:off x="1488" y="1632"/>
                <a:ext cx="960" cy="752"/>
                <a:chOff x="1488" y="1632"/>
                <a:chExt cx="960" cy="752"/>
              </a:xfrm>
            </p:grpSpPr>
            <p:pic>
              <p:nvPicPr>
                <p:cNvPr id="83983" name="Picture 15" descr="co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88" y="2160"/>
                  <a:ext cx="240" cy="224"/>
                </a:xfrm>
                <a:prstGeom prst="rect">
                  <a:avLst/>
                </a:prstGeom>
                <a:noFill/>
              </p:spPr>
            </p:pic>
            <p:sp>
              <p:nvSpPr>
                <p:cNvPr id="8398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680" y="1632"/>
                  <a:ext cx="768" cy="57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001" name="Group 33"/>
              <p:cNvGrpSpPr>
                <a:grpSpLocks/>
              </p:cNvGrpSpPr>
              <p:nvPr/>
            </p:nvGrpSpPr>
            <p:grpSpPr bwMode="auto">
              <a:xfrm>
                <a:off x="2016" y="1728"/>
                <a:ext cx="528" cy="1712"/>
                <a:chOff x="2016" y="1728"/>
                <a:chExt cx="528" cy="1712"/>
              </a:xfrm>
            </p:grpSpPr>
            <p:pic>
              <p:nvPicPr>
                <p:cNvPr id="83985" name="Picture 17" descr="co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016" y="3216"/>
                  <a:ext cx="240" cy="224"/>
                </a:xfrm>
                <a:prstGeom prst="rect">
                  <a:avLst/>
                </a:prstGeom>
                <a:noFill/>
              </p:spPr>
            </p:pic>
            <p:sp>
              <p:nvSpPr>
                <p:cNvPr id="83990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160" y="1728"/>
                  <a:ext cx="384" cy="1488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002" name="Group 34"/>
              <p:cNvGrpSpPr>
                <a:grpSpLocks/>
              </p:cNvGrpSpPr>
              <p:nvPr/>
            </p:nvGrpSpPr>
            <p:grpSpPr bwMode="auto">
              <a:xfrm>
                <a:off x="2736" y="1680"/>
                <a:ext cx="672" cy="1760"/>
                <a:chOff x="2736" y="1680"/>
                <a:chExt cx="672" cy="1760"/>
              </a:xfrm>
            </p:grpSpPr>
            <p:pic>
              <p:nvPicPr>
                <p:cNvPr id="83984" name="Picture 16" descr="co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168" y="3216"/>
                  <a:ext cx="240" cy="224"/>
                </a:xfrm>
                <a:prstGeom prst="rect">
                  <a:avLst/>
                </a:prstGeom>
                <a:noFill/>
              </p:spPr>
            </p:pic>
            <p:sp>
              <p:nvSpPr>
                <p:cNvPr id="83991" name="Line 23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480" cy="153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995" name="Line 27"/>
              <p:cNvSpPr>
                <a:spLocks noChangeShapeType="1"/>
              </p:cNvSpPr>
              <p:nvPr/>
            </p:nvSpPr>
            <p:spPr bwMode="auto">
              <a:xfrm>
                <a:off x="1632" y="2448"/>
                <a:ext cx="384" cy="76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05" name="Group 37"/>
              <p:cNvGrpSpPr>
                <a:grpSpLocks/>
              </p:cNvGrpSpPr>
              <p:nvPr/>
            </p:nvGrpSpPr>
            <p:grpSpPr bwMode="auto">
              <a:xfrm>
                <a:off x="1776" y="2256"/>
                <a:ext cx="1968" cy="1008"/>
                <a:chOff x="1776" y="2256"/>
                <a:chExt cx="1968" cy="1008"/>
              </a:xfrm>
            </p:grpSpPr>
            <p:sp>
              <p:nvSpPr>
                <p:cNvPr id="8399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312" y="2400"/>
                  <a:ext cx="432" cy="81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97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776" y="2256"/>
                  <a:ext cx="1872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9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2208" y="2352"/>
                  <a:ext cx="1488" cy="91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003" name="Group 35"/>
              <p:cNvGrpSpPr>
                <a:grpSpLocks/>
              </p:cNvGrpSpPr>
              <p:nvPr/>
            </p:nvGrpSpPr>
            <p:grpSpPr bwMode="auto">
              <a:xfrm>
                <a:off x="1728" y="2352"/>
                <a:ext cx="1392" cy="1008"/>
                <a:chOff x="1728" y="2352"/>
                <a:chExt cx="1392" cy="1008"/>
              </a:xfrm>
            </p:grpSpPr>
            <p:sp>
              <p:nvSpPr>
                <p:cNvPr id="83994" name="Line 26"/>
                <p:cNvSpPr>
                  <a:spLocks noChangeShapeType="1"/>
                </p:cNvSpPr>
                <p:nvPr/>
              </p:nvSpPr>
              <p:spPr bwMode="auto">
                <a:xfrm>
                  <a:off x="2304" y="3360"/>
                  <a:ext cx="816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99" name="Line 31"/>
                <p:cNvSpPr>
                  <a:spLocks noChangeShapeType="1"/>
                </p:cNvSpPr>
                <p:nvPr/>
              </p:nvSpPr>
              <p:spPr bwMode="auto">
                <a:xfrm>
                  <a:off x="1728" y="2352"/>
                  <a:ext cx="1392" cy="91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fa-IR" dirty="0" smtClean="0"/>
              <a:t>: دانلود</a:t>
            </a:r>
            <a:endParaRPr lang="en-US" dirty="0"/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4724400" y="5486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4044" name="Group 76"/>
          <p:cNvGrpSpPr>
            <a:grpSpLocks/>
          </p:cNvGrpSpPr>
          <p:nvPr/>
        </p:nvGrpSpPr>
        <p:grpSpPr bwMode="auto">
          <a:xfrm>
            <a:off x="1143000" y="3505200"/>
            <a:ext cx="4495800" cy="2209800"/>
            <a:chOff x="720" y="2208"/>
            <a:chExt cx="2832" cy="1392"/>
          </a:xfrm>
        </p:grpSpPr>
        <p:sp>
          <p:nvSpPr>
            <p:cNvPr id="84018" name="Rectangle 50"/>
            <p:cNvSpPr>
              <a:spLocks noChangeArrowheads="1"/>
            </p:cNvSpPr>
            <p:nvPr/>
          </p:nvSpPr>
          <p:spPr bwMode="auto">
            <a:xfrm>
              <a:off x="1872" y="3456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Helvetica" pitchFamily="34" charset="0"/>
              </a:endParaRPr>
            </a:p>
          </p:txBody>
        </p:sp>
        <p:sp>
          <p:nvSpPr>
            <p:cNvPr id="84019" name="Rectangle 51"/>
            <p:cNvSpPr>
              <a:spLocks noChangeArrowheads="1"/>
            </p:cNvSpPr>
            <p:nvPr/>
          </p:nvSpPr>
          <p:spPr bwMode="auto">
            <a:xfrm>
              <a:off x="3360" y="3456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0" name="Rectangle 52"/>
            <p:cNvSpPr>
              <a:spLocks noChangeArrowheads="1"/>
            </p:cNvSpPr>
            <p:nvPr/>
          </p:nvSpPr>
          <p:spPr bwMode="auto">
            <a:xfrm>
              <a:off x="720" y="2208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024" name="Group 56"/>
          <p:cNvGrpSpPr>
            <a:grpSpLocks/>
          </p:cNvGrpSpPr>
          <p:nvPr/>
        </p:nvGrpSpPr>
        <p:grpSpPr bwMode="auto">
          <a:xfrm>
            <a:off x="2590800" y="3886200"/>
            <a:ext cx="609600" cy="1219200"/>
            <a:chOff x="1632" y="2448"/>
            <a:chExt cx="384" cy="768"/>
          </a:xfrm>
        </p:grpSpPr>
        <p:sp>
          <p:nvSpPr>
            <p:cNvPr id="84021" name="Line 53"/>
            <p:cNvSpPr>
              <a:spLocks noChangeShapeType="1"/>
            </p:cNvSpPr>
            <p:nvPr/>
          </p:nvSpPr>
          <p:spPr bwMode="auto">
            <a:xfrm>
              <a:off x="1632" y="2448"/>
              <a:ext cx="384" cy="76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2" name="Rectangle 54"/>
            <p:cNvSpPr>
              <a:spLocks noChangeArrowheads="1"/>
            </p:cNvSpPr>
            <p:nvPr/>
          </p:nvSpPr>
          <p:spPr bwMode="auto">
            <a:xfrm>
              <a:off x="1824" y="2928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Helvetica" pitchFamily="34" charset="0"/>
              </a:endParaRPr>
            </a:p>
          </p:txBody>
        </p:sp>
        <p:sp>
          <p:nvSpPr>
            <p:cNvPr id="84023" name="Rectangle 55"/>
            <p:cNvSpPr>
              <a:spLocks noChangeArrowheads="1"/>
            </p:cNvSpPr>
            <p:nvPr/>
          </p:nvSpPr>
          <p:spPr bwMode="auto">
            <a:xfrm>
              <a:off x="1632" y="2592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045" name="Group 77"/>
          <p:cNvGrpSpPr>
            <a:grpSpLocks/>
          </p:cNvGrpSpPr>
          <p:nvPr/>
        </p:nvGrpSpPr>
        <p:grpSpPr bwMode="auto">
          <a:xfrm>
            <a:off x="2667000" y="2590800"/>
            <a:ext cx="2438400" cy="2514600"/>
            <a:chOff x="1680" y="1632"/>
            <a:chExt cx="1536" cy="1584"/>
          </a:xfrm>
        </p:grpSpPr>
        <p:grpSp>
          <p:nvGrpSpPr>
            <p:cNvPr id="84015" name="Group 47"/>
            <p:cNvGrpSpPr>
              <a:grpSpLocks/>
            </p:cNvGrpSpPr>
            <p:nvPr/>
          </p:nvGrpSpPr>
          <p:grpSpPr bwMode="auto">
            <a:xfrm>
              <a:off x="2736" y="1680"/>
              <a:ext cx="480" cy="1536"/>
              <a:chOff x="2736" y="1680"/>
              <a:chExt cx="480" cy="1536"/>
            </a:xfrm>
          </p:grpSpPr>
          <p:sp>
            <p:nvSpPr>
              <p:cNvPr id="84012" name="Line 44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480" cy="15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4" name="Rectangle 46"/>
              <p:cNvSpPr>
                <a:spLocks noChangeArrowheads="1"/>
              </p:cNvSpPr>
              <p:nvPr/>
            </p:nvSpPr>
            <p:spPr bwMode="auto">
              <a:xfrm>
                <a:off x="2880" y="2400"/>
                <a:ext cx="192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08" name="Group 40"/>
            <p:cNvGrpSpPr>
              <a:grpSpLocks/>
            </p:cNvGrpSpPr>
            <p:nvPr/>
          </p:nvGrpSpPr>
          <p:grpSpPr bwMode="auto">
            <a:xfrm>
              <a:off x="1680" y="1632"/>
              <a:ext cx="768" cy="576"/>
              <a:chOff x="1680" y="1632"/>
              <a:chExt cx="768" cy="576"/>
            </a:xfrm>
          </p:grpSpPr>
          <p:sp>
            <p:nvSpPr>
              <p:cNvPr id="84007" name="Line 39"/>
              <p:cNvSpPr>
                <a:spLocks noChangeShapeType="1"/>
              </p:cNvSpPr>
              <p:nvPr/>
            </p:nvSpPr>
            <p:spPr bwMode="auto">
              <a:xfrm flipH="1">
                <a:off x="1680" y="1632"/>
                <a:ext cx="768" cy="57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6" name="Rectangle 38"/>
              <p:cNvSpPr>
                <a:spLocks noChangeArrowheads="1"/>
              </p:cNvSpPr>
              <p:nvPr/>
            </p:nvSpPr>
            <p:spPr bwMode="auto">
              <a:xfrm>
                <a:off x="2016" y="1824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11" name="Group 43"/>
            <p:cNvGrpSpPr>
              <a:grpSpLocks/>
            </p:cNvGrpSpPr>
            <p:nvPr/>
          </p:nvGrpSpPr>
          <p:grpSpPr bwMode="auto">
            <a:xfrm>
              <a:off x="2160" y="1728"/>
              <a:ext cx="384" cy="1488"/>
              <a:chOff x="2160" y="1728"/>
              <a:chExt cx="384" cy="1488"/>
            </a:xfrm>
          </p:grpSpPr>
          <p:sp>
            <p:nvSpPr>
              <p:cNvPr id="84009" name="Line 41"/>
              <p:cNvSpPr>
                <a:spLocks noChangeShapeType="1"/>
              </p:cNvSpPr>
              <p:nvPr/>
            </p:nvSpPr>
            <p:spPr bwMode="auto">
              <a:xfrm flipH="1">
                <a:off x="2160" y="1728"/>
                <a:ext cx="384" cy="14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79" name="Rectangle 11"/>
              <p:cNvSpPr>
                <a:spLocks noChangeArrowheads="1"/>
              </p:cNvSpPr>
              <p:nvPr/>
            </p:nvSpPr>
            <p:spPr bwMode="auto">
              <a:xfrm>
                <a:off x="2256" y="2400"/>
                <a:ext cx="192" cy="14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solidFill>
                    <a:schemeClr val="folHlink"/>
                  </a:solidFill>
                  <a:latin typeface="Helvetica" pitchFamily="34" charset="0"/>
                </a:endParaRPr>
              </a:p>
            </p:txBody>
          </p:sp>
        </p:grpSp>
      </p:grpSp>
      <p:grpSp>
        <p:nvGrpSpPr>
          <p:cNvPr id="84027" name="Group 59"/>
          <p:cNvGrpSpPr>
            <a:grpSpLocks/>
          </p:cNvGrpSpPr>
          <p:nvPr/>
        </p:nvGrpSpPr>
        <p:grpSpPr bwMode="auto">
          <a:xfrm>
            <a:off x="4343400" y="2667000"/>
            <a:ext cx="762000" cy="2438400"/>
            <a:chOff x="2736" y="1680"/>
            <a:chExt cx="480" cy="1536"/>
          </a:xfrm>
        </p:grpSpPr>
        <p:sp>
          <p:nvSpPr>
            <p:cNvPr id="84026" name="Line 58"/>
            <p:cNvSpPr>
              <a:spLocks noChangeShapeType="1"/>
            </p:cNvSpPr>
            <p:nvPr/>
          </p:nvSpPr>
          <p:spPr bwMode="auto">
            <a:xfrm flipH="1" flipV="1">
              <a:off x="2736" y="1680"/>
              <a:ext cx="480" cy="15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5" name="Rectangle 57"/>
            <p:cNvSpPr>
              <a:spLocks noChangeArrowheads="1"/>
            </p:cNvSpPr>
            <p:nvPr/>
          </p:nvSpPr>
          <p:spPr bwMode="auto">
            <a:xfrm>
              <a:off x="2880" y="2400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031" name="Group 63"/>
          <p:cNvGrpSpPr>
            <a:grpSpLocks/>
          </p:cNvGrpSpPr>
          <p:nvPr/>
        </p:nvGrpSpPr>
        <p:grpSpPr bwMode="auto">
          <a:xfrm>
            <a:off x="2743200" y="3733800"/>
            <a:ext cx="2209800" cy="1447800"/>
            <a:chOff x="1728" y="2352"/>
            <a:chExt cx="1392" cy="912"/>
          </a:xfrm>
        </p:grpSpPr>
        <p:sp>
          <p:nvSpPr>
            <p:cNvPr id="84017" name="Line 49"/>
            <p:cNvSpPr>
              <a:spLocks noChangeShapeType="1"/>
            </p:cNvSpPr>
            <p:nvPr/>
          </p:nvSpPr>
          <p:spPr bwMode="auto">
            <a:xfrm>
              <a:off x="1728" y="2352"/>
              <a:ext cx="1392" cy="91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0" name="Rectangle 12"/>
            <p:cNvSpPr>
              <a:spLocks noChangeArrowheads="1"/>
            </p:cNvSpPr>
            <p:nvPr/>
          </p:nvSpPr>
          <p:spPr bwMode="auto">
            <a:xfrm>
              <a:off x="2832" y="3072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032" name="Line 64"/>
          <p:cNvSpPr>
            <a:spLocks noChangeShapeType="1"/>
          </p:cNvSpPr>
          <p:nvPr/>
        </p:nvSpPr>
        <p:spPr bwMode="auto">
          <a:xfrm flipH="1">
            <a:off x="3810000" y="43434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4039" name="Group 71"/>
          <p:cNvGrpSpPr>
            <a:grpSpLocks/>
          </p:cNvGrpSpPr>
          <p:nvPr/>
        </p:nvGrpSpPr>
        <p:grpSpPr bwMode="auto">
          <a:xfrm>
            <a:off x="2743200" y="3733800"/>
            <a:ext cx="2209800" cy="1447800"/>
            <a:chOff x="3744" y="1584"/>
            <a:chExt cx="1392" cy="912"/>
          </a:xfrm>
        </p:grpSpPr>
        <p:sp>
          <p:nvSpPr>
            <p:cNvPr id="84036" name="Line 68"/>
            <p:cNvSpPr>
              <a:spLocks noChangeShapeType="1"/>
            </p:cNvSpPr>
            <p:nvPr/>
          </p:nvSpPr>
          <p:spPr bwMode="auto">
            <a:xfrm>
              <a:off x="3744" y="1584"/>
              <a:ext cx="1392" cy="91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7" name="Rectangle 69"/>
            <p:cNvSpPr>
              <a:spLocks noChangeArrowheads="1"/>
            </p:cNvSpPr>
            <p:nvPr/>
          </p:nvSpPr>
          <p:spPr bwMode="auto">
            <a:xfrm>
              <a:off x="4848" y="2304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8" name="Rectangle 70"/>
            <p:cNvSpPr>
              <a:spLocks noChangeArrowheads="1"/>
            </p:cNvSpPr>
            <p:nvPr/>
          </p:nvSpPr>
          <p:spPr bwMode="auto">
            <a:xfrm>
              <a:off x="3840" y="1632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Helvetica" pitchFamily="34" charset="0"/>
              </a:endParaRPr>
            </a:p>
          </p:txBody>
        </p:sp>
      </p:grpSp>
      <p:grpSp>
        <p:nvGrpSpPr>
          <p:cNvPr id="84046" name="Group 78"/>
          <p:cNvGrpSpPr>
            <a:grpSpLocks/>
          </p:cNvGrpSpPr>
          <p:nvPr/>
        </p:nvGrpSpPr>
        <p:grpSpPr bwMode="auto">
          <a:xfrm>
            <a:off x="1447800" y="3505200"/>
            <a:ext cx="1524000" cy="2209800"/>
            <a:chOff x="912" y="2208"/>
            <a:chExt cx="960" cy="1392"/>
          </a:xfrm>
        </p:grpSpPr>
        <p:sp>
          <p:nvSpPr>
            <p:cNvPr id="84034" name="Rectangle 66"/>
            <p:cNvSpPr>
              <a:spLocks noChangeArrowheads="1"/>
            </p:cNvSpPr>
            <p:nvPr/>
          </p:nvSpPr>
          <p:spPr bwMode="auto">
            <a:xfrm>
              <a:off x="912" y="2208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Helvetica" pitchFamily="34" charset="0"/>
              </a:endParaRPr>
            </a:p>
          </p:txBody>
        </p:sp>
        <p:sp>
          <p:nvSpPr>
            <p:cNvPr id="84040" name="Rectangle 72"/>
            <p:cNvSpPr>
              <a:spLocks noChangeArrowheads="1"/>
            </p:cNvSpPr>
            <p:nvPr/>
          </p:nvSpPr>
          <p:spPr bwMode="auto">
            <a:xfrm>
              <a:off x="1680" y="3456"/>
              <a:ext cx="192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047" name="Group 79"/>
          <p:cNvGrpSpPr>
            <a:grpSpLocks/>
          </p:cNvGrpSpPr>
          <p:nvPr/>
        </p:nvGrpSpPr>
        <p:grpSpPr bwMode="auto">
          <a:xfrm>
            <a:off x="1752600" y="3505200"/>
            <a:ext cx="3581400" cy="2209800"/>
            <a:chOff x="1104" y="2208"/>
            <a:chExt cx="2256" cy="1392"/>
          </a:xfrm>
        </p:grpSpPr>
        <p:sp>
          <p:nvSpPr>
            <p:cNvPr id="84041" name="Rectangle 73"/>
            <p:cNvSpPr>
              <a:spLocks noChangeArrowheads="1"/>
            </p:cNvSpPr>
            <p:nvPr/>
          </p:nvSpPr>
          <p:spPr bwMode="auto">
            <a:xfrm>
              <a:off x="1104" y="2208"/>
              <a:ext cx="192" cy="14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2" name="Rectangle 74"/>
            <p:cNvSpPr>
              <a:spLocks noChangeArrowheads="1"/>
            </p:cNvSpPr>
            <p:nvPr/>
          </p:nvSpPr>
          <p:spPr bwMode="auto">
            <a:xfrm>
              <a:off x="3168" y="3456"/>
              <a:ext cx="192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Helvetic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8" grpId="0" animBg="1"/>
      <p:bldP spid="84032" grpId="0" animBg="1"/>
      <p:bldP spid="84032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fa-IR" dirty="0" smtClean="0"/>
              <a:t>: راهبرد اشتراک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dirty="0" smtClean="0"/>
              <a:t>از راهبرد اشتراک  </a:t>
            </a:r>
            <a:r>
              <a:rPr lang="en-US" dirty="0" smtClean="0"/>
              <a:t>“Tit-for-tat”</a:t>
            </a:r>
            <a:r>
              <a:rPr lang="fa-IR" dirty="0" smtClean="0"/>
              <a:t> پیروی می‌کند.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</a:t>
            </a:r>
            <a:r>
              <a:rPr lang="fa-IR" dirty="0" smtClean="0"/>
              <a:t> از چندین نفر دانلود می‌کند.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</a:t>
            </a:r>
            <a:r>
              <a:rPr lang="fa-IR" dirty="0" smtClean="0"/>
              <a:t> به </a:t>
            </a:r>
            <a:r>
              <a:rPr lang="en-US" dirty="0" smtClean="0"/>
              <a:t>N</a:t>
            </a:r>
            <a:r>
              <a:rPr lang="fa-IR" dirty="0" smtClean="0"/>
              <a:t> نفر اجازه می‌دهد که از آن دانلود کنند. </a:t>
            </a:r>
          </a:p>
          <a:p>
            <a:pPr lvl="2">
              <a:lnSpc>
                <a:spcPct val="90000"/>
              </a:lnSpc>
              <a:buNone/>
            </a:pPr>
            <a:endParaRPr lang="fa-IR" dirty="0" smtClean="0"/>
          </a:p>
          <a:p>
            <a:pPr lvl="1">
              <a:lnSpc>
                <a:spcPct val="90000"/>
              </a:lnSpc>
            </a:pPr>
            <a:r>
              <a:rPr lang="fa-IR" dirty="0" smtClean="0"/>
              <a:t>باید خوشبین باشیم: اجازه دهیم بعضی وقتها سوء استفاده انجام شود.</a:t>
            </a:r>
          </a:p>
          <a:p>
            <a:pPr lvl="2">
              <a:lnSpc>
                <a:spcPct val="90000"/>
              </a:lnSpc>
            </a:pPr>
            <a:r>
              <a:rPr lang="fa-IR" dirty="0" smtClean="0"/>
              <a:t>در غیر این صورت هیچ وقت دانلودی شروع نخواهد شد. </a:t>
            </a:r>
          </a:p>
          <a:p>
            <a:pPr lvl="2">
              <a:lnSpc>
                <a:spcPct val="90000"/>
              </a:lnSpc>
            </a:pPr>
            <a:r>
              <a:rPr lang="fa-IR" dirty="0" smtClean="0"/>
              <a:t>ممکن است در این اثنا بتوانیم نظیر بهتری پیدا کنیم. 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BitTorrent</a:t>
            </a:r>
            <a:r>
              <a:rPr lang="fa-IR" sz="4000" dirty="0" smtClean="0"/>
              <a:t>: توضیح</a:t>
            </a:r>
            <a:endParaRPr lang="en-US" sz="4000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800" dirty="0" smtClean="0"/>
              <a:t>مزایا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در عمل به طور معقول کار می‌کند. 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برای نظیرها انگیزه ایجاد می‌کند تا فایلهایشان را به اشتراک بگذارند. از سوء استفاده اجتناب می‌کند. 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fa-IR" sz="2800" dirty="0" smtClean="0"/>
              <a:t>معایب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Pareto Efficiency relatively weak condition</a:t>
            </a:r>
          </a:p>
          <a:p>
            <a:pPr lvl="1">
              <a:lnSpc>
                <a:spcPct val="90000"/>
              </a:lnSpc>
            </a:pPr>
            <a:r>
              <a:rPr lang="fa-IR" sz="2400" dirty="0" smtClean="0"/>
              <a:t>برای شروع همکاری گروهی به یک خدمتگزار </a:t>
            </a:r>
            <a:r>
              <a:rPr lang="en-US" sz="2400" smtClean="0"/>
              <a:t>Tracker</a:t>
            </a:r>
            <a:r>
              <a:rPr lang="fa-IR" sz="2400" smtClean="0"/>
              <a:t>مرکزی </a:t>
            </a:r>
            <a:r>
              <a:rPr lang="fa-IR" sz="2400" dirty="0" smtClean="0"/>
              <a:t>نیاز دارد.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/>
              <a:t>جداول درهم سازی توزیع شده</a:t>
            </a:r>
            <a:endParaRPr lang="en-US" sz="4000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3038"/>
            <a:ext cx="8064500" cy="4424362"/>
          </a:xfrm>
        </p:spPr>
        <p:txBody>
          <a:bodyPr/>
          <a:lstStyle/>
          <a:p>
            <a:pPr>
              <a:buFontTx/>
              <a:buNone/>
            </a:pPr>
            <a:endParaRPr lang="en-US" sz="2800" dirty="0">
              <a:sym typeface="Wingdings" pitchFamily="2" charset="2"/>
            </a:endParaRPr>
          </a:p>
          <a:p>
            <a:r>
              <a:rPr lang="fa-IR" sz="2800" dirty="0" smtClean="0">
                <a:sym typeface="Wingdings" pitchFamily="2" charset="2"/>
              </a:rPr>
              <a:t>مسیریابی توزیع شده</a:t>
            </a:r>
            <a:endParaRPr lang="en-US" sz="2800" dirty="0">
              <a:sym typeface="Wingdings" pitchFamily="2" charset="2"/>
            </a:endParaRPr>
          </a:p>
          <a:p>
            <a:pPr lvl="1"/>
            <a:r>
              <a:rPr lang="fa-IR" sz="2400" b="1" dirty="0" smtClean="0">
                <a:sym typeface="Wingdings" pitchFamily="2" charset="2"/>
              </a:rPr>
              <a:t>وصل شدن: </a:t>
            </a:r>
            <a:r>
              <a:rPr lang="fa-IR" sz="2400" dirty="0" smtClean="0">
                <a:sym typeface="Wingdings" pitchFamily="2" charset="2"/>
              </a:rPr>
              <a:t>با استفاده از درهم سازی کلید مکان خود را پیدا کنید. </a:t>
            </a:r>
          </a:p>
          <a:p>
            <a:pPr lvl="1"/>
            <a:r>
              <a:rPr lang="fa-IR" sz="2400" b="1" dirty="0" smtClean="0">
                <a:sym typeface="Wingdings" pitchFamily="2" charset="2"/>
              </a:rPr>
              <a:t>انتشار: </a:t>
            </a:r>
            <a:r>
              <a:rPr lang="fa-IR" sz="2400" dirty="0" smtClean="0">
                <a:sym typeface="Wingdings" pitchFamily="2" charset="2"/>
              </a:rPr>
              <a:t>از کلید برای قرار دادن ستد در مکان مناسب استفاده کنید. </a:t>
            </a:r>
          </a:p>
          <a:p>
            <a:pPr lvl="1"/>
            <a:r>
              <a:rPr lang="fa-IR" sz="2400" b="1" dirty="0" smtClean="0">
                <a:sym typeface="Wingdings" pitchFamily="2" charset="2"/>
              </a:rPr>
              <a:t>جستجو</a:t>
            </a:r>
            <a:r>
              <a:rPr lang="fa-IR" sz="2400" dirty="0" smtClean="0">
                <a:sym typeface="Wingdings" pitchFamily="2" charset="2"/>
              </a:rPr>
              <a:t>: از کلید برای پیدا کردن محل داده استفاده کنید. </a:t>
            </a:r>
          </a:p>
          <a:p>
            <a:pPr lvl="1"/>
            <a:r>
              <a:rPr lang="fa-IR" sz="2400" b="1" dirty="0" smtClean="0">
                <a:sym typeface="Wingdings" pitchFamily="2" charset="2"/>
              </a:rPr>
              <a:t>دانلود</a:t>
            </a:r>
            <a:r>
              <a:rPr lang="fa-IR" sz="2400" dirty="0" smtClean="0">
                <a:sym typeface="Wingdings" pitchFamily="2" charset="2"/>
              </a:rPr>
              <a:t>: نود انتهایی از طریق مسیر ثبت شده در درخواست جواب را پس می‌فرستد.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Locate An Object </a:t>
            </a:r>
          </a:p>
        </p:txBody>
      </p:sp>
      <p:pic>
        <p:nvPicPr>
          <p:cNvPr id="215090" name="Picture 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81125"/>
            <a:ext cx="401002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1" name="Picture 5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0" y="1371600"/>
            <a:ext cx="485775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اشتراک فایل </a:t>
            </a:r>
            <a:r>
              <a:rPr lang="en-US" dirty="0" smtClean="0"/>
              <a:t>P2p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2800" dirty="0" smtClean="0"/>
              <a:t>خیلی سریع تبدیل به یک خدمت محبوب تبدیل شد.</a:t>
            </a:r>
            <a:endParaRPr lang="en-US" sz="2800" dirty="0" smtClean="0"/>
          </a:p>
          <a:p>
            <a:pPr lvl="1"/>
            <a:r>
              <a:rPr lang="fa-IR" sz="2400" dirty="0" smtClean="0"/>
              <a:t>صدها کاربرد اشتراک فایل وجود دارند. </a:t>
            </a:r>
          </a:p>
          <a:p>
            <a:pPr lvl="1"/>
            <a:r>
              <a:rPr lang="fa-IR" sz="2400" dirty="0" smtClean="0"/>
              <a:t>۳۵ میلیون آمریکایی از اشتراک فایل استفاده می‌کنند که ۲۹٪ کاربران اینترنت هستند.</a:t>
            </a:r>
          </a:p>
          <a:p>
            <a:pPr lvl="1"/>
            <a:r>
              <a:rPr lang="fa-IR" sz="2400" dirty="0" smtClean="0"/>
              <a:t>امروزه انتقال صدا و تصویر به ترافیک اصلی در اینترنت تبدیل شده است.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 in A Node</a:t>
            </a:r>
          </a:p>
        </p:txBody>
      </p:sp>
      <p:pic>
        <p:nvPicPr>
          <p:cNvPr id="217142" name="Picture 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19200"/>
            <a:ext cx="68580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A New Node</a:t>
            </a:r>
          </a:p>
        </p:txBody>
      </p:sp>
      <p:pic>
        <p:nvPicPr>
          <p:cNvPr id="2211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752600"/>
            <a:ext cx="66770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DHT: Discussion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2800" dirty="0" smtClean="0"/>
              <a:t>مزایا:</a:t>
            </a:r>
          </a:p>
          <a:p>
            <a:pPr lvl="1"/>
            <a:r>
              <a:rPr lang="fa-IR" sz="2400" dirty="0" smtClean="0"/>
              <a:t>نودها را به طور خودکار در یک ساختار گروهی توزیع شده سازماندهی می‌کند و هر نود از اطلاعاتی که در فضای کلید به هم نزدیکند نگهداری می‌کند.</a:t>
            </a:r>
          </a:p>
          <a:p>
            <a:pPr lvl="1"/>
            <a:r>
              <a:rPr lang="fa-IR" sz="2400" dirty="0" smtClean="0"/>
              <a:t>نحوه ی ارتباطات تمام نودها مثل هم است. </a:t>
            </a:r>
            <a:endParaRPr lang="en-US" sz="2400" dirty="0"/>
          </a:p>
          <a:p>
            <a:pPr lvl="1"/>
            <a:r>
              <a:rPr lang="fa-IR" dirty="0" smtClean="0"/>
              <a:t>ساختار داده ی ساده. 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fa-IR" sz="2800" dirty="0" smtClean="0"/>
              <a:t>معایب: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fa-IR" dirty="0" smtClean="0"/>
              <a:t>هیچ تضمینی راجع به پیدا کردن داده نمی دهد. 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P2P: Summary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400" dirty="0" smtClean="0"/>
              <a:t>روشهای مختلفی وجود دارد: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مرکزی، غرق کردن، همکاری گروهی، مسیریابی ساخت یافته و بدون ساختار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fa-IR" sz="2400" dirty="0" smtClean="0"/>
              <a:t>درسهای قابل یادگیری: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نقطه ی خرابی منفرد بسیار بد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غرق کردن پیغام به تمام نودها بد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توپولوژی شبکه ی زیرین دارای اهمیت است.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همه ی نودها مثل هم نیستند. 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برای مقابله </a:t>
            </a:r>
            <a:r>
              <a:rPr lang="fa-IR" sz="2000" smtClean="0"/>
              <a:t>با </a:t>
            </a:r>
            <a:r>
              <a:rPr lang="fa-IR" sz="2000" smtClean="0"/>
              <a:t>سوء</a:t>
            </a:r>
            <a:r>
              <a:rPr lang="fa-IR" sz="2000" smtClean="0"/>
              <a:t>استفاده </a:t>
            </a:r>
            <a:r>
              <a:rPr lang="fa-IR" sz="2000" dirty="0" smtClean="0"/>
              <a:t>به انگیزه نیازمندیم.</a:t>
            </a:r>
          </a:p>
          <a:p>
            <a:pPr lvl="1">
              <a:lnSpc>
                <a:spcPct val="90000"/>
              </a:lnSpc>
            </a:pPr>
            <a:r>
              <a:rPr lang="fa-IR" sz="2000" dirty="0" smtClean="0"/>
              <a:t>محرمانگی و امنیت مهم هستند.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روشهای عمده</a:t>
            </a:r>
            <a:endParaRPr lang="en-US" dirty="0"/>
          </a:p>
        </p:txBody>
      </p:sp>
      <p:graphicFrame>
        <p:nvGraphicFramePr>
          <p:cNvPr id="5160" name="Group 40"/>
          <p:cNvGraphicFramePr>
            <a:graphicFrameLocks noGrp="1"/>
          </p:cNvGraphicFramePr>
          <p:nvPr/>
        </p:nvGraphicFramePr>
        <p:xfrm>
          <a:off x="609600" y="1701800"/>
          <a:ext cx="7924800" cy="3784601"/>
        </p:xfrm>
        <a:graphic>
          <a:graphicData uri="http://schemas.openxmlformats.org/drawingml/2006/table">
            <a:tbl>
              <a:tblPr/>
              <a:tblGrid>
                <a:gridCol w="1584325"/>
                <a:gridCol w="1585913"/>
                <a:gridCol w="1477962"/>
                <a:gridCol w="1692275"/>
                <a:gridCol w="1584325"/>
              </a:tblGrid>
              <a:tr h="1276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Central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Flood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Super-node flood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Route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Whole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Napster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Gnutella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Freenet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Chunk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Based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BitTorrent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KaZaA (bytes, not chunks)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eDonkey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نشر/جستجو</a:t>
            </a:r>
            <a:endParaRPr lang="en-US" dirty="0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048000" y="2743200"/>
            <a:ext cx="3048000" cy="2133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957638" y="3668713"/>
            <a:ext cx="1228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Internet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189288" y="2378075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264025" y="2149475"/>
            <a:ext cx="61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532438" y="2378075"/>
            <a:ext cx="61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532438" y="4816475"/>
            <a:ext cx="61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264025" y="5045075"/>
            <a:ext cx="61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170238" y="4816475"/>
            <a:ext cx="61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800" baseline="-2500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055688" y="4278313"/>
            <a:ext cx="1271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Publisher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733425" y="3668713"/>
            <a:ext cx="2238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Comic Sans MS" pitchFamily="66" charset="0"/>
              </a:rPr>
              <a:t>Key=“title”</a:t>
            </a:r>
          </a:p>
          <a:p>
            <a:r>
              <a:rPr lang="en-US" sz="2000">
                <a:solidFill>
                  <a:srgbClr val="00CC00"/>
                </a:solidFill>
                <a:latin typeface="Comic Sans MS" pitchFamily="66" charset="0"/>
              </a:rPr>
              <a:t>Value=MP3 data…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6881813" y="4110038"/>
            <a:ext cx="869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Client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591300" y="4430713"/>
            <a:ext cx="1901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CC00"/>
                </a:solidFill>
                <a:latin typeface="Comic Sans MS" pitchFamily="66" charset="0"/>
              </a:rPr>
              <a:t>Lookup(“title”)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430838" y="3840163"/>
            <a:ext cx="369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5857" name="Freeform 17"/>
          <p:cNvSpPr>
            <a:spLocks/>
          </p:cNvSpPr>
          <p:nvPr/>
        </p:nvSpPr>
        <p:spPr bwMode="auto">
          <a:xfrm>
            <a:off x="5715000" y="4038600"/>
            <a:ext cx="1219200" cy="266700"/>
          </a:xfrm>
          <a:custGeom>
            <a:avLst/>
            <a:gdLst/>
            <a:ahLst/>
            <a:cxnLst>
              <a:cxn ang="0">
                <a:pos x="768" y="144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858" name="Freeform 18"/>
          <p:cNvSpPr>
            <a:spLocks/>
          </p:cNvSpPr>
          <p:nvPr/>
        </p:nvSpPr>
        <p:spPr bwMode="auto">
          <a:xfrm>
            <a:off x="2743200" y="3505200"/>
            <a:ext cx="1219200" cy="838200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1248" y="816"/>
              </a:cxn>
              <a:cxn ang="0">
                <a:pos x="1872" y="0"/>
              </a:cxn>
            </a:cxnLst>
            <a:rect l="0" t="0" r="r" b="b"/>
            <a:pathLst>
              <a:path w="1872" h="1056">
                <a:moveTo>
                  <a:pt x="0" y="1056"/>
                </a:moveTo>
                <a:cubicBezTo>
                  <a:pt x="468" y="1024"/>
                  <a:pt x="936" y="992"/>
                  <a:pt x="1248" y="816"/>
                </a:cubicBezTo>
                <a:cubicBezTo>
                  <a:pt x="1560" y="640"/>
                  <a:pt x="1716" y="320"/>
                  <a:pt x="1872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5859" name="Picture 19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057400"/>
            <a:ext cx="381000" cy="355600"/>
          </a:xfrm>
          <a:prstGeom prst="rect">
            <a:avLst/>
          </a:prstGeom>
          <a:noFill/>
        </p:spPr>
      </p:pic>
      <p:pic>
        <p:nvPicPr>
          <p:cNvPr id="35860" name="Picture 20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828800"/>
            <a:ext cx="381000" cy="355600"/>
          </a:xfrm>
          <a:prstGeom prst="rect">
            <a:avLst/>
          </a:prstGeom>
          <a:noFill/>
        </p:spPr>
      </p:pic>
      <p:pic>
        <p:nvPicPr>
          <p:cNvPr id="35861" name="Picture 21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648200"/>
            <a:ext cx="381000" cy="355600"/>
          </a:xfrm>
          <a:prstGeom prst="rect">
            <a:avLst/>
          </a:prstGeom>
          <a:noFill/>
        </p:spPr>
      </p:pic>
      <p:pic>
        <p:nvPicPr>
          <p:cNvPr id="35862" name="Picture 22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057400"/>
            <a:ext cx="381000" cy="355600"/>
          </a:xfrm>
          <a:prstGeom prst="rect">
            <a:avLst/>
          </a:prstGeom>
          <a:noFill/>
        </p:spPr>
      </p:pic>
      <p:pic>
        <p:nvPicPr>
          <p:cNvPr id="35863" name="Picture 23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5334000"/>
            <a:ext cx="381000" cy="355600"/>
          </a:xfrm>
          <a:prstGeom prst="rect">
            <a:avLst/>
          </a:prstGeom>
          <a:noFill/>
        </p:spPr>
      </p:pic>
      <p:pic>
        <p:nvPicPr>
          <p:cNvPr id="35864" name="Picture 24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5562600"/>
            <a:ext cx="381000" cy="355600"/>
          </a:xfrm>
          <a:prstGeom prst="rect">
            <a:avLst/>
          </a:prstGeom>
          <a:noFill/>
        </p:spPr>
      </p:pic>
      <p:pic>
        <p:nvPicPr>
          <p:cNvPr id="35865" name="Picture 25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257800"/>
            <a:ext cx="381000" cy="355600"/>
          </a:xfrm>
          <a:prstGeom prst="rect">
            <a:avLst/>
          </a:prstGeom>
          <a:noFill/>
        </p:spPr>
      </p:pic>
      <p:pic>
        <p:nvPicPr>
          <p:cNvPr id="35866" name="Picture 26" descr="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810000"/>
            <a:ext cx="381000" cy="35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جستجو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Needles vs. </a:t>
            </a:r>
            <a:r>
              <a:rPr lang="en-US" dirty="0" smtClean="0"/>
              <a:t>Haystack</a:t>
            </a:r>
            <a:endParaRPr lang="en-US" dirty="0"/>
          </a:p>
          <a:p>
            <a:pPr lvl="1"/>
            <a:r>
              <a:rPr lang="fa-IR" dirty="0" smtClean="0"/>
              <a:t>جستجوی یک آهنگ خیلی قدیمی از یک گروه مهجور که هیچ کس آنرا نشینده است در مقابل جستجوی  آخرین آلبوم محسن چاووشی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Search expressiveness</a:t>
            </a:r>
          </a:p>
          <a:p>
            <a:pPr lvl="1"/>
            <a:r>
              <a:rPr lang="fa-IR" dirty="0" smtClean="0"/>
              <a:t>کل کلمه؟ عبارت منظم؟ اسم فایل؟ جستجوی کل متن؟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چهارچوب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چهار جزء اصلی:</a:t>
            </a:r>
            <a:endParaRPr lang="en-US" dirty="0"/>
          </a:p>
          <a:p>
            <a:pPr lvl="1"/>
            <a:r>
              <a:rPr lang="fa-IR" b="1" dirty="0" smtClean="0"/>
              <a:t>وصل شدن: </a:t>
            </a:r>
            <a:r>
              <a:rPr lang="fa-IR" dirty="0" smtClean="0"/>
              <a:t>چگونه وارد سیستم شویم؟</a:t>
            </a:r>
            <a:endParaRPr lang="en-US" dirty="0"/>
          </a:p>
          <a:p>
            <a:pPr lvl="1"/>
            <a:r>
              <a:rPr lang="fa-IR" b="1" dirty="0" smtClean="0"/>
              <a:t>انتشار: </a:t>
            </a:r>
            <a:r>
              <a:rPr lang="fa-IR" dirty="0" smtClean="0"/>
              <a:t>چگونه فایل خود را اعلان کنیم؟ </a:t>
            </a:r>
          </a:p>
          <a:p>
            <a:pPr lvl="1"/>
            <a:r>
              <a:rPr lang="fa-IR" b="1" dirty="0" smtClean="0"/>
              <a:t>جستجو: </a:t>
            </a:r>
            <a:r>
              <a:rPr lang="fa-IR" dirty="0" smtClean="0"/>
              <a:t>چگونه یک فایل را پیدا کنیم؟</a:t>
            </a:r>
            <a:endParaRPr lang="en-US" dirty="0"/>
          </a:p>
          <a:p>
            <a:pPr lvl="1"/>
            <a:r>
              <a:rPr lang="en-US" b="1" dirty="0" smtClean="0"/>
              <a:t>Fetch</a:t>
            </a:r>
            <a:r>
              <a:rPr lang="fa-IR" dirty="0" smtClean="0"/>
              <a:t>: چگونه فایل را به دست آوریم؟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Napster</a:t>
            </a:r>
            <a:r>
              <a:rPr lang="fa-IR" dirty="0" smtClean="0"/>
              <a:t>: مرور کلی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3038"/>
            <a:ext cx="8064500" cy="4424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a-IR" sz="2800" dirty="0" smtClean="0">
                <a:sym typeface="Wingdings" pitchFamily="2" charset="2"/>
              </a:rPr>
              <a:t>تاریخچه:	</a:t>
            </a:r>
            <a:endParaRPr lang="en-US" sz="2800" dirty="0"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fa-IR" sz="2400" dirty="0" smtClean="0"/>
              <a:t>۱۹۹۹: شین فانینگ ناپستر را تأسیس کرد. </a:t>
            </a:r>
          </a:p>
          <a:p>
            <a:pPr lvl="1">
              <a:lnSpc>
                <a:spcPct val="80000"/>
              </a:lnSpc>
            </a:pPr>
            <a:r>
              <a:rPr lang="fa-IR" sz="2400" dirty="0" smtClean="0"/>
              <a:t>تعداد کاربران به ۱.۵ میلیون کاربر همزمان رسید.</a:t>
            </a:r>
          </a:p>
          <a:p>
            <a:pPr lvl="1">
              <a:lnSpc>
                <a:spcPct val="80000"/>
              </a:lnSpc>
            </a:pPr>
            <a:r>
              <a:rPr lang="fa-IR" sz="2400" dirty="0" smtClean="0"/>
              <a:t>ژوئن ۲۰۰۱: ناپستر بسته شد. </a:t>
            </a:r>
          </a:p>
          <a:p>
            <a:pPr lvl="1">
              <a:lnSpc>
                <a:spcPct val="80000"/>
              </a:lnSpc>
            </a:pPr>
            <a:endParaRPr lang="en-US" sz="2400" dirty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fa-IR" sz="2800" dirty="0" smtClean="0">
                <a:sym typeface="Wingdings" pitchFamily="2" charset="2"/>
              </a:rPr>
              <a:t>پایگاه داده‌ی مرکزی:</a:t>
            </a:r>
          </a:p>
          <a:p>
            <a:pPr lvl="1">
              <a:lnSpc>
                <a:spcPct val="80000"/>
              </a:lnSpc>
            </a:pPr>
            <a:r>
              <a:rPr lang="fa-IR" sz="2400" b="1" dirty="0" smtClean="0">
                <a:sym typeface="Wingdings" pitchFamily="2" charset="2"/>
              </a:rPr>
              <a:t>وصل شدن</a:t>
            </a:r>
            <a:r>
              <a:rPr lang="fa-IR" sz="2400" dirty="0" smtClean="0">
                <a:sym typeface="Wingdings" pitchFamily="2" charset="2"/>
              </a:rPr>
              <a:t>: در شروع، مشتری با خدمتگزار مرکزی تماس می‌گرفت. </a:t>
            </a:r>
          </a:p>
          <a:p>
            <a:pPr lvl="1">
              <a:lnSpc>
                <a:spcPct val="80000"/>
              </a:lnSpc>
            </a:pPr>
            <a:r>
              <a:rPr lang="fa-IR" sz="2400" b="1" dirty="0" smtClean="0">
                <a:sym typeface="Wingdings" pitchFamily="2" charset="2"/>
              </a:rPr>
              <a:t>انتشار</a:t>
            </a:r>
            <a:r>
              <a:rPr lang="fa-IR" sz="2400" dirty="0" smtClean="0">
                <a:sym typeface="Wingdings" pitchFamily="2" charset="2"/>
              </a:rPr>
              <a:t>: لیست فایلهای خود را به خدمتگزار گزارش می‌کرد. </a:t>
            </a:r>
          </a:p>
          <a:p>
            <a:pPr lvl="1">
              <a:lnSpc>
                <a:spcPct val="80000"/>
              </a:lnSpc>
            </a:pPr>
            <a:r>
              <a:rPr lang="fa-IR" sz="2400" b="1" dirty="0" smtClean="0">
                <a:sym typeface="Wingdings" pitchFamily="2" charset="2"/>
              </a:rPr>
              <a:t>جستجو</a:t>
            </a:r>
            <a:r>
              <a:rPr lang="fa-IR" sz="2400" dirty="0" smtClean="0">
                <a:sym typeface="Wingdings" pitchFamily="2" charset="2"/>
              </a:rPr>
              <a:t>: سوال از خدمتگزار پرسیده می‌شد  در جواب آدرس کسانی که صاحب فایلها بودند بر می‌گشت.</a:t>
            </a:r>
          </a:p>
          <a:p>
            <a:pPr lvl="1">
              <a:lnSpc>
                <a:spcPct val="80000"/>
              </a:lnSpc>
            </a:pPr>
            <a:r>
              <a:rPr lang="fa-IR" sz="2400" b="1" dirty="0" smtClean="0">
                <a:sym typeface="Wingdings" pitchFamily="2" charset="2"/>
              </a:rPr>
              <a:t>بازیابی</a:t>
            </a:r>
            <a:r>
              <a:rPr lang="fa-IR" sz="2400" dirty="0" smtClean="0">
                <a:sym typeface="Wingdings" pitchFamily="2" charset="2"/>
              </a:rPr>
              <a:t>: فایل مستقیماً از یکی از نظیرها دانلود می‌شود.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Napster</a:t>
            </a:r>
            <a:r>
              <a:rPr lang="fa-IR" dirty="0" smtClean="0"/>
              <a:t>: انتشار</a:t>
            </a:r>
            <a:endParaRPr lang="en-US" dirty="0"/>
          </a:p>
        </p:txBody>
      </p:sp>
      <p:grpSp>
        <p:nvGrpSpPr>
          <p:cNvPr id="7219" name="Group 51"/>
          <p:cNvGrpSpPr>
            <a:grpSpLocks/>
          </p:cNvGrpSpPr>
          <p:nvPr/>
        </p:nvGrpSpPr>
        <p:grpSpPr bwMode="auto">
          <a:xfrm>
            <a:off x="4114800" y="4953000"/>
            <a:ext cx="609600" cy="685800"/>
            <a:chOff x="2592" y="3120"/>
            <a:chExt cx="384" cy="432"/>
          </a:xfrm>
        </p:grpSpPr>
        <p:pic>
          <p:nvPicPr>
            <p:cNvPr id="7178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33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7217" name="Group 49"/>
            <p:cNvGrpSpPr>
              <a:grpSpLocks/>
            </p:cNvGrpSpPr>
            <p:nvPr/>
          </p:nvGrpSpPr>
          <p:grpSpPr bwMode="auto">
            <a:xfrm>
              <a:off x="2640" y="3120"/>
              <a:ext cx="336" cy="432"/>
              <a:chOff x="2640" y="3120"/>
              <a:chExt cx="336" cy="432"/>
            </a:xfrm>
          </p:grpSpPr>
          <p:pic>
            <p:nvPicPr>
              <p:cNvPr id="7175" name="Picture 7" descr="co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640" y="3120"/>
                <a:ext cx="240" cy="224"/>
              </a:xfrm>
              <a:prstGeom prst="rect">
                <a:avLst/>
              </a:prstGeom>
              <a:noFill/>
            </p:spPr>
          </p:pic>
          <p:pic>
            <p:nvPicPr>
              <p:cNvPr id="7179" name="Picture 1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36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80" name="Picture 1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36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295400" y="5310188"/>
            <a:ext cx="237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I have X, Y, and Z!</a:t>
            </a:r>
          </a:p>
        </p:txBody>
      </p:sp>
      <p:pic>
        <p:nvPicPr>
          <p:cNvPr id="7208" name="Picture 40" descr="j022356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276600"/>
            <a:ext cx="682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216" name="Group 48"/>
          <p:cNvGrpSpPr>
            <a:grpSpLocks/>
          </p:cNvGrpSpPr>
          <p:nvPr/>
        </p:nvGrpSpPr>
        <p:grpSpPr bwMode="auto">
          <a:xfrm>
            <a:off x="1447800" y="1676400"/>
            <a:ext cx="5943600" cy="3810000"/>
            <a:chOff x="912" y="1056"/>
            <a:chExt cx="3744" cy="2400"/>
          </a:xfrm>
        </p:grpSpPr>
        <p:pic>
          <p:nvPicPr>
            <p:cNvPr id="7171" name="Picture 3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92" y="1056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2" name="Picture 4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20" y="1056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3" name="Picture 5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68" y="1536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4" name="Picture 6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28" y="302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6" name="Picture 8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48" y="240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77" name="Picture 9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56" y="1344"/>
              <a:ext cx="240" cy="224"/>
            </a:xfrm>
            <a:prstGeom prst="rect">
              <a:avLst/>
            </a:prstGeom>
            <a:noFill/>
          </p:spPr>
        </p:pic>
        <p:grpSp>
          <p:nvGrpSpPr>
            <p:cNvPr id="7181" name="Group 13"/>
            <p:cNvGrpSpPr>
              <a:grpSpLocks/>
            </p:cNvGrpSpPr>
            <p:nvPr/>
          </p:nvGrpSpPr>
          <p:grpSpPr bwMode="auto">
            <a:xfrm>
              <a:off x="4080" y="3264"/>
              <a:ext cx="384" cy="192"/>
              <a:chOff x="2688" y="3552"/>
              <a:chExt cx="384" cy="192"/>
            </a:xfrm>
          </p:grpSpPr>
          <p:pic>
            <p:nvPicPr>
              <p:cNvPr id="7182" name="Picture 1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83" name="Picture 1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84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185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86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04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87" name="Picture 1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00" y="264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1296" y="2640"/>
              <a:ext cx="384" cy="192"/>
              <a:chOff x="2688" y="3552"/>
              <a:chExt cx="384" cy="192"/>
            </a:xfrm>
          </p:grpSpPr>
          <p:pic>
            <p:nvPicPr>
              <p:cNvPr id="7189" name="Picture 2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90" name="Picture 2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91" name="Picture 2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192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17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93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64" y="17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94" name="Picture 26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32" y="1920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195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2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96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12" y="158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7197" name="Group 29"/>
            <p:cNvGrpSpPr>
              <a:grpSpLocks/>
            </p:cNvGrpSpPr>
            <p:nvPr/>
          </p:nvGrpSpPr>
          <p:grpSpPr bwMode="auto">
            <a:xfrm>
              <a:off x="4032" y="1056"/>
              <a:ext cx="384" cy="192"/>
              <a:chOff x="2688" y="3552"/>
              <a:chExt cx="384" cy="192"/>
            </a:xfrm>
          </p:grpSpPr>
          <p:pic>
            <p:nvPicPr>
              <p:cNvPr id="7198" name="Picture 30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99" name="Picture 3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200" name="Picture 3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201" name="Picture 33" descr="co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16" y="1104"/>
              <a:ext cx="240" cy="224"/>
            </a:xfrm>
            <a:prstGeom prst="rect">
              <a:avLst/>
            </a:prstGeom>
            <a:noFill/>
          </p:spPr>
        </p:pic>
        <p:pic>
          <p:nvPicPr>
            <p:cNvPr id="7202" name="Picture 3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3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3" name="Picture 3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3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4" name="Picture 3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158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5" name="Picture 3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12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6" name="Picture 3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20" y="105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09" name="Picture 4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04" y="158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7218" name="Group 50"/>
          <p:cNvGrpSpPr>
            <a:grpSpLocks/>
          </p:cNvGrpSpPr>
          <p:nvPr/>
        </p:nvGrpSpPr>
        <p:grpSpPr bwMode="auto">
          <a:xfrm>
            <a:off x="3200400" y="3962400"/>
            <a:ext cx="1295400" cy="990600"/>
            <a:chOff x="2016" y="2496"/>
            <a:chExt cx="816" cy="624"/>
          </a:xfrm>
        </p:grpSpPr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2688" y="2496"/>
              <a:ext cx="14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44"/>
            <p:cNvSpPr>
              <a:spLocks noChangeArrowheads="1"/>
            </p:cNvSpPr>
            <p:nvPr/>
          </p:nvSpPr>
          <p:spPr bwMode="auto">
            <a:xfrm>
              <a:off x="2016" y="2674"/>
              <a:ext cx="6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Publish</a:t>
              </a:r>
            </a:p>
          </p:txBody>
        </p:sp>
      </p:grp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4572000" y="25908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0" hangingPunct="0"/>
            <a:r>
              <a:rPr lang="en-US" sz="2000">
                <a:latin typeface="Comic Sans MS" pitchFamily="66" charset="0"/>
              </a:rPr>
              <a:t>insert(X,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  123.2.21.23)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...</a:t>
            </a: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3505200" y="5692775"/>
            <a:ext cx="1536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123.2.21.23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7" grpId="0" autoUpdateAnimBg="0"/>
      <p:bldP spid="7220" grpId="0" animBg="1" autoUpdateAnimBg="0"/>
      <p:bldP spid="7220" grpId="1" animBg="1" autoUpdateAnimBg="0"/>
      <p:bldP spid="7221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6454</TotalTime>
  <Words>1403</Words>
  <Application>Microsoft Office PowerPoint</Application>
  <PresentationFormat>On-screen Show (4:3)</PresentationFormat>
  <Paragraphs>296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1_Default Design</vt:lpstr>
      <vt:lpstr>شبکه های نظیر به نظیر</vt:lpstr>
      <vt:lpstr>عناوین</vt:lpstr>
      <vt:lpstr>اشتراک فایل P2p</vt:lpstr>
      <vt:lpstr>روشهای عمده</vt:lpstr>
      <vt:lpstr>نشر/جستجو</vt:lpstr>
      <vt:lpstr>جستجو</vt:lpstr>
      <vt:lpstr>چهارچوب</vt:lpstr>
      <vt:lpstr>Napster: مرور کلی</vt:lpstr>
      <vt:lpstr>Napster: انتشار</vt:lpstr>
      <vt:lpstr>Napster: جستجو</vt:lpstr>
      <vt:lpstr>Napster: توضیح</vt:lpstr>
      <vt:lpstr>Gnutella: مرور کلی</vt:lpstr>
      <vt:lpstr>Gnutella: جستجو</vt:lpstr>
      <vt:lpstr>Gnutella: توضیح</vt:lpstr>
      <vt:lpstr>KaZaA: مرور کلی</vt:lpstr>
      <vt:lpstr>KaZaA: طرح شبکه</vt:lpstr>
      <vt:lpstr>KaZaA: انتشار فایل</vt:lpstr>
      <vt:lpstr>KaZaA: جستجوی فایل</vt:lpstr>
      <vt:lpstr>KaZaA: دانلود</vt:lpstr>
      <vt:lpstr>مقیاس پذیری و ابرنودها</vt:lpstr>
      <vt:lpstr>KaZaA: Discussion</vt:lpstr>
      <vt:lpstr>BitTorrent: تاریخچه</vt:lpstr>
      <vt:lpstr>BitTorrent: مرور</vt:lpstr>
      <vt:lpstr>BitTorrent: انتشار/وصل شدن</vt:lpstr>
      <vt:lpstr>BitTorrent: دانلود</vt:lpstr>
      <vt:lpstr>BitTorrent: راهبرد اشتراک</vt:lpstr>
      <vt:lpstr>BitTorrent: توضیح</vt:lpstr>
      <vt:lpstr>جداول درهم سازی توزیع شده</vt:lpstr>
      <vt:lpstr>Locate An Object </vt:lpstr>
      <vt:lpstr>Table in A Node</vt:lpstr>
      <vt:lpstr>Add A New Node</vt:lpstr>
      <vt:lpstr>DHT: Discussion</vt:lpstr>
      <vt:lpstr>P2P: Summary</vt:lpstr>
    </vt:vector>
  </TitlesOfParts>
  <Company>뿿_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Pang</dc:creator>
  <cp:lastModifiedBy>مظفر</cp:lastModifiedBy>
  <cp:revision>239</cp:revision>
  <dcterms:created xsi:type="dcterms:W3CDTF">2004-04-20T02:42:02Z</dcterms:created>
  <dcterms:modified xsi:type="dcterms:W3CDTF">2013-05-06T04:02:35Z</dcterms:modified>
</cp:coreProperties>
</file>