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1" r:id="rId1"/>
  </p:sldMasterIdLst>
  <p:notesMasterIdLst>
    <p:notesMasterId r:id="rId24"/>
  </p:notesMasterIdLst>
  <p:handoutMasterIdLst>
    <p:handoutMasterId r:id="rId25"/>
  </p:handoutMasterIdLst>
  <p:sldIdLst>
    <p:sldId id="265" r:id="rId2"/>
    <p:sldId id="358" r:id="rId3"/>
    <p:sldId id="359" r:id="rId4"/>
    <p:sldId id="360" r:id="rId5"/>
    <p:sldId id="362" r:id="rId6"/>
    <p:sldId id="436" r:id="rId7"/>
    <p:sldId id="396" r:id="rId8"/>
    <p:sldId id="398" r:id="rId9"/>
    <p:sldId id="366" r:id="rId10"/>
    <p:sldId id="435" r:id="rId11"/>
    <p:sldId id="401" r:id="rId12"/>
    <p:sldId id="402" r:id="rId13"/>
    <p:sldId id="403" r:id="rId14"/>
    <p:sldId id="434" r:id="rId15"/>
    <p:sldId id="432" r:id="rId16"/>
    <p:sldId id="430" r:id="rId17"/>
    <p:sldId id="431" r:id="rId18"/>
    <p:sldId id="410" r:id="rId19"/>
    <p:sldId id="411" r:id="rId20"/>
    <p:sldId id="413" r:id="rId21"/>
    <p:sldId id="418" r:id="rId22"/>
    <p:sldId id="420" r:id="rId23"/>
  </p:sldIdLst>
  <p:sldSz cx="9144000" cy="6858000" type="screen4x3"/>
  <p:notesSz cx="9601200" cy="7315200"/>
  <p:defaultTextStyle>
    <a:defPPr>
      <a:defRPr lang="en-US"/>
    </a:defPPr>
    <a:lvl1pPr algn="l" rtl="0" fontAlgn="base">
      <a:spcBef>
        <a:spcPct val="0"/>
      </a:spcBef>
      <a:spcAft>
        <a:spcPct val="0"/>
      </a:spcAft>
      <a:defRPr kern="1200">
        <a:solidFill>
          <a:schemeClr val="tx1"/>
        </a:solidFill>
        <a:latin typeface="Comic Sans MS" pitchFamily="66" charset="0"/>
        <a:ea typeface="+mn-ea"/>
        <a:cs typeface="Arial" charset="0"/>
      </a:defRPr>
    </a:lvl1pPr>
    <a:lvl2pPr marL="457200" algn="l" rtl="0" fontAlgn="base">
      <a:spcBef>
        <a:spcPct val="0"/>
      </a:spcBef>
      <a:spcAft>
        <a:spcPct val="0"/>
      </a:spcAft>
      <a:defRPr kern="1200">
        <a:solidFill>
          <a:schemeClr val="tx1"/>
        </a:solidFill>
        <a:latin typeface="Comic Sans MS" pitchFamily="66" charset="0"/>
        <a:ea typeface="+mn-ea"/>
        <a:cs typeface="Arial" charset="0"/>
      </a:defRPr>
    </a:lvl2pPr>
    <a:lvl3pPr marL="914400" algn="l" rtl="0" fontAlgn="base">
      <a:spcBef>
        <a:spcPct val="0"/>
      </a:spcBef>
      <a:spcAft>
        <a:spcPct val="0"/>
      </a:spcAft>
      <a:defRPr kern="1200">
        <a:solidFill>
          <a:schemeClr val="tx1"/>
        </a:solidFill>
        <a:latin typeface="Comic Sans MS" pitchFamily="66" charset="0"/>
        <a:ea typeface="+mn-ea"/>
        <a:cs typeface="Arial" charset="0"/>
      </a:defRPr>
    </a:lvl3pPr>
    <a:lvl4pPr marL="1371600" algn="l" rtl="0" fontAlgn="base">
      <a:spcBef>
        <a:spcPct val="0"/>
      </a:spcBef>
      <a:spcAft>
        <a:spcPct val="0"/>
      </a:spcAft>
      <a:defRPr kern="1200">
        <a:solidFill>
          <a:schemeClr val="tx1"/>
        </a:solidFill>
        <a:latin typeface="Comic Sans MS" pitchFamily="66" charset="0"/>
        <a:ea typeface="+mn-ea"/>
        <a:cs typeface="Arial" charset="0"/>
      </a:defRPr>
    </a:lvl4pPr>
    <a:lvl5pPr marL="1828800" algn="l" rtl="0" fontAlgn="base">
      <a:spcBef>
        <a:spcPct val="0"/>
      </a:spcBef>
      <a:spcAft>
        <a:spcPct val="0"/>
      </a:spcAft>
      <a:defRPr kern="1200">
        <a:solidFill>
          <a:schemeClr val="tx1"/>
        </a:solidFill>
        <a:latin typeface="Comic Sans MS" pitchFamily="66" charset="0"/>
        <a:ea typeface="+mn-ea"/>
        <a:cs typeface="Arial" charset="0"/>
      </a:defRPr>
    </a:lvl5pPr>
    <a:lvl6pPr marL="2286000" algn="l" defTabSz="914400" rtl="0" eaLnBrk="1" latinLnBrk="0" hangingPunct="1">
      <a:defRPr kern="1200">
        <a:solidFill>
          <a:schemeClr val="tx1"/>
        </a:solidFill>
        <a:latin typeface="Comic Sans MS" pitchFamily="66" charset="0"/>
        <a:ea typeface="+mn-ea"/>
        <a:cs typeface="Arial" charset="0"/>
      </a:defRPr>
    </a:lvl6pPr>
    <a:lvl7pPr marL="2743200" algn="l" defTabSz="914400" rtl="0" eaLnBrk="1" latinLnBrk="0" hangingPunct="1">
      <a:defRPr kern="1200">
        <a:solidFill>
          <a:schemeClr val="tx1"/>
        </a:solidFill>
        <a:latin typeface="Comic Sans MS" pitchFamily="66" charset="0"/>
        <a:ea typeface="+mn-ea"/>
        <a:cs typeface="Arial" charset="0"/>
      </a:defRPr>
    </a:lvl7pPr>
    <a:lvl8pPr marL="3200400" algn="l" defTabSz="914400" rtl="0" eaLnBrk="1" latinLnBrk="0" hangingPunct="1">
      <a:defRPr kern="1200">
        <a:solidFill>
          <a:schemeClr val="tx1"/>
        </a:solidFill>
        <a:latin typeface="Comic Sans MS" pitchFamily="66" charset="0"/>
        <a:ea typeface="+mn-ea"/>
        <a:cs typeface="Arial" charset="0"/>
      </a:defRPr>
    </a:lvl8pPr>
    <a:lvl9pPr marL="3657600" algn="l" defTabSz="914400" rtl="0" eaLnBrk="1" latinLnBrk="0" hangingPunct="1">
      <a:defRPr kern="1200">
        <a:solidFill>
          <a:schemeClr val="tx1"/>
        </a:solidFill>
        <a:latin typeface="Comic Sans MS" pitchFamily="66"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F6FFF"/>
    <a:srgbClr val="3333FF"/>
    <a:srgbClr val="00CC00"/>
    <a:srgbClr val="00CC99"/>
    <a:srgbClr val="993300"/>
    <a:srgbClr val="3366FF"/>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56" autoAdjust="0"/>
    <p:restoredTop sz="96667" autoAdjust="0"/>
  </p:normalViewPr>
  <p:slideViewPr>
    <p:cSldViewPr>
      <p:cViewPr>
        <p:scale>
          <a:sx n="70" d="100"/>
          <a:sy n="70" d="100"/>
        </p:scale>
        <p:origin x="-522"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50" d="100"/>
        <a:sy n="50" d="100"/>
      </p:scale>
      <p:origin x="0" y="1116"/>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4160838" cy="365125"/>
          </a:xfrm>
          <a:prstGeom prst="rect">
            <a:avLst/>
          </a:prstGeom>
          <a:noFill/>
          <a:ln w="9525">
            <a:noFill/>
            <a:miter lim="800000"/>
            <a:headEnd/>
            <a:tailEnd/>
          </a:ln>
          <a:effectLst/>
        </p:spPr>
        <p:txBody>
          <a:bodyPr vert="horz" wrap="square" lIns="96594" tIns="48296" rIns="96594" bIns="48296" numCol="1" anchor="t" anchorCtr="0" compatLnSpc="1">
            <a:prstTxWarp prst="textNoShape">
              <a:avLst/>
            </a:prstTxWarp>
          </a:bodyPr>
          <a:lstStyle>
            <a:lvl1pPr defTabSz="966788">
              <a:defRPr sz="1300">
                <a:latin typeface="Times New Roman" pitchFamily="18" charset="0"/>
              </a:defRPr>
            </a:lvl1pPr>
          </a:lstStyle>
          <a:p>
            <a:pPr>
              <a:defRPr/>
            </a:pPr>
            <a:endParaRPr lang="en-US"/>
          </a:p>
        </p:txBody>
      </p:sp>
      <p:sp>
        <p:nvSpPr>
          <p:cNvPr id="12291" name="Rectangle 3"/>
          <p:cNvSpPr>
            <a:spLocks noGrp="1" noChangeArrowheads="1"/>
          </p:cNvSpPr>
          <p:nvPr>
            <p:ph type="dt" sz="quarter" idx="1"/>
          </p:nvPr>
        </p:nvSpPr>
        <p:spPr bwMode="auto">
          <a:xfrm>
            <a:off x="5440363" y="0"/>
            <a:ext cx="4160837" cy="365125"/>
          </a:xfrm>
          <a:prstGeom prst="rect">
            <a:avLst/>
          </a:prstGeom>
          <a:noFill/>
          <a:ln w="9525">
            <a:noFill/>
            <a:miter lim="800000"/>
            <a:headEnd/>
            <a:tailEnd/>
          </a:ln>
          <a:effectLst/>
        </p:spPr>
        <p:txBody>
          <a:bodyPr vert="horz" wrap="square" lIns="96594" tIns="48296" rIns="96594" bIns="48296" numCol="1" anchor="t" anchorCtr="0" compatLnSpc="1">
            <a:prstTxWarp prst="textNoShape">
              <a:avLst/>
            </a:prstTxWarp>
          </a:bodyPr>
          <a:lstStyle>
            <a:lvl1pPr algn="r" defTabSz="966788">
              <a:defRPr sz="1300">
                <a:latin typeface="Times New Roman" pitchFamily="18" charset="0"/>
              </a:defRPr>
            </a:lvl1pPr>
          </a:lstStyle>
          <a:p>
            <a:pPr>
              <a:defRPr/>
            </a:pPr>
            <a:endParaRPr lang="en-US"/>
          </a:p>
        </p:txBody>
      </p:sp>
      <p:sp>
        <p:nvSpPr>
          <p:cNvPr id="12292" name="Rectangle 4"/>
          <p:cNvSpPr>
            <a:spLocks noGrp="1" noChangeArrowheads="1"/>
          </p:cNvSpPr>
          <p:nvPr>
            <p:ph type="ftr" sz="quarter" idx="2"/>
          </p:nvPr>
        </p:nvSpPr>
        <p:spPr bwMode="auto">
          <a:xfrm>
            <a:off x="0" y="6950075"/>
            <a:ext cx="4160838" cy="365125"/>
          </a:xfrm>
          <a:prstGeom prst="rect">
            <a:avLst/>
          </a:prstGeom>
          <a:noFill/>
          <a:ln w="9525">
            <a:noFill/>
            <a:miter lim="800000"/>
            <a:headEnd/>
            <a:tailEnd/>
          </a:ln>
          <a:effectLst/>
        </p:spPr>
        <p:txBody>
          <a:bodyPr vert="horz" wrap="square" lIns="96594" tIns="48296" rIns="96594" bIns="48296" numCol="1" anchor="b" anchorCtr="0" compatLnSpc="1">
            <a:prstTxWarp prst="textNoShape">
              <a:avLst/>
            </a:prstTxWarp>
          </a:bodyPr>
          <a:lstStyle>
            <a:lvl1pPr defTabSz="966788">
              <a:defRPr sz="1300">
                <a:latin typeface="Times New Roman" pitchFamily="18" charset="0"/>
              </a:defRPr>
            </a:lvl1pPr>
          </a:lstStyle>
          <a:p>
            <a:pPr>
              <a:defRPr/>
            </a:pPr>
            <a:endParaRPr lang="en-US"/>
          </a:p>
        </p:txBody>
      </p:sp>
      <p:sp>
        <p:nvSpPr>
          <p:cNvPr id="12293" name="Rectangle 5"/>
          <p:cNvSpPr>
            <a:spLocks noGrp="1" noChangeArrowheads="1"/>
          </p:cNvSpPr>
          <p:nvPr>
            <p:ph type="sldNum" sz="quarter" idx="3"/>
          </p:nvPr>
        </p:nvSpPr>
        <p:spPr bwMode="auto">
          <a:xfrm>
            <a:off x="5440363" y="6950075"/>
            <a:ext cx="4160837" cy="365125"/>
          </a:xfrm>
          <a:prstGeom prst="rect">
            <a:avLst/>
          </a:prstGeom>
          <a:noFill/>
          <a:ln w="9525">
            <a:noFill/>
            <a:miter lim="800000"/>
            <a:headEnd/>
            <a:tailEnd/>
          </a:ln>
          <a:effectLst/>
        </p:spPr>
        <p:txBody>
          <a:bodyPr vert="horz" wrap="square" lIns="96594" tIns="48296" rIns="96594" bIns="48296" numCol="1" anchor="b" anchorCtr="0" compatLnSpc="1">
            <a:prstTxWarp prst="textNoShape">
              <a:avLst/>
            </a:prstTxWarp>
          </a:bodyPr>
          <a:lstStyle>
            <a:lvl1pPr algn="r" defTabSz="966788">
              <a:defRPr sz="1300">
                <a:latin typeface="Times New Roman" pitchFamily="18" charset="0"/>
              </a:defRPr>
            </a:lvl1pPr>
          </a:lstStyle>
          <a:p>
            <a:pPr>
              <a:defRPr/>
            </a:pPr>
            <a:fld id="{443AF7EC-2898-4769-ADB9-2AD8074C4ACC}"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4160838" cy="365125"/>
          </a:xfrm>
          <a:prstGeom prst="rect">
            <a:avLst/>
          </a:prstGeom>
          <a:noFill/>
          <a:ln w="9525">
            <a:noFill/>
            <a:miter lim="800000"/>
            <a:headEnd/>
            <a:tailEnd/>
          </a:ln>
          <a:effectLst/>
        </p:spPr>
        <p:txBody>
          <a:bodyPr vert="horz" wrap="square" lIns="96594" tIns="48296" rIns="96594" bIns="48296" numCol="1" anchor="t" anchorCtr="0" compatLnSpc="1">
            <a:prstTxWarp prst="textNoShape">
              <a:avLst/>
            </a:prstTxWarp>
          </a:bodyPr>
          <a:lstStyle>
            <a:lvl1pPr defTabSz="966788">
              <a:defRPr sz="1300">
                <a:latin typeface="Times New Roman" pitchFamily="18" charset="0"/>
              </a:defRPr>
            </a:lvl1pPr>
          </a:lstStyle>
          <a:p>
            <a:pPr>
              <a:defRPr/>
            </a:pPr>
            <a:endParaRPr lang="en-US"/>
          </a:p>
        </p:txBody>
      </p:sp>
      <p:sp>
        <p:nvSpPr>
          <p:cNvPr id="30723" name="Rectangle 3"/>
          <p:cNvSpPr>
            <a:spLocks noGrp="1" noChangeArrowheads="1"/>
          </p:cNvSpPr>
          <p:nvPr>
            <p:ph type="dt" idx="1"/>
          </p:nvPr>
        </p:nvSpPr>
        <p:spPr bwMode="auto">
          <a:xfrm>
            <a:off x="5440363" y="0"/>
            <a:ext cx="4160837" cy="365125"/>
          </a:xfrm>
          <a:prstGeom prst="rect">
            <a:avLst/>
          </a:prstGeom>
          <a:noFill/>
          <a:ln w="9525">
            <a:noFill/>
            <a:miter lim="800000"/>
            <a:headEnd/>
            <a:tailEnd/>
          </a:ln>
          <a:effectLst/>
        </p:spPr>
        <p:txBody>
          <a:bodyPr vert="horz" wrap="square" lIns="96594" tIns="48296" rIns="96594" bIns="48296" numCol="1" anchor="t" anchorCtr="0" compatLnSpc="1">
            <a:prstTxWarp prst="textNoShape">
              <a:avLst/>
            </a:prstTxWarp>
          </a:bodyPr>
          <a:lstStyle>
            <a:lvl1pPr algn="r" defTabSz="966788">
              <a:defRPr sz="1300">
                <a:latin typeface="Times New Roman" pitchFamily="18" charset="0"/>
              </a:defRPr>
            </a:lvl1pPr>
          </a:lstStyle>
          <a:p>
            <a:pPr>
              <a:defRPr/>
            </a:pPr>
            <a:endParaRPr lang="en-US"/>
          </a:p>
        </p:txBody>
      </p:sp>
      <p:sp>
        <p:nvSpPr>
          <p:cNvPr id="24580" name="Rectangle 4"/>
          <p:cNvSpPr>
            <a:spLocks noGrp="1" noRot="1" noChangeAspect="1" noChangeArrowheads="1" noTextEdit="1"/>
          </p:cNvSpPr>
          <p:nvPr>
            <p:ph type="sldImg" idx="2"/>
          </p:nvPr>
        </p:nvSpPr>
        <p:spPr bwMode="auto">
          <a:xfrm>
            <a:off x="2970213" y="549275"/>
            <a:ext cx="3657600" cy="2743200"/>
          </a:xfrm>
          <a:prstGeom prst="rect">
            <a:avLst/>
          </a:prstGeom>
          <a:noFill/>
          <a:ln w="9525">
            <a:solidFill>
              <a:srgbClr val="000000"/>
            </a:solidFill>
            <a:miter lim="800000"/>
            <a:headEnd/>
            <a:tailEnd/>
          </a:ln>
        </p:spPr>
      </p:sp>
      <p:sp>
        <p:nvSpPr>
          <p:cNvPr id="30725" name="Rectangle 5"/>
          <p:cNvSpPr>
            <a:spLocks noGrp="1" noChangeArrowheads="1"/>
          </p:cNvSpPr>
          <p:nvPr>
            <p:ph type="body" sz="quarter" idx="3"/>
          </p:nvPr>
        </p:nvSpPr>
        <p:spPr bwMode="auto">
          <a:xfrm>
            <a:off x="1279525" y="3475038"/>
            <a:ext cx="7042150" cy="3290887"/>
          </a:xfrm>
          <a:prstGeom prst="rect">
            <a:avLst/>
          </a:prstGeom>
          <a:noFill/>
          <a:ln w="9525">
            <a:noFill/>
            <a:miter lim="800000"/>
            <a:headEnd/>
            <a:tailEnd/>
          </a:ln>
          <a:effectLst/>
        </p:spPr>
        <p:txBody>
          <a:bodyPr vert="horz" wrap="square" lIns="96594" tIns="48296" rIns="96594" bIns="4829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26" name="Rectangle 6"/>
          <p:cNvSpPr>
            <a:spLocks noGrp="1" noChangeArrowheads="1"/>
          </p:cNvSpPr>
          <p:nvPr>
            <p:ph type="ftr" sz="quarter" idx="4"/>
          </p:nvPr>
        </p:nvSpPr>
        <p:spPr bwMode="auto">
          <a:xfrm>
            <a:off x="0" y="6950075"/>
            <a:ext cx="4160838" cy="365125"/>
          </a:xfrm>
          <a:prstGeom prst="rect">
            <a:avLst/>
          </a:prstGeom>
          <a:noFill/>
          <a:ln w="9525">
            <a:noFill/>
            <a:miter lim="800000"/>
            <a:headEnd/>
            <a:tailEnd/>
          </a:ln>
          <a:effectLst/>
        </p:spPr>
        <p:txBody>
          <a:bodyPr vert="horz" wrap="square" lIns="96594" tIns="48296" rIns="96594" bIns="48296" numCol="1" anchor="b" anchorCtr="0" compatLnSpc="1">
            <a:prstTxWarp prst="textNoShape">
              <a:avLst/>
            </a:prstTxWarp>
          </a:bodyPr>
          <a:lstStyle>
            <a:lvl1pPr defTabSz="966788">
              <a:defRPr sz="1300">
                <a:latin typeface="Times New Roman" pitchFamily="18" charset="0"/>
              </a:defRPr>
            </a:lvl1pPr>
          </a:lstStyle>
          <a:p>
            <a:pPr>
              <a:defRPr/>
            </a:pPr>
            <a:endParaRPr lang="en-US"/>
          </a:p>
        </p:txBody>
      </p:sp>
      <p:sp>
        <p:nvSpPr>
          <p:cNvPr id="30727" name="Rectangle 7"/>
          <p:cNvSpPr>
            <a:spLocks noGrp="1" noChangeArrowheads="1"/>
          </p:cNvSpPr>
          <p:nvPr>
            <p:ph type="sldNum" sz="quarter" idx="5"/>
          </p:nvPr>
        </p:nvSpPr>
        <p:spPr bwMode="auto">
          <a:xfrm>
            <a:off x="5440363" y="6950075"/>
            <a:ext cx="4160837" cy="365125"/>
          </a:xfrm>
          <a:prstGeom prst="rect">
            <a:avLst/>
          </a:prstGeom>
          <a:noFill/>
          <a:ln w="9525">
            <a:noFill/>
            <a:miter lim="800000"/>
            <a:headEnd/>
            <a:tailEnd/>
          </a:ln>
          <a:effectLst/>
        </p:spPr>
        <p:txBody>
          <a:bodyPr vert="horz" wrap="square" lIns="96594" tIns="48296" rIns="96594" bIns="48296" numCol="1" anchor="b" anchorCtr="0" compatLnSpc="1">
            <a:prstTxWarp prst="textNoShape">
              <a:avLst/>
            </a:prstTxWarp>
          </a:bodyPr>
          <a:lstStyle>
            <a:lvl1pPr algn="r" defTabSz="966788">
              <a:defRPr sz="1300">
                <a:latin typeface="Times New Roman" pitchFamily="18" charset="0"/>
              </a:defRPr>
            </a:lvl1pPr>
          </a:lstStyle>
          <a:p>
            <a:pPr>
              <a:defRPr/>
            </a:pPr>
            <a:fld id="{F9CEA8B6-39FD-42E5-9D18-078D17C6F3B3}"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2E1EE2F3-DD8F-4CD8-8911-76EEC3FC9FFD}" type="slidenum">
              <a:rPr lang="en-US" smtClean="0"/>
              <a:pPr/>
              <a:t>1</a:t>
            </a:fld>
            <a:endParaRPr lang="en-US" smtClean="0"/>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60862389-E2B1-440B-BF3A-0B74911AC081}" type="slidenum">
              <a:rPr lang="en-US" smtClean="0"/>
              <a:pPr/>
              <a:t>10</a:t>
            </a:fld>
            <a:endParaRPr lang="en-US" smtClean="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699EE709-14DB-4EEC-BB1B-64BEB983F62F}" type="slidenum">
              <a:rPr lang="en-US" smtClean="0"/>
              <a:pPr/>
              <a:t>11</a:t>
            </a:fld>
            <a:endParaRPr lang="en-US" smtClean="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C554E7A9-7157-4DAA-B840-E257EB0053AC}" type="slidenum">
              <a:rPr lang="en-US" smtClean="0"/>
              <a:pPr/>
              <a:t>12</a:t>
            </a:fld>
            <a:endParaRPr lang="en-US" smtClean="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1B4B5809-294C-4AC0-9292-D9161CD77580}" type="slidenum">
              <a:rPr lang="en-US" smtClean="0"/>
              <a:pPr/>
              <a:t>13</a:t>
            </a:fld>
            <a:endParaRPr lang="en-US" smtClean="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09811267-A230-46C2-9A73-CE504EAB744B}" type="slidenum">
              <a:rPr lang="en-US" smtClean="0"/>
              <a:pPr/>
              <a:t>14</a:t>
            </a:fld>
            <a:endParaRPr lang="en-US" smtClean="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B69E46B7-97B6-4AB6-8228-463A2517F3F0}" type="slidenum">
              <a:rPr lang="en-US" smtClean="0"/>
              <a:pPr/>
              <a:t>15</a:t>
            </a:fld>
            <a:endParaRPr lang="en-US" smtClean="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B6677556-7523-49DA-A3D6-58C134275436}" type="slidenum">
              <a:rPr lang="en-US" smtClean="0"/>
              <a:pPr/>
              <a:t>16</a:t>
            </a:fld>
            <a:endParaRPr lang="en-US"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34D4CAC7-92B2-48A8-A72E-667D3DEF4114}" type="slidenum">
              <a:rPr lang="en-US" smtClean="0"/>
              <a:pPr/>
              <a:t>17</a:t>
            </a:fld>
            <a:endParaRPr lang="en-US"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A491D207-B3B2-4018-8AAD-9F56596A105A}" type="slidenum">
              <a:rPr lang="en-US" smtClean="0"/>
              <a:pPr/>
              <a:t>18</a:t>
            </a:fld>
            <a:endParaRPr lang="en-US" smtClean="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DCF1B02A-0B92-416F-8D0F-E82E9670F8E7}" type="slidenum">
              <a:rPr lang="en-US" smtClean="0"/>
              <a:pPr/>
              <a:t>19</a:t>
            </a:fld>
            <a:endParaRPr lang="en-US" smtClean="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1C1E1A41-AEE5-4C50-AE53-BD4A1207DE57}" type="slidenum">
              <a:rPr lang="en-US" smtClean="0"/>
              <a:pPr/>
              <a:t>2</a:t>
            </a:fld>
            <a:endParaRPr lang="en-US" smtClean="0"/>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DB5DE613-4E8D-4449-AB67-2D84BB62BC47}" type="slidenum">
              <a:rPr lang="en-US" smtClean="0"/>
              <a:pPr/>
              <a:t>20</a:t>
            </a:fld>
            <a:endParaRPr lang="en-US" smtClean="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2C140F83-BDA2-40BD-AED3-FBD6F52E7C6A}" type="slidenum">
              <a:rPr lang="en-US" smtClean="0"/>
              <a:pPr/>
              <a:t>21</a:t>
            </a:fld>
            <a:endParaRPr lang="en-US" smtClean="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9A3E48EE-5CE6-4A93-B0E6-25715D66BCC1}" type="slidenum">
              <a:rPr lang="en-US" smtClean="0"/>
              <a:pPr/>
              <a:t>22</a:t>
            </a:fld>
            <a:endParaRPr lang="en-US" smtClean="0"/>
          </a:p>
        </p:txBody>
      </p:sp>
      <p:sp>
        <p:nvSpPr>
          <p:cNvPr id="47107" name="Rectangle 2"/>
          <p:cNvSpPr>
            <a:spLocks noGrp="1" noRot="1" noChangeAspect="1" noChangeArrowheads="1" noTextEdit="1"/>
          </p:cNvSpPr>
          <p:nvPr>
            <p:ph type="sldImg"/>
          </p:nvPr>
        </p:nvSpPr>
        <p:spPr>
          <a:xfrm>
            <a:off x="2971800" y="549275"/>
            <a:ext cx="3657600" cy="2743200"/>
          </a:xfrm>
          <a:ln/>
        </p:spPr>
      </p:sp>
      <p:sp>
        <p:nvSpPr>
          <p:cNvPr id="47108" name="Rectangle 3"/>
          <p:cNvSpPr>
            <a:spLocks noGrp="1" noChangeArrowheads="1"/>
          </p:cNvSpPr>
          <p:nvPr>
            <p:ph type="body" idx="1"/>
          </p:nvPr>
        </p:nvSpPr>
        <p:spPr>
          <a:xfrm>
            <a:off x="960438" y="3475038"/>
            <a:ext cx="7680325" cy="3290887"/>
          </a:xfrm>
          <a:noFill/>
          <a:ln/>
        </p:spPr>
        <p:txBody>
          <a:bodyPr/>
          <a:lstStyle/>
          <a:p>
            <a:pPr eaLnBrk="1" hangingPunct="1">
              <a:buFontTx/>
              <a:buChar char="-"/>
            </a:pPr>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3629416C-A0A5-4682-98D3-83A40E3AFCC5}" type="slidenum">
              <a:rPr lang="en-US" smtClean="0"/>
              <a:pPr/>
              <a:t>3</a:t>
            </a:fld>
            <a:endParaRPr 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447484D6-7963-4F27-9CDE-30E8A5AF7096}" type="slidenum">
              <a:rPr lang="en-US" smtClean="0"/>
              <a:pPr/>
              <a:t>4</a:t>
            </a:fld>
            <a:endParaRPr lang="en-US" smtClean="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8DEC72EF-4F08-43DA-9105-28063D92348A}" type="slidenum">
              <a:rPr lang="en-US" smtClean="0"/>
              <a:pPr/>
              <a:t>5</a:t>
            </a:fld>
            <a:endParaRPr lang="en-US" smtClean="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709EA243-003A-4A38-B3AC-6A24BEB8DC44}" type="slidenum">
              <a:rPr lang="en-US" smtClean="0"/>
              <a:pPr/>
              <a:t>6</a:t>
            </a:fld>
            <a:endParaRPr lang="en-US" smtClean="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13DD9376-86EE-4067-A161-708019BE5699}" type="slidenum">
              <a:rPr lang="en-US" smtClean="0"/>
              <a:pPr/>
              <a:t>7</a:t>
            </a:fld>
            <a:endParaRPr lang="en-US" smtClean="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AD10D772-05D0-40DA-864B-27FC71D00239}" type="slidenum">
              <a:rPr lang="en-US" smtClean="0"/>
              <a:pPr/>
              <a:t>8</a:t>
            </a:fld>
            <a:endParaRPr lang="en-US" smtClean="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A474DFE1-A59F-4D02-B3D9-C5E891802DC1}" type="slidenum">
              <a:rPr lang="en-US" smtClean="0"/>
              <a:pPr/>
              <a:t>9</a:t>
            </a:fld>
            <a:endParaRPr lang="en-US" smtClean="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latin typeface="XB Titre" pitchFamily="2" charset="-78"/>
                <a:cs typeface="XB Titre" pitchFamily="2" charset="-78"/>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atin typeface="XB Niloofar" pitchFamily="2" charset="-78"/>
                <a:cs typeface="XB Niloofar" pitchFamily="2" charset="-78"/>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FF14EFF-0B14-4FB2-A886-20D057123F9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52C1B08-560F-4433-9589-EC75F442E31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6657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6657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960BFE8-F162-4644-8DF3-D29163FAD31E}"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370013"/>
            <a:ext cx="4038600" cy="45704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0" y="1370013"/>
            <a:ext cx="4038600" cy="4570412"/>
          </a:xfrm>
        </p:spPr>
        <p:txBody>
          <a:bodyPr/>
          <a:lstStyle/>
          <a:p>
            <a:pPr lvl="0"/>
            <a:endParaRPr lang="en-US" noProof="0" smtClean="0"/>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ED0DC44-2C66-407C-942B-7CA04F4827E5}"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70013"/>
            <a:ext cx="8229600" cy="22082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3730625"/>
            <a:ext cx="8229600" cy="2209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19A5508-9584-443A-81B8-6A31C2E66207}"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XB Titre" pitchFamily="2" charset="-78"/>
                <a:cs typeface="XB Titre" pitchFamily="2" charset="-78"/>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XB Niloofar" pitchFamily="2" charset="-78"/>
                <a:cs typeface="XB Niloofar" pitchFamily="2" charset="-78"/>
              </a:defRPr>
            </a:lvl1pPr>
            <a:lvl2pPr>
              <a:defRPr>
                <a:latin typeface="XB Niloofar" pitchFamily="2" charset="-78"/>
                <a:cs typeface="XB Niloofar" pitchFamily="2" charset="-78"/>
              </a:defRPr>
            </a:lvl2pPr>
            <a:lvl3pPr>
              <a:defRPr>
                <a:latin typeface="XB Niloofar" pitchFamily="2" charset="-78"/>
                <a:cs typeface="XB Niloofar" pitchFamily="2" charset="-78"/>
              </a:defRPr>
            </a:lvl3pPr>
            <a:lvl4pPr>
              <a:defRPr>
                <a:latin typeface="XB Niloofar" pitchFamily="2" charset="-78"/>
                <a:cs typeface="XB Niloofar" pitchFamily="2" charset="-78"/>
              </a:defRPr>
            </a:lvl4pPr>
            <a:lvl5pPr>
              <a:defRPr>
                <a:latin typeface="XB Niloofar" pitchFamily="2" charset="-78"/>
                <a:cs typeface="XB Niloofar" pitchFamily="2" charset="-78"/>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28BC95A-14D2-431E-8835-5DD79D0AAFE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CE8C08E-E0FB-4856-9C6A-AF9D4E84C3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70013"/>
            <a:ext cx="4038600" cy="45704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0013"/>
            <a:ext cx="4038600" cy="45704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FA3326D-E58A-4C71-9C1C-32F0BDE3BD9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5F9D25DA-7341-442C-BEC8-A58916AB5C7D}"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EA71CEC-2D2C-4D28-A335-6470CBDD1D4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A7FD8856-5C61-4E4F-AEA2-7C8813B83831}"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27A075C-64C0-41D5-97D5-E1AAD5E52134}"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0BE5EAF-0830-491F-99CA-BEADA0C9543D}"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370013"/>
            <a:ext cx="8229600" cy="45704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267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41267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41267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0FA5BE7D-DE22-4798-94B9-D8459253509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 id="2147483664" r:id="rId13"/>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omic Sans MS" pitchFamily="66" charset="0"/>
          <a:cs typeface="Arial" charset="0"/>
        </a:defRPr>
      </a:lvl2pPr>
      <a:lvl3pPr algn="ctr" rtl="0" eaLnBrk="0" fontAlgn="base" hangingPunct="0">
        <a:spcBef>
          <a:spcPct val="0"/>
        </a:spcBef>
        <a:spcAft>
          <a:spcPct val="0"/>
        </a:spcAft>
        <a:defRPr sz="4400">
          <a:solidFill>
            <a:schemeClr val="tx2"/>
          </a:solidFill>
          <a:latin typeface="Comic Sans MS" pitchFamily="66" charset="0"/>
          <a:cs typeface="Arial" charset="0"/>
        </a:defRPr>
      </a:lvl3pPr>
      <a:lvl4pPr algn="ctr" rtl="0" eaLnBrk="0" fontAlgn="base" hangingPunct="0">
        <a:spcBef>
          <a:spcPct val="0"/>
        </a:spcBef>
        <a:spcAft>
          <a:spcPct val="0"/>
        </a:spcAft>
        <a:defRPr sz="4400">
          <a:solidFill>
            <a:schemeClr val="tx2"/>
          </a:solidFill>
          <a:latin typeface="Comic Sans MS" pitchFamily="66" charset="0"/>
          <a:cs typeface="Arial" charset="0"/>
        </a:defRPr>
      </a:lvl4pPr>
      <a:lvl5pPr algn="ctr" rtl="0" eaLnBrk="0" fontAlgn="base" hangingPunct="0">
        <a:spcBef>
          <a:spcPct val="0"/>
        </a:spcBef>
        <a:spcAft>
          <a:spcPct val="0"/>
        </a:spcAft>
        <a:defRPr sz="4400">
          <a:solidFill>
            <a:schemeClr val="tx2"/>
          </a:solidFill>
          <a:latin typeface="Comic Sans MS" pitchFamily="66" charset="0"/>
          <a:cs typeface="Arial" charset="0"/>
        </a:defRPr>
      </a:lvl5pPr>
      <a:lvl6pPr marL="457200" algn="ctr" rtl="0" fontAlgn="base">
        <a:spcBef>
          <a:spcPct val="0"/>
        </a:spcBef>
        <a:spcAft>
          <a:spcPct val="0"/>
        </a:spcAft>
        <a:defRPr sz="4400">
          <a:solidFill>
            <a:schemeClr val="tx2"/>
          </a:solidFill>
          <a:latin typeface="Comic Sans MS" pitchFamily="66" charset="0"/>
          <a:cs typeface="Arial" charset="0"/>
        </a:defRPr>
      </a:lvl6pPr>
      <a:lvl7pPr marL="914400" algn="ctr" rtl="0" fontAlgn="base">
        <a:spcBef>
          <a:spcPct val="0"/>
        </a:spcBef>
        <a:spcAft>
          <a:spcPct val="0"/>
        </a:spcAft>
        <a:defRPr sz="4400">
          <a:solidFill>
            <a:schemeClr val="tx2"/>
          </a:solidFill>
          <a:latin typeface="Comic Sans MS" pitchFamily="66" charset="0"/>
          <a:cs typeface="Arial" charset="0"/>
        </a:defRPr>
      </a:lvl7pPr>
      <a:lvl8pPr marL="1371600" algn="ctr" rtl="0" fontAlgn="base">
        <a:spcBef>
          <a:spcPct val="0"/>
        </a:spcBef>
        <a:spcAft>
          <a:spcPct val="0"/>
        </a:spcAft>
        <a:defRPr sz="4400">
          <a:solidFill>
            <a:schemeClr val="tx2"/>
          </a:solidFill>
          <a:latin typeface="Comic Sans MS" pitchFamily="66" charset="0"/>
          <a:cs typeface="Arial" charset="0"/>
        </a:defRPr>
      </a:lvl8pPr>
      <a:lvl9pPr marL="1828800" algn="ctr" rtl="0" fontAlgn="base">
        <a:spcBef>
          <a:spcPct val="0"/>
        </a:spcBef>
        <a:spcAft>
          <a:spcPct val="0"/>
        </a:spcAft>
        <a:defRPr sz="4400">
          <a:solidFill>
            <a:schemeClr val="tx2"/>
          </a:solidFill>
          <a:latin typeface="Comic Sans MS" pitchFamily="66"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rtl="1" eaLnBrk="1" hangingPunct="1"/>
            <a:r>
              <a:rPr lang="fa-IR" dirty="0" smtClean="0"/>
              <a:t>شبکه های کامپیوتری </a:t>
            </a:r>
            <a:r>
              <a:rPr lang="en-US" dirty="0" smtClean="0"/>
              <a:t>II</a:t>
            </a:r>
          </a:p>
        </p:txBody>
      </p:sp>
      <p:sp>
        <p:nvSpPr>
          <p:cNvPr id="2051" name="Rectangle 3"/>
          <p:cNvSpPr>
            <a:spLocks noGrp="1" noChangeArrowheads="1"/>
          </p:cNvSpPr>
          <p:nvPr>
            <p:ph type="subTitle" idx="1"/>
          </p:nvPr>
        </p:nvSpPr>
        <p:spPr/>
        <p:txBody>
          <a:bodyPr/>
          <a:lstStyle/>
          <a:p>
            <a:pPr eaLnBrk="1" hangingPunct="1">
              <a:lnSpc>
                <a:spcPct val="80000"/>
              </a:lnSpc>
            </a:pPr>
            <a:r>
              <a:rPr lang="fa-IR" sz="2000" dirty="0" smtClean="0"/>
              <a:t>مظفربگ محمدی</a:t>
            </a:r>
            <a:endParaRPr lang="en-US" sz="2000" dirty="0" smtClean="0"/>
          </a:p>
          <a:p>
            <a:pPr eaLnBrk="1" hangingPunct="1">
              <a:lnSpc>
                <a:spcPct val="80000"/>
              </a:lnSpc>
            </a:pPr>
            <a:endParaRPr lang="en-US" sz="2000" dirty="0" smtClean="0"/>
          </a:p>
          <a:p>
            <a:pPr eaLnBrk="1" hangingPunct="1">
              <a:lnSpc>
                <a:spcPct val="80000"/>
              </a:lnSpc>
            </a:pPr>
            <a:r>
              <a:rPr lang="en-US" sz="2000" dirty="0" smtClean="0"/>
              <a:t>TCP – III</a:t>
            </a:r>
            <a:endParaRPr lang="fa-IR" sz="2000" dirty="0" smtClean="0"/>
          </a:p>
          <a:p>
            <a:pPr eaLnBrk="1" hangingPunct="1">
              <a:lnSpc>
                <a:spcPct val="80000"/>
              </a:lnSpc>
            </a:pPr>
            <a:endParaRPr lang="fa-IR" sz="2000" dirty="0" smtClean="0"/>
          </a:p>
          <a:p>
            <a:pPr eaLnBrk="1" hangingPunct="1">
              <a:lnSpc>
                <a:spcPct val="80000"/>
              </a:lnSpc>
            </a:pPr>
            <a:r>
              <a:rPr lang="fa-IR" sz="2000" dirty="0" smtClean="0"/>
              <a:t> قابلیت اطمینان و مباحث پیاده سازی</a:t>
            </a:r>
            <a:endParaRPr lang="en-US" sz="20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4"/>
          <p:cNvSpPr>
            <a:spLocks noGrp="1"/>
          </p:cNvSpPr>
          <p:nvPr>
            <p:ph type="sldNum" sz="quarter" idx="12"/>
          </p:nvPr>
        </p:nvSpPr>
        <p:spPr>
          <a:noFill/>
        </p:spPr>
        <p:txBody>
          <a:bodyPr/>
          <a:lstStyle/>
          <a:p>
            <a:fld id="{0D0E2165-0E28-411B-BC6C-1089BF1FC6C4}" type="slidenum">
              <a:rPr lang="en-US" smtClean="0"/>
              <a:pPr/>
              <a:t>10</a:t>
            </a:fld>
            <a:endParaRPr lang="en-US" smtClean="0"/>
          </a:p>
        </p:txBody>
      </p:sp>
      <p:sp>
        <p:nvSpPr>
          <p:cNvPr id="11267" name="Rectangle 2"/>
          <p:cNvSpPr>
            <a:spLocks noGrp="1" noChangeArrowheads="1"/>
          </p:cNvSpPr>
          <p:nvPr>
            <p:ph type="title"/>
          </p:nvPr>
        </p:nvSpPr>
        <p:spPr/>
        <p:txBody>
          <a:bodyPr/>
          <a:lstStyle/>
          <a:p>
            <a:pPr eaLnBrk="1" hangingPunct="1"/>
            <a:r>
              <a:rPr lang="fa-IR" dirty="0" smtClean="0">
                <a:latin typeface="XB Titre" pitchFamily="2" charset="-78"/>
                <a:cs typeface="XB Titre" pitchFamily="2" charset="-78"/>
              </a:rPr>
              <a:t>ارسال مجدد سریع</a:t>
            </a:r>
            <a:endParaRPr lang="en-US" dirty="0" smtClean="0">
              <a:latin typeface="XB Titre" pitchFamily="2" charset="-78"/>
              <a:cs typeface="XB Titre" pitchFamily="2" charset="-78"/>
            </a:endParaRPr>
          </a:p>
        </p:txBody>
      </p:sp>
      <p:sp>
        <p:nvSpPr>
          <p:cNvPr id="11268" name="Line 3"/>
          <p:cNvSpPr>
            <a:spLocks noChangeShapeType="1"/>
          </p:cNvSpPr>
          <p:nvPr/>
        </p:nvSpPr>
        <p:spPr bwMode="auto">
          <a:xfrm flipV="1">
            <a:off x="1504950" y="1600200"/>
            <a:ext cx="0" cy="4419600"/>
          </a:xfrm>
          <a:prstGeom prst="line">
            <a:avLst/>
          </a:prstGeom>
          <a:noFill/>
          <a:ln w="9525">
            <a:solidFill>
              <a:srgbClr val="000000"/>
            </a:solidFill>
            <a:round/>
            <a:headEnd/>
            <a:tailEnd type="triangle" w="med" len="med"/>
          </a:ln>
        </p:spPr>
        <p:txBody>
          <a:bodyPr wrap="none"/>
          <a:lstStyle/>
          <a:p>
            <a:endParaRPr lang="en-US"/>
          </a:p>
        </p:txBody>
      </p:sp>
      <p:sp>
        <p:nvSpPr>
          <p:cNvPr id="11269" name="Line 4"/>
          <p:cNvSpPr>
            <a:spLocks noChangeShapeType="1"/>
          </p:cNvSpPr>
          <p:nvPr/>
        </p:nvSpPr>
        <p:spPr bwMode="auto">
          <a:xfrm>
            <a:off x="1504950" y="6019800"/>
            <a:ext cx="3962400" cy="0"/>
          </a:xfrm>
          <a:prstGeom prst="line">
            <a:avLst/>
          </a:prstGeom>
          <a:noFill/>
          <a:ln w="9525">
            <a:solidFill>
              <a:srgbClr val="000000"/>
            </a:solidFill>
            <a:round/>
            <a:headEnd/>
            <a:tailEnd type="triangle" w="med" len="med"/>
          </a:ln>
        </p:spPr>
        <p:txBody>
          <a:bodyPr wrap="none"/>
          <a:lstStyle/>
          <a:p>
            <a:endParaRPr lang="en-US"/>
          </a:p>
        </p:txBody>
      </p:sp>
      <p:sp>
        <p:nvSpPr>
          <p:cNvPr id="11270" name="Rectangle 12"/>
          <p:cNvSpPr>
            <a:spLocks noChangeArrowheads="1"/>
          </p:cNvSpPr>
          <p:nvPr/>
        </p:nvSpPr>
        <p:spPr bwMode="auto">
          <a:xfrm>
            <a:off x="2362200" y="3276600"/>
            <a:ext cx="76200" cy="76200"/>
          </a:xfrm>
          <a:prstGeom prst="rect">
            <a:avLst/>
          </a:prstGeom>
          <a:solidFill>
            <a:schemeClr val="hlink"/>
          </a:solidFill>
          <a:ln w="9525">
            <a:solidFill>
              <a:schemeClr val="tx1"/>
            </a:solidFill>
            <a:miter lim="800000"/>
            <a:headEnd/>
            <a:tailEnd/>
          </a:ln>
        </p:spPr>
        <p:txBody>
          <a:bodyPr wrap="none" anchor="ctr"/>
          <a:lstStyle/>
          <a:p>
            <a:endParaRPr lang="en-US"/>
          </a:p>
        </p:txBody>
      </p:sp>
      <p:sp>
        <p:nvSpPr>
          <p:cNvPr id="11271" name="Rectangle 13"/>
          <p:cNvSpPr>
            <a:spLocks noChangeArrowheads="1"/>
          </p:cNvSpPr>
          <p:nvPr/>
        </p:nvSpPr>
        <p:spPr bwMode="auto">
          <a:xfrm>
            <a:off x="2362200" y="3429000"/>
            <a:ext cx="76200" cy="76200"/>
          </a:xfrm>
          <a:prstGeom prst="rect">
            <a:avLst/>
          </a:prstGeom>
          <a:solidFill>
            <a:schemeClr val="hlink"/>
          </a:solidFill>
          <a:ln w="9525">
            <a:solidFill>
              <a:schemeClr val="tx1"/>
            </a:solidFill>
            <a:miter lim="800000"/>
            <a:headEnd/>
            <a:tailEnd/>
          </a:ln>
        </p:spPr>
        <p:txBody>
          <a:bodyPr wrap="none" anchor="ctr"/>
          <a:lstStyle/>
          <a:p>
            <a:endParaRPr lang="en-US"/>
          </a:p>
        </p:txBody>
      </p:sp>
      <p:sp>
        <p:nvSpPr>
          <p:cNvPr id="11272" name="Rectangle 14"/>
          <p:cNvSpPr>
            <a:spLocks noChangeArrowheads="1"/>
          </p:cNvSpPr>
          <p:nvPr/>
        </p:nvSpPr>
        <p:spPr bwMode="auto">
          <a:xfrm>
            <a:off x="2362200" y="3581400"/>
            <a:ext cx="76200" cy="76200"/>
          </a:xfrm>
          <a:prstGeom prst="rect">
            <a:avLst/>
          </a:prstGeom>
          <a:solidFill>
            <a:schemeClr val="hlink"/>
          </a:solidFill>
          <a:ln w="9525">
            <a:solidFill>
              <a:schemeClr val="tx1"/>
            </a:solidFill>
            <a:miter lim="800000"/>
            <a:headEnd/>
            <a:tailEnd/>
          </a:ln>
        </p:spPr>
        <p:txBody>
          <a:bodyPr wrap="none" anchor="ctr"/>
          <a:lstStyle/>
          <a:p>
            <a:endParaRPr lang="en-US"/>
          </a:p>
        </p:txBody>
      </p:sp>
      <p:sp>
        <p:nvSpPr>
          <p:cNvPr id="11273" name="Rectangle 15"/>
          <p:cNvSpPr>
            <a:spLocks noChangeArrowheads="1"/>
          </p:cNvSpPr>
          <p:nvPr/>
        </p:nvSpPr>
        <p:spPr bwMode="auto">
          <a:xfrm>
            <a:off x="2362200" y="3733800"/>
            <a:ext cx="76200" cy="76200"/>
          </a:xfrm>
          <a:prstGeom prst="rect">
            <a:avLst/>
          </a:prstGeom>
          <a:solidFill>
            <a:schemeClr val="hlink"/>
          </a:solidFill>
          <a:ln w="9525">
            <a:solidFill>
              <a:schemeClr val="tx1"/>
            </a:solidFill>
            <a:miter lim="800000"/>
            <a:headEnd/>
            <a:tailEnd/>
          </a:ln>
        </p:spPr>
        <p:txBody>
          <a:bodyPr wrap="none" anchor="ctr"/>
          <a:lstStyle/>
          <a:p>
            <a:endParaRPr lang="en-US"/>
          </a:p>
        </p:txBody>
      </p:sp>
      <p:sp>
        <p:nvSpPr>
          <p:cNvPr id="11274" name="Rectangle 16"/>
          <p:cNvSpPr>
            <a:spLocks noChangeArrowheads="1"/>
          </p:cNvSpPr>
          <p:nvPr/>
        </p:nvSpPr>
        <p:spPr bwMode="auto">
          <a:xfrm>
            <a:off x="2362200" y="3886200"/>
            <a:ext cx="76200" cy="76200"/>
          </a:xfrm>
          <a:prstGeom prst="rect">
            <a:avLst/>
          </a:prstGeom>
          <a:solidFill>
            <a:schemeClr val="hlink"/>
          </a:solidFill>
          <a:ln w="9525">
            <a:solidFill>
              <a:schemeClr val="tx1"/>
            </a:solidFill>
            <a:miter lim="800000"/>
            <a:headEnd/>
            <a:tailEnd/>
          </a:ln>
        </p:spPr>
        <p:txBody>
          <a:bodyPr wrap="none" anchor="ctr"/>
          <a:lstStyle/>
          <a:p>
            <a:endParaRPr lang="en-US"/>
          </a:p>
        </p:txBody>
      </p:sp>
      <p:sp>
        <p:nvSpPr>
          <p:cNvPr id="11275" name="Rectangle 17"/>
          <p:cNvSpPr>
            <a:spLocks noChangeArrowheads="1"/>
          </p:cNvSpPr>
          <p:nvPr/>
        </p:nvSpPr>
        <p:spPr bwMode="auto">
          <a:xfrm>
            <a:off x="2362200" y="4038600"/>
            <a:ext cx="76200" cy="76200"/>
          </a:xfrm>
          <a:prstGeom prst="rect">
            <a:avLst/>
          </a:prstGeom>
          <a:solidFill>
            <a:schemeClr val="hlink"/>
          </a:solidFill>
          <a:ln w="9525">
            <a:solidFill>
              <a:schemeClr val="tx1"/>
            </a:solidFill>
            <a:miter lim="800000"/>
            <a:headEnd/>
            <a:tailEnd/>
          </a:ln>
        </p:spPr>
        <p:txBody>
          <a:bodyPr wrap="none" anchor="ctr"/>
          <a:lstStyle/>
          <a:p>
            <a:endParaRPr lang="en-US"/>
          </a:p>
        </p:txBody>
      </p:sp>
      <p:sp>
        <p:nvSpPr>
          <p:cNvPr id="11276" name="Rectangle 18"/>
          <p:cNvSpPr>
            <a:spLocks noChangeArrowheads="1"/>
          </p:cNvSpPr>
          <p:nvPr/>
        </p:nvSpPr>
        <p:spPr bwMode="auto">
          <a:xfrm>
            <a:off x="2362200" y="4191000"/>
            <a:ext cx="76200" cy="76200"/>
          </a:xfrm>
          <a:prstGeom prst="rect">
            <a:avLst/>
          </a:prstGeom>
          <a:solidFill>
            <a:schemeClr val="hlink"/>
          </a:solidFill>
          <a:ln w="9525">
            <a:solidFill>
              <a:schemeClr val="tx1"/>
            </a:solidFill>
            <a:miter lim="800000"/>
            <a:headEnd/>
            <a:tailEnd/>
          </a:ln>
        </p:spPr>
        <p:txBody>
          <a:bodyPr wrap="none" anchor="ctr"/>
          <a:lstStyle/>
          <a:p>
            <a:endParaRPr lang="en-US"/>
          </a:p>
        </p:txBody>
      </p:sp>
      <p:sp>
        <p:nvSpPr>
          <p:cNvPr id="11277" name="Rectangle 19"/>
          <p:cNvSpPr>
            <a:spLocks noChangeArrowheads="1"/>
          </p:cNvSpPr>
          <p:nvPr/>
        </p:nvSpPr>
        <p:spPr bwMode="auto">
          <a:xfrm>
            <a:off x="2362200" y="4343400"/>
            <a:ext cx="76200" cy="76200"/>
          </a:xfrm>
          <a:prstGeom prst="rect">
            <a:avLst/>
          </a:prstGeom>
          <a:solidFill>
            <a:schemeClr val="hlink"/>
          </a:solidFill>
          <a:ln w="9525">
            <a:solidFill>
              <a:schemeClr val="tx1"/>
            </a:solidFill>
            <a:miter lim="800000"/>
            <a:headEnd/>
            <a:tailEnd/>
          </a:ln>
        </p:spPr>
        <p:txBody>
          <a:bodyPr wrap="none" anchor="ctr"/>
          <a:lstStyle/>
          <a:p>
            <a:endParaRPr lang="en-US"/>
          </a:p>
        </p:txBody>
      </p:sp>
      <p:sp>
        <p:nvSpPr>
          <p:cNvPr id="11278" name="Rectangle 20"/>
          <p:cNvSpPr>
            <a:spLocks noChangeArrowheads="1"/>
          </p:cNvSpPr>
          <p:nvPr/>
        </p:nvSpPr>
        <p:spPr bwMode="auto">
          <a:xfrm>
            <a:off x="4019550" y="1676400"/>
            <a:ext cx="76200" cy="76200"/>
          </a:xfrm>
          <a:prstGeom prst="rect">
            <a:avLst/>
          </a:prstGeom>
          <a:solidFill>
            <a:schemeClr val="hlink"/>
          </a:solidFill>
          <a:ln w="9525">
            <a:solidFill>
              <a:schemeClr val="tx1"/>
            </a:solidFill>
            <a:miter lim="800000"/>
            <a:headEnd/>
            <a:tailEnd/>
          </a:ln>
        </p:spPr>
        <p:txBody>
          <a:bodyPr wrap="none" anchor="ctr"/>
          <a:lstStyle/>
          <a:p>
            <a:endParaRPr lang="en-US"/>
          </a:p>
        </p:txBody>
      </p:sp>
      <p:sp>
        <p:nvSpPr>
          <p:cNvPr id="11279" name="Rectangle 21"/>
          <p:cNvSpPr>
            <a:spLocks noChangeArrowheads="1"/>
          </p:cNvSpPr>
          <p:nvPr/>
        </p:nvSpPr>
        <p:spPr bwMode="auto">
          <a:xfrm>
            <a:off x="2895600" y="1828800"/>
            <a:ext cx="76200" cy="76200"/>
          </a:xfrm>
          <a:prstGeom prst="rect">
            <a:avLst/>
          </a:prstGeom>
          <a:solidFill>
            <a:schemeClr val="hlink"/>
          </a:solidFill>
          <a:ln w="9525">
            <a:solidFill>
              <a:schemeClr val="tx1"/>
            </a:solidFill>
            <a:miter lim="800000"/>
            <a:headEnd/>
            <a:tailEnd/>
          </a:ln>
        </p:spPr>
        <p:txBody>
          <a:bodyPr wrap="none" anchor="ctr"/>
          <a:lstStyle/>
          <a:p>
            <a:endParaRPr lang="en-US"/>
          </a:p>
        </p:txBody>
      </p:sp>
      <p:sp>
        <p:nvSpPr>
          <p:cNvPr id="11280" name="Rectangle 22"/>
          <p:cNvSpPr>
            <a:spLocks noChangeArrowheads="1"/>
          </p:cNvSpPr>
          <p:nvPr/>
        </p:nvSpPr>
        <p:spPr bwMode="auto">
          <a:xfrm>
            <a:off x="2895600" y="1981200"/>
            <a:ext cx="76200" cy="76200"/>
          </a:xfrm>
          <a:prstGeom prst="rect">
            <a:avLst/>
          </a:prstGeom>
          <a:solidFill>
            <a:schemeClr val="hlink"/>
          </a:solidFill>
          <a:ln w="9525">
            <a:solidFill>
              <a:schemeClr val="tx1"/>
            </a:solidFill>
            <a:miter lim="800000"/>
            <a:headEnd/>
            <a:tailEnd/>
          </a:ln>
        </p:spPr>
        <p:txBody>
          <a:bodyPr wrap="none" anchor="ctr"/>
          <a:lstStyle/>
          <a:p>
            <a:endParaRPr lang="en-US"/>
          </a:p>
        </p:txBody>
      </p:sp>
      <p:sp>
        <p:nvSpPr>
          <p:cNvPr id="11281" name="Rectangle 23"/>
          <p:cNvSpPr>
            <a:spLocks noChangeArrowheads="1"/>
          </p:cNvSpPr>
          <p:nvPr/>
        </p:nvSpPr>
        <p:spPr bwMode="auto">
          <a:xfrm>
            <a:off x="2895600" y="2133600"/>
            <a:ext cx="76200" cy="76200"/>
          </a:xfrm>
          <a:prstGeom prst="rect">
            <a:avLst/>
          </a:prstGeom>
          <a:solidFill>
            <a:schemeClr val="hlink"/>
          </a:solidFill>
          <a:ln w="9525">
            <a:solidFill>
              <a:schemeClr val="tx1"/>
            </a:solidFill>
            <a:miter lim="800000"/>
            <a:headEnd/>
            <a:tailEnd/>
          </a:ln>
        </p:spPr>
        <p:txBody>
          <a:bodyPr wrap="none" anchor="ctr"/>
          <a:lstStyle/>
          <a:p>
            <a:endParaRPr lang="en-US"/>
          </a:p>
        </p:txBody>
      </p:sp>
      <p:sp>
        <p:nvSpPr>
          <p:cNvPr id="11282" name="Rectangle 24"/>
          <p:cNvSpPr>
            <a:spLocks noChangeArrowheads="1"/>
          </p:cNvSpPr>
          <p:nvPr/>
        </p:nvSpPr>
        <p:spPr bwMode="auto">
          <a:xfrm>
            <a:off x="2895600" y="2286000"/>
            <a:ext cx="76200" cy="76200"/>
          </a:xfrm>
          <a:prstGeom prst="rect">
            <a:avLst/>
          </a:prstGeom>
          <a:solidFill>
            <a:schemeClr val="hlink"/>
          </a:solidFill>
          <a:ln w="9525">
            <a:solidFill>
              <a:schemeClr val="tx1"/>
            </a:solidFill>
            <a:miter lim="800000"/>
            <a:headEnd/>
            <a:tailEnd/>
          </a:ln>
        </p:spPr>
        <p:txBody>
          <a:bodyPr wrap="none" anchor="ctr"/>
          <a:lstStyle/>
          <a:p>
            <a:endParaRPr lang="en-US"/>
          </a:p>
        </p:txBody>
      </p:sp>
      <p:sp>
        <p:nvSpPr>
          <p:cNvPr id="11283" name="Rectangle 25"/>
          <p:cNvSpPr>
            <a:spLocks noChangeArrowheads="1"/>
          </p:cNvSpPr>
          <p:nvPr/>
        </p:nvSpPr>
        <p:spPr bwMode="auto">
          <a:xfrm>
            <a:off x="2895600" y="2438400"/>
            <a:ext cx="76200" cy="76200"/>
          </a:xfrm>
          <a:prstGeom prst="rect">
            <a:avLst/>
          </a:prstGeom>
          <a:solidFill>
            <a:schemeClr val="hlink"/>
          </a:solidFill>
          <a:ln w="9525">
            <a:solidFill>
              <a:schemeClr val="tx1"/>
            </a:solidFill>
            <a:miter lim="800000"/>
            <a:headEnd/>
            <a:tailEnd/>
          </a:ln>
        </p:spPr>
        <p:txBody>
          <a:bodyPr wrap="none" anchor="ctr"/>
          <a:lstStyle/>
          <a:p>
            <a:endParaRPr lang="en-US"/>
          </a:p>
        </p:txBody>
      </p:sp>
      <p:sp>
        <p:nvSpPr>
          <p:cNvPr id="11284" name="Rectangle 26"/>
          <p:cNvSpPr>
            <a:spLocks noChangeArrowheads="1"/>
          </p:cNvSpPr>
          <p:nvPr/>
        </p:nvSpPr>
        <p:spPr bwMode="auto">
          <a:xfrm>
            <a:off x="2895600" y="2590800"/>
            <a:ext cx="76200" cy="76200"/>
          </a:xfrm>
          <a:prstGeom prst="rect">
            <a:avLst/>
          </a:prstGeom>
          <a:solidFill>
            <a:schemeClr val="hlink"/>
          </a:solidFill>
          <a:ln w="9525">
            <a:solidFill>
              <a:schemeClr val="tx1"/>
            </a:solidFill>
            <a:miter lim="800000"/>
            <a:headEnd/>
            <a:tailEnd/>
          </a:ln>
        </p:spPr>
        <p:txBody>
          <a:bodyPr wrap="none" anchor="ctr"/>
          <a:lstStyle/>
          <a:p>
            <a:endParaRPr lang="en-US"/>
          </a:p>
        </p:txBody>
      </p:sp>
      <p:sp>
        <p:nvSpPr>
          <p:cNvPr id="11285" name="Rectangle 27"/>
          <p:cNvSpPr>
            <a:spLocks noChangeArrowheads="1"/>
          </p:cNvSpPr>
          <p:nvPr/>
        </p:nvSpPr>
        <p:spPr bwMode="auto">
          <a:xfrm>
            <a:off x="2895600" y="2743200"/>
            <a:ext cx="76200" cy="76200"/>
          </a:xfrm>
          <a:prstGeom prst="rect">
            <a:avLst/>
          </a:prstGeom>
          <a:solidFill>
            <a:schemeClr val="hlink"/>
          </a:solidFill>
          <a:ln w="9525">
            <a:solidFill>
              <a:schemeClr val="tx1"/>
            </a:solidFill>
            <a:miter lim="800000"/>
            <a:headEnd/>
            <a:tailEnd/>
          </a:ln>
        </p:spPr>
        <p:txBody>
          <a:bodyPr wrap="none" anchor="ctr"/>
          <a:lstStyle/>
          <a:p>
            <a:endParaRPr lang="en-US"/>
          </a:p>
        </p:txBody>
      </p:sp>
      <p:sp>
        <p:nvSpPr>
          <p:cNvPr id="11286" name="Rectangle 28"/>
          <p:cNvSpPr>
            <a:spLocks noChangeArrowheads="1"/>
          </p:cNvSpPr>
          <p:nvPr/>
        </p:nvSpPr>
        <p:spPr bwMode="auto">
          <a:xfrm>
            <a:off x="2895600" y="2895600"/>
            <a:ext cx="76200" cy="76200"/>
          </a:xfrm>
          <a:prstGeom prst="rect">
            <a:avLst/>
          </a:prstGeom>
          <a:solidFill>
            <a:schemeClr val="hlink"/>
          </a:solidFill>
          <a:ln w="9525">
            <a:solidFill>
              <a:schemeClr val="tx1"/>
            </a:solidFill>
            <a:miter lim="800000"/>
            <a:headEnd/>
            <a:tailEnd/>
          </a:ln>
        </p:spPr>
        <p:txBody>
          <a:bodyPr wrap="none" anchor="ctr"/>
          <a:lstStyle/>
          <a:p>
            <a:endParaRPr lang="en-US"/>
          </a:p>
        </p:txBody>
      </p:sp>
      <p:sp>
        <p:nvSpPr>
          <p:cNvPr id="11287" name="Rectangle 29"/>
          <p:cNvSpPr>
            <a:spLocks noChangeArrowheads="1"/>
          </p:cNvSpPr>
          <p:nvPr/>
        </p:nvSpPr>
        <p:spPr bwMode="auto">
          <a:xfrm>
            <a:off x="2895600" y="3048000"/>
            <a:ext cx="76200" cy="76200"/>
          </a:xfrm>
          <a:prstGeom prst="rect">
            <a:avLst/>
          </a:prstGeom>
          <a:solidFill>
            <a:schemeClr val="hlink"/>
          </a:solidFill>
          <a:ln w="9525">
            <a:solidFill>
              <a:schemeClr val="tx1"/>
            </a:solidFill>
            <a:miter lim="800000"/>
            <a:headEnd/>
            <a:tailEnd/>
          </a:ln>
        </p:spPr>
        <p:txBody>
          <a:bodyPr wrap="none" anchor="ctr"/>
          <a:lstStyle/>
          <a:p>
            <a:endParaRPr lang="en-US"/>
          </a:p>
        </p:txBody>
      </p:sp>
      <p:sp>
        <p:nvSpPr>
          <p:cNvPr id="11288" name="Text Box 30"/>
          <p:cNvSpPr txBox="1">
            <a:spLocks noChangeArrowheads="1"/>
          </p:cNvSpPr>
          <p:nvPr/>
        </p:nvSpPr>
        <p:spPr bwMode="auto">
          <a:xfrm>
            <a:off x="3257550" y="6024563"/>
            <a:ext cx="706438" cy="366712"/>
          </a:xfrm>
          <a:prstGeom prst="rect">
            <a:avLst/>
          </a:prstGeom>
          <a:noFill/>
          <a:ln w="9525">
            <a:noFill/>
            <a:miter lim="800000"/>
            <a:headEnd/>
            <a:tailEnd/>
          </a:ln>
        </p:spPr>
        <p:txBody>
          <a:bodyPr wrap="none">
            <a:spAutoFit/>
          </a:bodyPr>
          <a:lstStyle/>
          <a:p>
            <a:pPr marL="457200" indent="-457200"/>
            <a:r>
              <a:rPr lang="en-US">
                <a:solidFill>
                  <a:srgbClr val="000000"/>
                </a:solidFill>
              </a:rPr>
              <a:t>Time</a:t>
            </a:r>
          </a:p>
        </p:txBody>
      </p:sp>
      <p:sp>
        <p:nvSpPr>
          <p:cNvPr id="11289" name="Text Box 31"/>
          <p:cNvSpPr txBox="1">
            <a:spLocks noChangeArrowheads="1"/>
          </p:cNvSpPr>
          <p:nvPr/>
        </p:nvSpPr>
        <p:spPr bwMode="auto">
          <a:xfrm>
            <a:off x="-63500" y="3433763"/>
            <a:ext cx="1565275" cy="366712"/>
          </a:xfrm>
          <a:prstGeom prst="rect">
            <a:avLst/>
          </a:prstGeom>
          <a:noFill/>
          <a:ln w="9525">
            <a:noFill/>
            <a:miter lim="800000"/>
            <a:headEnd/>
            <a:tailEnd/>
          </a:ln>
        </p:spPr>
        <p:txBody>
          <a:bodyPr wrap="none">
            <a:spAutoFit/>
          </a:bodyPr>
          <a:lstStyle/>
          <a:p>
            <a:pPr marL="457200" indent="-457200"/>
            <a:r>
              <a:rPr lang="en-US">
                <a:solidFill>
                  <a:srgbClr val="000000"/>
                </a:solidFill>
              </a:rPr>
              <a:t>Sequence No</a:t>
            </a:r>
          </a:p>
        </p:txBody>
      </p:sp>
      <p:sp>
        <p:nvSpPr>
          <p:cNvPr id="11290" name="Text Box 32"/>
          <p:cNvSpPr txBox="1">
            <a:spLocks noChangeArrowheads="1"/>
          </p:cNvSpPr>
          <p:nvPr/>
        </p:nvSpPr>
        <p:spPr bwMode="auto">
          <a:xfrm>
            <a:off x="4343400" y="3357563"/>
            <a:ext cx="1771650" cy="366712"/>
          </a:xfrm>
          <a:prstGeom prst="rect">
            <a:avLst/>
          </a:prstGeom>
          <a:noFill/>
          <a:ln w="9525">
            <a:noFill/>
            <a:miter lim="800000"/>
            <a:headEnd/>
            <a:tailEnd/>
          </a:ln>
        </p:spPr>
        <p:txBody>
          <a:bodyPr wrap="none">
            <a:spAutoFit/>
          </a:bodyPr>
          <a:lstStyle/>
          <a:p>
            <a:pPr marL="457200" indent="-457200"/>
            <a:r>
              <a:rPr lang="en-US">
                <a:solidFill>
                  <a:srgbClr val="FF0000"/>
                </a:solidFill>
              </a:rPr>
              <a:t>Duplicate Acks</a:t>
            </a:r>
          </a:p>
        </p:txBody>
      </p:sp>
      <p:sp>
        <p:nvSpPr>
          <p:cNvPr id="11291" name="Text Box 33"/>
          <p:cNvSpPr txBox="1">
            <a:spLocks noChangeArrowheads="1"/>
          </p:cNvSpPr>
          <p:nvPr/>
        </p:nvSpPr>
        <p:spPr bwMode="auto">
          <a:xfrm>
            <a:off x="3886200" y="2838450"/>
            <a:ext cx="1784350" cy="366713"/>
          </a:xfrm>
          <a:prstGeom prst="rect">
            <a:avLst/>
          </a:prstGeom>
          <a:noFill/>
          <a:ln w="9525">
            <a:noFill/>
            <a:miter lim="800000"/>
            <a:headEnd/>
            <a:tailEnd/>
          </a:ln>
        </p:spPr>
        <p:txBody>
          <a:bodyPr wrap="none">
            <a:spAutoFit/>
          </a:bodyPr>
          <a:lstStyle/>
          <a:p>
            <a:pPr marL="457200" indent="-457200"/>
            <a:r>
              <a:rPr lang="en-US">
                <a:solidFill>
                  <a:srgbClr val="FF0000"/>
                </a:solidFill>
              </a:rPr>
              <a:t>Retransmission</a:t>
            </a:r>
          </a:p>
        </p:txBody>
      </p:sp>
      <p:sp>
        <p:nvSpPr>
          <p:cNvPr id="11292" name="Line 34"/>
          <p:cNvSpPr>
            <a:spLocks noChangeShapeType="1"/>
          </p:cNvSpPr>
          <p:nvPr/>
        </p:nvSpPr>
        <p:spPr bwMode="auto">
          <a:xfrm flipH="1">
            <a:off x="3505200" y="3048000"/>
            <a:ext cx="381000" cy="152400"/>
          </a:xfrm>
          <a:prstGeom prst="line">
            <a:avLst/>
          </a:prstGeom>
          <a:noFill/>
          <a:ln w="9525">
            <a:solidFill>
              <a:srgbClr val="FF0000"/>
            </a:solidFill>
            <a:round/>
            <a:headEnd/>
            <a:tailEnd type="triangle" w="med" len="med"/>
          </a:ln>
        </p:spPr>
        <p:txBody>
          <a:bodyPr wrap="none"/>
          <a:lstStyle/>
          <a:p>
            <a:endParaRPr lang="en-US"/>
          </a:p>
        </p:txBody>
      </p:sp>
      <p:sp>
        <p:nvSpPr>
          <p:cNvPr id="11293" name="Line 35"/>
          <p:cNvSpPr>
            <a:spLocks noChangeShapeType="1"/>
          </p:cNvSpPr>
          <p:nvPr/>
        </p:nvSpPr>
        <p:spPr bwMode="auto">
          <a:xfrm flipH="1" flipV="1">
            <a:off x="3962400" y="3476625"/>
            <a:ext cx="381000" cy="14288"/>
          </a:xfrm>
          <a:prstGeom prst="line">
            <a:avLst/>
          </a:prstGeom>
          <a:noFill/>
          <a:ln w="9525">
            <a:solidFill>
              <a:srgbClr val="FF0000"/>
            </a:solidFill>
            <a:round/>
            <a:headEnd/>
            <a:tailEnd type="triangle" w="med" len="med"/>
          </a:ln>
        </p:spPr>
        <p:txBody>
          <a:bodyPr wrap="none"/>
          <a:lstStyle/>
          <a:p>
            <a:endParaRPr lang="en-US"/>
          </a:p>
        </p:txBody>
      </p:sp>
      <p:sp>
        <p:nvSpPr>
          <p:cNvPr id="11294" name="Rectangle 36"/>
          <p:cNvSpPr>
            <a:spLocks noChangeArrowheads="1"/>
          </p:cNvSpPr>
          <p:nvPr/>
        </p:nvSpPr>
        <p:spPr bwMode="auto">
          <a:xfrm>
            <a:off x="3352800" y="3290888"/>
            <a:ext cx="76200" cy="76200"/>
          </a:xfrm>
          <a:prstGeom prst="rect">
            <a:avLst/>
          </a:prstGeom>
          <a:solidFill>
            <a:schemeClr val="hlink"/>
          </a:solidFill>
          <a:ln w="9525">
            <a:solidFill>
              <a:schemeClr val="tx1"/>
            </a:solidFill>
            <a:miter lim="800000"/>
            <a:headEnd/>
            <a:tailEnd/>
          </a:ln>
        </p:spPr>
        <p:txBody>
          <a:bodyPr wrap="none" anchor="ctr"/>
          <a:lstStyle/>
          <a:p>
            <a:endParaRPr lang="en-US"/>
          </a:p>
        </p:txBody>
      </p:sp>
      <p:sp>
        <p:nvSpPr>
          <p:cNvPr id="11295" name="Oval 41"/>
          <p:cNvSpPr>
            <a:spLocks noChangeArrowheads="1"/>
          </p:cNvSpPr>
          <p:nvPr/>
        </p:nvSpPr>
        <p:spPr bwMode="auto">
          <a:xfrm>
            <a:off x="2895600" y="3733800"/>
            <a:ext cx="76200" cy="762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1296" name="Oval 45"/>
          <p:cNvSpPr>
            <a:spLocks noChangeArrowheads="1"/>
          </p:cNvSpPr>
          <p:nvPr/>
        </p:nvSpPr>
        <p:spPr bwMode="auto">
          <a:xfrm>
            <a:off x="2895600" y="4191000"/>
            <a:ext cx="76200" cy="762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1297" name="Oval 46"/>
          <p:cNvSpPr>
            <a:spLocks noChangeArrowheads="1"/>
          </p:cNvSpPr>
          <p:nvPr/>
        </p:nvSpPr>
        <p:spPr bwMode="auto">
          <a:xfrm>
            <a:off x="2895600" y="3581400"/>
            <a:ext cx="76200" cy="762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1298" name="Oval 47"/>
          <p:cNvSpPr>
            <a:spLocks noChangeArrowheads="1"/>
          </p:cNvSpPr>
          <p:nvPr/>
        </p:nvSpPr>
        <p:spPr bwMode="auto">
          <a:xfrm>
            <a:off x="2895600" y="3581400"/>
            <a:ext cx="76200" cy="762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1299" name="Oval 48"/>
          <p:cNvSpPr>
            <a:spLocks noChangeArrowheads="1"/>
          </p:cNvSpPr>
          <p:nvPr/>
        </p:nvSpPr>
        <p:spPr bwMode="auto">
          <a:xfrm>
            <a:off x="2895600" y="3429000"/>
            <a:ext cx="76200" cy="762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1300" name="Oval 49"/>
          <p:cNvSpPr>
            <a:spLocks noChangeArrowheads="1"/>
          </p:cNvSpPr>
          <p:nvPr/>
        </p:nvSpPr>
        <p:spPr bwMode="auto">
          <a:xfrm>
            <a:off x="3200400" y="3429000"/>
            <a:ext cx="76200" cy="762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1301" name="Oval 50"/>
          <p:cNvSpPr>
            <a:spLocks noChangeArrowheads="1"/>
          </p:cNvSpPr>
          <p:nvPr/>
        </p:nvSpPr>
        <p:spPr bwMode="auto">
          <a:xfrm>
            <a:off x="3276600" y="3429000"/>
            <a:ext cx="76200" cy="762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1302" name="Oval 51"/>
          <p:cNvSpPr>
            <a:spLocks noChangeArrowheads="1"/>
          </p:cNvSpPr>
          <p:nvPr/>
        </p:nvSpPr>
        <p:spPr bwMode="auto">
          <a:xfrm>
            <a:off x="3352800" y="3429000"/>
            <a:ext cx="76200" cy="762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1303" name="Oval 52"/>
          <p:cNvSpPr>
            <a:spLocks noChangeArrowheads="1"/>
          </p:cNvSpPr>
          <p:nvPr/>
        </p:nvSpPr>
        <p:spPr bwMode="auto">
          <a:xfrm>
            <a:off x="3429000" y="3429000"/>
            <a:ext cx="76200" cy="762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1304" name="Oval 53"/>
          <p:cNvSpPr>
            <a:spLocks noChangeArrowheads="1"/>
          </p:cNvSpPr>
          <p:nvPr/>
        </p:nvSpPr>
        <p:spPr bwMode="auto">
          <a:xfrm>
            <a:off x="2895600" y="4343400"/>
            <a:ext cx="76200" cy="762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1305" name="Oval 54"/>
          <p:cNvSpPr>
            <a:spLocks noChangeArrowheads="1"/>
          </p:cNvSpPr>
          <p:nvPr/>
        </p:nvSpPr>
        <p:spPr bwMode="auto">
          <a:xfrm>
            <a:off x="2895600" y="3886200"/>
            <a:ext cx="76200" cy="762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1306" name="Oval 55"/>
          <p:cNvSpPr>
            <a:spLocks noChangeArrowheads="1"/>
          </p:cNvSpPr>
          <p:nvPr/>
        </p:nvSpPr>
        <p:spPr bwMode="auto">
          <a:xfrm>
            <a:off x="2895600" y="4038600"/>
            <a:ext cx="76200" cy="762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1307" name="Text Box 56"/>
          <p:cNvSpPr txBox="1">
            <a:spLocks noChangeArrowheads="1"/>
          </p:cNvSpPr>
          <p:nvPr/>
        </p:nvSpPr>
        <p:spPr bwMode="auto">
          <a:xfrm>
            <a:off x="2209800" y="3054350"/>
            <a:ext cx="404813" cy="457200"/>
          </a:xfrm>
          <a:prstGeom prst="rect">
            <a:avLst/>
          </a:prstGeom>
          <a:noFill/>
          <a:ln w="9525">
            <a:noFill/>
            <a:miter lim="800000"/>
            <a:headEnd/>
            <a:tailEnd/>
          </a:ln>
        </p:spPr>
        <p:txBody>
          <a:bodyPr wrap="none">
            <a:spAutoFit/>
          </a:bodyPr>
          <a:lstStyle/>
          <a:p>
            <a:r>
              <a:rPr lang="en-US" sz="2400">
                <a:solidFill>
                  <a:srgbClr val="FF0000"/>
                </a:solidFill>
              </a:rPr>
              <a:t>X</a:t>
            </a:r>
          </a:p>
        </p:txBody>
      </p:sp>
      <p:grpSp>
        <p:nvGrpSpPr>
          <p:cNvPr id="11308" name="Group 57"/>
          <p:cNvGrpSpPr>
            <a:grpSpLocks/>
          </p:cNvGrpSpPr>
          <p:nvPr/>
        </p:nvGrpSpPr>
        <p:grpSpPr bwMode="auto">
          <a:xfrm>
            <a:off x="336550" y="5257800"/>
            <a:ext cx="1187450" cy="752475"/>
            <a:chOff x="192" y="3168"/>
            <a:chExt cx="748" cy="474"/>
          </a:xfrm>
        </p:grpSpPr>
        <p:sp>
          <p:nvSpPr>
            <p:cNvPr id="11316" name="Rectangle 58"/>
            <p:cNvSpPr>
              <a:spLocks noChangeArrowheads="1"/>
            </p:cNvSpPr>
            <p:nvPr/>
          </p:nvSpPr>
          <p:spPr bwMode="auto">
            <a:xfrm>
              <a:off x="192" y="3216"/>
              <a:ext cx="144" cy="107"/>
            </a:xfrm>
            <a:prstGeom prst="rect">
              <a:avLst/>
            </a:prstGeom>
            <a:solidFill>
              <a:schemeClr val="hlink"/>
            </a:solidFill>
            <a:ln w="9525">
              <a:solidFill>
                <a:schemeClr val="tx1"/>
              </a:solidFill>
              <a:miter lim="800000"/>
              <a:headEnd/>
              <a:tailEnd/>
            </a:ln>
          </p:spPr>
          <p:txBody>
            <a:bodyPr wrap="none" anchor="ctr"/>
            <a:lstStyle/>
            <a:p>
              <a:endParaRPr lang="en-US"/>
            </a:p>
          </p:txBody>
        </p:sp>
        <p:sp>
          <p:nvSpPr>
            <p:cNvPr id="11317" name="Oval 59"/>
            <p:cNvSpPr>
              <a:spLocks noChangeArrowheads="1"/>
            </p:cNvSpPr>
            <p:nvPr/>
          </p:nvSpPr>
          <p:spPr bwMode="auto">
            <a:xfrm>
              <a:off x="192" y="3493"/>
              <a:ext cx="144" cy="107"/>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1318" name="Text Box 60"/>
            <p:cNvSpPr txBox="1">
              <a:spLocks noChangeArrowheads="1"/>
            </p:cNvSpPr>
            <p:nvPr/>
          </p:nvSpPr>
          <p:spPr bwMode="auto">
            <a:xfrm>
              <a:off x="306" y="3168"/>
              <a:ext cx="634" cy="231"/>
            </a:xfrm>
            <a:prstGeom prst="rect">
              <a:avLst/>
            </a:prstGeom>
            <a:noFill/>
            <a:ln w="9525">
              <a:noFill/>
              <a:miter lim="800000"/>
              <a:headEnd/>
              <a:tailEnd/>
            </a:ln>
          </p:spPr>
          <p:txBody>
            <a:bodyPr wrap="none">
              <a:spAutoFit/>
            </a:bodyPr>
            <a:lstStyle/>
            <a:p>
              <a:r>
                <a:rPr lang="en-US"/>
                <a:t>Packets</a:t>
              </a:r>
            </a:p>
          </p:txBody>
        </p:sp>
        <p:sp>
          <p:nvSpPr>
            <p:cNvPr id="11319" name="Text Box 61"/>
            <p:cNvSpPr txBox="1">
              <a:spLocks noChangeArrowheads="1"/>
            </p:cNvSpPr>
            <p:nvPr/>
          </p:nvSpPr>
          <p:spPr bwMode="auto">
            <a:xfrm>
              <a:off x="306" y="3411"/>
              <a:ext cx="443" cy="231"/>
            </a:xfrm>
            <a:prstGeom prst="rect">
              <a:avLst/>
            </a:prstGeom>
            <a:noFill/>
            <a:ln w="9525">
              <a:noFill/>
              <a:miter lim="800000"/>
              <a:headEnd/>
              <a:tailEnd/>
            </a:ln>
          </p:spPr>
          <p:txBody>
            <a:bodyPr wrap="none">
              <a:spAutoFit/>
            </a:bodyPr>
            <a:lstStyle/>
            <a:p>
              <a:r>
                <a:rPr lang="en-US"/>
                <a:t>Acks</a:t>
              </a:r>
            </a:p>
          </p:txBody>
        </p:sp>
      </p:grpSp>
      <p:sp>
        <p:nvSpPr>
          <p:cNvPr id="11309" name="Oval 62"/>
          <p:cNvSpPr>
            <a:spLocks noChangeArrowheads="1"/>
          </p:cNvSpPr>
          <p:nvPr/>
        </p:nvSpPr>
        <p:spPr bwMode="auto">
          <a:xfrm>
            <a:off x="3505200" y="3429000"/>
            <a:ext cx="76200" cy="762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1310" name="Oval 63"/>
          <p:cNvSpPr>
            <a:spLocks noChangeArrowheads="1"/>
          </p:cNvSpPr>
          <p:nvPr/>
        </p:nvSpPr>
        <p:spPr bwMode="auto">
          <a:xfrm>
            <a:off x="3581400" y="3429000"/>
            <a:ext cx="76200" cy="762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1311" name="Oval 64"/>
          <p:cNvSpPr>
            <a:spLocks noChangeArrowheads="1"/>
          </p:cNvSpPr>
          <p:nvPr/>
        </p:nvSpPr>
        <p:spPr bwMode="auto">
          <a:xfrm>
            <a:off x="3657600" y="3429000"/>
            <a:ext cx="76200" cy="762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1312" name="Oval 65"/>
          <p:cNvSpPr>
            <a:spLocks noChangeArrowheads="1"/>
          </p:cNvSpPr>
          <p:nvPr/>
        </p:nvSpPr>
        <p:spPr bwMode="auto">
          <a:xfrm>
            <a:off x="3733800" y="3429000"/>
            <a:ext cx="76200" cy="762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1313" name="Oval 66"/>
          <p:cNvSpPr>
            <a:spLocks noChangeArrowheads="1"/>
          </p:cNvSpPr>
          <p:nvPr/>
        </p:nvSpPr>
        <p:spPr bwMode="auto">
          <a:xfrm>
            <a:off x="3810000" y="3429000"/>
            <a:ext cx="76200" cy="762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1314" name="Text Box 67"/>
          <p:cNvSpPr txBox="1">
            <a:spLocks noChangeArrowheads="1"/>
          </p:cNvSpPr>
          <p:nvPr/>
        </p:nvSpPr>
        <p:spPr bwMode="auto">
          <a:xfrm>
            <a:off x="1809751" y="4800600"/>
            <a:ext cx="2838450" cy="1200329"/>
          </a:xfrm>
          <a:prstGeom prst="rect">
            <a:avLst/>
          </a:prstGeom>
          <a:noFill/>
          <a:ln w="9525">
            <a:noFill/>
            <a:miter lim="800000"/>
            <a:headEnd/>
            <a:tailEnd/>
          </a:ln>
        </p:spPr>
        <p:txBody>
          <a:bodyPr wrap="square">
            <a:spAutoFit/>
          </a:bodyPr>
          <a:lstStyle/>
          <a:p>
            <a:pPr algn="r" rtl="1"/>
            <a:r>
              <a:rPr lang="fa-IR" b="1" i="1" dirty="0" smtClean="0">
                <a:solidFill>
                  <a:srgbClr val="FF0000"/>
                </a:solidFill>
                <a:latin typeface="XB Kayhan" pitchFamily="2" charset="-78"/>
                <a:cs typeface="XB Kayhan" pitchFamily="2" charset="-78"/>
              </a:rPr>
              <a:t>دقت </a:t>
            </a:r>
            <a:r>
              <a:rPr lang="fa-IR" dirty="0" smtClean="0">
                <a:latin typeface="XB Kayhan" pitchFamily="2" charset="-78"/>
                <a:cs typeface="XB Kayhan" pitchFamily="2" charset="-78"/>
              </a:rPr>
              <a:t>کنید که هنوز امکان انقضای مهلت زمان سنج وجود دارد (اگر چندین بسته ی متوالی از بین بروند)</a:t>
            </a:r>
            <a:endParaRPr lang="fa-IR" b="1" i="1" dirty="0" smtClean="0">
              <a:latin typeface="XB Kayhan" pitchFamily="2" charset="-78"/>
              <a:cs typeface="XB Kayhan" pitchFamily="2" charset="-78"/>
            </a:endParaRPr>
          </a:p>
        </p:txBody>
      </p:sp>
      <p:pic>
        <p:nvPicPr>
          <p:cNvPr id="11315" name="Picture 55"/>
          <p:cNvPicPr>
            <a:picLocks noChangeAspect="1" noChangeArrowheads="1"/>
          </p:cNvPicPr>
          <p:nvPr/>
        </p:nvPicPr>
        <p:blipFill>
          <a:blip r:embed="rId3" cstate="print"/>
          <a:srcRect/>
          <a:stretch>
            <a:fillRect/>
          </a:stretch>
        </p:blipFill>
        <p:spPr bwMode="auto">
          <a:xfrm>
            <a:off x="6172200" y="1819275"/>
            <a:ext cx="2876550" cy="37433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5"/>
          <p:cNvSpPr>
            <a:spLocks noGrp="1"/>
          </p:cNvSpPr>
          <p:nvPr>
            <p:ph type="sldNum" sz="quarter" idx="12"/>
          </p:nvPr>
        </p:nvSpPr>
        <p:spPr>
          <a:noFill/>
        </p:spPr>
        <p:txBody>
          <a:bodyPr/>
          <a:lstStyle/>
          <a:p>
            <a:fld id="{10A9F89F-40A4-412B-A0A5-75B69D17F468}" type="slidenum">
              <a:rPr lang="en-US" smtClean="0"/>
              <a:pPr/>
              <a:t>11</a:t>
            </a:fld>
            <a:endParaRPr lang="en-US" smtClean="0"/>
          </a:p>
        </p:txBody>
      </p:sp>
      <p:sp>
        <p:nvSpPr>
          <p:cNvPr id="12291" name="Rectangle 2"/>
          <p:cNvSpPr>
            <a:spLocks noGrp="1" noChangeArrowheads="1"/>
          </p:cNvSpPr>
          <p:nvPr>
            <p:ph type="title"/>
          </p:nvPr>
        </p:nvSpPr>
        <p:spPr/>
        <p:txBody>
          <a:bodyPr/>
          <a:lstStyle/>
          <a:p>
            <a:pPr eaLnBrk="1" hangingPunct="1"/>
            <a:r>
              <a:rPr lang="fa-IR" dirty="0" smtClean="0"/>
              <a:t>چگونه پنجره ی ازدحام را تغییر دهیم؟</a:t>
            </a:r>
            <a:endParaRPr lang="en-US" dirty="0" smtClean="0"/>
          </a:p>
        </p:txBody>
      </p:sp>
      <p:sp>
        <p:nvSpPr>
          <p:cNvPr id="12292" name="Rectangle 3"/>
          <p:cNvSpPr>
            <a:spLocks noGrp="1" noChangeArrowheads="1"/>
          </p:cNvSpPr>
          <p:nvPr>
            <p:ph type="body" idx="1"/>
          </p:nvPr>
        </p:nvSpPr>
        <p:spPr/>
        <p:txBody>
          <a:bodyPr/>
          <a:lstStyle/>
          <a:p>
            <a:pPr algn="r" rtl="1" eaLnBrk="1" hangingPunct="1">
              <a:lnSpc>
                <a:spcPct val="90000"/>
              </a:lnSpc>
            </a:pPr>
            <a:r>
              <a:rPr lang="fa-IR" sz="2800" dirty="0" smtClean="0"/>
              <a:t>وقتی بسته‌ای گم می شود، ما  </a:t>
            </a:r>
            <a:r>
              <a:rPr lang="en-US" sz="2800" dirty="0" smtClean="0"/>
              <a:t>W</a:t>
            </a:r>
            <a:r>
              <a:rPr lang="fa-IR" sz="2800" dirty="0" smtClean="0"/>
              <a:t> بسته‌ی منتظر داریم. </a:t>
            </a:r>
          </a:p>
          <a:p>
            <a:pPr lvl="1" algn="r" rtl="1" eaLnBrk="1" hangingPunct="1">
              <a:lnSpc>
                <a:spcPct val="90000"/>
              </a:lnSpc>
            </a:pPr>
            <a:r>
              <a:rPr lang="fa-IR" sz="2400" dirty="0" smtClean="0"/>
              <a:t>تعدادی تصدیق تکراری دریافت خواهند شد. </a:t>
            </a:r>
          </a:p>
          <a:p>
            <a:pPr lvl="1" algn="r" rtl="1" eaLnBrk="1" hangingPunct="1">
              <a:lnSpc>
                <a:spcPct val="90000"/>
              </a:lnSpc>
            </a:pPr>
            <a:r>
              <a:rPr lang="fa-IR" sz="2400" dirty="0" smtClean="0"/>
              <a:t>بعد از سومین تصدیق تکراری، بسته ی گم شده را دوباره ارسال کنید. </a:t>
            </a:r>
          </a:p>
          <a:p>
            <a:pPr lvl="1" algn="r" rtl="1" eaLnBrk="1" hangingPunct="1">
              <a:lnSpc>
                <a:spcPct val="90000"/>
              </a:lnSpc>
            </a:pPr>
            <a:r>
              <a:rPr lang="fa-IR" sz="2400" dirty="0" smtClean="0"/>
              <a:t>اما تصدیقهای تکراری همچنان خواهند آمد. </a:t>
            </a:r>
          </a:p>
          <a:p>
            <a:pPr lvl="1" algn="r" rtl="1" eaLnBrk="1" hangingPunct="1">
              <a:lnSpc>
                <a:spcPct val="90000"/>
              </a:lnSpc>
            </a:pPr>
            <a:r>
              <a:rPr lang="fa-IR" sz="2400" dirty="0" smtClean="0"/>
              <a:t>باید منتظر یک تصدیق جدید باشیم تا بتوانیم بسته های جدید را ارسال کنیم. </a:t>
            </a:r>
          </a:p>
          <a:p>
            <a:pPr algn="r" rtl="1" eaLnBrk="1" hangingPunct="1">
              <a:lnSpc>
                <a:spcPct val="90000"/>
              </a:lnSpc>
            </a:pPr>
            <a:r>
              <a:rPr lang="fa-IR" sz="2800" dirty="0" smtClean="0"/>
              <a:t>پنجره‌ی جدید ازدحام نصف خواهد شد: </a:t>
            </a:r>
            <a:r>
              <a:rPr lang="en-US" sz="2000" dirty="0" smtClean="0"/>
              <a:t>New </a:t>
            </a:r>
            <a:r>
              <a:rPr lang="en-US" sz="2000" dirty="0" err="1" smtClean="0"/>
              <a:t>cwnd</a:t>
            </a:r>
            <a:r>
              <a:rPr lang="en-US" sz="2000" dirty="0" smtClean="0"/>
              <a:t> = 0.5 * </a:t>
            </a:r>
            <a:r>
              <a:rPr lang="en-US" sz="2000" dirty="0" err="1" smtClean="0"/>
              <a:t>cwnd</a:t>
            </a:r>
            <a:endParaRPr lang="en-US" sz="2400" dirty="0" smtClean="0"/>
          </a:p>
          <a:p>
            <a:pPr lvl="1" algn="r" rtl="1" eaLnBrk="1" hangingPunct="1">
              <a:lnSpc>
                <a:spcPct val="90000"/>
              </a:lnSpc>
            </a:pPr>
            <a:r>
              <a:rPr lang="fa-IR" dirty="0" smtClean="0"/>
              <a:t>اگر بعد از دریافت تصدیق جدید، ما به اندازه ی این پنجره‌ی جدید بسته بفرستیم، چه خطری ما را تهدید می کند؟</a:t>
            </a:r>
          </a:p>
          <a:p>
            <a:pPr lvl="1" algn="r" rtl="1" eaLnBrk="1" hangingPunct="1">
              <a:lnSpc>
                <a:spcPct val="90000"/>
              </a:lnSpc>
            </a:pPr>
            <a:r>
              <a:rPr lang="fa-IR" dirty="0" smtClean="0"/>
              <a:t>ممکن است خود تنظیم بودن </a:t>
            </a:r>
            <a:r>
              <a:rPr lang="en-US" dirty="0" smtClean="0"/>
              <a:t>TCP</a:t>
            </a:r>
            <a:r>
              <a:rPr lang="fa-IR" dirty="0" smtClean="0"/>
              <a:t>دچار مخاطره شود و از دست برود. </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5"/>
          <p:cNvSpPr>
            <a:spLocks noGrp="1"/>
          </p:cNvSpPr>
          <p:nvPr>
            <p:ph type="sldNum" sz="quarter" idx="12"/>
          </p:nvPr>
        </p:nvSpPr>
        <p:spPr>
          <a:noFill/>
        </p:spPr>
        <p:txBody>
          <a:bodyPr/>
          <a:lstStyle/>
          <a:p>
            <a:fld id="{C021F0BA-5486-48B9-AE88-0B6CA6708676}" type="slidenum">
              <a:rPr lang="en-US" smtClean="0"/>
              <a:pPr/>
              <a:t>12</a:t>
            </a:fld>
            <a:endParaRPr lang="en-US" smtClean="0"/>
          </a:p>
        </p:txBody>
      </p:sp>
      <p:sp>
        <p:nvSpPr>
          <p:cNvPr id="13315" name="Rectangle 2"/>
          <p:cNvSpPr>
            <a:spLocks noGrp="1" noChangeArrowheads="1"/>
          </p:cNvSpPr>
          <p:nvPr>
            <p:ph type="title"/>
          </p:nvPr>
        </p:nvSpPr>
        <p:spPr/>
        <p:txBody>
          <a:bodyPr/>
          <a:lstStyle/>
          <a:p>
            <a:pPr rtl="1" eaLnBrk="1" hangingPunct="1"/>
            <a:r>
              <a:rPr lang="fa-IR" sz="4000" dirty="0" smtClean="0"/>
              <a:t>حفظ خود تنظیمی: بازیابی سریع </a:t>
            </a:r>
            <a:endParaRPr lang="en-US" sz="4000" dirty="0" smtClean="0"/>
          </a:p>
        </p:txBody>
      </p:sp>
      <p:sp>
        <p:nvSpPr>
          <p:cNvPr id="13316" name="Rectangle 3"/>
          <p:cNvSpPr>
            <a:spLocks noGrp="1" noChangeArrowheads="1"/>
          </p:cNvSpPr>
          <p:nvPr>
            <p:ph type="body" idx="1"/>
          </p:nvPr>
        </p:nvSpPr>
        <p:spPr/>
        <p:txBody>
          <a:bodyPr/>
          <a:lstStyle/>
          <a:p>
            <a:pPr algn="r" rtl="1" eaLnBrk="1" hangingPunct="1">
              <a:lnSpc>
                <a:spcPct val="90000"/>
              </a:lnSpc>
            </a:pPr>
            <a:r>
              <a:rPr lang="fa-IR" sz="2800" dirty="0" smtClean="0"/>
              <a:t>هر تصدیق تکراری بدین معنا است که یکی از بسته‌های فرستنده از شبکه خارج شده است. </a:t>
            </a:r>
          </a:p>
          <a:p>
            <a:pPr algn="r" rtl="1" eaLnBrk="1" hangingPunct="1">
              <a:lnSpc>
                <a:spcPct val="90000"/>
              </a:lnSpc>
            </a:pPr>
            <a:r>
              <a:rPr lang="fa-IR" sz="2800" dirty="0" smtClean="0"/>
              <a:t>اگر تعداد بسته‌های منتظر تصدیق کمتر از </a:t>
            </a:r>
            <a:r>
              <a:rPr lang="en-US" sz="2800" dirty="0" err="1" smtClean="0"/>
              <a:t>cwnd</a:t>
            </a:r>
            <a:r>
              <a:rPr lang="fa-IR" sz="2800" dirty="0" smtClean="0"/>
              <a:t> (البته مقدار جدید آن) است</a:t>
            </a:r>
          </a:p>
          <a:p>
            <a:pPr lvl="1" algn="r" rtl="1" eaLnBrk="1" hangingPunct="1">
              <a:lnSpc>
                <a:spcPct val="90000"/>
              </a:lnSpc>
            </a:pPr>
            <a:r>
              <a:rPr lang="fa-IR" sz="2400" dirty="0" smtClean="0"/>
              <a:t>به ازای هر تصدیق تکراری یک بسته ی جدید بفرستید. </a:t>
            </a:r>
          </a:p>
          <a:p>
            <a:pPr algn="r" rtl="1" eaLnBrk="1" hangingPunct="1">
              <a:lnSpc>
                <a:spcPct val="90000"/>
              </a:lnSpc>
            </a:pPr>
            <a:r>
              <a:rPr lang="fa-IR" dirty="0" smtClean="0"/>
              <a:t>رفتار </a:t>
            </a:r>
            <a:r>
              <a:rPr lang="en-US" dirty="0" smtClean="0"/>
              <a:t>TCP</a:t>
            </a:r>
            <a:r>
              <a:rPr lang="fa-IR" dirty="0" smtClean="0"/>
              <a:t> در کنار بازیابی سریع</a:t>
            </a:r>
          </a:p>
          <a:p>
            <a:pPr lvl="1" algn="r" rtl="1" eaLnBrk="1" hangingPunct="1">
              <a:lnSpc>
                <a:spcPct val="90000"/>
              </a:lnSpc>
            </a:pPr>
            <a:r>
              <a:rPr lang="fa-IR" dirty="0" smtClean="0"/>
              <a:t>فرستنده مدتی بیکار می‌ماند – به اندازه‌‌ای که طول می کشد تا </a:t>
            </a:r>
            <a:r>
              <a:rPr lang="en-US" dirty="0" err="1" smtClean="0"/>
              <a:t>cwnd</a:t>
            </a:r>
            <a:r>
              <a:rPr lang="en-US" dirty="0" smtClean="0"/>
              <a:t>/2</a:t>
            </a:r>
            <a:r>
              <a:rPr lang="fa-IR" dirty="0" smtClean="0"/>
              <a:t> (البته مقدار قدیم آن) تصدیق تکراری دریافت شود.</a:t>
            </a:r>
          </a:p>
          <a:p>
            <a:pPr lvl="1" algn="r" rtl="1" eaLnBrk="1" hangingPunct="1">
              <a:lnSpc>
                <a:spcPct val="90000"/>
              </a:lnSpc>
            </a:pPr>
            <a:r>
              <a:rPr lang="fa-IR" dirty="0" smtClean="0"/>
              <a:t>بعد از آن با نرخ قبلی داده می‌فرستد. </a:t>
            </a:r>
          </a:p>
          <a:p>
            <a:pPr lvl="2" algn="r" rtl="1" eaLnBrk="1" hangingPunct="1">
              <a:lnSpc>
                <a:spcPct val="90000"/>
              </a:lnSpc>
            </a:pPr>
            <a:r>
              <a:rPr lang="fa-IR" dirty="0" smtClean="0"/>
              <a:t>یعنی دریافت هر تصدیق باعث می شود که یک بسته ی جدید ارسال شود. </a:t>
            </a:r>
          </a:p>
          <a:p>
            <a:pPr lvl="1" eaLnBrk="1" hangingPunct="1">
              <a:lnSpc>
                <a:spcPct val="90000"/>
              </a:lnSpc>
              <a:buNone/>
            </a:pPr>
            <a:endParaRPr lang="en-US" sz="2400" dirty="0" smtClean="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4"/>
          <p:cNvSpPr>
            <a:spLocks noGrp="1"/>
          </p:cNvSpPr>
          <p:nvPr>
            <p:ph type="sldNum" sz="quarter" idx="12"/>
          </p:nvPr>
        </p:nvSpPr>
        <p:spPr>
          <a:noFill/>
        </p:spPr>
        <p:txBody>
          <a:bodyPr/>
          <a:lstStyle/>
          <a:p>
            <a:fld id="{F44C62BB-A20B-433E-9670-6144B6A29757}" type="slidenum">
              <a:rPr lang="en-US" smtClean="0"/>
              <a:pPr/>
              <a:t>13</a:t>
            </a:fld>
            <a:endParaRPr lang="en-US" smtClean="0"/>
          </a:p>
        </p:txBody>
      </p:sp>
      <p:sp>
        <p:nvSpPr>
          <p:cNvPr id="14339" name="Rectangle 3"/>
          <p:cNvSpPr>
            <a:spLocks noGrp="1" noChangeArrowheads="1"/>
          </p:cNvSpPr>
          <p:nvPr>
            <p:ph type="title"/>
          </p:nvPr>
        </p:nvSpPr>
        <p:spPr/>
        <p:txBody>
          <a:bodyPr/>
          <a:lstStyle/>
          <a:p>
            <a:pPr eaLnBrk="1" hangingPunct="1"/>
            <a:r>
              <a:rPr lang="fa-IR" sz="4000" dirty="0" smtClean="0">
                <a:latin typeface="XB Titre" pitchFamily="2" charset="-78"/>
                <a:cs typeface="XB Titre" pitchFamily="2" charset="-78"/>
              </a:rPr>
              <a:t>بازیابی</a:t>
            </a:r>
            <a:r>
              <a:rPr lang="fa-IR" dirty="0" smtClean="0"/>
              <a:t> </a:t>
            </a:r>
            <a:r>
              <a:rPr lang="fa-IR" sz="4000" dirty="0" smtClean="0">
                <a:latin typeface="XB Titre" pitchFamily="2" charset="-78"/>
                <a:cs typeface="XB Titre" pitchFamily="2" charset="-78"/>
              </a:rPr>
              <a:t>سریع (رنو)</a:t>
            </a:r>
            <a:endParaRPr lang="en-US" sz="4000" dirty="0" smtClean="0">
              <a:latin typeface="XB Titre" pitchFamily="2" charset="-78"/>
              <a:cs typeface="XB Titre" pitchFamily="2" charset="-78"/>
            </a:endParaRPr>
          </a:p>
        </p:txBody>
      </p:sp>
      <p:sp>
        <p:nvSpPr>
          <p:cNvPr id="14340" name="Line 4"/>
          <p:cNvSpPr>
            <a:spLocks noChangeShapeType="1"/>
          </p:cNvSpPr>
          <p:nvPr/>
        </p:nvSpPr>
        <p:spPr bwMode="auto">
          <a:xfrm flipV="1">
            <a:off x="2286000" y="1690688"/>
            <a:ext cx="0" cy="4419600"/>
          </a:xfrm>
          <a:prstGeom prst="line">
            <a:avLst/>
          </a:prstGeom>
          <a:noFill/>
          <a:ln w="9525">
            <a:solidFill>
              <a:srgbClr val="000000"/>
            </a:solidFill>
            <a:round/>
            <a:headEnd/>
            <a:tailEnd type="triangle" w="med" len="med"/>
          </a:ln>
        </p:spPr>
        <p:txBody>
          <a:bodyPr wrap="none"/>
          <a:lstStyle/>
          <a:p>
            <a:endParaRPr lang="en-US"/>
          </a:p>
        </p:txBody>
      </p:sp>
      <p:sp>
        <p:nvSpPr>
          <p:cNvPr id="14341" name="Line 5"/>
          <p:cNvSpPr>
            <a:spLocks noChangeShapeType="1"/>
          </p:cNvSpPr>
          <p:nvPr/>
        </p:nvSpPr>
        <p:spPr bwMode="auto">
          <a:xfrm>
            <a:off x="2286000" y="6110288"/>
            <a:ext cx="3962400" cy="0"/>
          </a:xfrm>
          <a:prstGeom prst="line">
            <a:avLst/>
          </a:prstGeom>
          <a:noFill/>
          <a:ln w="9525">
            <a:solidFill>
              <a:srgbClr val="000000"/>
            </a:solidFill>
            <a:round/>
            <a:headEnd/>
            <a:tailEnd type="triangle" w="med" len="med"/>
          </a:ln>
        </p:spPr>
        <p:txBody>
          <a:bodyPr wrap="none"/>
          <a:lstStyle/>
          <a:p>
            <a:endParaRPr lang="en-US"/>
          </a:p>
        </p:txBody>
      </p:sp>
      <p:sp>
        <p:nvSpPr>
          <p:cNvPr id="14342" name="Rectangle 6"/>
          <p:cNvSpPr>
            <a:spLocks noChangeArrowheads="1"/>
          </p:cNvSpPr>
          <p:nvPr/>
        </p:nvSpPr>
        <p:spPr bwMode="auto">
          <a:xfrm>
            <a:off x="3862388" y="4437063"/>
            <a:ext cx="76200" cy="76200"/>
          </a:xfrm>
          <a:prstGeom prst="rect">
            <a:avLst/>
          </a:prstGeom>
          <a:solidFill>
            <a:schemeClr val="hlink"/>
          </a:solidFill>
          <a:ln w="9525">
            <a:solidFill>
              <a:schemeClr val="tx1"/>
            </a:solidFill>
            <a:miter lim="800000"/>
            <a:headEnd/>
            <a:tailEnd/>
          </a:ln>
        </p:spPr>
        <p:txBody>
          <a:bodyPr wrap="none" anchor="ctr"/>
          <a:lstStyle/>
          <a:p>
            <a:endParaRPr lang="en-US"/>
          </a:p>
        </p:txBody>
      </p:sp>
      <p:sp>
        <p:nvSpPr>
          <p:cNvPr id="14343" name="Rectangle 7"/>
          <p:cNvSpPr>
            <a:spLocks noChangeArrowheads="1"/>
          </p:cNvSpPr>
          <p:nvPr/>
        </p:nvSpPr>
        <p:spPr bwMode="auto">
          <a:xfrm>
            <a:off x="3852863" y="4589463"/>
            <a:ext cx="76200" cy="76200"/>
          </a:xfrm>
          <a:prstGeom prst="rect">
            <a:avLst/>
          </a:prstGeom>
          <a:solidFill>
            <a:schemeClr val="hlink"/>
          </a:solidFill>
          <a:ln w="9525">
            <a:solidFill>
              <a:schemeClr val="tx1"/>
            </a:solidFill>
            <a:miter lim="800000"/>
            <a:headEnd/>
            <a:tailEnd/>
          </a:ln>
        </p:spPr>
        <p:txBody>
          <a:bodyPr wrap="none" anchor="ctr"/>
          <a:lstStyle/>
          <a:p>
            <a:endParaRPr lang="en-US"/>
          </a:p>
        </p:txBody>
      </p:sp>
      <p:sp>
        <p:nvSpPr>
          <p:cNvPr id="14344" name="Rectangle 8"/>
          <p:cNvSpPr>
            <a:spLocks noChangeArrowheads="1"/>
          </p:cNvSpPr>
          <p:nvPr/>
        </p:nvSpPr>
        <p:spPr bwMode="auto">
          <a:xfrm>
            <a:off x="3844925" y="4741863"/>
            <a:ext cx="76200" cy="76200"/>
          </a:xfrm>
          <a:prstGeom prst="rect">
            <a:avLst/>
          </a:prstGeom>
          <a:solidFill>
            <a:schemeClr val="hlink"/>
          </a:solidFill>
          <a:ln w="9525">
            <a:solidFill>
              <a:schemeClr val="tx1"/>
            </a:solidFill>
            <a:miter lim="800000"/>
            <a:headEnd/>
            <a:tailEnd/>
          </a:ln>
        </p:spPr>
        <p:txBody>
          <a:bodyPr wrap="none" anchor="ctr"/>
          <a:lstStyle/>
          <a:p>
            <a:endParaRPr lang="en-US"/>
          </a:p>
        </p:txBody>
      </p:sp>
      <p:sp>
        <p:nvSpPr>
          <p:cNvPr id="14345" name="Rectangle 9"/>
          <p:cNvSpPr>
            <a:spLocks noChangeArrowheads="1"/>
          </p:cNvSpPr>
          <p:nvPr/>
        </p:nvSpPr>
        <p:spPr bwMode="auto">
          <a:xfrm>
            <a:off x="3835400" y="4894263"/>
            <a:ext cx="76200" cy="76200"/>
          </a:xfrm>
          <a:prstGeom prst="rect">
            <a:avLst/>
          </a:prstGeom>
          <a:solidFill>
            <a:schemeClr val="hlink"/>
          </a:solidFill>
          <a:ln w="9525">
            <a:solidFill>
              <a:schemeClr val="tx1"/>
            </a:solidFill>
            <a:miter lim="800000"/>
            <a:headEnd/>
            <a:tailEnd/>
          </a:ln>
        </p:spPr>
        <p:txBody>
          <a:bodyPr wrap="none" anchor="ctr"/>
          <a:lstStyle/>
          <a:p>
            <a:endParaRPr lang="en-US"/>
          </a:p>
        </p:txBody>
      </p:sp>
      <p:sp>
        <p:nvSpPr>
          <p:cNvPr id="14346" name="Rectangle 10"/>
          <p:cNvSpPr>
            <a:spLocks noChangeArrowheads="1"/>
          </p:cNvSpPr>
          <p:nvPr/>
        </p:nvSpPr>
        <p:spPr bwMode="auto">
          <a:xfrm>
            <a:off x="3825875" y="5046663"/>
            <a:ext cx="76200" cy="76200"/>
          </a:xfrm>
          <a:prstGeom prst="rect">
            <a:avLst/>
          </a:prstGeom>
          <a:solidFill>
            <a:schemeClr val="hlink"/>
          </a:solidFill>
          <a:ln w="9525">
            <a:solidFill>
              <a:schemeClr val="tx1"/>
            </a:solidFill>
            <a:miter lim="800000"/>
            <a:headEnd/>
            <a:tailEnd/>
          </a:ln>
        </p:spPr>
        <p:txBody>
          <a:bodyPr wrap="none" anchor="ctr"/>
          <a:lstStyle/>
          <a:p>
            <a:endParaRPr lang="en-US"/>
          </a:p>
        </p:txBody>
      </p:sp>
      <p:sp>
        <p:nvSpPr>
          <p:cNvPr id="14347" name="Rectangle 11"/>
          <p:cNvSpPr>
            <a:spLocks noChangeArrowheads="1"/>
          </p:cNvSpPr>
          <p:nvPr/>
        </p:nvSpPr>
        <p:spPr bwMode="auto">
          <a:xfrm>
            <a:off x="3816350" y="5199063"/>
            <a:ext cx="76200" cy="76200"/>
          </a:xfrm>
          <a:prstGeom prst="rect">
            <a:avLst/>
          </a:prstGeom>
          <a:solidFill>
            <a:schemeClr val="hlink"/>
          </a:solidFill>
          <a:ln w="9525">
            <a:solidFill>
              <a:schemeClr val="tx1"/>
            </a:solidFill>
            <a:miter lim="800000"/>
            <a:headEnd/>
            <a:tailEnd/>
          </a:ln>
        </p:spPr>
        <p:txBody>
          <a:bodyPr wrap="none" anchor="ctr"/>
          <a:lstStyle/>
          <a:p>
            <a:endParaRPr lang="en-US"/>
          </a:p>
        </p:txBody>
      </p:sp>
      <p:sp>
        <p:nvSpPr>
          <p:cNvPr id="14348" name="Text Box 14"/>
          <p:cNvSpPr txBox="1">
            <a:spLocks noChangeArrowheads="1"/>
          </p:cNvSpPr>
          <p:nvPr/>
        </p:nvSpPr>
        <p:spPr bwMode="auto">
          <a:xfrm>
            <a:off x="4038600" y="6115050"/>
            <a:ext cx="706438" cy="366713"/>
          </a:xfrm>
          <a:prstGeom prst="rect">
            <a:avLst/>
          </a:prstGeom>
          <a:noFill/>
          <a:ln w="9525">
            <a:noFill/>
            <a:miter lim="800000"/>
            <a:headEnd/>
            <a:tailEnd/>
          </a:ln>
        </p:spPr>
        <p:txBody>
          <a:bodyPr wrap="none">
            <a:spAutoFit/>
          </a:bodyPr>
          <a:lstStyle/>
          <a:p>
            <a:pPr marL="457200" indent="-457200"/>
            <a:r>
              <a:rPr lang="en-US">
                <a:solidFill>
                  <a:srgbClr val="000000"/>
                </a:solidFill>
              </a:rPr>
              <a:t>Time</a:t>
            </a:r>
          </a:p>
        </p:txBody>
      </p:sp>
      <p:sp>
        <p:nvSpPr>
          <p:cNvPr id="14349" name="Text Box 15"/>
          <p:cNvSpPr txBox="1">
            <a:spLocks noChangeArrowheads="1"/>
          </p:cNvSpPr>
          <p:nvPr/>
        </p:nvSpPr>
        <p:spPr bwMode="auto">
          <a:xfrm>
            <a:off x="717550" y="3524250"/>
            <a:ext cx="1565275" cy="366713"/>
          </a:xfrm>
          <a:prstGeom prst="rect">
            <a:avLst/>
          </a:prstGeom>
          <a:noFill/>
          <a:ln w="9525">
            <a:noFill/>
            <a:miter lim="800000"/>
            <a:headEnd/>
            <a:tailEnd/>
          </a:ln>
        </p:spPr>
        <p:txBody>
          <a:bodyPr wrap="none">
            <a:spAutoFit/>
          </a:bodyPr>
          <a:lstStyle/>
          <a:p>
            <a:pPr marL="457200" indent="-457200"/>
            <a:r>
              <a:rPr lang="en-US">
                <a:solidFill>
                  <a:srgbClr val="000000"/>
                </a:solidFill>
              </a:rPr>
              <a:t>Sequence No</a:t>
            </a:r>
          </a:p>
        </p:txBody>
      </p:sp>
      <p:sp>
        <p:nvSpPr>
          <p:cNvPr id="14350" name="Oval 17"/>
          <p:cNvSpPr>
            <a:spLocks noChangeArrowheads="1"/>
          </p:cNvSpPr>
          <p:nvPr/>
        </p:nvSpPr>
        <p:spPr bwMode="auto">
          <a:xfrm>
            <a:off x="4411663" y="4589463"/>
            <a:ext cx="76200" cy="762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4351" name="Oval 21"/>
          <p:cNvSpPr>
            <a:spLocks noChangeArrowheads="1"/>
          </p:cNvSpPr>
          <p:nvPr/>
        </p:nvSpPr>
        <p:spPr bwMode="auto">
          <a:xfrm>
            <a:off x="4365625" y="5046663"/>
            <a:ext cx="76200" cy="762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4352" name="Oval 22"/>
          <p:cNvSpPr>
            <a:spLocks noChangeArrowheads="1"/>
          </p:cNvSpPr>
          <p:nvPr/>
        </p:nvSpPr>
        <p:spPr bwMode="auto">
          <a:xfrm>
            <a:off x="4411663" y="4437063"/>
            <a:ext cx="76200" cy="762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4353" name="Oval 23"/>
          <p:cNvSpPr>
            <a:spLocks noChangeArrowheads="1"/>
          </p:cNvSpPr>
          <p:nvPr/>
        </p:nvSpPr>
        <p:spPr bwMode="auto">
          <a:xfrm>
            <a:off x="4429125" y="4284663"/>
            <a:ext cx="76200" cy="762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4354" name="Oval 24"/>
          <p:cNvSpPr>
            <a:spLocks noChangeArrowheads="1"/>
          </p:cNvSpPr>
          <p:nvPr/>
        </p:nvSpPr>
        <p:spPr bwMode="auto">
          <a:xfrm>
            <a:off x="4343400" y="5199063"/>
            <a:ext cx="76200" cy="762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4355" name="Oval 25"/>
          <p:cNvSpPr>
            <a:spLocks noChangeArrowheads="1"/>
          </p:cNvSpPr>
          <p:nvPr/>
        </p:nvSpPr>
        <p:spPr bwMode="auto">
          <a:xfrm>
            <a:off x="4402138" y="4741863"/>
            <a:ext cx="76200" cy="762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4356" name="Oval 26"/>
          <p:cNvSpPr>
            <a:spLocks noChangeArrowheads="1"/>
          </p:cNvSpPr>
          <p:nvPr/>
        </p:nvSpPr>
        <p:spPr bwMode="auto">
          <a:xfrm>
            <a:off x="4383088" y="4894263"/>
            <a:ext cx="76200" cy="762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4357" name="Oval 28"/>
          <p:cNvSpPr>
            <a:spLocks noChangeArrowheads="1"/>
          </p:cNvSpPr>
          <p:nvPr/>
        </p:nvSpPr>
        <p:spPr bwMode="auto">
          <a:xfrm>
            <a:off x="5449888" y="3048000"/>
            <a:ext cx="76200" cy="762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4358" name="Oval 31"/>
          <p:cNvSpPr>
            <a:spLocks noChangeArrowheads="1"/>
          </p:cNvSpPr>
          <p:nvPr/>
        </p:nvSpPr>
        <p:spPr bwMode="auto">
          <a:xfrm>
            <a:off x="5145088" y="3200400"/>
            <a:ext cx="76200" cy="762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4359" name="Oval 32"/>
          <p:cNvSpPr>
            <a:spLocks noChangeArrowheads="1"/>
          </p:cNvSpPr>
          <p:nvPr/>
        </p:nvSpPr>
        <p:spPr bwMode="auto">
          <a:xfrm>
            <a:off x="5486400" y="2743200"/>
            <a:ext cx="76200" cy="762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4360" name="Oval 33"/>
          <p:cNvSpPr>
            <a:spLocks noChangeArrowheads="1"/>
          </p:cNvSpPr>
          <p:nvPr/>
        </p:nvSpPr>
        <p:spPr bwMode="auto">
          <a:xfrm>
            <a:off x="5467350" y="2895600"/>
            <a:ext cx="76200" cy="762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4361" name="Oval 34"/>
          <p:cNvSpPr>
            <a:spLocks noChangeArrowheads="1"/>
          </p:cNvSpPr>
          <p:nvPr/>
        </p:nvSpPr>
        <p:spPr bwMode="auto">
          <a:xfrm>
            <a:off x="4572000" y="4284663"/>
            <a:ext cx="76200" cy="762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4362" name="Oval 35"/>
          <p:cNvSpPr>
            <a:spLocks noChangeArrowheads="1"/>
          </p:cNvSpPr>
          <p:nvPr/>
        </p:nvSpPr>
        <p:spPr bwMode="auto">
          <a:xfrm>
            <a:off x="4648200" y="4284663"/>
            <a:ext cx="76200" cy="762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4363" name="Oval 36"/>
          <p:cNvSpPr>
            <a:spLocks noChangeArrowheads="1"/>
          </p:cNvSpPr>
          <p:nvPr/>
        </p:nvSpPr>
        <p:spPr bwMode="auto">
          <a:xfrm>
            <a:off x="4800600" y="4284663"/>
            <a:ext cx="76200" cy="762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4364" name="Oval 37"/>
          <p:cNvSpPr>
            <a:spLocks noChangeArrowheads="1"/>
          </p:cNvSpPr>
          <p:nvPr/>
        </p:nvSpPr>
        <p:spPr bwMode="auto">
          <a:xfrm>
            <a:off x="4818063" y="4284663"/>
            <a:ext cx="76200" cy="762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4365" name="Rectangle 38"/>
          <p:cNvSpPr>
            <a:spLocks noChangeArrowheads="1"/>
          </p:cNvSpPr>
          <p:nvPr/>
        </p:nvSpPr>
        <p:spPr bwMode="auto">
          <a:xfrm>
            <a:off x="3862388" y="4132263"/>
            <a:ext cx="76200" cy="76200"/>
          </a:xfrm>
          <a:prstGeom prst="rect">
            <a:avLst/>
          </a:prstGeom>
          <a:solidFill>
            <a:schemeClr val="hlink"/>
          </a:solidFill>
          <a:ln w="9525">
            <a:solidFill>
              <a:schemeClr val="tx1"/>
            </a:solidFill>
            <a:miter lim="800000"/>
            <a:headEnd/>
            <a:tailEnd/>
          </a:ln>
        </p:spPr>
        <p:txBody>
          <a:bodyPr wrap="none" anchor="ctr"/>
          <a:lstStyle/>
          <a:p>
            <a:endParaRPr lang="en-US"/>
          </a:p>
        </p:txBody>
      </p:sp>
      <p:sp>
        <p:nvSpPr>
          <p:cNvPr id="14366" name="Rectangle 39"/>
          <p:cNvSpPr>
            <a:spLocks noChangeArrowheads="1"/>
          </p:cNvSpPr>
          <p:nvPr/>
        </p:nvSpPr>
        <p:spPr bwMode="auto">
          <a:xfrm>
            <a:off x="3852863" y="4284663"/>
            <a:ext cx="76200" cy="76200"/>
          </a:xfrm>
          <a:prstGeom prst="rect">
            <a:avLst/>
          </a:prstGeom>
          <a:solidFill>
            <a:schemeClr val="hlink"/>
          </a:solidFill>
          <a:ln w="9525">
            <a:solidFill>
              <a:schemeClr val="tx1"/>
            </a:solidFill>
            <a:miter lim="800000"/>
            <a:headEnd/>
            <a:tailEnd/>
          </a:ln>
        </p:spPr>
        <p:txBody>
          <a:bodyPr wrap="none" anchor="ctr"/>
          <a:lstStyle/>
          <a:p>
            <a:endParaRPr lang="en-US"/>
          </a:p>
        </p:txBody>
      </p:sp>
      <p:sp>
        <p:nvSpPr>
          <p:cNvPr id="14367" name="Oval 40"/>
          <p:cNvSpPr>
            <a:spLocks noChangeArrowheads="1"/>
          </p:cNvSpPr>
          <p:nvPr/>
        </p:nvSpPr>
        <p:spPr bwMode="auto">
          <a:xfrm>
            <a:off x="4741863" y="4284663"/>
            <a:ext cx="76200" cy="762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4368" name="Rectangle 41"/>
          <p:cNvSpPr>
            <a:spLocks noChangeArrowheads="1"/>
          </p:cNvSpPr>
          <p:nvPr/>
        </p:nvSpPr>
        <p:spPr bwMode="auto">
          <a:xfrm>
            <a:off x="4724400" y="4114800"/>
            <a:ext cx="76200" cy="76200"/>
          </a:xfrm>
          <a:prstGeom prst="rect">
            <a:avLst/>
          </a:prstGeom>
          <a:solidFill>
            <a:schemeClr val="hlink"/>
          </a:solidFill>
          <a:ln w="9525">
            <a:solidFill>
              <a:schemeClr val="tx1"/>
            </a:solidFill>
            <a:miter lim="800000"/>
            <a:headEnd/>
            <a:tailEnd/>
          </a:ln>
        </p:spPr>
        <p:txBody>
          <a:bodyPr wrap="none" anchor="ctr"/>
          <a:lstStyle/>
          <a:p>
            <a:endParaRPr lang="en-US"/>
          </a:p>
        </p:txBody>
      </p:sp>
      <p:sp>
        <p:nvSpPr>
          <p:cNvPr id="14369" name="Rectangle 46"/>
          <p:cNvSpPr>
            <a:spLocks noChangeArrowheads="1"/>
          </p:cNvSpPr>
          <p:nvPr/>
        </p:nvSpPr>
        <p:spPr bwMode="auto">
          <a:xfrm>
            <a:off x="4886325" y="2895600"/>
            <a:ext cx="76200" cy="76200"/>
          </a:xfrm>
          <a:prstGeom prst="rect">
            <a:avLst/>
          </a:prstGeom>
          <a:solidFill>
            <a:schemeClr val="hlink"/>
          </a:solidFill>
          <a:ln w="9525">
            <a:solidFill>
              <a:schemeClr val="tx1"/>
            </a:solidFill>
            <a:miter lim="800000"/>
            <a:headEnd/>
            <a:tailEnd/>
          </a:ln>
        </p:spPr>
        <p:txBody>
          <a:bodyPr wrap="none" anchor="ctr"/>
          <a:lstStyle/>
          <a:p>
            <a:endParaRPr lang="en-US"/>
          </a:p>
        </p:txBody>
      </p:sp>
      <p:sp>
        <p:nvSpPr>
          <p:cNvPr id="14370" name="Rectangle 47"/>
          <p:cNvSpPr>
            <a:spLocks noChangeArrowheads="1"/>
          </p:cNvSpPr>
          <p:nvPr/>
        </p:nvSpPr>
        <p:spPr bwMode="auto">
          <a:xfrm>
            <a:off x="4876800" y="3005138"/>
            <a:ext cx="76200" cy="76200"/>
          </a:xfrm>
          <a:prstGeom prst="rect">
            <a:avLst/>
          </a:prstGeom>
          <a:solidFill>
            <a:schemeClr val="hlink"/>
          </a:solidFill>
          <a:ln w="9525">
            <a:solidFill>
              <a:schemeClr val="tx1"/>
            </a:solidFill>
            <a:miter lim="800000"/>
            <a:headEnd/>
            <a:tailEnd/>
          </a:ln>
        </p:spPr>
        <p:txBody>
          <a:bodyPr wrap="none" anchor="ctr"/>
          <a:lstStyle/>
          <a:p>
            <a:endParaRPr lang="en-US"/>
          </a:p>
        </p:txBody>
      </p:sp>
      <p:sp>
        <p:nvSpPr>
          <p:cNvPr id="14371" name="Rectangle 48"/>
          <p:cNvSpPr>
            <a:spLocks noChangeArrowheads="1"/>
          </p:cNvSpPr>
          <p:nvPr/>
        </p:nvSpPr>
        <p:spPr bwMode="auto">
          <a:xfrm>
            <a:off x="4352925" y="3810000"/>
            <a:ext cx="76200" cy="76200"/>
          </a:xfrm>
          <a:prstGeom prst="rect">
            <a:avLst/>
          </a:prstGeom>
          <a:solidFill>
            <a:schemeClr val="hlink"/>
          </a:solidFill>
          <a:ln w="9525">
            <a:solidFill>
              <a:schemeClr val="tx1"/>
            </a:solidFill>
            <a:miter lim="800000"/>
            <a:headEnd/>
            <a:tailEnd/>
          </a:ln>
        </p:spPr>
        <p:txBody>
          <a:bodyPr wrap="none" anchor="ctr"/>
          <a:lstStyle/>
          <a:p>
            <a:endParaRPr lang="en-US"/>
          </a:p>
        </p:txBody>
      </p:sp>
      <p:sp>
        <p:nvSpPr>
          <p:cNvPr id="14372" name="Rectangle 49"/>
          <p:cNvSpPr>
            <a:spLocks noChangeArrowheads="1"/>
          </p:cNvSpPr>
          <p:nvPr/>
        </p:nvSpPr>
        <p:spPr bwMode="auto">
          <a:xfrm>
            <a:off x="4340225" y="3921125"/>
            <a:ext cx="76200" cy="76200"/>
          </a:xfrm>
          <a:prstGeom prst="rect">
            <a:avLst/>
          </a:prstGeom>
          <a:solidFill>
            <a:schemeClr val="hlink"/>
          </a:solidFill>
          <a:ln w="9525">
            <a:solidFill>
              <a:schemeClr val="tx1"/>
            </a:solidFill>
            <a:miter lim="800000"/>
            <a:headEnd/>
            <a:tailEnd/>
          </a:ln>
        </p:spPr>
        <p:txBody>
          <a:bodyPr wrap="none" anchor="ctr"/>
          <a:lstStyle/>
          <a:p>
            <a:endParaRPr lang="en-US"/>
          </a:p>
        </p:txBody>
      </p:sp>
      <p:sp>
        <p:nvSpPr>
          <p:cNvPr id="14373" name="Rectangle 50"/>
          <p:cNvSpPr>
            <a:spLocks noChangeArrowheads="1"/>
          </p:cNvSpPr>
          <p:nvPr/>
        </p:nvSpPr>
        <p:spPr bwMode="auto">
          <a:xfrm>
            <a:off x="4371975" y="3581400"/>
            <a:ext cx="76200" cy="76200"/>
          </a:xfrm>
          <a:prstGeom prst="rect">
            <a:avLst/>
          </a:prstGeom>
          <a:solidFill>
            <a:schemeClr val="hlink"/>
          </a:solidFill>
          <a:ln w="9525">
            <a:solidFill>
              <a:schemeClr val="tx1"/>
            </a:solidFill>
            <a:miter lim="800000"/>
            <a:headEnd/>
            <a:tailEnd/>
          </a:ln>
        </p:spPr>
        <p:txBody>
          <a:bodyPr wrap="none" anchor="ctr"/>
          <a:lstStyle/>
          <a:p>
            <a:endParaRPr lang="en-US"/>
          </a:p>
        </p:txBody>
      </p:sp>
      <p:sp>
        <p:nvSpPr>
          <p:cNvPr id="14374" name="Rectangle 51"/>
          <p:cNvSpPr>
            <a:spLocks noChangeArrowheads="1"/>
          </p:cNvSpPr>
          <p:nvPr/>
        </p:nvSpPr>
        <p:spPr bwMode="auto">
          <a:xfrm>
            <a:off x="4362450" y="3690938"/>
            <a:ext cx="76200" cy="76200"/>
          </a:xfrm>
          <a:prstGeom prst="rect">
            <a:avLst/>
          </a:prstGeom>
          <a:solidFill>
            <a:schemeClr val="hlink"/>
          </a:solidFill>
          <a:ln w="9525">
            <a:solidFill>
              <a:schemeClr val="tx1"/>
            </a:solidFill>
            <a:miter lim="800000"/>
            <a:headEnd/>
            <a:tailEnd/>
          </a:ln>
        </p:spPr>
        <p:txBody>
          <a:bodyPr wrap="none" anchor="ctr"/>
          <a:lstStyle/>
          <a:p>
            <a:endParaRPr lang="en-US"/>
          </a:p>
        </p:txBody>
      </p:sp>
      <p:sp>
        <p:nvSpPr>
          <p:cNvPr id="14375" name="Rectangle 52"/>
          <p:cNvSpPr>
            <a:spLocks noChangeArrowheads="1"/>
          </p:cNvSpPr>
          <p:nvPr/>
        </p:nvSpPr>
        <p:spPr bwMode="auto">
          <a:xfrm>
            <a:off x="4381500" y="3349625"/>
            <a:ext cx="76200" cy="76200"/>
          </a:xfrm>
          <a:prstGeom prst="rect">
            <a:avLst/>
          </a:prstGeom>
          <a:solidFill>
            <a:schemeClr val="hlink"/>
          </a:solidFill>
          <a:ln w="9525">
            <a:solidFill>
              <a:schemeClr val="tx1"/>
            </a:solidFill>
            <a:miter lim="800000"/>
            <a:headEnd/>
            <a:tailEnd/>
          </a:ln>
        </p:spPr>
        <p:txBody>
          <a:bodyPr wrap="none" anchor="ctr"/>
          <a:lstStyle/>
          <a:p>
            <a:endParaRPr lang="en-US"/>
          </a:p>
        </p:txBody>
      </p:sp>
      <p:sp>
        <p:nvSpPr>
          <p:cNvPr id="14376" name="Rectangle 53"/>
          <p:cNvSpPr>
            <a:spLocks noChangeArrowheads="1"/>
          </p:cNvSpPr>
          <p:nvPr/>
        </p:nvSpPr>
        <p:spPr bwMode="auto">
          <a:xfrm>
            <a:off x="4371975" y="3460750"/>
            <a:ext cx="76200" cy="76200"/>
          </a:xfrm>
          <a:prstGeom prst="rect">
            <a:avLst/>
          </a:prstGeom>
          <a:solidFill>
            <a:schemeClr val="hlink"/>
          </a:solidFill>
          <a:ln w="9525">
            <a:solidFill>
              <a:schemeClr val="tx1"/>
            </a:solidFill>
            <a:miter lim="800000"/>
            <a:headEnd/>
            <a:tailEnd/>
          </a:ln>
        </p:spPr>
        <p:txBody>
          <a:bodyPr wrap="none" anchor="ctr"/>
          <a:lstStyle/>
          <a:p>
            <a:endParaRPr lang="en-US"/>
          </a:p>
        </p:txBody>
      </p:sp>
      <p:sp>
        <p:nvSpPr>
          <p:cNvPr id="14377" name="Rectangle 55"/>
          <p:cNvSpPr>
            <a:spLocks noChangeArrowheads="1"/>
          </p:cNvSpPr>
          <p:nvPr/>
        </p:nvSpPr>
        <p:spPr bwMode="auto">
          <a:xfrm>
            <a:off x="4381500" y="3230563"/>
            <a:ext cx="76200" cy="76200"/>
          </a:xfrm>
          <a:prstGeom prst="rect">
            <a:avLst/>
          </a:prstGeom>
          <a:solidFill>
            <a:schemeClr val="hlink"/>
          </a:solidFill>
          <a:ln w="9525">
            <a:solidFill>
              <a:schemeClr val="tx1"/>
            </a:solidFill>
            <a:miter lim="800000"/>
            <a:headEnd/>
            <a:tailEnd/>
          </a:ln>
        </p:spPr>
        <p:txBody>
          <a:bodyPr wrap="none" anchor="ctr"/>
          <a:lstStyle/>
          <a:p>
            <a:endParaRPr lang="en-US"/>
          </a:p>
        </p:txBody>
      </p:sp>
      <p:sp>
        <p:nvSpPr>
          <p:cNvPr id="14378" name="Rectangle 57"/>
          <p:cNvSpPr>
            <a:spLocks noChangeArrowheads="1"/>
          </p:cNvSpPr>
          <p:nvPr/>
        </p:nvSpPr>
        <p:spPr bwMode="auto">
          <a:xfrm>
            <a:off x="4876800" y="2779713"/>
            <a:ext cx="76200" cy="76200"/>
          </a:xfrm>
          <a:prstGeom prst="rect">
            <a:avLst/>
          </a:prstGeom>
          <a:solidFill>
            <a:schemeClr val="hlink"/>
          </a:solidFill>
          <a:ln w="9525">
            <a:solidFill>
              <a:schemeClr val="tx1"/>
            </a:solidFill>
            <a:miter lim="800000"/>
            <a:headEnd/>
            <a:tailEnd/>
          </a:ln>
        </p:spPr>
        <p:txBody>
          <a:bodyPr wrap="none" anchor="ctr"/>
          <a:lstStyle/>
          <a:p>
            <a:endParaRPr lang="en-US"/>
          </a:p>
        </p:txBody>
      </p:sp>
      <p:sp>
        <p:nvSpPr>
          <p:cNvPr id="14379" name="Oval 60"/>
          <p:cNvSpPr>
            <a:spLocks noChangeArrowheads="1"/>
          </p:cNvSpPr>
          <p:nvPr/>
        </p:nvSpPr>
        <p:spPr bwMode="auto">
          <a:xfrm>
            <a:off x="4894263" y="4284663"/>
            <a:ext cx="76200" cy="762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4380" name="Oval 62"/>
          <p:cNvSpPr>
            <a:spLocks noChangeArrowheads="1"/>
          </p:cNvSpPr>
          <p:nvPr/>
        </p:nvSpPr>
        <p:spPr bwMode="auto">
          <a:xfrm>
            <a:off x="4970463" y="4284663"/>
            <a:ext cx="76200" cy="762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4381" name="Oval 63"/>
          <p:cNvSpPr>
            <a:spLocks noChangeArrowheads="1"/>
          </p:cNvSpPr>
          <p:nvPr/>
        </p:nvSpPr>
        <p:spPr bwMode="auto">
          <a:xfrm>
            <a:off x="5046663" y="4284663"/>
            <a:ext cx="76200" cy="762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4382" name="Line 65"/>
          <p:cNvSpPr>
            <a:spLocks noChangeShapeType="1"/>
          </p:cNvSpPr>
          <p:nvPr/>
        </p:nvSpPr>
        <p:spPr bwMode="auto">
          <a:xfrm flipH="1">
            <a:off x="4953000" y="2057400"/>
            <a:ext cx="76200" cy="609600"/>
          </a:xfrm>
          <a:prstGeom prst="line">
            <a:avLst/>
          </a:prstGeom>
          <a:noFill/>
          <a:ln w="9525">
            <a:solidFill>
              <a:schemeClr val="tx1"/>
            </a:solidFill>
            <a:round/>
            <a:headEnd/>
            <a:tailEnd type="triangle" w="med" len="med"/>
          </a:ln>
        </p:spPr>
        <p:txBody>
          <a:bodyPr wrap="none" anchor="ctr"/>
          <a:lstStyle/>
          <a:p>
            <a:endParaRPr lang="en-US"/>
          </a:p>
        </p:txBody>
      </p:sp>
      <p:sp>
        <p:nvSpPr>
          <p:cNvPr id="14383" name="Text Box 66"/>
          <p:cNvSpPr txBox="1">
            <a:spLocks noChangeArrowheads="1"/>
          </p:cNvSpPr>
          <p:nvPr/>
        </p:nvSpPr>
        <p:spPr bwMode="auto">
          <a:xfrm>
            <a:off x="3352800" y="1219200"/>
            <a:ext cx="5181599" cy="830997"/>
          </a:xfrm>
          <a:prstGeom prst="rect">
            <a:avLst/>
          </a:prstGeom>
          <a:noFill/>
          <a:ln w="9525">
            <a:noFill/>
            <a:miter lim="800000"/>
            <a:headEnd/>
            <a:tailEnd/>
          </a:ln>
        </p:spPr>
        <p:txBody>
          <a:bodyPr wrap="square">
            <a:spAutoFit/>
          </a:bodyPr>
          <a:lstStyle/>
          <a:p>
            <a:pPr algn="ctr" rtl="1"/>
            <a:r>
              <a:rPr lang="fa-IR" sz="2400" dirty="0" smtClean="0">
                <a:solidFill>
                  <a:srgbClr val="000000"/>
                </a:solidFill>
                <a:latin typeface="XB Kayhan" pitchFamily="2" charset="-78"/>
                <a:cs typeface="XB Kayhan" pitchFamily="2" charset="-78"/>
              </a:rPr>
              <a:t>بعد از دریافت </a:t>
            </a:r>
            <a:r>
              <a:rPr lang="en-US" sz="2400" dirty="0" smtClean="0">
                <a:solidFill>
                  <a:srgbClr val="000000"/>
                </a:solidFill>
                <a:latin typeface="XB Kayhan" pitchFamily="2" charset="-78"/>
                <a:cs typeface="XB Kayhan" pitchFamily="2" charset="-78"/>
              </a:rPr>
              <a:t>W/2</a:t>
            </a:r>
            <a:r>
              <a:rPr lang="fa-IR" sz="2400" dirty="0" smtClean="0">
                <a:solidFill>
                  <a:srgbClr val="000000"/>
                </a:solidFill>
                <a:latin typeface="XB Kayhan" pitchFamily="2" charset="-78"/>
                <a:cs typeface="XB Kayhan" pitchFamily="2" charset="-78"/>
              </a:rPr>
              <a:t> تصدیق تکراری، به ازای هر تصدیق تکراری یک بسته </a:t>
            </a:r>
            <a:r>
              <a:rPr lang="fa-IR" sz="2400" dirty="0" smtClean="0">
                <a:solidFill>
                  <a:srgbClr val="000000"/>
                </a:solidFill>
                <a:latin typeface="XB Kayhan" pitchFamily="2" charset="-78"/>
                <a:cs typeface="XB Kayhan" pitchFamily="2" charset="-78"/>
              </a:rPr>
              <a:t>فرستاده </a:t>
            </a:r>
            <a:r>
              <a:rPr lang="fa-IR" sz="2400" dirty="0" smtClean="0">
                <a:solidFill>
                  <a:srgbClr val="000000"/>
                </a:solidFill>
                <a:latin typeface="XB Kayhan" pitchFamily="2" charset="-78"/>
                <a:cs typeface="XB Kayhan" pitchFamily="2" charset="-78"/>
              </a:rPr>
              <a:t>می‌شود. </a:t>
            </a:r>
          </a:p>
        </p:txBody>
      </p:sp>
      <p:sp>
        <p:nvSpPr>
          <p:cNvPr id="14384" name="Text Box 67"/>
          <p:cNvSpPr txBox="1">
            <a:spLocks noChangeArrowheads="1"/>
          </p:cNvSpPr>
          <p:nvPr/>
        </p:nvSpPr>
        <p:spPr bwMode="auto">
          <a:xfrm>
            <a:off x="3733800" y="3962400"/>
            <a:ext cx="368300" cy="396875"/>
          </a:xfrm>
          <a:prstGeom prst="rect">
            <a:avLst/>
          </a:prstGeom>
          <a:noFill/>
          <a:ln w="9525">
            <a:noFill/>
            <a:miter lim="800000"/>
            <a:headEnd/>
            <a:tailEnd/>
          </a:ln>
        </p:spPr>
        <p:txBody>
          <a:bodyPr wrap="none">
            <a:spAutoFit/>
          </a:bodyPr>
          <a:lstStyle/>
          <a:p>
            <a:r>
              <a:rPr lang="en-US" sz="2000">
                <a:solidFill>
                  <a:srgbClr val="FF0000"/>
                </a:solidFill>
              </a:rPr>
              <a:t>X</a:t>
            </a:r>
          </a:p>
        </p:txBody>
      </p:sp>
      <p:grpSp>
        <p:nvGrpSpPr>
          <p:cNvPr id="14385" name="Group 68"/>
          <p:cNvGrpSpPr>
            <a:grpSpLocks/>
          </p:cNvGrpSpPr>
          <p:nvPr/>
        </p:nvGrpSpPr>
        <p:grpSpPr bwMode="auto">
          <a:xfrm>
            <a:off x="803275" y="5491163"/>
            <a:ext cx="1187450" cy="752475"/>
            <a:chOff x="192" y="3168"/>
            <a:chExt cx="748" cy="474"/>
          </a:xfrm>
        </p:grpSpPr>
        <p:sp>
          <p:nvSpPr>
            <p:cNvPr id="14387" name="Rectangle 69"/>
            <p:cNvSpPr>
              <a:spLocks noChangeArrowheads="1"/>
            </p:cNvSpPr>
            <p:nvPr/>
          </p:nvSpPr>
          <p:spPr bwMode="auto">
            <a:xfrm>
              <a:off x="192" y="3216"/>
              <a:ext cx="144" cy="107"/>
            </a:xfrm>
            <a:prstGeom prst="rect">
              <a:avLst/>
            </a:prstGeom>
            <a:solidFill>
              <a:schemeClr val="hlink"/>
            </a:solidFill>
            <a:ln w="9525">
              <a:solidFill>
                <a:schemeClr val="tx1"/>
              </a:solidFill>
              <a:miter lim="800000"/>
              <a:headEnd/>
              <a:tailEnd/>
            </a:ln>
          </p:spPr>
          <p:txBody>
            <a:bodyPr wrap="none" anchor="ctr"/>
            <a:lstStyle/>
            <a:p>
              <a:endParaRPr lang="en-US"/>
            </a:p>
          </p:txBody>
        </p:sp>
        <p:sp>
          <p:nvSpPr>
            <p:cNvPr id="14388" name="Oval 70"/>
            <p:cNvSpPr>
              <a:spLocks noChangeArrowheads="1"/>
            </p:cNvSpPr>
            <p:nvPr/>
          </p:nvSpPr>
          <p:spPr bwMode="auto">
            <a:xfrm>
              <a:off x="192" y="3493"/>
              <a:ext cx="144" cy="107"/>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4389" name="Text Box 71"/>
            <p:cNvSpPr txBox="1">
              <a:spLocks noChangeArrowheads="1"/>
            </p:cNvSpPr>
            <p:nvPr/>
          </p:nvSpPr>
          <p:spPr bwMode="auto">
            <a:xfrm>
              <a:off x="306" y="3168"/>
              <a:ext cx="634" cy="231"/>
            </a:xfrm>
            <a:prstGeom prst="rect">
              <a:avLst/>
            </a:prstGeom>
            <a:noFill/>
            <a:ln w="9525">
              <a:noFill/>
              <a:miter lim="800000"/>
              <a:headEnd/>
              <a:tailEnd/>
            </a:ln>
          </p:spPr>
          <p:txBody>
            <a:bodyPr wrap="none">
              <a:spAutoFit/>
            </a:bodyPr>
            <a:lstStyle/>
            <a:p>
              <a:r>
                <a:rPr lang="en-US"/>
                <a:t>Packets</a:t>
              </a:r>
            </a:p>
          </p:txBody>
        </p:sp>
        <p:sp>
          <p:nvSpPr>
            <p:cNvPr id="14390" name="Text Box 72"/>
            <p:cNvSpPr txBox="1">
              <a:spLocks noChangeArrowheads="1"/>
            </p:cNvSpPr>
            <p:nvPr/>
          </p:nvSpPr>
          <p:spPr bwMode="auto">
            <a:xfrm>
              <a:off x="306" y="3411"/>
              <a:ext cx="443" cy="231"/>
            </a:xfrm>
            <a:prstGeom prst="rect">
              <a:avLst/>
            </a:prstGeom>
            <a:noFill/>
            <a:ln w="9525">
              <a:noFill/>
              <a:miter lim="800000"/>
              <a:headEnd/>
              <a:tailEnd/>
            </a:ln>
          </p:spPr>
          <p:txBody>
            <a:bodyPr wrap="none">
              <a:spAutoFit/>
            </a:bodyPr>
            <a:lstStyle/>
            <a:p>
              <a:r>
                <a:rPr lang="en-US"/>
                <a:t>Acks</a:t>
              </a:r>
            </a:p>
          </p:txBody>
        </p:sp>
      </p:grpSp>
      <p:sp>
        <p:nvSpPr>
          <p:cNvPr id="14386" name="Rectangle 73"/>
          <p:cNvSpPr>
            <a:spLocks noChangeArrowheads="1"/>
          </p:cNvSpPr>
          <p:nvPr/>
        </p:nvSpPr>
        <p:spPr bwMode="auto">
          <a:xfrm>
            <a:off x="5145088" y="2667000"/>
            <a:ext cx="76200" cy="76200"/>
          </a:xfrm>
          <a:prstGeom prst="rect">
            <a:avLst/>
          </a:prstGeom>
          <a:solidFill>
            <a:schemeClr val="hlink"/>
          </a:solidFill>
          <a:ln w="9525">
            <a:solidFill>
              <a:schemeClr val="tx1"/>
            </a:solidFill>
            <a:miter lim="800000"/>
            <a:headEnd/>
            <a:tailEnd/>
          </a:ln>
        </p:spPr>
        <p:txBody>
          <a:bodyPr wrap="none" anchor="ctr"/>
          <a:lstStyle/>
          <a:p>
            <a:endParaRPr lang="en-US"/>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4"/>
          <p:cNvSpPr>
            <a:spLocks noGrp="1"/>
          </p:cNvSpPr>
          <p:nvPr>
            <p:ph type="sldNum" sz="quarter" idx="12"/>
          </p:nvPr>
        </p:nvSpPr>
        <p:spPr>
          <a:noFill/>
        </p:spPr>
        <p:txBody>
          <a:bodyPr/>
          <a:lstStyle/>
          <a:p>
            <a:fld id="{5912ABF2-98DB-469F-A4AB-4A7F29F8F64C}" type="slidenum">
              <a:rPr lang="en-US" smtClean="0"/>
              <a:pPr/>
              <a:t>14</a:t>
            </a:fld>
            <a:endParaRPr lang="en-US" smtClean="0"/>
          </a:p>
        </p:txBody>
      </p:sp>
      <p:sp>
        <p:nvSpPr>
          <p:cNvPr id="15363" name="Rectangle 2"/>
          <p:cNvSpPr>
            <a:spLocks noGrp="1" noChangeArrowheads="1"/>
          </p:cNvSpPr>
          <p:nvPr>
            <p:ph type="title"/>
          </p:nvPr>
        </p:nvSpPr>
        <p:spPr/>
        <p:txBody>
          <a:bodyPr/>
          <a:lstStyle/>
          <a:p>
            <a:pPr eaLnBrk="1" hangingPunct="1"/>
            <a:r>
              <a:rPr lang="fa-IR" sz="4000" dirty="0" smtClean="0">
                <a:latin typeface="XB Titre" pitchFamily="2" charset="-78"/>
                <a:cs typeface="XB Titre" pitchFamily="2" charset="-78"/>
              </a:rPr>
              <a:t>ممکن</a:t>
            </a:r>
            <a:r>
              <a:rPr lang="fa-IR" sz="4000" dirty="0" smtClean="0"/>
              <a:t> </a:t>
            </a:r>
            <a:r>
              <a:rPr lang="fa-IR" sz="4000" dirty="0" smtClean="0">
                <a:latin typeface="XB Titre" pitchFamily="2" charset="-78"/>
                <a:cs typeface="XB Titre" pitchFamily="2" charset="-78"/>
              </a:rPr>
              <a:t>است تصدیقهای تکراری کافی نباشند:</a:t>
            </a:r>
            <a:br>
              <a:rPr lang="fa-IR" sz="4000" dirty="0" smtClean="0">
                <a:latin typeface="XB Titre" pitchFamily="2" charset="-78"/>
                <a:cs typeface="XB Titre" pitchFamily="2" charset="-78"/>
              </a:rPr>
            </a:br>
            <a:r>
              <a:rPr lang="fa-IR" sz="4000" dirty="0" smtClean="0">
                <a:latin typeface="XB Titre" pitchFamily="2" charset="-78"/>
                <a:cs typeface="XB Titre" pitchFamily="2" charset="-78"/>
              </a:rPr>
              <a:t>و مهلت زمان سنج سر آید. </a:t>
            </a:r>
            <a:endParaRPr lang="en-US" sz="4000" dirty="0" smtClean="0">
              <a:latin typeface="XB Titre" pitchFamily="2" charset="-78"/>
              <a:cs typeface="XB Titre" pitchFamily="2" charset="-78"/>
            </a:endParaRPr>
          </a:p>
        </p:txBody>
      </p:sp>
      <p:sp>
        <p:nvSpPr>
          <p:cNvPr id="15364" name="Line 3"/>
          <p:cNvSpPr>
            <a:spLocks noChangeShapeType="1"/>
          </p:cNvSpPr>
          <p:nvPr/>
        </p:nvSpPr>
        <p:spPr bwMode="auto">
          <a:xfrm flipV="1">
            <a:off x="2133600" y="1600200"/>
            <a:ext cx="0" cy="4419600"/>
          </a:xfrm>
          <a:prstGeom prst="line">
            <a:avLst/>
          </a:prstGeom>
          <a:noFill/>
          <a:ln w="9525">
            <a:solidFill>
              <a:srgbClr val="000000"/>
            </a:solidFill>
            <a:round/>
            <a:headEnd/>
            <a:tailEnd type="triangle" w="med" len="med"/>
          </a:ln>
        </p:spPr>
        <p:txBody>
          <a:bodyPr wrap="none"/>
          <a:lstStyle/>
          <a:p>
            <a:endParaRPr lang="en-US"/>
          </a:p>
        </p:txBody>
      </p:sp>
      <p:sp>
        <p:nvSpPr>
          <p:cNvPr id="15365" name="Line 4"/>
          <p:cNvSpPr>
            <a:spLocks noChangeShapeType="1"/>
          </p:cNvSpPr>
          <p:nvPr/>
        </p:nvSpPr>
        <p:spPr bwMode="auto">
          <a:xfrm>
            <a:off x="2133600" y="6019800"/>
            <a:ext cx="3962400" cy="0"/>
          </a:xfrm>
          <a:prstGeom prst="line">
            <a:avLst/>
          </a:prstGeom>
          <a:noFill/>
          <a:ln w="9525">
            <a:solidFill>
              <a:srgbClr val="000000"/>
            </a:solidFill>
            <a:round/>
            <a:headEnd/>
            <a:tailEnd type="triangle" w="med" len="med"/>
          </a:ln>
        </p:spPr>
        <p:txBody>
          <a:bodyPr wrap="none"/>
          <a:lstStyle/>
          <a:p>
            <a:endParaRPr lang="en-US"/>
          </a:p>
        </p:txBody>
      </p:sp>
      <p:sp>
        <p:nvSpPr>
          <p:cNvPr id="15366" name="Rectangle 12"/>
          <p:cNvSpPr>
            <a:spLocks noChangeArrowheads="1"/>
          </p:cNvSpPr>
          <p:nvPr/>
        </p:nvSpPr>
        <p:spPr bwMode="auto">
          <a:xfrm>
            <a:off x="3962400" y="3276600"/>
            <a:ext cx="76200" cy="76200"/>
          </a:xfrm>
          <a:prstGeom prst="rect">
            <a:avLst/>
          </a:prstGeom>
          <a:solidFill>
            <a:schemeClr val="hlink"/>
          </a:solidFill>
          <a:ln w="9525">
            <a:solidFill>
              <a:schemeClr val="tx1"/>
            </a:solidFill>
            <a:miter lim="800000"/>
            <a:headEnd/>
            <a:tailEnd/>
          </a:ln>
        </p:spPr>
        <p:txBody>
          <a:bodyPr wrap="none" anchor="ctr"/>
          <a:lstStyle/>
          <a:p>
            <a:endParaRPr lang="en-US"/>
          </a:p>
        </p:txBody>
      </p:sp>
      <p:sp>
        <p:nvSpPr>
          <p:cNvPr id="15367" name="Rectangle 13"/>
          <p:cNvSpPr>
            <a:spLocks noChangeArrowheads="1"/>
          </p:cNvSpPr>
          <p:nvPr/>
        </p:nvSpPr>
        <p:spPr bwMode="auto">
          <a:xfrm>
            <a:off x="3962400" y="3429000"/>
            <a:ext cx="76200" cy="76200"/>
          </a:xfrm>
          <a:prstGeom prst="rect">
            <a:avLst/>
          </a:prstGeom>
          <a:solidFill>
            <a:schemeClr val="hlink"/>
          </a:solidFill>
          <a:ln w="9525">
            <a:solidFill>
              <a:schemeClr val="tx1"/>
            </a:solidFill>
            <a:miter lim="800000"/>
            <a:headEnd/>
            <a:tailEnd/>
          </a:ln>
        </p:spPr>
        <p:txBody>
          <a:bodyPr wrap="none" anchor="ctr"/>
          <a:lstStyle/>
          <a:p>
            <a:endParaRPr lang="en-US"/>
          </a:p>
        </p:txBody>
      </p:sp>
      <p:sp>
        <p:nvSpPr>
          <p:cNvPr id="15368" name="Rectangle 14"/>
          <p:cNvSpPr>
            <a:spLocks noChangeArrowheads="1"/>
          </p:cNvSpPr>
          <p:nvPr/>
        </p:nvSpPr>
        <p:spPr bwMode="auto">
          <a:xfrm>
            <a:off x="3962400" y="3581400"/>
            <a:ext cx="76200" cy="76200"/>
          </a:xfrm>
          <a:prstGeom prst="rect">
            <a:avLst/>
          </a:prstGeom>
          <a:solidFill>
            <a:schemeClr val="hlink"/>
          </a:solidFill>
          <a:ln w="9525">
            <a:solidFill>
              <a:schemeClr val="tx1"/>
            </a:solidFill>
            <a:miter lim="800000"/>
            <a:headEnd/>
            <a:tailEnd/>
          </a:ln>
        </p:spPr>
        <p:txBody>
          <a:bodyPr wrap="none" anchor="ctr"/>
          <a:lstStyle/>
          <a:p>
            <a:endParaRPr lang="en-US"/>
          </a:p>
        </p:txBody>
      </p:sp>
      <p:sp>
        <p:nvSpPr>
          <p:cNvPr id="15369" name="Rectangle 15"/>
          <p:cNvSpPr>
            <a:spLocks noChangeArrowheads="1"/>
          </p:cNvSpPr>
          <p:nvPr/>
        </p:nvSpPr>
        <p:spPr bwMode="auto">
          <a:xfrm>
            <a:off x="3962400" y="3733800"/>
            <a:ext cx="76200" cy="76200"/>
          </a:xfrm>
          <a:prstGeom prst="rect">
            <a:avLst/>
          </a:prstGeom>
          <a:solidFill>
            <a:schemeClr val="hlink"/>
          </a:solidFill>
          <a:ln w="9525">
            <a:solidFill>
              <a:schemeClr val="tx1"/>
            </a:solidFill>
            <a:miter lim="800000"/>
            <a:headEnd/>
            <a:tailEnd/>
          </a:ln>
        </p:spPr>
        <p:txBody>
          <a:bodyPr wrap="none" anchor="ctr"/>
          <a:lstStyle/>
          <a:p>
            <a:endParaRPr lang="en-US"/>
          </a:p>
        </p:txBody>
      </p:sp>
      <p:sp>
        <p:nvSpPr>
          <p:cNvPr id="15370" name="Rectangle 16"/>
          <p:cNvSpPr>
            <a:spLocks noChangeArrowheads="1"/>
          </p:cNvSpPr>
          <p:nvPr/>
        </p:nvSpPr>
        <p:spPr bwMode="auto">
          <a:xfrm>
            <a:off x="3962400" y="3886200"/>
            <a:ext cx="76200" cy="76200"/>
          </a:xfrm>
          <a:prstGeom prst="rect">
            <a:avLst/>
          </a:prstGeom>
          <a:solidFill>
            <a:schemeClr val="hlink"/>
          </a:solidFill>
          <a:ln w="9525">
            <a:solidFill>
              <a:schemeClr val="tx1"/>
            </a:solidFill>
            <a:miter lim="800000"/>
            <a:headEnd/>
            <a:tailEnd/>
          </a:ln>
        </p:spPr>
        <p:txBody>
          <a:bodyPr wrap="none" anchor="ctr"/>
          <a:lstStyle/>
          <a:p>
            <a:endParaRPr lang="en-US"/>
          </a:p>
        </p:txBody>
      </p:sp>
      <p:sp>
        <p:nvSpPr>
          <p:cNvPr id="15371" name="Rectangle 17"/>
          <p:cNvSpPr>
            <a:spLocks noChangeArrowheads="1"/>
          </p:cNvSpPr>
          <p:nvPr/>
        </p:nvSpPr>
        <p:spPr bwMode="auto">
          <a:xfrm>
            <a:off x="3962400" y="4038600"/>
            <a:ext cx="76200" cy="76200"/>
          </a:xfrm>
          <a:prstGeom prst="rect">
            <a:avLst/>
          </a:prstGeom>
          <a:solidFill>
            <a:schemeClr val="hlink"/>
          </a:solidFill>
          <a:ln w="9525">
            <a:solidFill>
              <a:schemeClr val="tx1"/>
            </a:solidFill>
            <a:miter lim="800000"/>
            <a:headEnd/>
            <a:tailEnd/>
          </a:ln>
        </p:spPr>
        <p:txBody>
          <a:bodyPr wrap="none" anchor="ctr"/>
          <a:lstStyle/>
          <a:p>
            <a:endParaRPr lang="en-US"/>
          </a:p>
        </p:txBody>
      </p:sp>
      <p:sp>
        <p:nvSpPr>
          <p:cNvPr id="15372" name="Rectangle 18"/>
          <p:cNvSpPr>
            <a:spLocks noChangeArrowheads="1"/>
          </p:cNvSpPr>
          <p:nvPr/>
        </p:nvSpPr>
        <p:spPr bwMode="auto">
          <a:xfrm>
            <a:off x="3962400" y="4191000"/>
            <a:ext cx="76200" cy="76200"/>
          </a:xfrm>
          <a:prstGeom prst="rect">
            <a:avLst/>
          </a:prstGeom>
          <a:solidFill>
            <a:schemeClr val="hlink"/>
          </a:solidFill>
          <a:ln w="9525">
            <a:solidFill>
              <a:schemeClr val="tx1"/>
            </a:solidFill>
            <a:miter lim="800000"/>
            <a:headEnd/>
            <a:tailEnd/>
          </a:ln>
        </p:spPr>
        <p:txBody>
          <a:bodyPr wrap="none" anchor="ctr"/>
          <a:lstStyle/>
          <a:p>
            <a:endParaRPr lang="en-US"/>
          </a:p>
        </p:txBody>
      </p:sp>
      <p:sp>
        <p:nvSpPr>
          <p:cNvPr id="15373" name="Rectangle 19"/>
          <p:cNvSpPr>
            <a:spLocks noChangeArrowheads="1"/>
          </p:cNvSpPr>
          <p:nvPr/>
        </p:nvSpPr>
        <p:spPr bwMode="auto">
          <a:xfrm>
            <a:off x="3962400" y="4343400"/>
            <a:ext cx="76200" cy="76200"/>
          </a:xfrm>
          <a:prstGeom prst="rect">
            <a:avLst/>
          </a:prstGeom>
          <a:solidFill>
            <a:schemeClr val="hlink"/>
          </a:solidFill>
          <a:ln w="9525">
            <a:solidFill>
              <a:schemeClr val="tx1"/>
            </a:solidFill>
            <a:miter lim="800000"/>
            <a:headEnd/>
            <a:tailEnd/>
          </a:ln>
        </p:spPr>
        <p:txBody>
          <a:bodyPr wrap="none" anchor="ctr"/>
          <a:lstStyle/>
          <a:p>
            <a:endParaRPr lang="en-US"/>
          </a:p>
        </p:txBody>
      </p:sp>
      <p:sp>
        <p:nvSpPr>
          <p:cNvPr id="15374" name="Rectangle 22"/>
          <p:cNvSpPr>
            <a:spLocks noChangeArrowheads="1"/>
          </p:cNvSpPr>
          <p:nvPr/>
        </p:nvSpPr>
        <p:spPr bwMode="auto">
          <a:xfrm>
            <a:off x="4648200" y="1981200"/>
            <a:ext cx="76200" cy="76200"/>
          </a:xfrm>
          <a:prstGeom prst="rect">
            <a:avLst/>
          </a:prstGeom>
          <a:solidFill>
            <a:schemeClr val="hlink"/>
          </a:solidFill>
          <a:ln w="9525">
            <a:solidFill>
              <a:schemeClr val="tx1"/>
            </a:solidFill>
            <a:miter lim="800000"/>
            <a:headEnd/>
            <a:tailEnd/>
          </a:ln>
        </p:spPr>
        <p:txBody>
          <a:bodyPr wrap="none" anchor="ctr"/>
          <a:lstStyle/>
          <a:p>
            <a:endParaRPr lang="en-US"/>
          </a:p>
        </p:txBody>
      </p:sp>
      <p:sp>
        <p:nvSpPr>
          <p:cNvPr id="15375" name="Rectangle 23"/>
          <p:cNvSpPr>
            <a:spLocks noChangeArrowheads="1"/>
          </p:cNvSpPr>
          <p:nvPr/>
        </p:nvSpPr>
        <p:spPr bwMode="auto">
          <a:xfrm>
            <a:off x="4648200" y="2133600"/>
            <a:ext cx="76200" cy="76200"/>
          </a:xfrm>
          <a:prstGeom prst="rect">
            <a:avLst/>
          </a:prstGeom>
          <a:solidFill>
            <a:schemeClr val="hlink"/>
          </a:solidFill>
          <a:ln w="9525">
            <a:solidFill>
              <a:schemeClr val="tx1"/>
            </a:solidFill>
            <a:miter lim="800000"/>
            <a:headEnd/>
            <a:tailEnd/>
          </a:ln>
        </p:spPr>
        <p:txBody>
          <a:bodyPr wrap="none" anchor="ctr"/>
          <a:lstStyle/>
          <a:p>
            <a:endParaRPr lang="en-US"/>
          </a:p>
        </p:txBody>
      </p:sp>
      <p:sp>
        <p:nvSpPr>
          <p:cNvPr id="15376" name="Rectangle 24"/>
          <p:cNvSpPr>
            <a:spLocks noChangeArrowheads="1"/>
          </p:cNvSpPr>
          <p:nvPr/>
        </p:nvSpPr>
        <p:spPr bwMode="auto">
          <a:xfrm>
            <a:off x="4648200" y="2286000"/>
            <a:ext cx="76200" cy="76200"/>
          </a:xfrm>
          <a:prstGeom prst="rect">
            <a:avLst/>
          </a:prstGeom>
          <a:solidFill>
            <a:schemeClr val="hlink"/>
          </a:solidFill>
          <a:ln w="9525">
            <a:solidFill>
              <a:schemeClr val="tx1"/>
            </a:solidFill>
            <a:miter lim="800000"/>
            <a:headEnd/>
            <a:tailEnd/>
          </a:ln>
        </p:spPr>
        <p:txBody>
          <a:bodyPr wrap="none" anchor="ctr"/>
          <a:lstStyle/>
          <a:p>
            <a:endParaRPr lang="en-US"/>
          </a:p>
        </p:txBody>
      </p:sp>
      <p:sp>
        <p:nvSpPr>
          <p:cNvPr id="15377" name="Rectangle 25"/>
          <p:cNvSpPr>
            <a:spLocks noChangeArrowheads="1"/>
          </p:cNvSpPr>
          <p:nvPr/>
        </p:nvSpPr>
        <p:spPr bwMode="auto">
          <a:xfrm>
            <a:off x="4648200" y="2438400"/>
            <a:ext cx="76200" cy="76200"/>
          </a:xfrm>
          <a:prstGeom prst="rect">
            <a:avLst/>
          </a:prstGeom>
          <a:solidFill>
            <a:schemeClr val="hlink"/>
          </a:solidFill>
          <a:ln w="9525">
            <a:solidFill>
              <a:schemeClr val="tx1"/>
            </a:solidFill>
            <a:miter lim="800000"/>
            <a:headEnd/>
            <a:tailEnd/>
          </a:ln>
        </p:spPr>
        <p:txBody>
          <a:bodyPr wrap="none" anchor="ctr"/>
          <a:lstStyle/>
          <a:p>
            <a:endParaRPr lang="en-US"/>
          </a:p>
        </p:txBody>
      </p:sp>
      <p:sp>
        <p:nvSpPr>
          <p:cNvPr id="15378" name="Rectangle 26"/>
          <p:cNvSpPr>
            <a:spLocks noChangeArrowheads="1"/>
          </p:cNvSpPr>
          <p:nvPr/>
        </p:nvSpPr>
        <p:spPr bwMode="auto">
          <a:xfrm>
            <a:off x="4648200" y="2590800"/>
            <a:ext cx="76200" cy="76200"/>
          </a:xfrm>
          <a:prstGeom prst="rect">
            <a:avLst/>
          </a:prstGeom>
          <a:solidFill>
            <a:schemeClr val="hlink"/>
          </a:solidFill>
          <a:ln w="9525">
            <a:solidFill>
              <a:schemeClr val="tx1"/>
            </a:solidFill>
            <a:miter lim="800000"/>
            <a:headEnd/>
            <a:tailEnd/>
          </a:ln>
        </p:spPr>
        <p:txBody>
          <a:bodyPr wrap="none" anchor="ctr"/>
          <a:lstStyle/>
          <a:p>
            <a:endParaRPr lang="en-US"/>
          </a:p>
        </p:txBody>
      </p:sp>
      <p:sp>
        <p:nvSpPr>
          <p:cNvPr id="15379" name="Rectangle 27"/>
          <p:cNvSpPr>
            <a:spLocks noChangeArrowheads="1"/>
          </p:cNvSpPr>
          <p:nvPr/>
        </p:nvSpPr>
        <p:spPr bwMode="auto">
          <a:xfrm>
            <a:off x="4648200" y="2743200"/>
            <a:ext cx="76200" cy="76200"/>
          </a:xfrm>
          <a:prstGeom prst="rect">
            <a:avLst/>
          </a:prstGeom>
          <a:solidFill>
            <a:schemeClr val="hlink"/>
          </a:solidFill>
          <a:ln w="9525">
            <a:solidFill>
              <a:schemeClr val="tx1"/>
            </a:solidFill>
            <a:miter lim="800000"/>
            <a:headEnd/>
            <a:tailEnd/>
          </a:ln>
        </p:spPr>
        <p:txBody>
          <a:bodyPr wrap="none" anchor="ctr"/>
          <a:lstStyle/>
          <a:p>
            <a:endParaRPr lang="en-US"/>
          </a:p>
        </p:txBody>
      </p:sp>
      <p:sp>
        <p:nvSpPr>
          <p:cNvPr id="15380" name="Rectangle 28"/>
          <p:cNvSpPr>
            <a:spLocks noChangeArrowheads="1"/>
          </p:cNvSpPr>
          <p:nvPr/>
        </p:nvSpPr>
        <p:spPr bwMode="auto">
          <a:xfrm>
            <a:off x="4648200" y="2895600"/>
            <a:ext cx="76200" cy="76200"/>
          </a:xfrm>
          <a:prstGeom prst="rect">
            <a:avLst/>
          </a:prstGeom>
          <a:solidFill>
            <a:schemeClr val="hlink"/>
          </a:solidFill>
          <a:ln w="9525">
            <a:solidFill>
              <a:schemeClr val="tx1"/>
            </a:solidFill>
            <a:miter lim="800000"/>
            <a:headEnd/>
            <a:tailEnd/>
          </a:ln>
        </p:spPr>
        <p:txBody>
          <a:bodyPr wrap="none" anchor="ctr"/>
          <a:lstStyle/>
          <a:p>
            <a:endParaRPr lang="en-US"/>
          </a:p>
        </p:txBody>
      </p:sp>
      <p:sp>
        <p:nvSpPr>
          <p:cNvPr id="15381" name="Rectangle 29"/>
          <p:cNvSpPr>
            <a:spLocks noChangeArrowheads="1"/>
          </p:cNvSpPr>
          <p:nvPr/>
        </p:nvSpPr>
        <p:spPr bwMode="auto">
          <a:xfrm>
            <a:off x="4648200" y="3048000"/>
            <a:ext cx="76200" cy="76200"/>
          </a:xfrm>
          <a:prstGeom prst="rect">
            <a:avLst/>
          </a:prstGeom>
          <a:solidFill>
            <a:schemeClr val="hlink"/>
          </a:solidFill>
          <a:ln w="9525">
            <a:solidFill>
              <a:schemeClr val="tx1"/>
            </a:solidFill>
            <a:miter lim="800000"/>
            <a:headEnd/>
            <a:tailEnd/>
          </a:ln>
        </p:spPr>
        <p:txBody>
          <a:bodyPr wrap="none" anchor="ctr"/>
          <a:lstStyle/>
          <a:p>
            <a:endParaRPr lang="en-US"/>
          </a:p>
        </p:txBody>
      </p:sp>
      <p:sp>
        <p:nvSpPr>
          <p:cNvPr id="15382" name="Text Box 30"/>
          <p:cNvSpPr txBox="1">
            <a:spLocks noChangeArrowheads="1"/>
          </p:cNvSpPr>
          <p:nvPr/>
        </p:nvSpPr>
        <p:spPr bwMode="auto">
          <a:xfrm>
            <a:off x="3886200" y="6024563"/>
            <a:ext cx="706438" cy="366712"/>
          </a:xfrm>
          <a:prstGeom prst="rect">
            <a:avLst/>
          </a:prstGeom>
          <a:noFill/>
          <a:ln w="9525">
            <a:noFill/>
            <a:miter lim="800000"/>
            <a:headEnd/>
            <a:tailEnd/>
          </a:ln>
        </p:spPr>
        <p:txBody>
          <a:bodyPr wrap="none">
            <a:spAutoFit/>
          </a:bodyPr>
          <a:lstStyle/>
          <a:p>
            <a:pPr marL="457200" indent="-457200"/>
            <a:r>
              <a:rPr lang="en-US">
                <a:solidFill>
                  <a:srgbClr val="000000"/>
                </a:solidFill>
              </a:rPr>
              <a:t>Time</a:t>
            </a:r>
          </a:p>
        </p:txBody>
      </p:sp>
      <p:sp>
        <p:nvSpPr>
          <p:cNvPr id="15383" name="Text Box 31"/>
          <p:cNvSpPr txBox="1">
            <a:spLocks noChangeArrowheads="1"/>
          </p:cNvSpPr>
          <p:nvPr/>
        </p:nvSpPr>
        <p:spPr bwMode="auto">
          <a:xfrm>
            <a:off x="565150" y="3433763"/>
            <a:ext cx="1565275" cy="366712"/>
          </a:xfrm>
          <a:prstGeom prst="rect">
            <a:avLst/>
          </a:prstGeom>
          <a:noFill/>
          <a:ln w="9525">
            <a:noFill/>
            <a:miter lim="800000"/>
            <a:headEnd/>
            <a:tailEnd/>
          </a:ln>
        </p:spPr>
        <p:txBody>
          <a:bodyPr wrap="none">
            <a:spAutoFit/>
          </a:bodyPr>
          <a:lstStyle/>
          <a:p>
            <a:pPr marL="457200" indent="-457200"/>
            <a:r>
              <a:rPr lang="en-US">
                <a:solidFill>
                  <a:srgbClr val="000000"/>
                </a:solidFill>
              </a:rPr>
              <a:t>Sequence No</a:t>
            </a:r>
          </a:p>
        </p:txBody>
      </p:sp>
      <p:sp>
        <p:nvSpPr>
          <p:cNvPr id="15384" name="Rectangle 32"/>
          <p:cNvSpPr>
            <a:spLocks noChangeArrowheads="1"/>
          </p:cNvSpPr>
          <p:nvPr/>
        </p:nvSpPr>
        <p:spPr bwMode="auto">
          <a:xfrm>
            <a:off x="5105400" y="3276600"/>
            <a:ext cx="76200" cy="76200"/>
          </a:xfrm>
          <a:prstGeom prst="rect">
            <a:avLst/>
          </a:prstGeom>
          <a:solidFill>
            <a:schemeClr val="hlink"/>
          </a:solidFill>
          <a:ln w="9525">
            <a:solidFill>
              <a:schemeClr val="tx1"/>
            </a:solidFill>
            <a:miter lim="800000"/>
            <a:headEnd/>
            <a:tailEnd/>
          </a:ln>
        </p:spPr>
        <p:txBody>
          <a:bodyPr wrap="none" anchor="ctr"/>
          <a:lstStyle/>
          <a:p>
            <a:endParaRPr lang="en-US"/>
          </a:p>
        </p:txBody>
      </p:sp>
      <p:sp>
        <p:nvSpPr>
          <p:cNvPr id="15385" name="Oval 37"/>
          <p:cNvSpPr>
            <a:spLocks noChangeArrowheads="1"/>
          </p:cNvSpPr>
          <p:nvPr/>
        </p:nvSpPr>
        <p:spPr bwMode="auto">
          <a:xfrm>
            <a:off x="4648200" y="3733800"/>
            <a:ext cx="76200" cy="762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5386" name="Oval 41"/>
          <p:cNvSpPr>
            <a:spLocks noChangeArrowheads="1"/>
          </p:cNvSpPr>
          <p:nvPr/>
        </p:nvSpPr>
        <p:spPr bwMode="auto">
          <a:xfrm>
            <a:off x="4648200" y="4191000"/>
            <a:ext cx="76200" cy="762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5387" name="Oval 42"/>
          <p:cNvSpPr>
            <a:spLocks noChangeArrowheads="1"/>
          </p:cNvSpPr>
          <p:nvPr/>
        </p:nvSpPr>
        <p:spPr bwMode="auto">
          <a:xfrm>
            <a:off x="4648200" y="3581400"/>
            <a:ext cx="76200" cy="762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5388" name="Oval 43"/>
          <p:cNvSpPr>
            <a:spLocks noChangeArrowheads="1"/>
          </p:cNvSpPr>
          <p:nvPr/>
        </p:nvSpPr>
        <p:spPr bwMode="auto">
          <a:xfrm>
            <a:off x="4648200" y="3581400"/>
            <a:ext cx="76200" cy="762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5389" name="Oval 44"/>
          <p:cNvSpPr>
            <a:spLocks noChangeArrowheads="1"/>
          </p:cNvSpPr>
          <p:nvPr/>
        </p:nvSpPr>
        <p:spPr bwMode="auto">
          <a:xfrm>
            <a:off x="4648200" y="3429000"/>
            <a:ext cx="76200" cy="762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5390" name="Oval 45"/>
          <p:cNvSpPr>
            <a:spLocks noChangeArrowheads="1"/>
          </p:cNvSpPr>
          <p:nvPr/>
        </p:nvSpPr>
        <p:spPr bwMode="auto">
          <a:xfrm>
            <a:off x="4953000" y="3429000"/>
            <a:ext cx="76200" cy="762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5391" name="Oval 46"/>
          <p:cNvSpPr>
            <a:spLocks noChangeArrowheads="1"/>
          </p:cNvSpPr>
          <p:nvPr/>
        </p:nvSpPr>
        <p:spPr bwMode="auto">
          <a:xfrm>
            <a:off x="5029200" y="3429000"/>
            <a:ext cx="76200" cy="762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5392" name="Oval 47"/>
          <p:cNvSpPr>
            <a:spLocks noChangeArrowheads="1"/>
          </p:cNvSpPr>
          <p:nvPr/>
        </p:nvSpPr>
        <p:spPr bwMode="auto">
          <a:xfrm>
            <a:off x="5105400" y="3429000"/>
            <a:ext cx="76200" cy="762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5393" name="Oval 48"/>
          <p:cNvSpPr>
            <a:spLocks noChangeArrowheads="1"/>
          </p:cNvSpPr>
          <p:nvPr/>
        </p:nvSpPr>
        <p:spPr bwMode="auto">
          <a:xfrm>
            <a:off x="5181600" y="3429000"/>
            <a:ext cx="76200" cy="762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5394" name="Oval 49"/>
          <p:cNvSpPr>
            <a:spLocks noChangeArrowheads="1"/>
          </p:cNvSpPr>
          <p:nvPr/>
        </p:nvSpPr>
        <p:spPr bwMode="auto">
          <a:xfrm>
            <a:off x="4648200" y="4343400"/>
            <a:ext cx="76200" cy="762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5395" name="Oval 50"/>
          <p:cNvSpPr>
            <a:spLocks noChangeArrowheads="1"/>
          </p:cNvSpPr>
          <p:nvPr/>
        </p:nvSpPr>
        <p:spPr bwMode="auto">
          <a:xfrm>
            <a:off x="4648200" y="3886200"/>
            <a:ext cx="76200" cy="762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5396" name="Oval 51"/>
          <p:cNvSpPr>
            <a:spLocks noChangeArrowheads="1"/>
          </p:cNvSpPr>
          <p:nvPr/>
        </p:nvSpPr>
        <p:spPr bwMode="auto">
          <a:xfrm>
            <a:off x="4648200" y="4038600"/>
            <a:ext cx="76200" cy="762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5397" name="Text Box 52"/>
          <p:cNvSpPr txBox="1">
            <a:spLocks noChangeArrowheads="1"/>
          </p:cNvSpPr>
          <p:nvPr/>
        </p:nvSpPr>
        <p:spPr bwMode="auto">
          <a:xfrm>
            <a:off x="3810000" y="3101975"/>
            <a:ext cx="368300" cy="396875"/>
          </a:xfrm>
          <a:prstGeom prst="rect">
            <a:avLst/>
          </a:prstGeom>
          <a:noFill/>
          <a:ln w="9525">
            <a:noFill/>
            <a:miter lim="800000"/>
            <a:headEnd/>
            <a:tailEnd/>
          </a:ln>
        </p:spPr>
        <p:txBody>
          <a:bodyPr wrap="none">
            <a:spAutoFit/>
          </a:bodyPr>
          <a:lstStyle/>
          <a:p>
            <a:r>
              <a:rPr lang="en-US" sz="2000">
                <a:solidFill>
                  <a:srgbClr val="FF0000"/>
                </a:solidFill>
              </a:rPr>
              <a:t>X</a:t>
            </a:r>
          </a:p>
        </p:txBody>
      </p:sp>
      <p:sp>
        <p:nvSpPr>
          <p:cNvPr id="15398" name="Text Box 53"/>
          <p:cNvSpPr txBox="1">
            <a:spLocks noChangeArrowheads="1"/>
          </p:cNvSpPr>
          <p:nvPr/>
        </p:nvSpPr>
        <p:spPr bwMode="auto">
          <a:xfrm>
            <a:off x="4495800" y="2584450"/>
            <a:ext cx="368300" cy="396875"/>
          </a:xfrm>
          <a:prstGeom prst="rect">
            <a:avLst/>
          </a:prstGeom>
          <a:noFill/>
          <a:ln w="9525">
            <a:noFill/>
            <a:miter lim="800000"/>
            <a:headEnd/>
            <a:tailEnd/>
          </a:ln>
        </p:spPr>
        <p:txBody>
          <a:bodyPr wrap="none">
            <a:spAutoFit/>
          </a:bodyPr>
          <a:lstStyle/>
          <a:p>
            <a:r>
              <a:rPr lang="en-US" sz="2000">
                <a:solidFill>
                  <a:srgbClr val="FF0000"/>
                </a:solidFill>
              </a:rPr>
              <a:t>X</a:t>
            </a:r>
          </a:p>
        </p:txBody>
      </p:sp>
      <p:sp>
        <p:nvSpPr>
          <p:cNvPr id="15399" name="Text Box 54"/>
          <p:cNvSpPr txBox="1">
            <a:spLocks noChangeArrowheads="1"/>
          </p:cNvSpPr>
          <p:nvPr/>
        </p:nvSpPr>
        <p:spPr bwMode="auto">
          <a:xfrm>
            <a:off x="4495800" y="2139950"/>
            <a:ext cx="368300" cy="396875"/>
          </a:xfrm>
          <a:prstGeom prst="rect">
            <a:avLst/>
          </a:prstGeom>
          <a:noFill/>
          <a:ln w="9525">
            <a:noFill/>
            <a:miter lim="800000"/>
            <a:headEnd/>
            <a:tailEnd/>
          </a:ln>
        </p:spPr>
        <p:txBody>
          <a:bodyPr wrap="none">
            <a:spAutoFit/>
          </a:bodyPr>
          <a:lstStyle/>
          <a:p>
            <a:r>
              <a:rPr lang="en-US" sz="2000">
                <a:solidFill>
                  <a:srgbClr val="FF0000"/>
                </a:solidFill>
              </a:rPr>
              <a:t>X</a:t>
            </a:r>
          </a:p>
        </p:txBody>
      </p:sp>
      <p:sp>
        <p:nvSpPr>
          <p:cNvPr id="15400" name="Text Box 55"/>
          <p:cNvSpPr txBox="1">
            <a:spLocks noChangeArrowheads="1"/>
          </p:cNvSpPr>
          <p:nvPr/>
        </p:nvSpPr>
        <p:spPr bwMode="auto">
          <a:xfrm>
            <a:off x="4495800" y="1987550"/>
            <a:ext cx="368300" cy="396875"/>
          </a:xfrm>
          <a:prstGeom prst="rect">
            <a:avLst/>
          </a:prstGeom>
          <a:noFill/>
          <a:ln w="9525">
            <a:noFill/>
            <a:miter lim="800000"/>
            <a:headEnd/>
            <a:tailEnd/>
          </a:ln>
        </p:spPr>
        <p:txBody>
          <a:bodyPr wrap="none">
            <a:spAutoFit/>
          </a:bodyPr>
          <a:lstStyle/>
          <a:p>
            <a:r>
              <a:rPr lang="en-US" sz="2000">
                <a:solidFill>
                  <a:srgbClr val="FF0000"/>
                </a:solidFill>
              </a:rPr>
              <a:t>X</a:t>
            </a:r>
          </a:p>
        </p:txBody>
      </p:sp>
      <p:sp>
        <p:nvSpPr>
          <p:cNvPr id="15401" name="Oval 56"/>
          <p:cNvSpPr>
            <a:spLocks noChangeArrowheads="1"/>
          </p:cNvSpPr>
          <p:nvPr/>
        </p:nvSpPr>
        <p:spPr bwMode="auto">
          <a:xfrm>
            <a:off x="5562600" y="2895600"/>
            <a:ext cx="76200" cy="762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5402" name="Text Box 58"/>
          <p:cNvSpPr txBox="1">
            <a:spLocks noChangeArrowheads="1"/>
          </p:cNvSpPr>
          <p:nvPr/>
        </p:nvSpPr>
        <p:spPr bwMode="auto">
          <a:xfrm>
            <a:off x="6057900" y="2824163"/>
            <a:ext cx="2400300" cy="366712"/>
          </a:xfrm>
          <a:prstGeom prst="rect">
            <a:avLst/>
          </a:prstGeom>
          <a:noFill/>
          <a:ln w="9525">
            <a:noFill/>
            <a:miter lim="800000"/>
            <a:headEnd/>
            <a:tailEnd/>
          </a:ln>
        </p:spPr>
        <p:txBody>
          <a:bodyPr wrap="none">
            <a:spAutoFit/>
          </a:bodyPr>
          <a:lstStyle/>
          <a:p>
            <a:pPr marL="457200" indent="-457200"/>
            <a:r>
              <a:rPr lang="en-US">
                <a:solidFill>
                  <a:srgbClr val="FF0000"/>
                </a:solidFill>
              </a:rPr>
              <a:t>Now what? - timeout</a:t>
            </a:r>
          </a:p>
        </p:txBody>
      </p:sp>
      <p:grpSp>
        <p:nvGrpSpPr>
          <p:cNvPr id="15403" name="Group 59"/>
          <p:cNvGrpSpPr>
            <a:grpSpLocks/>
          </p:cNvGrpSpPr>
          <p:nvPr/>
        </p:nvGrpSpPr>
        <p:grpSpPr bwMode="auto">
          <a:xfrm>
            <a:off x="685800" y="5491163"/>
            <a:ext cx="1187450" cy="752475"/>
            <a:chOff x="192" y="3168"/>
            <a:chExt cx="748" cy="474"/>
          </a:xfrm>
        </p:grpSpPr>
        <p:sp>
          <p:nvSpPr>
            <p:cNvPr id="15407" name="Rectangle 60"/>
            <p:cNvSpPr>
              <a:spLocks noChangeArrowheads="1"/>
            </p:cNvSpPr>
            <p:nvPr/>
          </p:nvSpPr>
          <p:spPr bwMode="auto">
            <a:xfrm>
              <a:off x="192" y="3216"/>
              <a:ext cx="144" cy="107"/>
            </a:xfrm>
            <a:prstGeom prst="rect">
              <a:avLst/>
            </a:prstGeom>
            <a:solidFill>
              <a:schemeClr val="hlink"/>
            </a:solidFill>
            <a:ln w="9525">
              <a:solidFill>
                <a:schemeClr val="tx1"/>
              </a:solidFill>
              <a:miter lim="800000"/>
              <a:headEnd/>
              <a:tailEnd/>
            </a:ln>
          </p:spPr>
          <p:txBody>
            <a:bodyPr wrap="none" anchor="ctr"/>
            <a:lstStyle/>
            <a:p>
              <a:endParaRPr lang="en-US"/>
            </a:p>
          </p:txBody>
        </p:sp>
        <p:sp>
          <p:nvSpPr>
            <p:cNvPr id="15408" name="Oval 61"/>
            <p:cNvSpPr>
              <a:spLocks noChangeArrowheads="1"/>
            </p:cNvSpPr>
            <p:nvPr/>
          </p:nvSpPr>
          <p:spPr bwMode="auto">
            <a:xfrm>
              <a:off x="192" y="3493"/>
              <a:ext cx="144" cy="107"/>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5409" name="Text Box 62"/>
            <p:cNvSpPr txBox="1">
              <a:spLocks noChangeArrowheads="1"/>
            </p:cNvSpPr>
            <p:nvPr/>
          </p:nvSpPr>
          <p:spPr bwMode="auto">
            <a:xfrm>
              <a:off x="306" y="3168"/>
              <a:ext cx="634" cy="231"/>
            </a:xfrm>
            <a:prstGeom prst="rect">
              <a:avLst/>
            </a:prstGeom>
            <a:noFill/>
            <a:ln w="9525">
              <a:noFill/>
              <a:miter lim="800000"/>
              <a:headEnd/>
              <a:tailEnd/>
            </a:ln>
          </p:spPr>
          <p:txBody>
            <a:bodyPr wrap="none">
              <a:spAutoFit/>
            </a:bodyPr>
            <a:lstStyle/>
            <a:p>
              <a:r>
                <a:rPr lang="en-US"/>
                <a:t>Packets</a:t>
              </a:r>
            </a:p>
          </p:txBody>
        </p:sp>
        <p:sp>
          <p:nvSpPr>
            <p:cNvPr id="15410" name="Text Box 63"/>
            <p:cNvSpPr txBox="1">
              <a:spLocks noChangeArrowheads="1"/>
            </p:cNvSpPr>
            <p:nvPr/>
          </p:nvSpPr>
          <p:spPr bwMode="auto">
            <a:xfrm>
              <a:off x="306" y="3411"/>
              <a:ext cx="443" cy="231"/>
            </a:xfrm>
            <a:prstGeom prst="rect">
              <a:avLst/>
            </a:prstGeom>
            <a:noFill/>
            <a:ln w="9525">
              <a:noFill/>
              <a:miter lim="800000"/>
              <a:headEnd/>
              <a:tailEnd/>
            </a:ln>
          </p:spPr>
          <p:txBody>
            <a:bodyPr wrap="none">
              <a:spAutoFit/>
            </a:bodyPr>
            <a:lstStyle/>
            <a:p>
              <a:r>
                <a:rPr lang="en-US"/>
                <a:t>Acks</a:t>
              </a:r>
            </a:p>
          </p:txBody>
        </p:sp>
      </p:grpSp>
      <p:sp>
        <p:nvSpPr>
          <p:cNvPr id="15404" name="Rectangle 70"/>
          <p:cNvSpPr>
            <a:spLocks noChangeArrowheads="1"/>
          </p:cNvSpPr>
          <p:nvPr/>
        </p:nvSpPr>
        <p:spPr bwMode="auto">
          <a:xfrm>
            <a:off x="3962400" y="4495800"/>
            <a:ext cx="76200" cy="76200"/>
          </a:xfrm>
          <a:prstGeom prst="rect">
            <a:avLst/>
          </a:prstGeom>
          <a:solidFill>
            <a:schemeClr val="hlink"/>
          </a:solidFill>
          <a:ln w="9525">
            <a:solidFill>
              <a:schemeClr val="tx1"/>
            </a:solidFill>
            <a:miter lim="800000"/>
            <a:headEnd/>
            <a:tailEnd/>
          </a:ln>
        </p:spPr>
        <p:txBody>
          <a:bodyPr wrap="none" anchor="ctr"/>
          <a:lstStyle/>
          <a:p>
            <a:endParaRPr lang="en-US"/>
          </a:p>
        </p:txBody>
      </p:sp>
      <p:sp>
        <p:nvSpPr>
          <p:cNvPr id="15405" name="Oval 71"/>
          <p:cNvSpPr>
            <a:spLocks noChangeArrowheads="1"/>
          </p:cNvSpPr>
          <p:nvPr/>
        </p:nvSpPr>
        <p:spPr bwMode="auto">
          <a:xfrm>
            <a:off x="4648200" y="4495800"/>
            <a:ext cx="76200" cy="762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5406" name="Text Box 72"/>
          <p:cNvSpPr txBox="1">
            <a:spLocks noChangeArrowheads="1"/>
          </p:cNvSpPr>
          <p:nvPr/>
        </p:nvSpPr>
        <p:spPr bwMode="auto">
          <a:xfrm>
            <a:off x="4495800" y="1828800"/>
            <a:ext cx="368300" cy="396875"/>
          </a:xfrm>
          <a:prstGeom prst="rect">
            <a:avLst/>
          </a:prstGeom>
          <a:noFill/>
          <a:ln w="9525">
            <a:noFill/>
            <a:miter lim="800000"/>
            <a:headEnd/>
            <a:tailEnd/>
          </a:ln>
        </p:spPr>
        <p:txBody>
          <a:bodyPr wrap="none">
            <a:spAutoFit/>
          </a:bodyPr>
          <a:lstStyle/>
          <a:p>
            <a:r>
              <a:rPr lang="en-US" sz="2000">
                <a:solidFill>
                  <a:srgbClr val="FF0000"/>
                </a:solidFill>
              </a:rPr>
              <a:t>X</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2"/>
          </p:nvPr>
        </p:nvSpPr>
        <p:spPr>
          <a:noFill/>
        </p:spPr>
        <p:txBody>
          <a:bodyPr/>
          <a:lstStyle/>
          <a:p>
            <a:fld id="{A2AD3410-47AF-47E1-A822-21C1084577F7}" type="slidenum">
              <a:rPr lang="en-US" smtClean="0"/>
              <a:pPr/>
              <a:t>15</a:t>
            </a:fld>
            <a:endParaRPr lang="en-US" smtClean="0"/>
          </a:p>
        </p:txBody>
      </p:sp>
      <p:sp>
        <p:nvSpPr>
          <p:cNvPr id="16387" name="Rectangle 2"/>
          <p:cNvSpPr>
            <a:spLocks noGrp="1" noChangeArrowheads="1"/>
          </p:cNvSpPr>
          <p:nvPr>
            <p:ph type="title"/>
          </p:nvPr>
        </p:nvSpPr>
        <p:spPr/>
        <p:txBody>
          <a:bodyPr/>
          <a:lstStyle/>
          <a:p>
            <a:pPr eaLnBrk="1" hangingPunct="1"/>
            <a:r>
              <a:rPr lang="fa-IR" dirty="0" smtClean="0"/>
              <a:t>رسیدن به حالت پایدار</a:t>
            </a:r>
            <a:endParaRPr lang="en-US" dirty="0" smtClean="0"/>
          </a:p>
        </p:txBody>
      </p:sp>
      <p:sp>
        <p:nvSpPr>
          <p:cNvPr id="16388" name="Rectangle 3"/>
          <p:cNvSpPr>
            <a:spLocks noGrp="1" noChangeArrowheads="1"/>
          </p:cNvSpPr>
          <p:nvPr>
            <p:ph type="body" idx="1"/>
          </p:nvPr>
        </p:nvSpPr>
        <p:spPr>
          <a:xfrm>
            <a:off x="457200" y="1295400"/>
            <a:ext cx="8229600" cy="2516188"/>
          </a:xfrm>
        </p:spPr>
        <p:txBody>
          <a:bodyPr/>
          <a:lstStyle/>
          <a:p>
            <a:pPr algn="r" rtl="1" eaLnBrk="1" hangingPunct="1">
              <a:lnSpc>
                <a:spcPct val="80000"/>
              </a:lnSpc>
            </a:pPr>
            <a:r>
              <a:rPr lang="fa-IR" sz="2000" dirty="0" smtClean="0"/>
              <a:t>انجام </a:t>
            </a:r>
            <a:r>
              <a:rPr lang="en-US" sz="2000" dirty="0" smtClean="0"/>
              <a:t>AIMD</a:t>
            </a:r>
            <a:r>
              <a:rPr lang="fa-IR" sz="2000" dirty="0" smtClean="0"/>
              <a:t> در حالت پایدار خوب است.</a:t>
            </a:r>
          </a:p>
          <a:p>
            <a:pPr lvl="1" algn="r" rtl="1" eaLnBrk="1" hangingPunct="1">
              <a:lnSpc>
                <a:spcPct val="80000"/>
              </a:lnSpc>
            </a:pPr>
            <a:r>
              <a:rPr lang="fa-IR" sz="1600" dirty="0" smtClean="0"/>
              <a:t>اما چگونه به حالت پایدار برسیم؟</a:t>
            </a:r>
          </a:p>
          <a:p>
            <a:pPr algn="r" rtl="1" eaLnBrk="1" hangingPunct="1">
              <a:lnSpc>
                <a:spcPct val="80000"/>
              </a:lnSpc>
            </a:pPr>
            <a:endParaRPr lang="fa-IR" sz="2000" dirty="0" smtClean="0"/>
          </a:p>
          <a:p>
            <a:pPr algn="r" rtl="1" eaLnBrk="1" hangingPunct="1">
              <a:lnSpc>
                <a:spcPct val="80000"/>
              </a:lnSpc>
            </a:pPr>
            <a:r>
              <a:rPr lang="en-US" sz="2000" dirty="0" smtClean="0"/>
              <a:t>TCP</a:t>
            </a:r>
            <a:r>
              <a:rPr lang="fa-IR" sz="2000" dirty="0" smtClean="0"/>
              <a:t> از کجا بداند که نرخ شروع اولیه چقدر است؟ </a:t>
            </a:r>
          </a:p>
          <a:p>
            <a:pPr algn="r" rtl="1" eaLnBrk="1" hangingPunct="1">
              <a:lnSpc>
                <a:spcPct val="80000"/>
              </a:lnSpc>
            </a:pPr>
            <a:endParaRPr lang="fa-IR" sz="2000" dirty="0" smtClean="0"/>
          </a:p>
          <a:p>
            <a:pPr algn="r" rtl="1" eaLnBrk="1" hangingPunct="1">
              <a:lnSpc>
                <a:spcPct val="80000"/>
              </a:lnSpc>
            </a:pPr>
            <a:r>
              <a:rPr lang="fa-IR" sz="2000" dirty="0" smtClean="0"/>
              <a:t>به یک فاز اولیه ی سریع نیاز داریم که سریعا ما را به حالت پایدار برساند.</a:t>
            </a:r>
          </a:p>
          <a:p>
            <a:pPr lvl="1" algn="r" rtl="1" eaLnBrk="1" hangingPunct="1">
              <a:lnSpc>
                <a:spcPct val="80000"/>
              </a:lnSpc>
            </a:pPr>
            <a:r>
              <a:rPr lang="fa-IR" sz="1600" dirty="0" smtClean="0"/>
              <a:t>به این فاز شروع آهسته گفته می شود !</a:t>
            </a:r>
          </a:p>
          <a:p>
            <a:pPr lvl="1" algn="r" rtl="1" eaLnBrk="1" hangingPunct="1">
              <a:lnSpc>
                <a:spcPct val="80000"/>
              </a:lnSpc>
            </a:pPr>
            <a:r>
              <a:rPr lang="fa-IR" sz="1600" dirty="0" smtClean="0"/>
              <a:t>لینک گلوگاه سرعت را محدود خواهد کرد. </a:t>
            </a:r>
          </a:p>
          <a:p>
            <a:pPr lvl="1" algn="r" rtl="1" eaLnBrk="1" hangingPunct="1">
              <a:lnSpc>
                <a:spcPct val="80000"/>
              </a:lnSpc>
            </a:pPr>
            <a:r>
              <a:rPr lang="fa-IR" sz="1600" dirty="0" smtClean="0"/>
              <a:t>بعد از شروع آهسته، خود تنظیمی برقرار می‌شود! </a:t>
            </a:r>
          </a:p>
          <a:p>
            <a:pPr marL="1771650" lvl="4" eaLnBrk="1" hangingPunct="1">
              <a:lnSpc>
                <a:spcPct val="80000"/>
              </a:lnSpc>
            </a:pPr>
            <a:endParaRPr lang="en-US" sz="1400" dirty="0" smtClean="0"/>
          </a:p>
        </p:txBody>
      </p:sp>
      <p:sp>
        <p:nvSpPr>
          <p:cNvPr id="16389" name="Line 4"/>
          <p:cNvSpPr>
            <a:spLocks noChangeShapeType="1"/>
          </p:cNvSpPr>
          <p:nvPr/>
        </p:nvSpPr>
        <p:spPr bwMode="auto">
          <a:xfrm>
            <a:off x="1676400" y="4570413"/>
            <a:ext cx="1066800" cy="0"/>
          </a:xfrm>
          <a:prstGeom prst="line">
            <a:avLst/>
          </a:prstGeom>
          <a:noFill/>
          <a:ln w="9525">
            <a:solidFill>
              <a:srgbClr val="000000"/>
            </a:solidFill>
            <a:round/>
            <a:headEnd/>
            <a:tailEnd/>
          </a:ln>
        </p:spPr>
        <p:txBody>
          <a:bodyPr wrap="none" anchor="ctr"/>
          <a:lstStyle/>
          <a:p>
            <a:endParaRPr lang="en-US"/>
          </a:p>
        </p:txBody>
      </p:sp>
      <p:sp>
        <p:nvSpPr>
          <p:cNvPr id="16390" name="Line 5"/>
          <p:cNvSpPr>
            <a:spLocks noChangeShapeType="1"/>
          </p:cNvSpPr>
          <p:nvPr/>
        </p:nvSpPr>
        <p:spPr bwMode="auto">
          <a:xfrm>
            <a:off x="1676400" y="5016500"/>
            <a:ext cx="1066800" cy="0"/>
          </a:xfrm>
          <a:prstGeom prst="line">
            <a:avLst/>
          </a:prstGeom>
          <a:noFill/>
          <a:ln w="9525">
            <a:solidFill>
              <a:srgbClr val="000000"/>
            </a:solidFill>
            <a:round/>
            <a:headEnd/>
            <a:tailEnd/>
          </a:ln>
        </p:spPr>
        <p:txBody>
          <a:bodyPr wrap="none" anchor="ctr"/>
          <a:lstStyle/>
          <a:p>
            <a:endParaRPr lang="en-US"/>
          </a:p>
        </p:txBody>
      </p:sp>
      <p:sp>
        <p:nvSpPr>
          <p:cNvPr id="16391" name="Line 6"/>
          <p:cNvSpPr>
            <a:spLocks noChangeShapeType="1"/>
          </p:cNvSpPr>
          <p:nvPr/>
        </p:nvSpPr>
        <p:spPr bwMode="auto">
          <a:xfrm>
            <a:off x="3048000" y="4719638"/>
            <a:ext cx="2743200" cy="0"/>
          </a:xfrm>
          <a:prstGeom prst="line">
            <a:avLst/>
          </a:prstGeom>
          <a:noFill/>
          <a:ln w="9525">
            <a:solidFill>
              <a:srgbClr val="000000"/>
            </a:solidFill>
            <a:round/>
            <a:headEnd/>
            <a:tailEnd/>
          </a:ln>
        </p:spPr>
        <p:txBody>
          <a:bodyPr wrap="none" anchor="ctr"/>
          <a:lstStyle/>
          <a:p>
            <a:endParaRPr lang="en-US"/>
          </a:p>
        </p:txBody>
      </p:sp>
      <p:sp>
        <p:nvSpPr>
          <p:cNvPr id="16392" name="Line 7"/>
          <p:cNvSpPr>
            <a:spLocks noChangeShapeType="1"/>
          </p:cNvSpPr>
          <p:nvPr/>
        </p:nvSpPr>
        <p:spPr bwMode="auto">
          <a:xfrm>
            <a:off x="3048000" y="4868863"/>
            <a:ext cx="2743200" cy="0"/>
          </a:xfrm>
          <a:prstGeom prst="line">
            <a:avLst/>
          </a:prstGeom>
          <a:noFill/>
          <a:ln w="9525">
            <a:solidFill>
              <a:srgbClr val="000000"/>
            </a:solidFill>
            <a:round/>
            <a:headEnd/>
            <a:tailEnd/>
          </a:ln>
        </p:spPr>
        <p:txBody>
          <a:bodyPr wrap="none" anchor="ctr"/>
          <a:lstStyle/>
          <a:p>
            <a:endParaRPr lang="en-US"/>
          </a:p>
        </p:txBody>
      </p:sp>
      <p:sp>
        <p:nvSpPr>
          <p:cNvPr id="16393" name="Line 8"/>
          <p:cNvSpPr>
            <a:spLocks noChangeShapeType="1"/>
          </p:cNvSpPr>
          <p:nvPr/>
        </p:nvSpPr>
        <p:spPr bwMode="auto">
          <a:xfrm>
            <a:off x="2743200" y="4570413"/>
            <a:ext cx="304800" cy="149225"/>
          </a:xfrm>
          <a:prstGeom prst="line">
            <a:avLst/>
          </a:prstGeom>
          <a:noFill/>
          <a:ln w="9525">
            <a:solidFill>
              <a:srgbClr val="000000"/>
            </a:solidFill>
            <a:round/>
            <a:headEnd/>
            <a:tailEnd/>
          </a:ln>
        </p:spPr>
        <p:txBody>
          <a:bodyPr wrap="none" anchor="ctr"/>
          <a:lstStyle/>
          <a:p>
            <a:endParaRPr lang="en-US"/>
          </a:p>
        </p:txBody>
      </p:sp>
      <p:sp>
        <p:nvSpPr>
          <p:cNvPr id="16394" name="Line 9"/>
          <p:cNvSpPr>
            <a:spLocks noChangeShapeType="1"/>
          </p:cNvSpPr>
          <p:nvPr/>
        </p:nvSpPr>
        <p:spPr bwMode="auto">
          <a:xfrm flipV="1">
            <a:off x="2743200" y="4868863"/>
            <a:ext cx="304800" cy="147637"/>
          </a:xfrm>
          <a:prstGeom prst="line">
            <a:avLst/>
          </a:prstGeom>
          <a:noFill/>
          <a:ln w="9525">
            <a:solidFill>
              <a:srgbClr val="000000"/>
            </a:solidFill>
            <a:round/>
            <a:headEnd/>
            <a:tailEnd/>
          </a:ln>
        </p:spPr>
        <p:txBody>
          <a:bodyPr wrap="none" anchor="ctr"/>
          <a:lstStyle/>
          <a:p>
            <a:endParaRPr lang="en-US"/>
          </a:p>
        </p:txBody>
      </p:sp>
      <p:sp>
        <p:nvSpPr>
          <p:cNvPr id="16395" name="Line 10"/>
          <p:cNvSpPr>
            <a:spLocks noChangeShapeType="1"/>
          </p:cNvSpPr>
          <p:nvPr/>
        </p:nvSpPr>
        <p:spPr bwMode="auto">
          <a:xfrm>
            <a:off x="6096000" y="4570413"/>
            <a:ext cx="1066800" cy="0"/>
          </a:xfrm>
          <a:prstGeom prst="line">
            <a:avLst/>
          </a:prstGeom>
          <a:noFill/>
          <a:ln w="9525">
            <a:solidFill>
              <a:srgbClr val="000000"/>
            </a:solidFill>
            <a:round/>
            <a:headEnd/>
            <a:tailEnd/>
          </a:ln>
        </p:spPr>
        <p:txBody>
          <a:bodyPr wrap="none" anchor="ctr"/>
          <a:lstStyle/>
          <a:p>
            <a:endParaRPr lang="en-US"/>
          </a:p>
        </p:txBody>
      </p:sp>
      <p:sp>
        <p:nvSpPr>
          <p:cNvPr id="16396" name="Line 11"/>
          <p:cNvSpPr>
            <a:spLocks noChangeShapeType="1"/>
          </p:cNvSpPr>
          <p:nvPr/>
        </p:nvSpPr>
        <p:spPr bwMode="auto">
          <a:xfrm>
            <a:off x="6096000" y="5016500"/>
            <a:ext cx="1066800" cy="0"/>
          </a:xfrm>
          <a:prstGeom prst="line">
            <a:avLst/>
          </a:prstGeom>
          <a:noFill/>
          <a:ln w="9525">
            <a:solidFill>
              <a:srgbClr val="000000"/>
            </a:solidFill>
            <a:round/>
            <a:headEnd/>
            <a:tailEnd/>
          </a:ln>
        </p:spPr>
        <p:txBody>
          <a:bodyPr wrap="none" anchor="ctr"/>
          <a:lstStyle/>
          <a:p>
            <a:endParaRPr lang="en-US"/>
          </a:p>
        </p:txBody>
      </p:sp>
      <p:sp>
        <p:nvSpPr>
          <p:cNvPr id="16397" name="Line 12"/>
          <p:cNvSpPr>
            <a:spLocks noChangeShapeType="1"/>
          </p:cNvSpPr>
          <p:nvPr/>
        </p:nvSpPr>
        <p:spPr bwMode="auto">
          <a:xfrm>
            <a:off x="5791200" y="4868863"/>
            <a:ext cx="304800" cy="147637"/>
          </a:xfrm>
          <a:prstGeom prst="line">
            <a:avLst/>
          </a:prstGeom>
          <a:noFill/>
          <a:ln w="9525">
            <a:solidFill>
              <a:srgbClr val="000000"/>
            </a:solidFill>
            <a:round/>
            <a:headEnd/>
            <a:tailEnd/>
          </a:ln>
        </p:spPr>
        <p:txBody>
          <a:bodyPr wrap="none" anchor="ctr"/>
          <a:lstStyle/>
          <a:p>
            <a:endParaRPr lang="en-US"/>
          </a:p>
        </p:txBody>
      </p:sp>
      <p:sp>
        <p:nvSpPr>
          <p:cNvPr id="16398" name="Line 13"/>
          <p:cNvSpPr>
            <a:spLocks noChangeShapeType="1"/>
          </p:cNvSpPr>
          <p:nvPr/>
        </p:nvSpPr>
        <p:spPr bwMode="auto">
          <a:xfrm flipV="1">
            <a:off x="5791200" y="4570413"/>
            <a:ext cx="304800" cy="149225"/>
          </a:xfrm>
          <a:prstGeom prst="line">
            <a:avLst/>
          </a:prstGeom>
          <a:noFill/>
          <a:ln w="9525">
            <a:solidFill>
              <a:srgbClr val="000000"/>
            </a:solidFill>
            <a:round/>
            <a:headEnd/>
            <a:tailEnd/>
          </a:ln>
        </p:spPr>
        <p:txBody>
          <a:bodyPr wrap="none" anchor="ctr"/>
          <a:lstStyle/>
          <a:p>
            <a:endParaRPr lang="en-US"/>
          </a:p>
        </p:txBody>
      </p:sp>
      <p:sp>
        <p:nvSpPr>
          <p:cNvPr id="16399" name="Rectangle 14"/>
          <p:cNvSpPr>
            <a:spLocks noChangeArrowheads="1"/>
          </p:cNvSpPr>
          <p:nvPr/>
        </p:nvSpPr>
        <p:spPr bwMode="auto">
          <a:xfrm>
            <a:off x="2133600" y="4570413"/>
            <a:ext cx="76200" cy="446087"/>
          </a:xfrm>
          <a:prstGeom prst="rect">
            <a:avLst/>
          </a:prstGeom>
          <a:solidFill>
            <a:schemeClr val="accent1"/>
          </a:solidFill>
          <a:ln w="9525">
            <a:solidFill>
              <a:srgbClr val="000000"/>
            </a:solidFill>
            <a:miter lim="800000"/>
            <a:headEnd/>
            <a:tailEnd/>
          </a:ln>
        </p:spPr>
        <p:txBody>
          <a:bodyPr wrap="none" anchor="ctr"/>
          <a:lstStyle/>
          <a:p>
            <a:endParaRPr lang="en-US"/>
          </a:p>
        </p:txBody>
      </p:sp>
      <p:sp>
        <p:nvSpPr>
          <p:cNvPr id="16400" name="Rectangle 15"/>
          <p:cNvSpPr>
            <a:spLocks noChangeArrowheads="1"/>
          </p:cNvSpPr>
          <p:nvPr/>
        </p:nvSpPr>
        <p:spPr bwMode="auto">
          <a:xfrm>
            <a:off x="2286000" y="4570413"/>
            <a:ext cx="76200" cy="446087"/>
          </a:xfrm>
          <a:prstGeom prst="rect">
            <a:avLst/>
          </a:prstGeom>
          <a:solidFill>
            <a:schemeClr val="accent1"/>
          </a:solidFill>
          <a:ln w="9525">
            <a:solidFill>
              <a:srgbClr val="000000"/>
            </a:solidFill>
            <a:miter lim="800000"/>
            <a:headEnd/>
            <a:tailEnd/>
          </a:ln>
        </p:spPr>
        <p:txBody>
          <a:bodyPr wrap="none" anchor="ctr"/>
          <a:lstStyle/>
          <a:p>
            <a:endParaRPr lang="en-US"/>
          </a:p>
        </p:txBody>
      </p:sp>
      <p:sp>
        <p:nvSpPr>
          <p:cNvPr id="16401" name="Rectangle 16"/>
          <p:cNvSpPr>
            <a:spLocks noChangeArrowheads="1"/>
          </p:cNvSpPr>
          <p:nvPr/>
        </p:nvSpPr>
        <p:spPr bwMode="auto">
          <a:xfrm>
            <a:off x="2438400" y="4570413"/>
            <a:ext cx="76200" cy="446087"/>
          </a:xfrm>
          <a:prstGeom prst="rect">
            <a:avLst/>
          </a:prstGeom>
          <a:solidFill>
            <a:schemeClr val="accent1"/>
          </a:solidFill>
          <a:ln w="9525">
            <a:solidFill>
              <a:srgbClr val="000000"/>
            </a:solidFill>
            <a:miter lim="800000"/>
            <a:headEnd/>
            <a:tailEnd/>
          </a:ln>
        </p:spPr>
        <p:txBody>
          <a:bodyPr wrap="none" anchor="ctr"/>
          <a:lstStyle/>
          <a:p>
            <a:endParaRPr lang="en-US"/>
          </a:p>
        </p:txBody>
      </p:sp>
      <p:sp>
        <p:nvSpPr>
          <p:cNvPr id="16402" name="Rectangle 17"/>
          <p:cNvSpPr>
            <a:spLocks noChangeArrowheads="1"/>
          </p:cNvSpPr>
          <p:nvPr/>
        </p:nvSpPr>
        <p:spPr bwMode="auto">
          <a:xfrm>
            <a:off x="2590800" y="4570413"/>
            <a:ext cx="76200" cy="446087"/>
          </a:xfrm>
          <a:prstGeom prst="rect">
            <a:avLst/>
          </a:prstGeom>
          <a:solidFill>
            <a:schemeClr val="accent1"/>
          </a:solidFill>
          <a:ln w="9525">
            <a:solidFill>
              <a:srgbClr val="000000"/>
            </a:solidFill>
            <a:miter lim="800000"/>
            <a:headEnd/>
            <a:tailEnd/>
          </a:ln>
        </p:spPr>
        <p:txBody>
          <a:bodyPr wrap="none" anchor="ctr"/>
          <a:lstStyle/>
          <a:p>
            <a:endParaRPr lang="en-US"/>
          </a:p>
        </p:txBody>
      </p:sp>
      <p:sp>
        <p:nvSpPr>
          <p:cNvPr id="16403" name="Rectangle 18"/>
          <p:cNvSpPr>
            <a:spLocks noChangeArrowheads="1"/>
          </p:cNvSpPr>
          <p:nvPr/>
        </p:nvSpPr>
        <p:spPr bwMode="auto">
          <a:xfrm>
            <a:off x="3200400" y="4719638"/>
            <a:ext cx="762000" cy="149225"/>
          </a:xfrm>
          <a:prstGeom prst="rect">
            <a:avLst/>
          </a:prstGeom>
          <a:solidFill>
            <a:schemeClr val="accent1"/>
          </a:solidFill>
          <a:ln w="9525">
            <a:solidFill>
              <a:srgbClr val="000000"/>
            </a:solidFill>
            <a:miter lim="800000"/>
            <a:headEnd/>
            <a:tailEnd/>
          </a:ln>
        </p:spPr>
        <p:txBody>
          <a:bodyPr wrap="none" anchor="ctr"/>
          <a:lstStyle/>
          <a:p>
            <a:endParaRPr lang="en-US"/>
          </a:p>
        </p:txBody>
      </p:sp>
      <p:sp>
        <p:nvSpPr>
          <p:cNvPr id="16404" name="Rectangle 19"/>
          <p:cNvSpPr>
            <a:spLocks noChangeArrowheads="1"/>
          </p:cNvSpPr>
          <p:nvPr/>
        </p:nvSpPr>
        <p:spPr bwMode="auto">
          <a:xfrm>
            <a:off x="4114800" y="4719638"/>
            <a:ext cx="762000" cy="149225"/>
          </a:xfrm>
          <a:prstGeom prst="rect">
            <a:avLst/>
          </a:prstGeom>
          <a:solidFill>
            <a:schemeClr val="accent1"/>
          </a:solidFill>
          <a:ln w="9525">
            <a:solidFill>
              <a:srgbClr val="000000"/>
            </a:solidFill>
            <a:miter lim="800000"/>
            <a:headEnd/>
            <a:tailEnd/>
          </a:ln>
        </p:spPr>
        <p:txBody>
          <a:bodyPr wrap="none" anchor="ctr"/>
          <a:lstStyle/>
          <a:p>
            <a:endParaRPr lang="en-US"/>
          </a:p>
        </p:txBody>
      </p:sp>
      <p:sp>
        <p:nvSpPr>
          <p:cNvPr id="16405" name="Rectangle 20"/>
          <p:cNvSpPr>
            <a:spLocks noChangeArrowheads="1"/>
          </p:cNvSpPr>
          <p:nvPr/>
        </p:nvSpPr>
        <p:spPr bwMode="auto">
          <a:xfrm>
            <a:off x="5029200" y="4719638"/>
            <a:ext cx="762000" cy="149225"/>
          </a:xfrm>
          <a:prstGeom prst="rect">
            <a:avLst/>
          </a:prstGeom>
          <a:solidFill>
            <a:schemeClr val="accent1"/>
          </a:solidFill>
          <a:ln w="9525">
            <a:solidFill>
              <a:srgbClr val="000000"/>
            </a:solidFill>
            <a:miter lim="800000"/>
            <a:headEnd/>
            <a:tailEnd/>
          </a:ln>
        </p:spPr>
        <p:txBody>
          <a:bodyPr wrap="none" anchor="ctr"/>
          <a:lstStyle/>
          <a:p>
            <a:endParaRPr lang="en-US"/>
          </a:p>
        </p:txBody>
      </p:sp>
      <p:sp>
        <p:nvSpPr>
          <p:cNvPr id="16406" name="Rectangle 21"/>
          <p:cNvSpPr>
            <a:spLocks noChangeArrowheads="1"/>
          </p:cNvSpPr>
          <p:nvPr/>
        </p:nvSpPr>
        <p:spPr bwMode="auto">
          <a:xfrm>
            <a:off x="6172200" y="4570413"/>
            <a:ext cx="76200" cy="446087"/>
          </a:xfrm>
          <a:prstGeom prst="rect">
            <a:avLst/>
          </a:prstGeom>
          <a:solidFill>
            <a:schemeClr val="accent1"/>
          </a:solidFill>
          <a:ln w="9525">
            <a:solidFill>
              <a:srgbClr val="000000"/>
            </a:solidFill>
            <a:miter lim="800000"/>
            <a:headEnd/>
            <a:tailEnd/>
          </a:ln>
        </p:spPr>
        <p:txBody>
          <a:bodyPr wrap="none" anchor="ctr"/>
          <a:lstStyle/>
          <a:p>
            <a:endParaRPr lang="en-US"/>
          </a:p>
        </p:txBody>
      </p:sp>
      <p:sp>
        <p:nvSpPr>
          <p:cNvPr id="16407" name="Rectangle 22"/>
          <p:cNvSpPr>
            <a:spLocks noChangeArrowheads="1"/>
          </p:cNvSpPr>
          <p:nvPr/>
        </p:nvSpPr>
        <p:spPr bwMode="auto">
          <a:xfrm>
            <a:off x="6781800" y="4570413"/>
            <a:ext cx="76200" cy="446087"/>
          </a:xfrm>
          <a:prstGeom prst="rect">
            <a:avLst/>
          </a:prstGeom>
          <a:solidFill>
            <a:schemeClr val="accent1"/>
          </a:solidFill>
          <a:ln w="9525">
            <a:solidFill>
              <a:srgbClr val="000000"/>
            </a:solidFill>
            <a:miter lim="800000"/>
            <a:headEnd/>
            <a:tailEnd/>
          </a:ln>
        </p:spPr>
        <p:txBody>
          <a:bodyPr wrap="none" anchor="ctr"/>
          <a:lstStyle/>
          <a:p>
            <a:endParaRPr lang="en-US"/>
          </a:p>
        </p:txBody>
      </p:sp>
      <p:sp>
        <p:nvSpPr>
          <p:cNvPr id="16408" name="Line 23"/>
          <p:cNvSpPr>
            <a:spLocks noChangeShapeType="1"/>
          </p:cNvSpPr>
          <p:nvPr/>
        </p:nvSpPr>
        <p:spPr bwMode="auto">
          <a:xfrm>
            <a:off x="1828800" y="5810250"/>
            <a:ext cx="1066800" cy="0"/>
          </a:xfrm>
          <a:prstGeom prst="line">
            <a:avLst/>
          </a:prstGeom>
          <a:noFill/>
          <a:ln w="9525">
            <a:solidFill>
              <a:srgbClr val="000000"/>
            </a:solidFill>
            <a:round/>
            <a:headEnd/>
            <a:tailEnd/>
          </a:ln>
        </p:spPr>
        <p:txBody>
          <a:bodyPr wrap="none" anchor="ctr"/>
          <a:lstStyle/>
          <a:p>
            <a:endParaRPr lang="en-US"/>
          </a:p>
        </p:txBody>
      </p:sp>
      <p:sp>
        <p:nvSpPr>
          <p:cNvPr id="16409" name="Line 24"/>
          <p:cNvSpPr>
            <a:spLocks noChangeShapeType="1"/>
          </p:cNvSpPr>
          <p:nvPr/>
        </p:nvSpPr>
        <p:spPr bwMode="auto">
          <a:xfrm>
            <a:off x="1828800" y="6256338"/>
            <a:ext cx="1066800" cy="0"/>
          </a:xfrm>
          <a:prstGeom prst="line">
            <a:avLst/>
          </a:prstGeom>
          <a:noFill/>
          <a:ln w="9525">
            <a:solidFill>
              <a:srgbClr val="000000"/>
            </a:solidFill>
            <a:round/>
            <a:headEnd/>
            <a:tailEnd/>
          </a:ln>
        </p:spPr>
        <p:txBody>
          <a:bodyPr wrap="none" anchor="ctr"/>
          <a:lstStyle/>
          <a:p>
            <a:endParaRPr lang="en-US"/>
          </a:p>
        </p:txBody>
      </p:sp>
      <p:sp>
        <p:nvSpPr>
          <p:cNvPr id="16410" name="Line 25"/>
          <p:cNvSpPr>
            <a:spLocks noChangeShapeType="1"/>
          </p:cNvSpPr>
          <p:nvPr/>
        </p:nvSpPr>
        <p:spPr bwMode="auto">
          <a:xfrm>
            <a:off x="3200400" y="5959475"/>
            <a:ext cx="2743200" cy="0"/>
          </a:xfrm>
          <a:prstGeom prst="line">
            <a:avLst/>
          </a:prstGeom>
          <a:noFill/>
          <a:ln w="9525">
            <a:solidFill>
              <a:srgbClr val="000000"/>
            </a:solidFill>
            <a:round/>
            <a:headEnd/>
            <a:tailEnd/>
          </a:ln>
        </p:spPr>
        <p:txBody>
          <a:bodyPr wrap="none" anchor="ctr"/>
          <a:lstStyle/>
          <a:p>
            <a:endParaRPr lang="en-US"/>
          </a:p>
        </p:txBody>
      </p:sp>
      <p:sp>
        <p:nvSpPr>
          <p:cNvPr id="16411" name="Line 26"/>
          <p:cNvSpPr>
            <a:spLocks noChangeShapeType="1"/>
          </p:cNvSpPr>
          <p:nvPr/>
        </p:nvSpPr>
        <p:spPr bwMode="auto">
          <a:xfrm>
            <a:off x="3200400" y="6108700"/>
            <a:ext cx="2743200" cy="0"/>
          </a:xfrm>
          <a:prstGeom prst="line">
            <a:avLst/>
          </a:prstGeom>
          <a:noFill/>
          <a:ln w="9525">
            <a:solidFill>
              <a:srgbClr val="000000"/>
            </a:solidFill>
            <a:round/>
            <a:headEnd/>
            <a:tailEnd/>
          </a:ln>
        </p:spPr>
        <p:txBody>
          <a:bodyPr wrap="none" anchor="ctr"/>
          <a:lstStyle/>
          <a:p>
            <a:endParaRPr lang="en-US"/>
          </a:p>
        </p:txBody>
      </p:sp>
      <p:sp>
        <p:nvSpPr>
          <p:cNvPr id="16412" name="Line 27"/>
          <p:cNvSpPr>
            <a:spLocks noChangeShapeType="1"/>
          </p:cNvSpPr>
          <p:nvPr/>
        </p:nvSpPr>
        <p:spPr bwMode="auto">
          <a:xfrm>
            <a:off x="2895600" y="5810250"/>
            <a:ext cx="304800" cy="149225"/>
          </a:xfrm>
          <a:prstGeom prst="line">
            <a:avLst/>
          </a:prstGeom>
          <a:noFill/>
          <a:ln w="9525">
            <a:solidFill>
              <a:srgbClr val="000000"/>
            </a:solidFill>
            <a:round/>
            <a:headEnd/>
            <a:tailEnd/>
          </a:ln>
        </p:spPr>
        <p:txBody>
          <a:bodyPr wrap="none" anchor="ctr"/>
          <a:lstStyle/>
          <a:p>
            <a:endParaRPr lang="en-US"/>
          </a:p>
        </p:txBody>
      </p:sp>
      <p:sp>
        <p:nvSpPr>
          <p:cNvPr id="16413" name="Line 28"/>
          <p:cNvSpPr>
            <a:spLocks noChangeShapeType="1"/>
          </p:cNvSpPr>
          <p:nvPr/>
        </p:nvSpPr>
        <p:spPr bwMode="auto">
          <a:xfrm flipV="1">
            <a:off x="2895600" y="6108700"/>
            <a:ext cx="304800" cy="147638"/>
          </a:xfrm>
          <a:prstGeom prst="line">
            <a:avLst/>
          </a:prstGeom>
          <a:noFill/>
          <a:ln w="9525">
            <a:solidFill>
              <a:srgbClr val="000000"/>
            </a:solidFill>
            <a:round/>
            <a:headEnd/>
            <a:tailEnd/>
          </a:ln>
        </p:spPr>
        <p:txBody>
          <a:bodyPr wrap="none" anchor="ctr"/>
          <a:lstStyle/>
          <a:p>
            <a:endParaRPr lang="en-US"/>
          </a:p>
        </p:txBody>
      </p:sp>
      <p:sp>
        <p:nvSpPr>
          <p:cNvPr id="16414" name="Line 29"/>
          <p:cNvSpPr>
            <a:spLocks noChangeShapeType="1"/>
          </p:cNvSpPr>
          <p:nvPr/>
        </p:nvSpPr>
        <p:spPr bwMode="auto">
          <a:xfrm>
            <a:off x="6248400" y="5810250"/>
            <a:ext cx="1066800" cy="0"/>
          </a:xfrm>
          <a:prstGeom prst="line">
            <a:avLst/>
          </a:prstGeom>
          <a:noFill/>
          <a:ln w="9525">
            <a:solidFill>
              <a:srgbClr val="000000"/>
            </a:solidFill>
            <a:round/>
            <a:headEnd/>
            <a:tailEnd/>
          </a:ln>
        </p:spPr>
        <p:txBody>
          <a:bodyPr wrap="none" anchor="ctr"/>
          <a:lstStyle/>
          <a:p>
            <a:endParaRPr lang="en-US"/>
          </a:p>
        </p:txBody>
      </p:sp>
      <p:sp>
        <p:nvSpPr>
          <p:cNvPr id="16415" name="Line 30"/>
          <p:cNvSpPr>
            <a:spLocks noChangeShapeType="1"/>
          </p:cNvSpPr>
          <p:nvPr/>
        </p:nvSpPr>
        <p:spPr bwMode="auto">
          <a:xfrm>
            <a:off x="6248400" y="6256338"/>
            <a:ext cx="1066800" cy="0"/>
          </a:xfrm>
          <a:prstGeom prst="line">
            <a:avLst/>
          </a:prstGeom>
          <a:noFill/>
          <a:ln w="9525">
            <a:solidFill>
              <a:srgbClr val="000000"/>
            </a:solidFill>
            <a:round/>
            <a:headEnd/>
            <a:tailEnd/>
          </a:ln>
        </p:spPr>
        <p:txBody>
          <a:bodyPr wrap="none" anchor="ctr"/>
          <a:lstStyle/>
          <a:p>
            <a:endParaRPr lang="en-US"/>
          </a:p>
        </p:txBody>
      </p:sp>
      <p:sp>
        <p:nvSpPr>
          <p:cNvPr id="16416" name="Line 31"/>
          <p:cNvSpPr>
            <a:spLocks noChangeShapeType="1"/>
          </p:cNvSpPr>
          <p:nvPr/>
        </p:nvSpPr>
        <p:spPr bwMode="auto">
          <a:xfrm>
            <a:off x="5943600" y="6108700"/>
            <a:ext cx="304800" cy="147638"/>
          </a:xfrm>
          <a:prstGeom prst="line">
            <a:avLst/>
          </a:prstGeom>
          <a:noFill/>
          <a:ln w="9525">
            <a:solidFill>
              <a:srgbClr val="000000"/>
            </a:solidFill>
            <a:round/>
            <a:headEnd/>
            <a:tailEnd/>
          </a:ln>
        </p:spPr>
        <p:txBody>
          <a:bodyPr wrap="none" anchor="ctr"/>
          <a:lstStyle/>
          <a:p>
            <a:endParaRPr lang="en-US"/>
          </a:p>
        </p:txBody>
      </p:sp>
      <p:sp>
        <p:nvSpPr>
          <p:cNvPr id="16417" name="Line 32"/>
          <p:cNvSpPr>
            <a:spLocks noChangeShapeType="1"/>
          </p:cNvSpPr>
          <p:nvPr/>
        </p:nvSpPr>
        <p:spPr bwMode="auto">
          <a:xfrm flipV="1">
            <a:off x="5943600" y="5810250"/>
            <a:ext cx="304800" cy="149225"/>
          </a:xfrm>
          <a:prstGeom prst="line">
            <a:avLst/>
          </a:prstGeom>
          <a:noFill/>
          <a:ln w="9525">
            <a:solidFill>
              <a:srgbClr val="000000"/>
            </a:solidFill>
            <a:round/>
            <a:headEnd/>
            <a:tailEnd/>
          </a:ln>
        </p:spPr>
        <p:txBody>
          <a:bodyPr wrap="none" anchor="ctr"/>
          <a:lstStyle/>
          <a:p>
            <a:endParaRPr lang="en-US"/>
          </a:p>
        </p:txBody>
      </p:sp>
      <p:sp>
        <p:nvSpPr>
          <p:cNvPr id="16418" name="Rectangle 33"/>
          <p:cNvSpPr>
            <a:spLocks noChangeArrowheads="1"/>
          </p:cNvSpPr>
          <p:nvPr/>
        </p:nvSpPr>
        <p:spPr bwMode="auto">
          <a:xfrm>
            <a:off x="3352800" y="5959475"/>
            <a:ext cx="152400" cy="149225"/>
          </a:xfrm>
          <a:prstGeom prst="rect">
            <a:avLst/>
          </a:prstGeom>
          <a:solidFill>
            <a:schemeClr val="accent1"/>
          </a:solidFill>
          <a:ln w="9525">
            <a:solidFill>
              <a:srgbClr val="000000"/>
            </a:solidFill>
            <a:miter lim="800000"/>
            <a:headEnd/>
            <a:tailEnd/>
          </a:ln>
        </p:spPr>
        <p:txBody>
          <a:bodyPr wrap="none" anchor="ctr"/>
          <a:lstStyle/>
          <a:p>
            <a:endParaRPr lang="en-US"/>
          </a:p>
        </p:txBody>
      </p:sp>
      <p:sp>
        <p:nvSpPr>
          <p:cNvPr id="16419" name="Line 34"/>
          <p:cNvSpPr>
            <a:spLocks noChangeShapeType="1"/>
          </p:cNvSpPr>
          <p:nvPr/>
        </p:nvSpPr>
        <p:spPr bwMode="auto">
          <a:xfrm>
            <a:off x="6400800" y="5810250"/>
            <a:ext cx="0" cy="446088"/>
          </a:xfrm>
          <a:prstGeom prst="line">
            <a:avLst/>
          </a:prstGeom>
          <a:noFill/>
          <a:ln w="9525">
            <a:solidFill>
              <a:srgbClr val="000000"/>
            </a:solidFill>
            <a:round/>
            <a:headEnd/>
            <a:tailEnd/>
          </a:ln>
        </p:spPr>
        <p:txBody>
          <a:bodyPr wrap="none" anchor="ctr"/>
          <a:lstStyle/>
          <a:p>
            <a:endParaRPr lang="en-US"/>
          </a:p>
        </p:txBody>
      </p:sp>
      <p:sp>
        <p:nvSpPr>
          <p:cNvPr id="16420" name="Line 35"/>
          <p:cNvSpPr>
            <a:spLocks noChangeShapeType="1"/>
          </p:cNvSpPr>
          <p:nvPr/>
        </p:nvSpPr>
        <p:spPr bwMode="auto">
          <a:xfrm>
            <a:off x="7010400" y="5810250"/>
            <a:ext cx="0" cy="446088"/>
          </a:xfrm>
          <a:prstGeom prst="line">
            <a:avLst/>
          </a:prstGeom>
          <a:noFill/>
          <a:ln w="9525">
            <a:solidFill>
              <a:srgbClr val="000000"/>
            </a:solidFill>
            <a:round/>
            <a:headEnd/>
            <a:tailEnd/>
          </a:ln>
        </p:spPr>
        <p:txBody>
          <a:bodyPr wrap="none" anchor="ctr"/>
          <a:lstStyle/>
          <a:p>
            <a:endParaRPr lang="en-US"/>
          </a:p>
        </p:txBody>
      </p:sp>
      <p:sp>
        <p:nvSpPr>
          <p:cNvPr id="16421" name="Line 36"/>
          <p:cNvSpPr>
            <a:spLocks noChangeShapeType="1"/>
          </p:cNvSpPr>
          <p:nvPr/>
        </p:nvSpPr>
        <p:spPr bwMode="auto">
          <a:xfrm>
            <a:off x="6248400" y="4471988"/>
            <a:ext cx="609600" cy="0"/>
          </a:xfrm>
          <a:prstGeom prst="line">
            <a:avLst/>
          </a:prstGeom>
          <a:noFill/>
          <a:ln w="9525">
            <a:solidFill>
              <a:srgbClr val="000000"/>
            </a:solidFill>
            <a:round/>
            <a:headEnd type="triangle" w="med" len="med"/>
            <a:tailEnd type="triangle" w="med" len="med"/>
          </a:ln>
        </p:spPr>
        <p:txBody>
          <a:bodyPr wrap="none" anchor="ctr"/>
          <a:lstStyle/>
          <a:p>
            <a:endParaRPr lang="en-US"/>
          </a:p>
        </p:txBody>
      </p:sp>
      <p:sp>
        <p:nvSpPr>
          <p:cNvPr id="16422" name="Text Box 37"/>
          <p:cNvSpPr txBox="1">
            <a:spLocks noChangeArrowheads="1"/>
          </p:cNvSpPr>
          <p:nvPr/>
        </p:nvSpPr>
        <p:spPr bwMode="auto">
          <a:xfrm>
            <a:off x="6324600" y="4572000"/>
            <a:ext cx="395288" cy="396875"/>
          </a:xfrm>
          <a:prstGeom prst="rect">
            <a:avLst/>
          </a:prstGeom>
          <a:noFill/>
          <a:ln w="9525">
            <a:noFill/>
            <a:miter lim="800000"/>
            <a:headEnd/>
            <a:tailEnd/>
          </a:ln>
        </p:spPr>
        <p:txBody>
          <a:bodyPr wrap="none">
            <a:spAutoFit/>
          </a:bodyPr>
          <a:lstStyle/>
          <a:p>
            <a:pPr eaLnBrk="0" hangingPunct="0"/>
            <a:r>
              <a:rPr lang="en-US" sz="2000">
                <a:solidFill>
                  <a:srgbClr val="000000"/>
                </a:solidFill>
              </a:rPr>
              <a:t>P</a:t>
            </a:r>
            <a:r>
              <a:rPr lang="en-US" sz="2000" baseline="-25000">
                <a:solidFill>
                  <a:srgbClr val="000000"/>
                </a:solidFill>
              </a:rPr>
              <a:t>r</a:t>
            </a:r>
            <a:endParaRPr lang="en-US" sz="2000">
              <a:solidFill>
                <a:srgbClr val="000000"/>
              </a:solidFill>
            </a:endParaRPr>
          </a:p>
        </p:txBody>
      </p:sp>
      <p:sp>
        <p:nvSpPr>
          <p:cNvPr id="16423" name="Line 38"/>
          <p:cNvSpPr>
            <a:spLocks noChangeShapeType="1"/>
          </p:cNvSpPr>
          <p:nvPr/>
        </p:nvSpPr>
        <p:spPr bwMode="auto">
          <a:xfrm>
            <a:off x="4191000" y="4619625"/>
            <a:ext cx="685800" cy="0"/>
          </a:xfrm>
          <a:prstGeom prst="line">
            <a:avLst/>
          </a:prstGeom>
          <a:noFill/>
          <a:ln w="9525">
            <a:solidFill>
              <a:srgbClr val="000000"/>
            </a:solidFill>
            <a:round/>
            <a:headEnd type="triangle" w="med" len="med"/>
            <a:tailEnd type="triangle" w="med" len="med"/>
          </a:ln>
        </p:spPr>
        <p:txBody>
          <a:bodyPr wrap="none" anchor="ctr"/>
          <a:lstStyle/>
          <a:p>
            <a:endParaRPr lang="en-US"/>
          </a:p>
        </p:txBody>
      </p:sp>
      <p:sp>
        <p:nvSpPr>
          <p:cNvPr id="16424" name="Text Box 39"/>
          <p:cNvSpPr txBox="1">
            <a:spLocks noChangeArrowheads="1"/>
          </p:cNvSpPr>
          <p:nvPr/>
        </p:nvSpPr>
        <p:spPr bwMode="auto">
          <a:xfrm>
            <a:off x="4278313" y="4191000"/>
            <a:ext cx="414337" cy="396875"/>
          </a:xfrm>
          <a:prstGeom prst="rect">
            <a:avLst/>
          </a:prstGeom>
          <a:noFill/>
          <a:ln w="9525">
            <a:noFill/>
            <a:miter lim="800000"/>
            <a:headEnd/>
            <a:tailEnd/>
          </a:ln>
        </p:spPr>
        <p:txBody>
          <a:bodyPr wrap="none">
            <a:spAutoFit/>
          </a:bodyPr>
          <a:lstStyle/>
          <a:p>
            <a:pPr eaLnBrk="0" hangingPunct="0"/>
            <a:r>
              <a:rPr lang="en-US" sz="2000">
                <a:solidFill>
                  <a:srgbClr val="000000"/>
                </a:solidFill>
              </a:rPr>
              <a:t>P</a:t>
            </a:r>
            <a:r>
              <a:rPr lang="en-US" sz="2000" baseline="-25000">
                <a:solidFill>
                  <a:srgbClr val="000000"/>
                </a:solidFill>
              </a:rPr>
              <a:t>b</a:t>
            </a:r>
            <a:endParaRPr lang="en-US" sz="2000">
              <a:solidFill>
                <a:srgbClr val="000000"/>
              </a:solidFill>
            </a:endParaRPr>
          </a:p>
        </p:txBody>
      </p:sp>
      <p:sp>
        <p:nvSpPr>
          <p:cNvPr id="16425" name="Line 40"/>
          <p:cNvSpPr>
            <a:spLocks noChangeShapeType="1"/>
          </p:cNvSpPr>
          <p:nvPr/>
        </p:nvSpPr>
        <p:spPr bwMode="auto">
          <a:xfrm>
            <a:off x="6400800" y="6356350"/>
            <a:ext cx="609600" cy="0"/>
          </a:xfrm>
          <a:prstGeom prst="line">
            <a:avLst/>
          </a:prstGeom>
          <a:noFill/>
          <a:ln w="9525">
            <a:solidFill>
              <a:srgbClr val="000000"/>
            </a:solidFill>
            <a:round/>
            <a:headEnd type="triangle" w="med" len="med"/>
            <a:tailEnd type="triangle" w="med" len="med"/>
          </a:ln>
        </p:spPr>
        <p:txBody>
          <a:bodyPr wrap="none" anchor="ctr"/>
          <a:lstStyle/>
          <a:p>
            <a:endParaRPr lang="en-US"/>
          </a:p>
        </p:txBody>
      </p:sp>
      <p:sp>
        <p:nvSpPr>
          <p:cNvPr id="16426" name="Text Box 41"/>
          <p:cNvSpPr txBox="1">
            <a:spLocks noChangeArrowheads="1"/>
          </p:cNvSpPr>
          <p:nvPr/>
        </p:nvSpPr>
        <p:spPr bwMode="auto">
          <a:xfrm>
            <a:off x="6524625" y="5867400"/>
            <a:ext cx="449263" cy="396875"/>
          </a:xfrm>
          <a:prstGeom prst="rect">
            <a:avLst/>
          </a:prstGeom>
          <a:noFill/>
          <a:ln w="9525">
            <a:noFill/>
            <a:miter lim="800000"/>
            <a:headEnd/>
            <a:tailEnd/>
          </a:ln>
        </p:spPr>
        <p:txBody>
          <a:bodyPr wrap="none">
            <a:spAutoFit/>
          </a:bodyPr>
          <a:lstStyle/>
          <a:p>
            <a:pPr eaLnBrk="0" hangingPunct="0"/>
            <a:r>
              <a:rPr lang="en-US" sz="2000">
                <a:solidFill>
                  <a:srgbClr val="000000"/>
                </a:solidFill>
              </a:rPr>
              <a:t>A</a:t>
            </a:r>
            <a:r>
              <a:rPr lang="en-US" sz="2000" baseline="-25000">
                <a:solidFill>
                  <a:srgbClr val="000000"/>
                </a:solidFill>
              </a:rPr>
              <a:t>r</a:t>
            </a:r>
            <a:endParaRPr lang="en-US" sz="2000">
              <a:solidFill>
                <a:srgbClr val="000000"/>
              </a:solidFill>
            </a:endParaRPr>
          </a:p>
        </p:txBody>
      </p:sp>
      <p:sp>
        <p:nvSpPr>
          <p:cNvPr id="16427" name="Text Box 42"/>
          <p:cNvSpPr txBox="1">
            <a:spLocks noChangeArrowheads="1"/>
          </p:cNvSpPr>
          <p:nvPr/>
        </p:nvSpPr>
        <p:spPr bwMode="auto">
          <a:xfrm>
            <a:off x="4354513" y="6096000"/>
            <a:ext cx="468312" cy="396875"/>
          </a:xfrm>
          <a:prstGeom prst="rect">
            <a:avLst/>
          </a:prstGeom>
          <a:noFill/>
          <a:ln w="9525">
            <a:noFill/>
            <a:miter lim="800000"/>
            <a:headEnd/>
            <a:tailEnd/>
          </a:ln>
        </p:spPr>
        <p:txBody>
          <a:bodyPr wrap="none">
            <a:spAutoFit/>
          </a:bodyPr>
          <a:lstStyle/>
          <a:p>
            <a:pPr eaLnBrk="0" hangingPunct="0"/>
            <a:r>
              <a:rPr lang="en-US" sz="2000">
                <a:solidFill>
                  <a:srgbClr val="000000"/>
                </a:solidFill>
              </a:rPr>
              <a:t>A</a:t>
            </a:r>
            <a:r>
              <a:rPr lang="en-US" sz="2000" baseline="-25000">
                <a:solidFill>
                  <a:srgbClr val="000000"/>
                </a:solidFill>
              </a:rPr>
              <a:t>b</a:t>
            </a:r>
            <a:endParaRPr lang="en-US" sz="2000">
              <a:solidFill>
                <a:srgbClr val="000000"/>
              </a:solidFill>
            </a:endParaRPr>
          </a:p>
        </p:txBody>
      </p:sp>
      <p:sp>
        <p:nvSpPr>
          <p:cNvPr id="16428" name="Rectangle 43"/>
          <p:cNvSpPr>
            <a:spLocks noChangeArrowheads="1"/>
          </p:cNvSpPr>
          <p:nvPr/>
        </p:nvSpPr>
        <p:spPr bwMode="auto">
          <a:xfrm>
            <a:off x="4800600" y="5959475"/>
            <a:ext cx="152400" cy="149225"/>
          </a:xfrm>
          <a:prstGeom prst="rect">
            <a:avLst/>
          </a:prstGeom>
          <a:solidFill>
            <a:schemeClr val="accent1"/>
          </a:solidFill>
          <a:ln w="9525">
            <a:solidFill>
              <a:srgbClr val="000000"/>
            </a:solidFill>
            <a:miter lim="800000"/>
            <a:headEnd/>
            <a:tailEnd/>
          </a:ln>
        </p:spPr>
        <p:txBody>
          <a:bodyPr wrap="none" anchor="ctr"/>
          <a:lstStyle/>
          <a:p>
            <a:endParaRPr lang="en-US"/>
          </a:p>
        </p:txBody>
      </p:sp>
      <p:sp>
        <p:nvSpPr>
          <p:cNvPr id="16429" name="Rectangle 44"/>
          <p:cNvSpPr>
            <a:spLocks noChangeArrowheads="1"/>
          </p:cNvSpPr>
          <p:nvPr/>
        </p:nvSpPr>
        <p:spPr bwMode="auto">
          <a:xfrm>
            <a:off x="5715000" y="5959475"/>
            <a:ext cx="152400" cy="149225"/>
          </a:xfrm>
          <a:prstGeom prst="rect">
            <a:avLst/>
          </a:prstGeom>
          <a:solidFill>
            <a:schemeClr val="accent1"/>
          </a:solidFill>
          <a:ln w="9525">
            <a:solidFill>
              <a:srgbClr val="000000"/>
            </a:solidFill>
            <a:miter lim="800000"/>
            <a:headEnd/>
            <a:tailEnd/>
          </a:ln>
        </p:spPr>
        <p:txBody>
          <a:bodyPr wrap="none" anchor="ctr"/>
          <a:lstStyle/>
          <a:p>
            <a:endParaRPr lang="en-US"/>
          </a:p>
        </p:txBody>
      </p:sp>
      <p:sp>
        <p:nvSpPr>
          <p:cNvPr id="16430" name="Line 45"/>
          <p:cNvSpPr>
            <a:spLocks noChangeShapeType="1"/>
          </p:cNvSpPr>
          <p:nvPr/>
        </p:nvSpPr>
        <p:spPr bwMode="auto">
          <a:xfrm>
            <a:off x="4191000" y="6157913"/>
            <a:ext cx="609600" cy="0"/>
          </a:xfrm>
          <a:prstGeom prst="line">
            <a:avLst/>
          </a:prstGeom>
          <a:noFill/>
          <a:ln w="9525">
            <a:solidFill>
              <a:srgbClr val="000000"/>
            </a:solidFill>
            <a:round/>
            <a:headEnd type="triangle" w="med" len="med"/>
            <a:tailEnd type="triangle" w="med" len="med"/>
          </a:ln>
        </p:spPr>
        <p:txBody>
          <a:bodyPr wrap="none" anchor="ctr"/>
          <a:lstStyle/>
          <a:p>
            <a:endParaRPr lang="en-US"/>
          </a:p>
        </p:txBody>
      </p:sp>
      <p:sp>
        <p:nvSpPr>
          <p:cNvPr id="16431" name="Rectangle 46"/>
          <p:cNvSpPr>
            <a:spLocks noChangeArrowheads="1"/>
          </p:cNvSpPr>
          <p:nvPr/>
        </p:nvSpPr>
        <p:spPr bwMode="auto">
          <a:xfrm>
            <a:off x="4038600" y="5959475"/>
            <a:ext cx="152400" cy="149225"/>
          </a:xfrm>
          <a:prstGeom prst="rect">
            <a:avLst/>
          </a:prstGeom>
          <a:solidFill>
            <a:schemeClr val="accent1"/>
          </a:solidFill>
          <a:ln w="9525">
            <a:solidFill>
              <a:srgbClr val="000000"/>
            </a:solidFill>
            <a:miter lim="800000"/>
            <a:headEnd/>
            <a:tailEnd/>
          </a:ln>
        </p:spPr>
        <p:txBody>
          <a:bodyPr wrap="none" anchor="ctr"/>
          <a:lstStyle/>
          <a:p>
            <a:endParaRPr lang="en-US"/>
          </a:p>
        </p:txBody>
      </p:sp>
      <p:sp>
        <p:nvSpPr>
          <p:cNvPr id="16432" name="Line 47"/>
          <p:cNvSpPr>
            <a:spLocks noChangeShapeType="1"/>
          </p:cNvSpPr>
          <p:nvPr/>
        </p:nvSpPr>
        <p:spPr bwMode="auto">
          <a:xfrm>
            <a:off x="3200400" y="4967288"/>
            <a:ext cx="1066800" cy="0"/>
          </a:xfrm>
          <a:prstGeom prst="line">
            <a:avLst/>
          </a:prstGeom>
          <a:noFill/>
          <a:ln w="9525">
            <a:solidFill>
              <a:srgbClr val="000000"/>
            </a:solidFill>
            <a:round/>
            <a:headEnd/>
            <a:tailEnd type="triangle" w="med" len="med"/>
          </a:ln>
        </p:spPr>
        <p:txBody>
          <a:bodyPr wrap="none" anchor="ctr"/>
          <a:lstStyle/>
          <a:p>
            <a:endParaRPr lang="en-US"/>
          </a:p>
        </p:txBody>
      </p:sp>
      <p:sp>
        <p:nvSpPr>
          <p:cNvPr id="16433" name="Line 48"/>
          <p:cNvSpPr>
            <a:spLocks noChangeShapeType="1"/>
          </p:cNvSpPr>
          <p:nvPr/>
        </p:nvSpPr>
        <p:spPr bwMode="auto">
          <a:xfrm flipH="1">
            <a:off x="4953000" y="5910263"/>
            <a:ext cx="838200" cy="0"/>
          </a:xfrm>
          <a:prstGeom prst="line">
            <a:avLst/>
          </a:prstGeom>
          <a:noFill/>
          <a:ln w="9525">
            <a:solidFill>
              <a:srgbClr val="000000"/>
            </a:solidFill>
            <a:round/>
            <a:headEnd/>
            <a:tailEnd type="triangle" w="med" len="med"/>
          </a:ln>
        </p:spPr>
        <p:txBody>
          <a:bodyPr wrap="none" anchor="ctr"/>
          <a:lstStyle/>
          <a:p>
            <a:endParaRPr lang="en-US"/>
          </a:p>
        </p:txBody>
      </p:sp>
      <p:sp>
        <p:nvSpPr>
          <p:cNvPr id="16434" name="Freeform 49"/>
          <p:cNvSpPr>
            <a:spLocks/>
          </p:cNvSpPr>
          <p:nvPr/>
        </p:nvSpPr>
        <p:spPr bwMode="auto">
          <a:xfrm>
            <a:off x="7086600" y="4768850"/>
            <a:ext cx="762000" cy="1239838"/>
          </a:xfrm>
          <a:custGeom>
            <a:avLst/>
            <a:gdLst>
              <a:gd name="T0" fmla="*/ 2147483647 w 480"/>
              <a:gd name="T1" fmla="*/ 2147483647 h 1200"/>
              <a:gd name="T2" fmla="*/ 2147483647 w 480"/>
              <a:gd name="T3" fmla="*/ 2147483647 h 1200"/>
              <a:gd name="T4" fmla="*/ 2147483647 w 480"/>
              <a:gd name="T5" fmla="*/ 0 h 1200"/>
              <a:gd name="T6" fmla="*/ 2147483647 w 480"/>
              <a:gd name="T7" fmla="*/ 2147483647 h 1200"/>
              <a:gd name="T8" fmla="*/ 2147483647 w 480"/>
              <a:gd name="T9" fmla="*/ 2147483647 h 1200"/>
              <a:gd name="T10" fmla="*/ 0 60000 65536"/>
              <a:gd name="T11" fmla="*/ 0 60000 65536"/>
              <a:gd name="T12" fmla="*/ 0 60000 65536"/>
              <a:gd name="T13" fmla="*/ 0 60000 65536"/>
              <a:gd name="T14" fmla="*/ 0 60000 65536"/>
              <a:gd name="T15" fmla="*/ 0 w 480"/>
              <a:gd name="T16" fmla="*/ 0 h 1200"/>
              <a:gd name="T17" fmla="*/ 480 w 480"/>
              <a:gd name="T18" fmla="*/ 1200 h 1200"/>
            </a:gdLst>
            <a:ahLst/>
            <a:cxnLst>
              <a:cxn ang="T10">
                <a:pos x="T0" y="T1"/>
              </a:cxn>
              <a:cxn ang="T11">
                <a:pos x="T2" y="T3"/>
              </a:cxn>
              <a:cxn ang="T12">
                <a:pos x="T4" y="T5"/>
              </a:cxn>
              <a:cxn ang="T13">
                <a:pos x="T6" y="T7"/>
              </a:cxn>
              <a:cxn ang="T14">
                <a:pos x="T8" y="T9"/>
              </a:cxn>
            </a:cxnLst>
            <a:rect l="T15" t="T16" r="T17" b="T18"/>
            <a:pathLst>
              <a:path w="480" h="1200">
                <a:moveTo>
                  <a:pt x="23" y="1"/>
                </a:moveTo>
                <a:cubicBezTo>
                  <a:pt x="0" y="1"/>
                  <a:pt x="62" y="9"/>
                  <a:pt x="109" y="9"/>
                </a:cubicBezTo>
                <a:lnTo>
                  <a:pt x="480" y="0"/>
                </a:lnTo>
                <a:lnTo>
                  <a:pt x="480" y="1200"/>
                </a:lnTo>
                <a:lnTo>
                  <a:pt x="48" y="1200"/>
                </a:lnTo>
              </a:path>
            </a:pathLst>
          </a:custGeom>
          <a:noFill/>
          <a:ln w="9525">
            <a:solidFill>
              <a:srgbClr val="000000"/>
            </a:solidFill>
            <a:round/>
            <a:headEnd type="none" w="med" len="med"/>
            <a:tailEnd type="triangle" w="med" len="med"/>
          </a:ln>
        </p:spPr>
        <p:txBody>
          <a:bodyPr wrap="none" anchor="ctr"/>
          <a:lstStyle/>
          <a:p>
            <a:endParaRPr lang="en-US"/>
          </a:p>
        </p:txBody>
      </p:sp>
      <p:sp>
        <p:nvSpPr>
          <p:cNvPr id="16435" name="Line 50"/>
          <p:cNvSpPr>
            <a:spLocks noChangeShapeType="1"/>
          </p:cNvSpPr>
          <p:nvPr/>
        </p:nvSpPr>
        <p:spPr bwMode="auto">
          <a:xfrm>
            <a:off x="2133600" y="5810250"/>
            <a:ext cx="0" cy="446088"/>
          </a:xfrm>
          <a:prstGeom prst="line">
            <a:avLst/>
          </a:prstGeom>
          <a:noFill/>
          <a:ln w="9525">
            <a:solidFill>
              <a:srgbClr val="000000"/>
            </a:solidFill>
            <a:round/>
            <a:headEnd/>
            <a:tailEnd/>
          </a:ln>
        </p:spPr>
        <p:txBody>
          <a:bodyPr wrap="none" anchor="ctr"/>
          <a:lstStyle/>
          <a:p>
            <a:endParaRPr lang="en-US"/>
          </a:p>
        </p:txBody>
      </p:sp>
      <p:sp>
        <p:nvSpPr>
          <p:cNvPr id="16436" name="Line 51"/>
          <p:cNvSpPr>
            <a:spLocks noChangeShapeType="1"/>
          </p:cNvSpPr>
          <p:nvPr/>
        </p:nvSpPr>
        <p:spPr bwMode="auto">
          <a:xfrm>
            <a:off x="2743200" y="5810250"/>
            <a:ext cx="0" cy="446088"/>
          </a:xfrm>
          <a:prstGeom prst="line">
            <a:avLst/>
          </a:prstGeom>
          <a:noFill/>
          <a:ln w="9525">
            <a:solidFill>
              <a:srgbClr val="000000"/>
            </a:solidFill>
            <a:round/>
            <a:headEnd/>
            <a:tailEnd/>
          </a:ln>
        </p:spPr>
        <p:txBody>
          <a:bodyPr wrap="none" anchor="ctr"/>
          <a:lstStyle/>
          <a:p>
            <a:endParaRPr lang="en-US"/>
          </a:p>
        </p:txBody>
      </p:sp>
      <p:sp>
        <p:nvSpPr>
          <p:cNvPr id="16437" name="Freeform 52"/>
          <p:cNvSpPr>
            <a:spLocks/>
          </p:cNvSpPr>
          <p:nvPr/>
        </p:nvSpPr>
        <p:spPr bwMode="auto">
          <a:xfrm flipH="1" flipV="1">
            <a:off x="1143000" y="4818063"/>
            <a:ext cx="762000" cy="1239837"/>
          </a:xfrm>
          <a:custGeom>
            <a:avLst/>
            <a:gdLst>
              <a:gd name="T0" fmla="*/ 2147483647 w 480"/>
              <a:gd name="T1" fmla="*/ 2147483647 h 1200"/>
              <a:gd name="T2" fmla="*/ 2147483647 w 480"/>
              <a:gd name="T3" fmla="*/ 2147483647 h 1200"/>
              <a:gd name="T4" fmla="*/ 2147483647 w 480"/>
              <a:gd name="T5" fmla="*/ 0 h 1200"/>
              <a:gd name="T6" fmla="*/ 2147483647 w 480"/>
              <a:gd name="T7" fmla="*/ 2147483647 h 1200"/>
              <a:gd name="T8" fmla="*/ 2147483647 w 480"/>
              <a:gd name="T9" fmla="*/ 2147483647 h 1200"/>
              <a:gd name="T10" fmla="*/ 0 60000 65536"/>
              <a:gd name="T11" fmla="*/ 0 60000 65536"/>
              <a:gd name="T12" fmla="*/ 0 60000 65536"/>
              <a:gd name="T13" fmla="*/ 0 60000 65536"/>
              <a:gd name="T14" fmla="*/ 0 60000 65536"/>
              <a:gd name="T15" fmla="*/ 0 w 480"/>
              <a:gd name="T16" fmla="*/ 0 h 1200"/>
              <a:gd name="T17" fmla="*/ 480 w 480"/>
              <a:gd name="T18" fmla="*/ 1200 h 1200"/>
            </a:gdLst>
            <a:ahLst/>
            <a:cxnLst>
              <a:cxn ang="T10">
                <a:pos x="T0" y="T1"/>
              </a:cxn>
              <a:cxn ang="T11">
                <a:pos x="T2" y="T3"/>
              </a:cxn>
              <a:cxn ang="T12">
                <a:pos x="T4" y="T5"/>
              </a:cxn>
              <a:cxn ang="T13">
                <a:pos x="T6" y="T7"/>
              </a:cxn>
              <a:cxn ang="T14">
                <a:pos x="T8" y="T9"/>
              </a:cxn>
            </a:cxnLst>
            <a:rect l="T15" t="T16" r="T17" b="T18"/>
            <a:pathLst>
              <a:path w="480" h="1200">
                <a:moveTo>
                  <a:pt x="23" y="1"/>
                </a:moveTo>
                <a:cubicBezTo>
                  <a:pt x="0" y="1"/>
                  <a:pt x="62" y="9"/>
                  <a:pt x="109" y="9"/>
                </a:cubicBezTo>
                <a:lnTo>
                  <a:pt x="480" y="0"/>
                </a:lnTo>
                <a:lnTo>
                  <a:pt x="480" y="1200"/>
                </a:lnTo>
                <a:lnTo>
                  <a:pt x="48" y="1200"/>
                </a:lnTo>
              </a:path>
            </a:pathLst>
          </a:custGeom>
          <a:noFill/>
          <a:ln w="9525">
            <a:solidFill>
              <a:srgbClr val="000000"/>
            </a:solidFill>
            <a:round/>
            <a:headEnd type="none" w="med" len="med"/>
            <a:tailEnd type="triangle" w="med" len="med"/>
          </a:ln>
        </p:spPr>
        <p:txBody>
          <a:bodyPr wrap="none" anchor="ctr"/>
          <a:lstStyle/>
          <a:p>
            <a:endParaRPr lang="en-US"/>
          </a:p>
        </p:txBody>
      </p:sp>
      <p:sp>
        <p:nvSpPr>
          <p:cNvPr id="16438" name="Text Box 53"/>
          <p:cNvSpPr txBox="1">
            <a:spLocks noChangeArrowheads="1"/>
          </p:cNvSpPr>
          <p:nvPr/>
        </p:nvSpPr>
        <p:spPr bwMode="auto">
          <a:xfrm>
            <a:off x="6661150" y="5310188"/>
            <a:ext cx="1211263" cy="396875"/>
          </a:xfrm>
          <a:prstGeom prst="rect">
            <a:avLst/>
          </a:prstGeom>
          <a:noFill/>
          <a:ln w="9525">
            <a:noFill/>
            <a:miter lim="800000"/>
            <a:headEnd/>
            <a:tailEnd/>
          </a:ln>
        </p:spPr>
        <p:txBody>
          <a:bodyPr wrap="none">
            <a:spAutoFit/>
          </a:bodyPr>
          <a:lstStyle/>
          <a:p>
            <a:pPr eaLnBrk="0" hangingPunct="0"/>
            <a:r>
              <a:rPr lang="en-US" sz="2000">
                <a:solidFill>
                  <a:srgbClr val="FF3300"/>
                </a:solidFill>
              </a:rPr>
              <a:t>Receiver</a:t>
            </a:r>
          </a:p>
        </p:txBody>
      </p:sp>
      <p:sp>
        <p:nvSpPr>
          <p:cNvPr id="16439" name="Text Box 54"/>
          <p:cNvSpPr txBox="1">
            <a:spLocks noChangeArrowheads="1"/>
          </p:cNvSpPr>
          <p:nvPr/>
        </p:nvSpPr>
        <p:spPr bwMode="auto">
          <a:xfrm>
            <a:off x="1173163" y="5251450"/>
            <a:ext cx="1044575" cy="396875"/>
          </a:xfrm>
          <a:prstGeom prst="rect">
            <a:avLst/>
          </a:prstGeom>
          <a:noFill/>
          <a:ln w="9525">
            <a:noFill/>
            <a:miter lim="800000"/>
            <a:headEnd/>
            <a:tailEnd/>
          </a:ln>
        </p:spPr>
        <p:txBody>
          <a:bodyPr wrap="none">
            <a:spAutoFit/>
          </a:bodyPr>
          <a:lstStyle/>
          <a:p>
            <a:pPr eaLnBrk="0" hangingPunct="0"/>
            <a:r>
              <a:rPr lang="en-US" sz="2000">
                <a:solidFill>
                  <a:srgbClr val="FF3300"/>
                </a:solidFill>
              </a:rPr>
              <a:t>Sender</a:t>
            </a:r>
          </a:p>
        </p:txBody>
      </p:sp>
      <p:sp>
        <p:nvSpPr>
          <p:cNvPr id="16440" name="Text Box 55"/>
          <p:cNvSpPr txBox="1">
            <a:spLocks noChangeArrowheads="1"/>
          </p:cNvSpPr>
          <p:nvPr/>
        </p:nvSpPr>
        <p:spPr bwMode="auto">
          <a:xfrm>
            <a:off x="2209800" y="5867400"/>
            <a:ext cx="450850" cy="396875"/>
          </a:xfrm>
          <a:prstGeom prst="rect">
            <a:avLst/>
          </a:prstGeom>
          <a:noFill/>
          <a:ln w="9525">
            <a:noFill/>
            <a:miter lim="800000"/>
            <a:headEnd/>
            <a:tailEnd/>
          </a:ln>
        </p:spPr>
        <p:txBody>
          <a:bodyPr wrap="none">
            <a:spAutoFit/>
          </a:bodyPr>
          <a:lstStyle/>
          <a:p>
            <a:pPr eaLnBrk="0" hangingPunct="0"/>
            <a:r>
              <a:rPr lang="en-US" sz="2000">
                <a:solidFill>
                  <a:srgbClr val="000000"/>
                </a:solidFill>
              </a:rPr>
              <a:t>A</a:t>
            </a:r>
            <a:r>
              <a:rPr lang="en-US" sz="2000" baseline="-25000">
                <a:solidFill>
                  <a:srgbClr val="000000"/>
                </a:solidFill>
              </a:rPr>
              <a:t>s</a:t>
            </a:r>
            <a:endParaRPr lang="en-US" sz="2000">
              <a:solidFill>
                <a:srgbClr val="000000"/>
              </a:solidFill>
            </a:endParaRPr>
          </a:p>
        </p:txBody>
      </p:sp>
      <p:sp>
        <p:nvSpPr>
          <p:cNvPr id="16441" name="Line 56"/>
          <p:cNvSpPr>
            <a:spLocks noChangeShapeType="1"/>
          </p:cNvSpPr>
          <p:nvPr/>
        </p:nvSpPr>
        <p:spPr bwMode="auto">
          <a:xfrm>
            <a:off x="2133600" y="6307138"/>
            <a:ext cx="609600" cy="0"/>
          </a:xfrm>
          <a:prstGeom prst="line">
            <a:avLst/>
          </a:prstGeom>
          <a:noFill/>
          <a:ln w="9525">
            <a:solidFill>
              <a:srgbClr val="000000"/>
            </a:solidFill>
            <a:round/>
            <a:headEnd type="triangle" w="med" len="med"/>
            <a:tailEnd type="triangle" w="med" len="med"/>
          </a:ln>
        </p:spPr>
        <p:txBody>
          <a:bodyPr wrap="none" anchor="ctr"/>
          <a:lstStyle/>
          <a:p>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6"/>
          <p:cNvSpPr>
            <a:spLocks noGrp="1"/>
          </p:cNvSpPr>
          <p:nvPr>
            <p:ph type="sldNum" sz="quarter" idx="12"/>
          </p:nvPr>
        </p:nvSpPr>
        <p:spPr>
          <a:noFill/>
        </p:spPr>
        <p:txBody>
          <a:bodyPr/>
          <a:lstStyle/>
          <a:p>
            <a:fld id="{F99F8FF3-CB91-4DE3-B7CE-72D6DF7E6275}" type="slidenum">
              <a:rPr lang="en-US" smtClean="0"/>
              <a:pPr/>
              <a:t>16</a:t>
            </a:fld>
            <a:endParaRPr lang="en-US" smtClean="0"/>
          </a:p>
        </p:txBody>
      </p:sp>
      <p:sp>
        <p:nvSpPr>
          <p:cNvPr id="17411" name="Rectangle 2"/>
          <p:cNvSpPr>
            <a:spLocks noGrp="1" noChangeArrowheads="1"/>
          </p:cNvSpPr>
          <p:nvPr>
            <p:ph type="title"/>
          </p:nvPr>
        </p:nvSpPr>
        <p:spPr/>
        <p:txBody>
          <a:bodyPr/>
          <a:lstStyle/>
          <a:p>
            <a:pPr eaLnBrk="1" hangingPunct="1"/>
            <a:r>
              <a:rPr lang="fa-IR" dirty="0" smtClean="0">
                <a:latin typeface="XB Titre" pitchFamily="2" charset="-78"/>
                <a:cs typeface="XB Titre" pitchFamily="2" charset="-78"/>
              </a:rPr>
              <a:t>شروع آهسته</a:t>
            </a:r>
            <a:endParaRPr lang="en-US" dirty="0" smtClean="0">
              <a:latin typeface="XB Titre" pitchFamily="2" charset="-78"/>
              <a:cs typeface="XB Titre" pitchFamily="2" charset="-78"/>
            </a:endParaRPr>
          </a:p>
        </p:txBody>
      </p:sp>
      <p:sp>
        <p:nvSpPr>
          <p:cNvPr id="17412" name="Rectangle 3"/>
          <p:cNvSpPr>
            <a:spLocks noGrp="1" noChangeArrowheads="1"/>
          </p:cNvSpPr>
          <p:nvPr>
            <p:ph type="body" sz="half" idx="1"/>
          </p:nvPr>
        </p:nvSpPr>
        <p:spPr>
          <a:xfrm>
            <a:off x="4343400" y="1447800"/>
            <a:ext cx="4495800" cy="4876800"/>
          </a:xfrm>
        </p:spPr>
        <p:txBody>
          <a:bodyPr/>
          <a:lstStyle/>
          <a:p>
            <a:pPr algn="r" rtl="1" eaLnBrk="1" hangingPunct="1"/>
            <a:r>
              <a:rPr lang="fa-IR" sz="2800" dirty="0" smtClean="0">
                <a:latin typeface="XB Kayhan" pitchFamily="2" charset="-78"/>
                <a:cs typeface="XB Kayhan" pitchFamily="2" charset="-78"/>
              </a:rPr>
              <a:t>شروع آهسته</a:t>
            </a:r>
          </a:p>
          <a:p>
            <a:pPr lvl="1" algn="r" rtl="1" eaLnBrk="1" hangingPunct="1"/>
            <a:r>
              <a:rPr lang="fa-IR" sz="2400" dirty="0" smtClean="0">
                <a:latin typeface="XB Kayhan" pitchFamily="2" charset="-78"/>
                <a:cs typeface="XB Kayhan" pitchFamily="2" charset="-78"/>
              </a:rPr>
              <a:t>در ابتدا </a:t>
            </a:r>
            <a:r>
              <a:rPr lang="en-US" sz="2000" dirty="0" err="1" smtClean="0">
                <a:latin typeface="XB Kayhan" pitchFamily="2" charset="-78"/>
                <a:cs typeface="XB Kayhan" pitchFamily="2" charset="-78"/>
              </a:rPr>
              <a:t>cwnd</a:t>
            </a:r>
            <a:r>
              <a:rPr lang="en-US" sz="2000" dirty="0" smtClean="0">
                <a:latin typeface="XB Kayhan" pitchFamily="2" charset="-78"/>
                <a:cs typeface="XB Kayhan" pitchFamily="2" charset="-78"/>
              </a:rPr>
              <a:t>=1</a:t>
            </a:r>
            <a:r>
              <a:rPr lang="fa-IR" sz="2000" dirty="0" smtClean="0">
                <a:latin typeface="XB Kayhan" pitchFamily="2" charset="-78"/>
                <a:cs typeface="XB Kayhan" pitchFamily="2" charset="-78"/>
              </a:rPr>
              <a:t> </a:t>
            </a:r>
            <a:r>
              <a:rPr lang="fa-IR" sz="2400" dirty="0" smtClean="0">
                <a:latin typeface="XB Kayhan" pitchFamily="2" charset="-78"/>
                <a:cs typeface="XB Kayhan" pitchFamily="2" charset="-78"/>
              </a:rPr>
              <a:t>تنظیم می‌شود.</a:t>
            </a:r>
          </a:p>
          <a:p>
            <a:pPr lvl="1" algn="r" rtl="1" eaLnBrk="1" hangingPunct="1"/>
            <a:r>
              <a:rPr lang="fa-IR" sz="2400" dirty="0" smtClean="0">
                <a:latin typeface="XB Kayhan" pitchFamily="2" charset="-78"/>
                <a:cs typeface="XB Kayhan" pitchFamily="2" charset="-78"/>
              </a:rPr>
              <a:t>به ازای دریافت هر تصدیق: </a:t>
            </a:r>
            <a:r>
              <a:rPr lang="en-US" sz="2000" dirty="0" err="1" smtClean="0">
                <a:latin typeface="XB Kayhan" pitchFamily="2" charset="-78"/>
                <a:cs typeface="XB Kayhan" pitchFamily="2" charset="-78"/>
              </a:rPr>
              <a:t>cwnd</a:t>
            </a:r>
            <a:r>
              <a:rPr lang="en-US" sz="2000" dirty="0" smtClean="0">
                <a:latin typeface="XB Kayhan" pitchFamily="2" charset="-78"/>
                <a:cs typeface="XB Kayhan" pitchFamily="2" charset="-78"/>
              </a:rPr>
              <a:t>=cwnd+1</a:t>
            </a:r>
            <a:endParaRPr lang="fa-IR" sz="2400" dirty="0" smtClean="0">
              <a:latin typeface="XB Kayhan" pitchFamily="2" charset="-78"/>
              <a:cs typeface="XB Kayhan" pitchFamily="2" charset="-78"/>
            </a:endParaRPr>
          </a:p>
          <a:p>
            <a:pPr algn="r" rtl="1" eaLnBrk="1" hangingPunct="1"/>
            <a:r>
              <a:rPr lang="fa-IR" sz="2800" dirty="0" smtClean="0">
                <a:latin typeface="XB Kayhan" pitchFamily="2" charset="-78"/>
                <a:cs typeface="XB Kayhan" pitchFamily="2" charset="-78"/>
              </a:rPr>
              <a:t>در نتیجه:</a:t>
            </a:r>
            <a:endParaRPr lang="en-US" sz="2800" dirty="0" smtClean="0">
              <a:latin typeface="XB Kayhan" pitchFamily="2" charset="-78"/>
              <a:cs typeface="XB Kayhan" pitchFamily="2" charset="-78"/>
            </a:endParaRPr>
          </a:p>
          <a:p>
            <a:pPr lvl="1" algn="r" rtl="1" eaLnBrk="1" hangingPunct="1"/>
            <a:r>
              <a:rPr lang="fa-IR" sz="2400" dirty="0" smtClean="0">
                <a:latin typeface="XB Kayhan" pitchFamily="2" charset="-78"/>
                <a:cs typeface="XB Kayhan" pitchFamily="2" charset="-78"/>
              </a:rPr>
              <a:t>پنجره بعد از گذشت </a:t>
            </a:r>
            <a:r>
              <a:rPr lang="en-US" sz="1800" dirty="0" smtClean="0">
                <a:latin typeface="XB Kayhan" pitchFamily="2" charset="-78"/>
                <a:cs typeface="XB Kayhan" pitchFamily="2" charset="-78"/>
              </a:rPr>
              <a:t>RTT * log</a:t>
            </a:r>
            <a:r>
              <a:rPr lang="en-US" sz="1800" baseline="-25000" dirty="0" smtClean="0">
                <a:latin typeface="XB Kayhan" pitchFamily="2" charset="-78"/>
                <a:cs typeface="XB Kayhan" pitchFamily="2" charset="-78"/>
              </a:rPr>
              <a:t>2</a:t>
            </a:r>
            <a:r>
              <a:rPr lang="en-US" sz="1800" dirty="0" smtClean="0">
                <a:latin typeface="XB Kayhan" pitchFamily="2" charset="-78"/>
                <a:cs typeface="XB Kayhan" pitchFamily="2" charset="-78"/>
              </a:rPr>
              <a:t>(W)</a:t>
            </a:r>
            <a:r>
              <a:rPr lang="fa-IR" sz="2400" dirty="0" smtClean="0">
                <a:latin typeface="XB Kayhan" pitchFamily="2" charset="-78"/>
                <a:cs typeface="XB Kayhan" pitchFamily="2" charset="-78"/>
              </a:rPr>
              <a:t> به </a:t>
            </a:r>
            <a:r>
              <a:rPr lang="en-US" sz="1800" dirty="0" smtClean="0">
                <a:latin typeface="XB Kayhan" pitchFamily="2" charset="-78"/>
                <a:cs typeface="XB Kayhan" pitchFamily="2" charset="-78"/>
              </a:rPr>
              <a:t>W</a:t>
            </a:r>
            <a:r>
              <a:rPr lang="fa-IR" sz="1800" dirty="0" smtClean="0">
                <a:latin typeface="XB Kayhan" pitchFamily="2" charset="-78"/>
                <a:cs typeface="XB Kayhan" pitchFamily="2" charset="-78"/>
              </a:rPr>
              <a:t> </a:t>
            </a:r>
            <a:r>
              <a:rPr lang="fa-IR" sz="2400" dirty="0" smtClean="0">
                <a:latin typeface="XB Kayhan" pitchFamily="2" charset="-78"/>
                <a:cs typeface="XB Kayhan" pitchFamily="2" charset="-78"/>
              </a:rPr>
              <a:t>افزایش خواهد یافت.</a:t>
            </a:r>
          </a:p>
          <a:p>
            <a:pPr lvl="1" algn="r" rtl="1" eaLnBrk="1" hangingPunct="1"/>
            <a:r>
              <a:rPr lang="fa-IR" sz="2400" dirty="0" smtClean="0">
                <a:latin typeface="XB Kayhan" pitchFamily="2" charset="-78"/>
                <a:cs typeface="XB Kayhan" pitchFamily="2" charset="-78"/>
              </a:rPr>
              <a:t>سپس، احتمالا پنجره از حد مورد نیاز بزرگتر خواهد شد و بعضی بسته‌ها از دست خواهند رفت. </a:t>
            </a:r>
            <a:endParaRPr lang="en-US" sz="2400" dirty="0" smtClean="0">
              <a:latin typeface="XB Kayhan" pitchFamily="2" charset="-78"/>
              <a:cs typeface="XB Kayhan" pitchFamily="2" charset="-78"/>
            </a:endParaRPr>
          </a:p>
        </p:txBody>
      </p:sp>
      <p:sp>
        <p:nvSpPr>
          <p:cNvPr id="17413" name="Line 4"/>
          <p:cNvSpPr>
            <a:spLocks noChangeShapeType="1"/>
          </p:cNvSpPr>
          <p:nvPr/>
        </p:nvSpPr>
        <p:spPr bwMode="auto">
          <a:xfrm>
            <a:off x="614363" y="2824163"/>
            <a:ext cx="0" cy="2509837"/>
          </a:xfrm>
          <a:prstGeom prst="line">
            <a:avLst/>
          </a:prstGeom>
          <a:noFill/>
          <a:ln w="50800">
            <a:solidFill>
              <a:schemeClr val="tx1"/>
            </a:solidFill>
            <a:round/>
            <a:headEnd type="triangle" w="med" len="med"/>
            <a:tailEnd/>
          </a:ln>
        </p:spPr>
        <p:txBody>
          <a:bodyPr wrap="none" anchor="ctr"/>
          <a:lstStyle/>
          <a:p>
            <a:endParaRPr lang="en-US"/>
          </a:p>
        </p:txBody>
      </p:sp>
      <p:sp>
        <p:nvSpPr>
          <p:cNvPr id="17414" name="Line 5"/>
          <p:cNvSpPr>
            <a:spLocks noChangeShapeType="1"/>
          </p:cNvSpPr>
          <p:nvPr/>
        </p:nvSpPr>
        <p:spPr bwMode="auto">
          <a:xfrm flipV="1">
            <a:off x="2441575" y="3660775"/>
            <a:ext cx="836613" cy="684213"/>
          </a:xfrm>
          <a:prstGeom prst="line">
            <a:avLst/>
          </a:prstGeom>
          <a:noFill/>
          <a:ln w="50800">
            <a:solidFill>
              <a:schemeClr val="tx2"/>
            </a:solidFill>
            <a:round/>
            <a:headEnd/>
            <a:tailEnd/>
          </a:ln>
        </p:spPr>
        <p:txBody>
          <a:bodyPr wrap="none" anchor="ctr"/>
          <a:lstStyle/>
          <a:p>
            <a:endParaRPr lang="en-US"/>
          </a:p>
        </p:txBody>
      </p:sp>
      <p:sp>
        <p:nvSpPr>
          <p:cNvPr id="17415" name="Line 6"/>
          <p:cNvSpPr>
            <a:spLocks noChangeShapeType="1"/>
          </p:cNvSpPr>
          <p:nvPr/>
        </p:nvSpPr>
        <p:spPr bwMode="auto">
          <a:xfrm flipH="1">
            <a:off x="614363" y="5334000"/>
            <a:ext cx="3500437" cy="0"/>
          </a:xfrm>
          <a:prstGeom prst="line">
            <a:avLst/>
          </a:prstGeom>
          <a:noFill/>
          <a:ln w="50800">
            <a:solidFill>
              <a:schemeClr val="tx1"/>
            </a:solidFill>
            <a:round/>
            <a:headEnd type="triangle" w="med" len="med"/>
            <a:tailEnd/>
          </a:ln>
        </p:spPr>
        <p:txBody>
          <a:bodyPr wrap="none" anchor="ctr"/>
          <a:lstStyle/>
          <a:p>
            <a:endParaRPr lang="en-US"/>
          </a:p>
        </p:txBody>
      </p:sp>
      <p:sp>
        <p:nvSpPr>
          <p:cNvPr id="17416" name="Arc 7"/>
          <p:cNvSpPr>
            <a:spLocks/>
          </p:cNvSpPr>
          <p:nvPr/>
        </p:nvSpPr>
        <p:spPr bwMode="auto">
          <a:xfrm flipV="1">
            <a:off x="614363" y="2824163"/>
            <a:ext cx="914400" cy="2509837"/>
          </a:xfrm>
          <a:custGeom>
            <a:avLst/>
            <a:gdLst>
              <a:gd name="T0" fmla="*/ 0 w 21600"/>
              <a:gd name="T1" fmla="*/ 0 h 23796"/>
              <a:gd name="T2" fmla="*/ 2147483647 w 21600"/>
              <a:gd name="T3" fmla="*/ 2147483647 h 23796"/>
              <a:gd name="T4" fmla="*/ 0 w 21600"/>
              <a:gd name="T5" fmla="*/ 2147483647 h 23796"/>
              <a:gd name="T6" fmla="*/ 0 60000 65536"/>
              <a:gd name="T7" fmla="*/ 0 60000 65536"/>
              <a:gd name="T8" fmla="*/ 0 60000 65536"/>
              <a:gd name="T9" fmla="*/ 0 w 21600"/>
              <a:gd name="T10" fmla="*/ 0 h 23796"/>
              <a:gd name="T11" fmla="*/ 21600 w 21600"/>
              <a:gd name="T12" fmla="*/ 23796 h 23796"/>
            </a:gdLst>
            <a:ahLst/>
            <a:cxnLst>
              <a:cxn ang="T6">
                <a:pos x="T0" y="T1"/>
              </a:cxn>
              <a:cxn ang="T7">
                <a:pos x="T2" y="T3"/>
              </a:cxn>
              <a:cxn ang="T8">
                <a:pos x="T4" y="T5"/>
              </a:cxn>
            </a:cxnLst>
            <a:rect l="T9" t="T10" r="T11" b="T12"/>
            <a:pathLst>
              <a:path w="21600" h="23796" fill="none" extrusionOk="0">
                <a:moveTo>
                  <a:pt x="-1" y="0"/>
                </a:moveTo>
                <a:cubicBezTo>
                  <a:pt x="11929" y="0"/>
                  <a:pt x="21600" y="9670"/>
                  <a:pt x="21600" y="21600"/>
                </a:cubicBezTo>
                <a:cubicBezTo>
                  <a:pt x="21600" y="22333"/>
                  <a:pt x="21562" y="23066"/>
                  <a:pt x="21488" y="23796"/>
                </a:cubicBezTo>
              </a:path>
              <a:path w="21600" h="23796" stroke="0" extrusionOk="0">
                <a:moveTo>
                  <a:pt x="-1" y="0"/>
                </a:moveTo>
                <a:cubicBezTo>
                  <a:pt x="11929" y="0"/>
                  <a:pt x="21600" y="9670"/>
                  <a:pt x="21600" y="21600"/>
                </a:cubicBezTo>
                <a:cubicBezTo>
                  <a:pt x="21600" y="22333"/>
                  <a:pt x="21562" y="23066"/>
                  <a:pt x="21488" y="23796"/>
                </a:cubicBezTo>
                <a:lnTo>
                  <a:pt x="0" y="21600"/>
                </a:lnTo>
                <a:close/>
              </a:path>
            </a:pathLst>
          </a:custGeom>
          <a:noFill/>
          <a:ln w="50800">
            <a:solidFill>
              <a:schemeClr val="tx2"/>
            </a:solidFill>
            <a:round/>
            <a:headEnd/>
            <a:tailEnd/>
          </a:ln>
        </p:spPr>
        <p:txBody>
          <a:bodyPr wrap="none" anchor="ctr"/>
          <a:lstStyle/>
          <a:p>
            <a:endParaRPr lang="en-US"/>
          </a:p>
        </p:txBody>
      </p:sp>
      <p:sp>
        <p:nvSpPr>
          <p:cNvPr id="17417" name="Line 8"/>
          <p:cNvSpPr>
            <a:spLocks noChangeShapeType="1"/>
          </p:cNvSpPr>
          <p:nvPr/>
        </p:nvSpPr>
        <p:spPr bwMode="auto">
          <a:xfrm>
            <a:off x="1528763" y="2824163"/>
            <a:ext cx="455612" cy="0"/>
          </a:xfrm>
          <a:prstGeom prst="line">
            <a:avLst/>
          </a:prstGeom>
          <a:noFill/>
          <a:ln w="38100">
            <a:solidFill>
              <a:srgbClr val="FF0000"/>
            </a:solidFill>
            <a:round/>
            <a:headEnd/>
            <a:tailEnd/>
          </a:ln>
        </p:spPr>
        <p:txBody>
          <a:bodyPr wrap="none" anchor="ctr"/>
          <a:lstStyle/>
          <a:p>
            <a:endParaRPr lang="en-US"/>
          </a:p>
        </p:txBody>
      </p:sp>
      <p:sp>
        <p:nvSpPr>
          <p:cNvPr id="17418" name="Arc 9"/>
          <p:cNvSpPr>
            <a:spLocks/>
          </p:cNvSpPr>
          <p:nvPr/>
        </p:nvSpPr>
        <p:spPr bwMode="auto">
          <a:xfrm flipV="1">
            <a:off x="1984375" y="4344988"/>
            <a:ext cx="457200" cy="989012"/>
          </a:xfrm>
          <a:custGeom>
            <a:avLst/>
            <a:gdLst>
              <a:gd name="T0" fmla="*/ 0 w 21600"/>
              <a:gd name="T1" fmla="*/ 0 h 23796"/>
              <a:gd name="T2" fmla="*/ 2147483647 w 21600"/>
              <a:gd name="T3" fmla="*/ 2147483647 h 23796"/>
              <a:gd name="T4" fmla="*/ 0 w 21600"/>
              <a:gd name="T5" fmla="*/ 2147483647 h 23796"/>
              <a:gd name="T6" fmla="*/ 0 60000 65536"/>
              <a:gd name="T7" fmla="*/ 0 60000 65536"/>
              <a:gd name="T8" fmla="*/ 0 60000 65536"/>
              <a:gd name="T9" fmla="*/ 0 w 21600"/>
              <a:gd name="T10" fmla="*/ 0 h 23796"/>
              <a:gd name="T11" fmla="*/ 21600 w 21600"/>
              <a:gd name="T12" fmla="*/ 23796 h 23796"/>
            </a:gdLst>
            <a:ahLst/>
            <a:cxnLst>
              <a:cxn ang="T6">
                <a:pos x="T0" y="T1"/>
              </a:cxn>
              <a:cxn ang="T7">
                <a:pos x="T2" y="T3"/>
              </a:cxn>
              <a:cxn ang="T8">
                <a:pos x="T4" y="T5"/>
              </a:cxn>
            </a:cxnLst>
            <a:rect l="T9" t="T10" r="T11" b="T12"/>
            <a:pathLst>
              <a:path w="21600" h="23796" fill="none" extrusionOk="0">
                <a:moveTo>
                  <a:pt x="-1" y="0"/>
                </a:moveTo>
                <a:cubicBezTo>
                  <a:pt x="11929" y="0"/>
                  <a:pt x="21600" y="9670"/>
                  <a:pt x="21600" y="21600"/>
                </a:cubicBezTo>
                <a:cubicBezTo>
                  <a:pt x="21600" y="22333"/>
                  <a:pt x="21562" y="23066"/>
                  <a:pt x="21488" y="23796"/>
                </a:cubicBezTo>
              </a:path>
              <a:path w="21600" h="23796" stroke="0" extrusionOk="0">
                <a:moveTo>
                  <a:pt x="-1" y="0"/>
                </a:moveTo>
                <a:cubicBezTo>
                  <a:pt x="11929" y="0"/>
                  <a:pt x="21600" y="9670"/>
                  <a:pt x="21600" y="21600"/>
                </a:cubicBezTo>
                <a:cubicBezTo>
                  <a:pt x="21600" y="22333"/>
                  <a:pt x="21562" y="23066"/>
                  <a:pt x="21488" y="23796"/>
                </a:cubicBezTo>
                <a:lnTo>
                  <a:pt x="0" y="21600"/>
                </a:lnTo>
                <a:close/>
              </a:path>
            </a:pathLst>
          </a:custGeom>
          <a:noFill/>
          <a:ln w="50800">
            <a:solidFill>
              <a:schemeClr val="tx2"/>
            </a:solidFill>
            <a:round/>
            <a:headEnd/>
            <a:tailEnd/>
          </a:ln>
        </p:spPr>
        <p:txBody>
          <a:bodyPr wrap="none" anchor="ctr"/>
          <a:lstStyle/>
          <a:p>
            <a:endParaRPr lang="en-US"/>
          </a:p>
        </p:txBody>
      </p:sp>
      <p:sp>
        <p:nvSpPr>
          <p:cNvPr id="17419" name="Line 10"/>
          <p:cNvSpPr>
            <a:spLocks noChangeShapeType="1"/>
          </p:cNvSpPr>
          <p:nvPr/>
        </p:nvSpPr>
        <p:spPr bwMode="auto">
          <a:xfrm flipV="1">
            <a:off x="1984375" y="2824163"/>
            <a:ext cx="0" cy="2509837"/>
          </a:xfrm>
          <a:prstGeom prst="line">
            <a:avLst/>
          </a:prstGeom>
          <a:noFill/>
          <a:ln w="19050">
            <a:solidFill>
              <a:schemeClr val="tx1"/>
            </a:solidFill>
            <a:prstDash val="sysDot"/>
            <a:round/>
            <a:headEnd/>
            <a:tailEnd/>
          </a:ln>
        </p:spPr>
        <p:txBody>
          <a:bodyPr wrap="none" anchor="ctr"/>
          <a:lstStyle/>
          <a:p>
            <a:endParaRPr lang="en-US"/>
          </a:p>
        </p:txBody>
      </p:sp>
      <p:sp>
        <p:nvSpPr>
          <p:cNvPr id="17420" name="Line 11"/>
          <p:cNvSpPr>
            <a:spLocks noChangeShapeType="1"/>
          </p:cNvSpPr>
          <p:nvPr/>
        </p:nvSpPr>
        <p:spPr bwMode="auto">
          <a:xfrm>
            <a:off x="3278188" y="3660775"/>
            <a:ext cx="457200" cy="0"/>
          </a:xfrm>
          <a:prstGeom prst="line">
            <a:avLst/>
          </a:prstGeom>
          <a:noFill/>
          <a:ln w="38100">
            <a:solidFill>
              <a:srgbClr val="FF0000"/>
            </a:solidFill>
            <a:round/>
            <a:headEnd/>
            <a:tailEnd/>
          </a:ln>
        </p:spPr>
        <p:txBody>
          <a:bodyPr wrap="none" anchor="ctr"/>
          <a:lstStyle/>
          <a:p>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4"/>
          <p:cNvSpPr>
            <a:spLocks noGrp="1"/>
          </p:cNvSpPr>
          <p:nvPr>
            <p:ph type="sldNum" sz="quarter" idx="12"/>
          </p:nvPr>
        </p:nvSpPr>
        <p:spPr>
          <a:noFill/>
        </p:spPr>
        <p:txBody>
          <a:bodyPr/>
          <a:lstStyle/>
          <a:p>
            <a:fld id="{798E5512-25DD-46C8-8A1F-F6440B639FBF}" type="slidenum">
              <a:rPr lang="en-US" smtClean="0"/>
              <a:pPr/>
              <a:t>17</a:t>
            </a:fld>
            <a:endParaRPr lang="en-US" smtClean="0"/>
          </a:p>
        </p:txBody>
      </p:sp>
      <p:sp>
        <p:nvSpPr>
          <p:cNvPr id="18435" name="Rectangle 2"/>
          <p:cNvSpPr>
            <a:spLocks noGrp="1" noChangeArrowheads="1"/>
          </p:cNvSpPr>
          <p:nvPr>
            <p:ph type="title"/>
          </p:nvPr>
        </p:nvSpPr>
        <p:spPr/>
        <p:txBody>
          <a:bodyPr/>
          <a:lstStyle/>
          <a:p>
            <a:pPr rtl="1" eaLnBrk="1" hangingPunct="1"/>
            <a:r>
              <a:rPr lang="fa-IR" dirty="0" smtClean="0">
                <a:latin typeface="XB Titre" pitchFamily="2" charset="-78"/>
                <a:cs typeface="XB Titre" pitchFamily="2" charset="-78"/>
              </a:rPr>
              <a:t>مثالی از شروع آهسته </a:t>
            </a:r>
            <a:endParaRPr lang="en-US" dirty="0" smtClean="0"/>
          </a:p>
        </p:txBody>
      </p:sp>
      <p:sp>
        <p:nvSpPr>
          <p:cNvPr id="18436" name="Line 3"/>
          <p:cNvSpPr>
            <a:spLocks noChangeShapeType="1"/>
          </p:cNvSpPr>
          <p:nvPr/>
        </p:nvSpPr>
        <p:spPr bwMode="auto">
          <a:xfrm>
            <a:off x="1752600" y="2133600"/>
            <a:ext cx="6172200" cy="0"/>
          </a:xfrm>
          <a:prstGeom prst="line">
            <a:avLst/>
          </a:prstGeom>
          <a:noFill/>
          <a:ln w="38100">
            <a:solidFill>
              <a:schemeClr val="tx1"/>
            </a:solidFill>
            <a:round/>
            <a:headEnd/>
            <a:tailEnd/>
          </a:ln>
        </p:spPr>
        <p:txBody>
          <a:bodyPr wrap="none" anchor="ctr"/>
          <a:lstStyle/>
          <a:p>
            <a:endParaRPr lang="en-US"/>
          </a:p>
        </p:txBody>
      </p:sp>
      <p:sp>
        <p:nvSpPr>
          <p:cNvPr id="18437" name="Rectangle 4"/>
          <p:cNvSpPr>
            <a:spLocks noChangeArrowheads="1"/>
          </p:cNvSpPr>
          <p:nvPr/>
        </p:nvSpPr>
        <p:spPr bwMode="auto">
          <a:xfrm>
            <a:off x="1752600" y="2286000"/>
            <a:ext cx="609600" cy="228600"/>
          </a:xfrm>
          <a:prstGeom prst="rect">
            <a:avLst/>
          </a:prstGeom>
          <a:solidFill>
            <a:schemeClr val="accent1"/>
          </a:solidFill>
          <a:ln w="9525">
            <a:solidFill>
              <a:schemeClr val="tx1"/>
            </a:solidFill>
            <a:miter lim="800000"/>
            <a:headEnd/>
            <a:tailEnd/>
          </a:ln>
        </p:spPr>
        <p:txBody>
          <a:bodyPr wrap="none" anchor="ctr"/>
          <a:lstStyle/>
          <a:p>
            <a:pPr algn="ctr" eaLnBrk="0" hangingPunct="0"/>
            <a:r>
              <a:rPr lang="en-US" sz="2000">
                <a:solidFill>
                  <a:srgbClr val="000000"/>
                </a:solidFill>
              </a:rPr>
              <a:t>1</a:t>
            </a:r>
          </a:p>
        </p:txBody>
      </p:sp>
      <p:sp>
        <p:nvSpPr>
          <p:cNvPr id="18438" name="Text Box 5"/>
          <p:cNvSpPr txBox="1">
            <a:spLocks noChangeArrowheads="1"/>
          </p:cNvSpPr>
          <p:nvPr/>
        </p:nvSpPr>
        <p:spPr bwMode="auto">
          <a:xfrm>
            <a:off x="4343400" y="1500188"/>
            <a:ext cx="1243013" cy="396875"/>
          </a:xfrm>
          <a:prstGeom prst="rect">
            <a:avLst/>
          </a:prstGeom>
          <a:noFill/>
          <a:ln w="9525">
            <a:noFill/>
            <a:miter lim="800000"/>
            <a:headEnd/>
            <a:tailEnd/>
          </a:ln>
        </p:spPr>
        <p:txBody>
          <a:bodyPr wrap="none">
            <a:spAutoFit/>
          </a:bodyPr>
          <a:lstStyle/>
          <a:p>
            <a:pPr eaLnBrk="0" hangingPunct="0"/>
            <a:r>
              <a:rPr lang="en-US" sz="2000">
                <a:solidFill>
                  <a:srgbClr val="FF3300"/>
                </a:solidFill>
              </a:rPr>
              <a:t>One RTT</a:t>
            </a:r>
          </a:p>
        </p:txBody>
      </p:sp>
      <p:sp>
        <p:nvSpPr>
          <p:cNvPr id="18439" name="Line 6"/>
          <p:cNvSpPr>
            <a:spLocks noChangeShapeType="1"/>
          </p:cNvSpPr>
          <p:nvPr/>
        </p:nvSpPr>
        <p:spPr bwMode="auto">
          <a:xfrm>
            <a:off x="1828800" y="1905000"/>
            <a:ext cx="6096000" cy="0"/>
          </a:xfrm>
          <a:prstGeom prst="line">
            <a:avLst/>
          </a:prstGeom>
          <a:noFill/>
          <a:ln w="9525">
            <a:solidFill>
              <a:schemeClr val="tx1"/>
            </a:solidFill>
            <a:round/>
            <a:headEnd type="triangle" w="med" len="med"/>
            <a:tailEnd type="triangle" w="med" len="med"/>
          </a:ln>
        </p:spPr>
        <p:txBody>
          <a:bodyPr wrap="none" anchor="ctr"/>
          <a:lstStyle/>
          <a:p>
            <a:endParaRPr lang="en-US"/>
          </a:p>
        </p:txBody>
      </p:sp>
      <p:sp>
        <p:nvSpPr>
          <p:cNvPr id="18440" name="Line 7"/>
          <p:cNvSpPr>
            <a:spLocks noChangeShapeType="1"/>
          </p:cNvSpPr>
          <p:nvPr/>
        </p:nvSpPr>
        <p:spPr bwMode="auto">
          <a:xfrm>
            <a:off x="1752600" y="2667000"/>
            <a:ext cx="609600" cy="0"/>
          </a:xfrm>
          <a:prstGeom prst="line">
            <a:avLst/>
          </a:prstGeom>
          <a:noFill/>
          <a:ln w="9525">
            <a:solidFill>
              <a:schemeClr val="tx1"/>
            </a:solidFill>
            <a:round/>
            <a:headEnd type="triangle" w="med" len="med"/>
            <a:tailEnd type="triangle" w="med" len="med"/>
          </a:ln>
        </p:spPr>
        <p:txBody>
          <a:bodyPr wrap="none" anchor="ctr"/>
          <a:lstStyle/>
          <a:p>
            <a:endParaRPr lang="en-US"/>
          </a:p>
        </p:txBody>
      </p:sp>
      <p:sp>
        <p:nvSpPr>
          <p:cNvPr id="18441" name="Text Box 8"/>
          <p:cNvSpPr txBox="1">
            <a:spLocks noChangeArrowheads="1"/>
          </p:cNvSpPr>
          <p:nvPr/>
        </p:nvSpPr>
        <p:spPr bwMode="auto">
          <a:xfrm>
            <a:off x="1447800" y="2693988"/>
            <a:ext cx="1417638" cy="336550"/>
          </a:xfrm>
          <a:prstGeom prst="rect">
            <a:avLst/>
          </a:prstGeom>
          <a:noFill/>
          <a:ln w="9525">
            <a:noFill/>
            <a:miter lim="800000"/>
            <a:headEnd/>
            <a:tailEnd/>
          </a:ln>
        </p:spPr>
        <p:txBody>
          <a:bodyPr wrap="none">
            <a:spAutoFit/>
          </a:bodyPr>
          <a:lstStyle/>
          <a:p>
            <a:pPr eaLnBrk="0" hangingPunct="0"/>
            <a:r>
              <a:rPr lang="en-US" sz="1600">
                <a:solidFill>
                  <a:srgbClr val="000000"/>
                </a:solidFill>
              </a:rPr>
              <a:t>One pkt time</a:t>
            </a:r>
          </a:p>
        </p:txBody>
      </p:sp>
      <p:sp>
        <p:nvSpPr>
          <p:cNvPr id="18442" name="Text Box 9"/>
          <p:cNvSpPr txBox="1">
            <a:spLocks noChangeArrowheads="1"/>
          </p:cNvSpPr>
          <p:nvPr/>
        </p:nvSpPr>
        <p:spPr bwMode="auto">
          <a:xfrm>
            <a:off x="822325" y="1846263"/>
            <a:ext cx="500063" cy="396875"/>
          </a:xfrm>
          <a:prstGeom prst="rect">
            <a:avLst/>
          </a:prstGeom>
          <a:noFill/>
          <a:ln w="9525">
            <a:noFill/>
            <a:miter lim="800000"/>
            <a:headEnd/>
            <a:tailEnd/>
          </a:ln>
        </p:spPr>
        <p:txBody>
          <a:bodyPr wrap="none">
            <a:spAutoFit/>
          </a:bodyPr>
          <a:lstStyle/>
          <a:p>
            <a:pPr eaLnBrk="0" hangingPunct="0"/>
            <a:r>
              <a:rPr lang="en-US" sz="2000">
                <a:solidFill>
                  <a:srgbClr val="FF3300"/>
                </a:solidFill>
              </a:rPr>
              <a:t>0R</a:t>
            </a:r>
          </a:p>
        </p:txBody>
      </p:sp>
      <p:sp>
        <p:nvSpPr>
          <p:cNvPr id="18443" name="Line 10"/>
          <p:cNvSpPr>
            <a:spLocks noChangeShapeType="1"/>
          </p:cNvSpPr>
          <p:nvPr/>
        </p:nvSpPr>
        <p:spPr bwMode="auto">
          <a:xfrm>
            <a:off x="1752600" y="3505200"/>
            <a:ext cx="6172200" cy="0"/>
          </a:xfrm>
          <a:prstGeom prst="line">
            <a:avLst/>
          </a:prstGeom>
          <a:noFill/>
          <a:ln w="38100">
            <a:solidFill>
              <a:schemeClr val="tx1"/>
            </a:solidFill>
            <a:round/>
            <a:headEnd/>
            <a:tailEnd/>
          </a:ln>
        </p:spPr>
        <p:txBody>
          <a:bodyPr wrap="none" anchor="ctr"/>
          <a:lstStyle/>
          <a:p>
            <a:endParaRPr lang="en-US"/>
          </a:p>
        </p:txBody>
      </p:sp>
      <p:sp>
        <p:nvSpPr>
          <p:cNvPr id="18444" name="Rectangle 11"/>
          <p:cNvSpPr>
            <a:spLocks noChangeArrowheads="1"/>
          </p:cNvSpPr>
          <p:nvPr/>
        </p:nvSpPr>
        <p:spPr bwMode="auto">
          <a:xfrm>
            <a:off x="1752600" y="3657600"/>
            <a:ext cx="609600" cy="228600"/>
          </a:xfrm>
          <a:prstGeom prst="rect">
            <a:avLst/>
          </a:prstGeom>
          <a:solidFill>
            <a:schemeClr val="accent1"/>
          </a:solidFill>
          <a:ln w="9525">
            <a:solidFill>
              <a:schemeClr val="tx1"/>
            </a:solidFill>
            <a:miter lim="800000"/>
            <a:headEnd/>
            <a:tailEnd/>
          </a:ln>
        </p:spPr>
        <p:txBody>
          <a:bodyPr wrap="none" anchor="ctr"/>
          <a:lstStyle/>
          <a:p>
            <a:pPr algn="ctr" eaLnBrk="0" hangingPunct="0"/>
            <a:r>
              <a:rPr lang="en-US" sz="2000">
                <a:solidFill>
                  <a:srgbClr val="000000"/>
                </a:solidFill>
              </a:rPr>
              <a:t>2</a:t>
            </a:r>
          </a:p>
        </p:txBody>
      </p:sp>
      <p:sp>
        <p:nvSpPr>
          <p:cNvPr id="18445" name="Text Box 12"/>
          <p:cNvSpPr txBox="1">
            <a:spLocks noChangeArrowheads="1"/>
          </p:cNvSpPr>
          <p:nvPr/>
        </p:nvSpPr>
        <p:spPr bwMode="auto">
          <a:xfrm>
            <a:off x="822325" y="3217863"/>
            <a:ext cx="458788" cy="396875"/>
          </a:xfrm>
          <a:prstGeom prst="rect">
            <a:avLst/>
          </a:prstGeom>
          <a:noFill/>
          <a:ln w="9525">
            <a:noFill/>
            <a:miter lim="800000"/>
            <a:headEnd/>
            <a:tailEnd/>
          </a:ln>
        </p:spPr>
        <p:txBody>
          <a:bodyPr wrap="none">
            <a:spAutoFit/>
          </a:bodyPr>
          <a:lstStyle/>
          <a:p>
            <a:pPr eaLnBrk="0" hangingPunct="0"/>
            <a:r>
              <a:rPr lang="en-US" sz="2000">
                <a:solidFill>
                  <a:srgbClr val="FF3300"/>
                </a:solidFill>
              </a:rPr>
              <a:t>1R</a:t>
            </a:r>
          </a:p>
        </p:txBody>
      </p:sp>
      <p:sp>
        <p:nvSpPr>
          <p:cNvPr id="18446" name="Rectangle 13"/>
          <p:cNvSpPr>
            <a:spLocks noChangeArrowheads="1"/>
          </p:cNvSpPr>
          <p:nvPr/>
        </p:nvSpPr>
        <p:spPr bwMode="auto">
          <a:xfrm>
            <a:off x="1752600" y="3962400"/>
            <a:ext cx="609600" cy="228600"/>
          </a:xfrm>
          <a:prstGeom prst="rect">
            <a:avLst/>
          </a:prstGeom>
          <a:solidFill>
            <a:schemeClr val="accent1"/>
          </a:solidFill>
          <a:ln w="9525">
            <a:solidFill>
              <a:schemeClr val="tx1"/>
            </a:solidFill>
            <a:miter lim="800000"/>
            <a:headEnd/>
            <a:tailEnd/>
          </a:ln>
        </p:spPr>
        <p:txBody>
          <a:bodyPr wrap="none" anchor="ctr"/>
          <a:lstStyle/>
          <a:p>
            <a:pPr algn="ctr" eaLnBrk="0" hangingPunct="0"/>
            <a:r>
              <a:rPr lang="en-US" sz="2000">
                <a:solidFill>
                  <a:srgbClr val="000000"/>
                </a:solidFill>
              </a:rPr>
              <a:t>3</a:t>
            </a:r>
          </a:p>
        </p:txBody>
      </p:sp>
      <p:sp>
        <p:nvSpPr>
          <p:cNvPr id="18447" name="Line 14"/>
          <p:cNvSpPr>
            <a:spLocks noChangeShapeType="1"/>
          </p:cNvSpPr>
          <p:nvPr/>
        </p:nvSpPr>
        <p:spPr bwMode="auto">
          <a:xfrm>
            <a:off x="1752600" y="4572000"/>
            <a:ext cx="6172200" cy="0"/>
          </a:xfrm>
          <a:prstGeom prst="line">
            <a:avLst/>
          </a:prstGeom>
          <a:noFill/>
          <a:ln w="38100">
            <a:solidFill>
              <a:schemeClr val="tx1"/>
            </a:solidFill>
            <a:round/>
            <a:headEnd/>
            <a:tailEnd/>
          </a:ln>
        </p:spPr>
        <p:txBody>
          <a:bodyPr wrap="none" anchor="ctr"/>
          <a:lstStyle/>
          <a:p>
            <a:endParaRPr lang="en-US"/>
          </a:p>
        </p:txBody>
      </p:sp>
      <p:sp>
        <p:nvSpPr>
          <p:cNvPr id="18448" name="Rectangle 15"/>
          <p:cNvSpPr>
            <a:spLocks noChangeArrowheads="1"/>
          </p:cNvSpPr>
          <p:nvPr/>
        </p:nvSpPr>
        <p:spPr bwMode="auto">
          <a:xfrm>
            <a:off x="1752600" y="4724400"/>
            <a:ext cx="609600" cy="228600"/>
          </a:xfrm>
          <a:prstGeom prst="rect">
            <a:avLst/>
          </a:prstGeom>
          <a:solidFill>
            <a:schemeClr val="accent1"/>
          </a:solidFill>
          <a:ln w="9525">
            <a:solidFill>
              <a:schemeClr val="tx1"/>
            </a:solidFill>
            <a:miter lim="800000"/>
            <a:headEnd/>
            <a:tailEnd/>
          </a:ln>
        </p:spPr>
        <p:txBody>
          <a:bodyPr wrap="none" anchor="ctr"/>
          <a:lstStyle/>
          <a:p>
            <a:pPr algn="ctr" eaLnBrk="0" hangingPunct="0"/>
            <a:r>
              <a:rPr lang="en-US" sz="2000">
                <a:solidFill>
                  <a:srgbClr val="000000"/>
                </a:solidFill>
              </a:rPr>
              <a:t>4</a:t>
            </a:r>
          </a:p>
        </p:txBody>
      </p:sp>
      <p:sp>
        <p:nvSpPr>
          <p:cNvPr id="18449" name="Text Box 16"/>
          <p:cNvSpPr txBox="1">
            <a:spLocks noChangeArrowheads="1"/>
          </p:cNvSpPr>
          <p:nvPr/>
        </p:nvSpPr>
        <p:spPr bwMode="auto">
          <a:xfrm>
            <a:off x="822325" y="4284663"/>
            <a:ext cx="500063" cy="396875"/>
          </a:xfrm>
          <a:prstGeom prst="rect">
            <a:avLst/>
          </a:prstGeom>
          <a:noFill/>
          <a:ln w="9525">
            <a:noFill/>
            <a:miter lim="800000"/>
            <a:headEnd/>
            <a:tailEnd/>
          </a:ln>
        </p:spPr>
        <p:txBody>
          <a:bodyPr wrap="none">
            <a:spAutoFit/>
          </a:bodyPr>
          <a:lstStyle/>
          <a:p>
            <a:pPr eaLnBrk="0" hangingPunct="0"/>
            <a:r>
              <a:rPr lang="en-US" sz="2000">
                <a:solidFill>
                  <a:srgbClr val="FF3300"/>
                </a:solidFill>
              </a:rPr>
              <a:t>2R</a:t>
            </a:r>
          </a:p>
        </p:txBody>
      </p:sp>
      <p:sp>
        <p:nvSpPr>
          <p:cNvPr id="18450" name="Rectangle 17"/>
          <p:cNvSpPr>
            <a:spLocks noChangeArrowheads="1"/>
          </p:cNvSpPr>
          <p:nvPr/>
        </p:nvSpPr>
        <p:spPr bwMode="auto">
          <a:xfrm>
            <a:off x="1752600" y="5029200"/>
            <a:ext cx="609600" cy="228600"/>
          </a:xfrm>
          <a:prstGeom prst="rect">
            <a:avLst/>
          </a:prstGeom>
          <a:solidFill>
            <a:schemeClr val="accent1"/>
          </a:solidFill>
          <a:ln w="9525">
            <a:solidFill>
              <a:schemeClr val="tx1"/>
            </a:solidFill>
            <a:miter lim="800000"/>
            <a:headEnd/>
            <a:tailEnd/>
          </a:ln>
        </p:spPr>
        <p:txBody>
          <a:bodyPr wrap="none" anchor="ctr"/>
          <a:lstStyle/>
          <a:p>
            <a:pPr algn="ctr" eaLnBrk="0" hangingPunct="0"/>
            <a:r>
              <a:rPr lang="en-US" sz="2000">
                <a:solidFill>
                  <a:srgbClr val="000000"/>
                </a:solidFill>
              </a:rPr>
              <a:t>5</a:t>
            </a:r>
          </a:p>
        </p:txBody>
      </p:sp>
      <p:sp>
        <p:nvSpPr>
          <p:cNvPr id="18451" name="Rectangle 18"/>
          <p:cNvSpPr>
            <a:spLocks noChangeArrowheads="1"/>
          </p:cNvSpPr>
          <p:nvPr/>
        </p:nvSpPr>
        <p:spPr bwMode="auto">
          <a:xfrm>
            <a:off x="2438400" y="4724400"/>
            <a:ext cx="609600" cy="228600"/>
          </a:xfrm>
          <a:prstGeom prst="rect">
            <a:avLst/>
          </a:prstGeom>
          <a:solidFill>
            <a:schemeClr val="accent1"/>
          </a:solidFill>
          <a:ln w="9525">
            <a:solidFill>
              <a:schemeClr val="tx1"/>
            </a:solidFill>
            <a:miter lim="800000"/>
            <a:headEnd/>
            <a:tailEnd/>
          </a:ln>
        </p:spPr>
        <p:txBody>
          <a:bodyPr wrap="none" anchor="ctr"/>
          <a:lstStyle/>
          <a:p>
            <a:pPr algn="ctr" eaLnBrk="0" hangingPunct="0"/>
            <a:r>
              <a:rPr lang="en-US" sz="2000">
                <a:solidFill>
                  <a:srgbClr val="000000"/>
                </a:solidFill>
              </a:rPr>
              <a:t>6</a:t>
            </a:r>
          </a:p>
        </p:txBody>
      </p:sp>
      <p:sp>
        <p:nvSpPr>
          <p:cNvPr id="18452" name="Rectangle 19"/>
          <p:cNvSpPr>
            <a:spLocks noChangeArrowheads="1"/>
          </p:cNvSpPr>
          <p:nvPr/>
        </p:nvSpPr>
        <p:spPr bwMode="auto">
          <a:xfrm>
            <a:off x="2438400" y="5029200"/>
            <a:ext cx="609600" cy="228600"/>
          </a:xfrm>
          <a:prstGeom prst="rect">
            <a:avLst/>
          </a:prstGeom>
          <a:solidFill>
            <a:schemeClr val="accent1"/>
          </a:solidFill>
          <a:ln w="9525">
            <a:solidFill>
              <a:schemeClr val="tx1"/>
            </a:solidFill>
            <a:miter lim="800000"/>
            <a:headEnd/>
            <a:tailEnd/>
          </a:ln>
        </p:spPr>
        <p:txBody>
          <a:bodyPr wrap="none" anchor="ctr"/>
          <a:lstStyle/>
          <a:p>
            <a:pPr algn="ctr" eaLnBrk="0" hangingPunct="0"/>
            <a:r>
              <a:rPr lang="en-US" sz="2000">
                <a:solidFill>
                  <a:srgbClr val="000000"/>
                </a:solidFill>
              </a:rPr>
              <a:t>7</a:t>
            </a:r>
          </a:p>
        </p:txBody>
      </p:sp>
      <p:sp>
        <p:nvSpPr>
          <p:cNvPr id="18453" name="Line 20"/>
          <p:cNvSpPr>
            <a:spLocks noChangeShapeType="1"/>
          </p:cNvSpPr>
          <p:nvPr/>
        </p:nvSpPr>
        <p:spPr bwMode="auto">
          <a:xfrm>
            <a:off x="1752600" y="5562600"/>
            <a:ext cx="6172200" cy="0"/>
          </a:xfrm>
          <a:prstGeom prst="line">
            <a:avLst/>
          </a:prstGeom>
          <a:noFill/>
          <a:ln w="38100">
            <a:solidFill>
              <a:schemeClr val="tx1"/>
            </a:solidFill>
            <a:round/>
            <a:headEnd/>
            <a:tailEnd/>
          </a:ln>
        </p:spPr>
        <p:txBody>
          <a:bodyPr wrap="none" anchor="ctr"/>
          <a:lstStyle/>
          <a:p>
            <a:endParaRPr lang="en-US"/>
          </a:p>
        </p:txBody>
      </p:sp>
      <p:sp>
        <p:nvSpPr>
          <p:cNvPr id="18454" name="Rectangle 21"/>
          <p:cNvSpPr>
            <a:spLocks noChangeArrowheads="1"/>
          </p:cNvSpPr>
          <p:nvPr/>
        </p:nvSpPr>
        <p:spPr bwMode="auto">
          <a:xfrm>
            <a:off x="1752600" y="5715000"/>
            <a:ext cx="609600" cy="228600"/>
          </a:xfrm>
          <a:prstGeom prst="rect">
            <a:avLst/>
          </a:prstGeom>
          <a:solidFill>
            <a:schemeClr val="accent1"/>
          </a:solidFill>
          <a:ln w="9525">
            <a:solidFill>
              <a:schemeClr val="tx1"/>
            </a:solidFill>
            <a:miter lim="800000"/>
            <a:headEnd/>
            <a:tailEnd/>
          </a:ln>
        </p:spPr>
        <p:txBody>
          <a:bodyPr wrap="none" anchor="ctr"/>
          <a:lstStyle/>
          <a:p>
            <a:pPr algn="ctr" eaLnBrk="0" hangingPunct="0"/>
            <a:r>
              <a:rPr lang="en-US" sz="2000">
                <a:solidFill>
                  <a:srgbClr val="000000"/>
                </a:solidFill>
              </a:rPr>
              <a:t>8</a:t>
            </a:r>
          </a:p>
        </p:txBody>
      </p:sp>
      <p:sp>
        <p:nvSpPr>
          <p:cNvPr id="18455" name="Text Box 22"/>
          <p:cNvSpPr txBox="1">
            <a:spLocks noChangeArrowheads="1"/>
          </p:cNvSpPr>
          <p:nvPr/>
        </p:nvSpPr>
        <p:spPr bwMode="auto">
          <a:xfrm>
            <a:off x="838200" y="5386388"/>
            <a:ext cx="500063" cy="396875"/>
          </a:xfrm>
          <a:prstGeom prst="rect">
            <a:avLst/>
          </a:prstGeom>
          <a:noFill/>
          <a:ln w="9525">
            <a:noFill/>
            <a:miter lim="800000"/>
            <a:headEnd/>
            <a:tailEnd/>
          </a:ln>
        </p:spPr>
        <p:txBody>
          <a:bodyPr wrap="none">
            <a:spAutoFit/>
          </a:bodyPr>
          <a:lstStyle/>
          <a:p>
            <a:pPr eaLnBrk="0" hangingPunct="0"/>
            <a:r>
              <a:rPr lang="en-US" sz="2000">
                <a:solidFill>
                  <a:srgbClr val="FF3300"/>
                </a:solidFill>
              </a:rPr>
              <a:t>3R</a:t>
            </a:r>
          </a:p>
        </p:txBody>
      </p:sp>
      <p:sp>
        <p:nvSpPr>
          <p:cNvPr id="18456" name="Rectangle 23"/>
          <p:cNvSpPr>
            <a:spLocks noChangeArrowheads="1"/>
          </p:cNvSpPr>
          <p:nvPr/>
        </p:nvSpPr>
        <p:spPr bwMode="auto">
          <a:xfrm>
            <a:off x="1752600" y="6019800"/>
            <a:ext cx="609600" cy="228600"/>
          </a:xfrm>
          <a:prstGeom prst="rect">
            <a:avLst/>
          </a:prstGeom>
          <a:solidFill>
            <a:schemeClr val="accent1"/>
          </a:solidFill>
          <a:ln w="9525">
            <a:solidFill>
              <a:schemeClr val="tx1"/>
            </a:solidFill>
            <a:miter lim="800000"/>
            <a:headEnd/>
            <a:tailEnd/>
          </a:ln>
        </p:spPr>
        <p:txBody>
          <a:bodyPr wrap="none" anchor="ctr"/>
          <a:lstStyle/>
          <a:p>
            <a:pPr algn="ctr" eaLnBrk="0" hangingPunct="0"/>
            <a:r>
              <a:rPr lang="en-US" sz="2000">
                <a:solidFill>
                  <a:srgbClr val="000000"/>
                </a:solidFill>
              </a:rPr>
              <a:t>9</a:t>
            </a:r>
          </a:p>
        </p:txBody>
      </p:sp>
      <p:sp>
        <p:nvSpPr>
          <p:cNvPr id="18457" name="Rectangle 24"/>
          <p:cNvSpPr>
            <a:spLocks noChangeArrowheads="1"/>
          </p:cNvSpPr>
          <p:nvPr/>
        </p:nvSpPr>
        <p:spPr bwMode="auto">
          <a:xfrm>
            <a:off x="2438400" y="5715000"/>
            <a:ext cx="609600" cy="228600"/>
          </a:xfrm>
          <a:prstGeom prst="rect">
            <a:avLst/>
          </a:prstGeom>
          <a:solidFill>
            <a:schemeClr val="accent1"/>
          </a:solidFill>
          <a:ln w="9525">
            <a:solidFill>
              <a:schemeClr val="tx1"/>
            </a:solidFill>
            <a:miter lim="800000"/>
            <a:headEnd/>
            <a:tailEnd/>
          </a:ln>
        </p:spPr>
        <p:txBody>
          <a:bodyPr wrap="none" anchor="ctr"/>
          <a:lstStyle/>
          <a:p>
            <a:pPr algn="ctr" eaLnBrk="0" hangingPunct="0"/>
            <a:r>
              <a:rPr lang="en-US" sz="2000">
                <a:solidFill>
                  <a:srgbClr val="000000"/>
                </a:solidFill>
              </a:rPr>
              <a:t>10</a:t>
            </a:r>
          </a:p>
        </p:txBody>
      </p:sp>
      <p:sp>
        <p:nvSpPr>
          <p:cNvPr id="18458" name="Rectangle 25"/>
          <p:cNvSpPr>
            <a:spLocks noChangeArrowheads="1"/>
          </p:cNvSpPr>
          <p:nvPr/>
        </p:nvSpPr>
        <p:spPr bwMode="auto">
          <a:xfrm>
            <a:off x="2438400" y="6019800"/>
            <a:ext cx="609600" cy="228600"/>
          </a:xfrm>
          <a:prstGeom prst="rect">
            <a:avLst/>
          </a:prstGeom>
          <a:solidFill>
            <a:schemeClr val="accent1"/>
          </a:solidFill>
          <a:ln w="9525">
            <a:solidFill>
              <a:schemeClr val="tx1"/>
            </a:solidFill>
            <a:miter lim="800000"/>
            <a:headEnd/>
            <a:tailEnd/>
          </a:ln>
        </p:spPr>
        <p:txBody>
          <a:bodyPr wrap="none" anchor="ctr"/>
          <a:lstStyle/>
          <a:p>
            <a:pPr algn="ctr" eaLnBrk="0" hangingPunct="0"/>
            <a:r>
              <a:rPr lang="en-US" sz="2000">
                <a:solidFill>
                  <a:srgbClr val="000000"/>
                </a:solidFill>
              </a:rPr>
              <a:t>11</a:t>
            </a:r>
          </a:p>
        </p:txBody>
      </p:sp>
      <p:sp>
        <p:nvSpPr>
          <p:cNvPr id="18459" name="Rectangle 26"/>
          <p:cNvSpPr>
            <a:spLocks noChangeArrowheads="1"/>
          </p:cNvSpPr>
          <p:nvPr/>
        </p:nvSpPr>
        <p:spPr bwMode="auto">
          <a:xfrm>
            <a:off x="3124200" y="5715000"/>
            <a:ext cx="609600" cy="228600"/>
          </a:xfrm>
          <a:prstGeom prst="rect">
            <a:avLst/>
          </a:prstGeom>
          <a:solidFill>
            <a:schemeClr val="accent1"/>
          </a:solidFill>
          <a:ln w="9525">
            <a:solidFill>
              <a:schemeClr val="tx1"/>
            </a:solidFill>
            <a:miter lim="800000"/>
            <a:headEnd/>
            <a:tailEnd/>
          </a:ln>
        </p:spPr>
        <p:txBody>
          <a:bodyPr wrap="none" anchor="ctr"/>
          <a:lstStyle/>
          <a:p>
            <a:pPr algn="ctr" eaLnBrk="0" hangingPunct="0"/>
            <a:r>
              <a:rPr lang="en-US" sz="2000">
                <a:solidFill>
                  <a:srgbClr val="000000"/>
                </a:solidFill>
              </a:rPr>
              <a:t>12</a:t>
            </a:r>
          </a:p>
        </p:txBody>
      </p:sp>
      <p:sp>
        <p:nvSpPr>
          <p:cNvPr id="18460" name="Rectangle 27"/>
          <p:cNvSpPr>
            <a:spLocks noChangeArrowheads="1"/>
          </p:cNvSpPr>
          <p:nvPr/>
        </p:nvSpPr>
        <p:spPr bwMode="auto">
          <a:xfrm>
            <a:off x="3124200" y="6019800"/>
            <a:ext cx="609600" cy="228600"/>
          </a:xfrm>
          <a:prstGeom prst="rect">
            <a:avLst/>
          </a:prstGeom>
          <a:solidFill>
            <a:schemeClr val="accent1"/>
          </a:solidFill>
          <a:ln w="9525">
            <a:solidFill>
              <a:schemeClr val="tx1"/>
            </a:solidFill>
            <a:miter lim="800000"/>
            <a:headEnd/>
            <a:tailEnd/>
          </a:ln>
        </p:spPr>
        <p:txBody>
          <a:bodyPr wrap="none" anchor="ctr"/>
          <a:lstStyle/>
          <a:p>
            <a:pPr algn="ctr" eaLnBrk="0" hangingPunct="0"/>
            <a:r>
              <a:rPr lang="en-US" sz="2000">
                <a:solidFill>
                  <a:srgbClr val="000000"/>
                </a:solidFill>
              </a:rPr>
              <a:t>13</a:t>
            </a:r>
          </a:p>
        </p:txBody>
      </p:sp>
      <p:sp>
        <p:nvSpPr>
          <p:cNvPr id="18461" name="Rectangle 28"/>
          <p:cNvSpPr>
            <a:spLocks noChangeArrowheads="1"/>
          </p:cNvSpPr>
          <p:nvPr/>
        </p:nvSpPr>
        <p:spPr bwMode="auto">
          <a:xfrm>
            <a:off x="3810000" y="5715000"/>
            <a:ext cx="609600" cy="228600"/>
          </a:xfrm>
          <a:prstGeom prst="rect">
            <a:avLst/>
          </a:prstGeom>
          <a:solidFill>
            <a:schemeClr val="accent1"/>
          </a:solidFill>
          <a:ln w="9525">
            <a:solidFill>
              <a:schemeClr val="tx1"/>
            </a:solidFill>
            <a:miter lim="800000"/>
            <a:headEnd/>
            <a:tailEnd/>
          </a:ln>
        </p:spPr>
        <p:txBody>
          <a:bodyPr wrap="none" anchor="ctr"/>
          <a:lstStyle/>
          <a:p>
            <a:pPr algn="ctr" eaLnBrk="0" hangingPunct="0"/>
            <a:r>
              <a:rPr lang="en-US" sz="2000">
                <a:solidFill>
                  <a:srgbClr val="000000"/>
                </a:solidFill>
              </a:rPr>
              <a:t>14</a:t>
            </a:r>
          </a:p>
        </p:txBody>
      </p:sp>
      <p:sp>
        <p:nvSpPr>
          <p:cNvPr id="18462" name="Rectangle 29"/>
          <p:cNvSpPr>
            <a:spLocks noChangeArrowheads="1"/>
          </p:cNvSpPr>
          <p:nvPr/>
        </p:nvSpPr>
        <p:spPr bwMode="auto">
          <a:xfrm>
            <a:off x="3810000" y="6019800"/>
            <a:ext cx="609600" cy="228600"/>
          </a:xfrm>
          <a:prstGeom prst="rect">
            <a:avLst/>
          </a:prstGeom>
          <a:solidFill>
            <a:schemeClr val="accent1"/>
          </a:solidFill>
          <a:ln w="9525">
            <a:solidFill>
              <a:schemeClr val="tx1"/>
            </a:solidFill>
            <a:miter lim="800000"/>
            <a:headEnd/>
            <a:tailEnd/>
          </a:ln>
        </p:spPr>
        <p:txBody>
          <a:bodyPr wrap="none" anchor="ctr"/>
          <a:lstStyle/>
          <a:p>
            <a:pPr algn="ctr" eaLnBrk="0" hangingPunct="0"/>
            <a:r>
              <a:rPr lang="en-US" sz="2000">
                <a:solidFill>
                  <a:srgbClr val="000000"/>
                </a:solidFill>
              </a:rPr>
              <a:t>15</a:t>
            </a:r>
          </a:p>
        </p:txBody>
      </p:sp>
      <p:sp>
        <p:nvSpPr>
          <p:cNvPr id="18463" name="Oval 30"/>
          <p:cNvSpPr>
            <a:spLocks noChangeArrowheads="1"/>
          </p:cNvSpPr>
          <p:nvPr/>
        </p:nvSpPr>
        <p:spPr bwMode="auto">
          <a:xfrm>
            <a:off x="1587500" y="3276600"/>
            <a:ext cx="228600" cy="228600"/>
          </a:xfrm>
          <a:prstGeom prst="ellipse">
            <a:avLst/>
          </a:prstGeom>
          <a:noFill/>
          <a:ln w="9525">
            <a:solidFill>
              <a:schemeClr val="tx1"/>
            </a:solidFill>
            <a:round/>
            <a:headEnd/>
            <a:tailEnd/>
          </a:ln>
        </p:spPr>
        <p:txBody>
          <a:bodyPr wrap="none" anchor="ctr"/>
          <a:lstStyle/>
          <a:p>
            <a:pPr algn="ctr" eaLnBrk="0" hangingPunct="0"/>
            <a:r>
              <a:rPr lang="en-US" sz="1600">
                <a:solidFill>
                  <a:srgbClr val="000000"/>
                </a:solidFill>
              </a:rPr>
              <a:t>1</a:t>
            </a:r>
            <a:endParaRPr lang="en-US" sz="2000">
              <a:solidFill>
                <a:srgbClr val="000000"/>
              </a:solidFill>
            </a:endParaRPr>
          </a:p>
        </p:txBody>
      </p:sp>
      <p:sp>
        <p:nvSpPr>
          <p:cNvPr id="18464" name="Oval 31"/>
          <p:cNvSpPr>
            <a:spLocks noChangeArrowheads="1"/>
          </p:cNvSpPr>
          <p:nvPr/>
        </p:nvSpPr>
        <p:spPr bwMode="auto">
          <a:xfrm>
            <a:off x="1600200" y="4343400"/>
            <a:ext cx="228600" cy="228600"/>
          </a:xfrm>
          <a:prstGeom prst="ellipse">
            <a:avLst/>
          </a:prstGeom>
          <a:noFill/>
          <a:ln w="9525">
            <a:solidFill>
              <a:schemeClr val="tx1"/>
            </a:solidFill>
            <a:round/>
            <a:headEnd/>
            <a:tailEnd/>
          </a:ln>
        </p:spPr>
        <p:txBody>
          <a:bodyPr wrap="none" anchor="ctr"/>
          <a:lstStyle/>
          <a:p>
            <a:pPr algn="ctr" eaLnBrk="0" hangingPunct="0"/>
            <a:r>
              <a:rPr lang="en-US" sz="1600">
                <a:solidFill>
                  <a:srgbClr val="000000"/>
                </a:solidFill>
              </a:rPr>
              <a:t>2</a:t>
            </a:r>
            <a:endParaRPr lang="en-US" sz="2000">
              <a:solidFill>
                <a:srgbClr val="000000"/>
              </a:solidFill>
            </a:endParaRPr>
          </a:p>
        </p:txBody>
      </p:sp>
      <p:sp>
        <p:nvSpPr>
          <p:cNvPr id="18465" name="Oval 32"/>
          <p:cNvSpPr>
            <a:spLocks noChangeArrowheads="1"/>
          </p:cNvSpPr>
          <p:nvPr/>
        </p:nvSpPr>
        <p:spPr bwMode="auto">
          <a:xfrm>
            <a:off x="2286000" y="4343400"/>
            <a:ext cx="228600" cy="228600"/>
          </a:xfrm>
          <a:prstGeom prst="ellipse">
            <a:avLst/>
          </a:prstGeom>
          <a:noFill/>
          <a:ln w="9525">
            <a:solidFill>
              <a:schemeClr val="tx1"/>
            </a:solidFill>
            <a:round/>
            <a:headEnd/>
            <a:tailEnd/>
          </a:ln>
        </p:spPr>
        <p:txBody>
          <a:bodyPr wrap="none" anchor="ctr"/>
          <a:lstStyle/>
          <a:p>
            <a:pPr algn="ctr" eaLnBrk="0" hangingPunct="0"/>
            <a:r>
              <a:rPr lang="en-US" sz="1600">
                <a:solidFill>
                  <a:srgbClr val="000000"/>
                </a:solidFill>
              </a:rPr>
              <a:t>3</a:t>
            </a:r>
            <a:endParaRPr lang="en-US" sz="2000">
              <a:solidFill>
                <a:srgbClr val="000000"/>
              </a:solidFill>
            </a:endParaRPr>
          </a:p>
        </p:txBody>
      </p:sp>
      <p:sp>
        <p:nvSpPr>
          <p:cNvPr id="18466" name="Oval 33"/>
          <p:cNvSpPr>
            <a:spLocks noChangeArrowheads="1"/>
          </p:cNvSpPr>
          <p:nvPr/>
        </p:nvSpPr>
        <p:spPr bwMode="auto">
          <a:xfrm>
            <a:off x="1600200" y="5334000"/>
            <a:ext cx="228600" cy="228600"/>
          </a:xfrm>
          <a:prstGeom prst="ellipse">
            <a:avLst/>
          </a:prstGeom>
          <a:noFill/>
          <a:ln w="9525">
            <a:solidFill>
              <a:schemeClr val="tx1"/>
            </a:solidFill>
            <a:round/>
            <a:headEnd/>
            <a:tailEnd/>
          </a:ln>
        </p:spPr>
        <p:txBody>
          <a:bodyPr wrap="none" anchor="ctr"/>
          <a:lstStyle/>
          <a:p>
            <a:pPr algn="ctr" eaLnBrk="0" hangingPunct="0"/>
            <a:r>
              <a:rPr lang="en-US" sz="1600">
                <a:solidFill>
                  <a:srgbClr val="000000"/>
                </a:solidFill>
              </a:rPr>
              <a:t>4</a:t>
            </a:r>
            <a:endParaRPr lang="en-US" sz="2000">
              <a:solidFill>
                <a:srgbClr val="000000"/>
              </a:solidFill>
            </a:endParaRPr>
          </a:p>
        </p:txBody>
      </p:sp>
      <p:sp>
        <p:nvSpPr>
          <p:cNvPr id="18467" name="Oval 34"/>
          <p:cNvSpPr>
            <a:spLocks noChangeArrowheads="1"/>
          </p:cNvSpPr>
          <p:nvPr/>
        </p:nvSpPr>
        <p:spPr bwMode="auto">
          <a:xfrm>
            <a:off x="2286000" y="5334000"/>
            <a:ext cx="228600" cy="228600"/>
          </a:xfrm>
          <a:prstGeom prst="ellipse">
            <a:avLst/>
          </a:prstGeom>
          <a:noFill/>
          <a:ln w="9525">
            <a:solidFill>
              <a:schemeClr val="tx1"/>
            </a:solidFill>
            <a:round/>
            <a:headEnd/>
            <a:tailEnd/>
          </a:ln>
        </p:spPr>
        <p:txBody>
          <a:bodyPr wrap="none" anchor="ctr"/>
          <a:lstStyle/>
          <a:p>
            <a:pPr algn="ctr" eaLnBrk="0" hangingPunct="0"/>
            <a:r>
              <a:rPr lang="en-US" sz="1600">
                <a:solidFill>
                  <a:srgbClr val="000000"/>
                </a:solidFill>
              </a:rPr>
              <a:t>5</a:t>
            </a:r>
            <a:endParaRPr lang="en-US" sz="2000">
              <a:solidFill>
                <a:srgbClr val="000000"/>
              </a:solidFill>
            </a:endParaRPr>
          </a:p>
        </p:txBody>
      </p:sp>
      <p:sp>
        <p:nvSpPr>
          <p:cNvPr id="18468" name="Oval 35"/>
          <p:cNvSpPr>
            <a:spLocks noChangeArrowheads="1"/>
          </p:cNvSpPr>
          <p:nvPr/>
        </p:nvSpPr>
        <p:spPr bwMode="auto">
          <a:xfrm>
            <a:off x="2971800" y="5334000"/>
            <a:ext cx="228600" cy="228600"/>
          </a:xfrm>
          <a:prstGeom prst="ellipse">
            <a:avLst/>
          </a:prstGeom>
          <a:noFill/>
          <a:ln w="9525">
            <a:solidFill>
              <a:schemeClr val="tx1"/>
            </a:solidFill>
            <a:round/>
            <a:headEnd/>
            <a:tailEnd/>
          </a:ln>
        </p:spPr>
        <p:txBody>
          <a:bodyPr wrap="none" anchor="ctr"/>
          <a:lstStyle/>
          <a:p>
            <a:pPr algn="ctr" eaLnBrk="0" hangingPunct="0"/>
            <a:r>
              <a:rPr lang="en-US" sz="1600">
                <a:solidFill>
                  <a:srgbClr val="000000"/>
                </a:solidFill>
              </a:rPr>
              <a:t>6</a:t>
            </a:r>
            <a:endParaRPr lang="en-US" sz="2000">
              <a:solidFill>
                <a:srgbClr val="000000"/>
              </a:solidFill>
            </a:endParaRPr>
          </a:p>
        </p:txBody>
      </p:sp>
      <p:sp>
        <p:nvSpPr>
          <p:cNvPr id="18469" name="Oval 36"/>
          <p:cNvSpPr>
            <a:spLocks noChangeArrowheads="1"/>
          </p:cNvSpPr>
          <p:nvPr/>
        </p:nvSpPr>
        <p:spPr bwMode="auto">
          <a:xfrm>
            <a:off x="3657600" y="5334000"/>
            <a:ext cx="228600" cy="228600"/>
          </a:xfrm>
          <a:prstGeom prst="ellipse">
            <a:avLst/>
          </a:prstGeom>
          <a:noFill/>
          <a:ln w="9525">
            <a:solidFill>
              <a:schemeClr val="tx1"/>
            </a:solidFill>
            <a:round/>
            <a:headEnd/>
            <a:tailEnd/>
          </a:ln>
        </p:spPr>
        <p:txBody>
          <a:bodyPr wrap="none" anchor="ctr"/>
          <a:lstStyle/>
          <a:p>
            <a:pPr algn="ctr" eaLnBrk="0" hangingPunct="0"/>
            <a:r>
              <a:rPr lang="en-US" sz="1600">
                <a:solidFill>
                  <a:srgbClr val="000000"/>
                </a:solidFill>
              </a:rPr>
              <a:t>7</a:t>
            </a:r>
            <a:endParaRPr lang="en-US" sz="2000">
              <a:solidFill>
                <a:srgbClr val="000000"/>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2"/>
          </p:nvPr>
        </p:nvSpPr>
        <p:spPr>
          <a:noFill/>
        </p:spPr>
        <p:txBody>
          <a:bodyPr/>
          <a:lstStyle/>
          <a:p>
            <a:fld id="{807654CD-72A3-487E-B3C9-7EAA637E8687}" type="slidenum">
              <a:rPr lang="en-US" smtClean="0"/>
              <a:pPr/>
              <a:t>18</a:t>
            </a:fld>
            <a:endParaRPr lang="en-US" smtClean="0"/>
          </a:p>
        </p:txBody>
      </p:sp>
      <p:sp>
        <p:nvSpPr>
          <p:cNvPr id="19459" name="Rectangle 2"/>
          <p:cNvSpPr>
            <a:spLocks noGrp="1" noChangeArrowheads="1"/>
          </p:cNvSpPr>
          <p:nvPr>
            <p:ph type="title"/>
          </p:nvPr>
        </p:nvSpPr>
        <p:spPr/>
        <p:txBody>
          <a:bodyPr/>
          <a:lstStyle/>
          <a:p>
            <a:pPr eaLnBrk="1" hangingPunct="1"/>
            <a:r>
              <a:rPr lang="fa-IR" dirty="0" smtClean="0"/>
              <a:t>بازگشت به شروع آهسته</a:t>
            </a:r>
            <a:endParaRPr lang="en-US" dirty="0" smtClean="0"/>
          </a:p>
        </p:txBody>
      </p:sp>
      <p:sp>
        <p:nvSpPr>
          <p:cNvPr id="19460" name="Rectangle 3"/>
          <p:cNvSpPr>
            <a:spLocks noGrp="1" noChangeArrowheads="1"/>
          </p:cNvSpPr>
          <p:nvPr>
            <p:ph type="body" idx="1"/>
          </p:nvPr>
        </p:nvSpPr>
        <p:spPr/>
        <p:txBody>
          <a:bodyPr/>
          <a:lstStyle/>
          <a:p>
            <a:pPr algn="r" rtl="1" eaLnBrk="1" hangingPunct="1"/>
            <a:r>
              <a:rPr lang="fa-IR" dirty="0" smtClean="0"/>
              <a:t>اگر تعداد بسته‌های گم شده در شروع آهسته زیاد باشند، خود تنظیمی از بین خواهد رفت.</a:t>
            </a:r>
          </a:p>
          <a:p>
            <a:pPr lvl="1" algn="r" rtl="1" eaLnBrk="1" hangingPunct="1"/>
            <a:r>
              <a:rPr lang="fa-IR" dirty="0" smtClean="0"/>
              <a:t>لازم است که شروع آهسته و اجتناب از ازدحام را با هم اجرا کنیم. </a:t>
            </a:r>
          </a:p>
          <a:p>
            <a:pPr algn="r" rtl="1" eaLnBrk="1" hangingPunct="1"/>
            <a:r>
              <a:rPr lang="fa-IR" dirty="0" smtClean="0"/>
              <a:t>اگر مهلت زمان سنج سرآید، ما </a:t>
            </a:r>
            <a:r>
              <a:rPr lang="en-US" dirty="0" err="1" smtClean="0"/>
              <a:t>ssthresh</a:t>
            </a:r>
            <a:r>
              <a:rPr lang="en-US" dirty="0" smtClean="0"/>
              <a:t> </a:t>
            </a:r>
            <a:r>
              <a:rPr lang="fa-IR" dirty="0" smtClean="0"/>
              <a:t> را برابر </a:t>
            </a:r>
            <a:r>
              <a:rPr lang="en-US" dirty="0" smtClean="0">
                <a:solidFill>
                  <a:srgbClr val="000000"/>
                </a:solidFill>
              </a:rPr>
              <a:t>0.5w</a:t>
            </a:r>
            <a:r>
              <a:rPr lang="fa-IR" dirty="0" smtClean="0">
                <a:solidFill>
                  <a:srgbClr val="000000"/>
                </a:solidFill>
              </a:rPr>
              <a:t> تنظیم می کنیم. </a:t>
            </a:r>
          </a:p>
          <a:p>
            <a:pPr lvl="1" algn="r" rtl="1" eaLnBrk="1" hangingPunct="1"/>
            <a:r>
              <a:rPr lang="fa-IR" dirty="0" smtClean="0">
                <a:solidFill>
                  <a:srgbClr val="000000"/>
                </a:solidFill>
              </a:rPr>
              <a:t>اگر  </a:t>
            </a:r>
            <a:r>
              <a:rPr lang="en-US" dirty="0" err="1" smtClean="0"/>
              <a:t>cwnd</a:t>
            </a:r>
            <a:r>
              <a:rPr lang="en-US" dirty="0" smtClean="0"/>
              <a:t> &lt; </a:t>
            </a:r>
            <a:r>
              <a:rPr lang="en-US" dirty="0" err="1" smtClean="0"/>
              <a:t>ssthresh</a:t>
            </a:r>
            <a:r>
              <a:rPr lang="fa-IR" dirty="0" smtClean="0"/>
              <a:t> باشد، از شروع آهسته استفاده می کنیم. </a:t>
            </a:r>
          </a:p>
          <a:p>
            <a:pPr lvl="1" algn="r" rtl="1" eaLnBrk="1" hangingPunct="1"/>
            <a:r>
              <a:rPr lang="fa-IR" dirty="0" smtClean="0"/>
              <a:t>در غیر این صورت از اجتناب از ازدحام استفاده می کنیم.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4"/>
          <p:cNvSpPr>
            <a:spLocks noGrp="1"/>
          </p:cNvSpPr>
          <p:nvPr>
            <p:ph type="sldNum" sz="quarter" idx="12"/>
          </p:nvPr>
        </p:nvSpPr>
        <p:spPr>
          <a:noFill/>
        </p:spPr>
        <p:txBody>
          <a:bodyPr/>
          <a:lstStyle/>
          <a:p>
            <a:fld id="{7B7CA8B4-B7D0-4C70-B057-2DD4233BC434}" type="slidenum">
              <a:rPr lang="en-US" smtClean="0"/>
              <a:pPr/>
              <a:t>19</a:t>
            </a:fld>
            <a:endParaRPr lang="en-US" smtClean="0"/>
          </a:p>
        </p:txBody>
      </p:sp>
      <p:sp>
        <p:nvSpPr>
          <p:cNvPr id="20483" name="Line 4"/>
          <p:cNvSpPr>
            <a:spLocks noChangeShapeType="1"/>
          </p:cNvSpPr>
          <p:nvPr/>
        </p:nvSpPr>
        <p:spPr bwMode="auto">
          <a:xfrm>
            <a:off x="1293813" y="2281238"/>
            <a:ext cx="0" cy="2509837"/>
          </a:xfrm>
          <a:prstGeom prst="line">
            <a:avLst/>
          </a:prstGeom>
          <a:noFill/>
          <a:ln w="50800">
            <a:solidFill>
              <a:schemeClr val="tx1"/>
            </a:solidFill>
            <a:round/>
            <a:headEnd type="triangle" w="med" len="med"/>
            <a:tailEnd/>
          </a:ln>
        </p:spPr>
        <p:txBody>
          <a:bodyPr wrap="none" anchor="ctr"/>
          <a:lstStyle/>
          <a:p>
            <a:endParaRPr lang="en-US"/>
          </a:p>
        </p:txBody>
      </p:sp>
      <p:sp>
        <p:nvSpPr>
          <p:cNvPr id="20484" name="Line 5"/>
          <p:cNvSpPr>
            <a:spLocks noChangeShapeType="1"/>
          </p:cNvSpPr>
          <p:nvPr/>
        </p:nvSpPr>
        <p:spPr bwMode="auto">
          <a:xfrm>
            <a:off x="1293813" y="4791075"/>
            <a:ext cx="7000875" cy="0"/>
          </a:xfrm>
          <a:prstGeom prst="line">
            <a:avLst/>
          </a:prstGeom>
          <a:noFill/>
          <a:ln w="50800">
            <a:solidFill>
              <a:schemeClr val="tx1"/>
            </a:solidFill>
            <a:round/>
            <a:headEnd/>
            <a:tailEnd type="triangle" w="med" len="med"/>
          </a:ln>
        </p:spPr>
        <p:txBody>
          <a:bodyPr wrap="none" anchor="ctr"/>
          <a:lstStyle/>
          <a:p>
            <a:endParaRPr lang="en-US"/>
          </a:p>
        </p:txBody>
      </p:sp>
      <p:sp>
        <p:nvSpPr>
          <p:cNvPr id="20485" name="Text Box 6"/>
          <p:cNvSpPr txBox="1">
            <a:spLocks noChangeArrowheads="1"/>
          </p:cNvSpPr>
          <p:nvPr/>
        </p:nvSpPr>
        <p:spPr bwMode="auto">
          <a:xfrm>
            <a:off x="7442200" y="4884738"/>
            <a:ext cx="765175" cy="396875"/>
          </a:xfrm>
          <a:prstGeom prst="rect">
            <a:avLst/>
          </a:prstGeom>
          <a:noFill/>
          <a:ln w="50800">
            <a:noFill/>
            <a:miter lim="800000"/>
            <a:headEnd/>
            <a:tailEnd/>
          </a:ln>
        </p:spPr>
        <p:txBody>
          <a:bodyPr wrap="none" lIns="91294" tIns="45647" rIns="91294" bIns="45647">
            <a:spAutoFit/>
          </a:bodyPr>
          <a:lstStyle/>
          <a:p>
            <a:pPr defTabSz="912813" eaLnBrk="0" hangingPunct="0"/>
            <a:r>
              <a:rPr lang="en-US" sz="2000"/>
              <a:t>Time</a:t>
            </a:r>
          </a:p>
        </p:txBody>
      </p:sp>
      <p:sp>
        <p:nvSpPr>
          <p:cNvPr id="20486" name="Text Box 7"/>
          <p:cNvSpPr txBox="1">
            <a:spLocks noChangeArrowheads="1"/>
          </p:cNvSpPr>
          <p:nvPr/>
        </p:nvSpPr>
        <p:spPr bwMode="auto">
          <a:xfrm>
            <a:off x="814388" y="1638300"/>
            <a:ext cx="1458912" cy="581025"/>
          </a:xfrm>
          <a:prstGeom prst="rect">
            <a:avLst/>
          </a:prstGeom>
          <a:noFill/>
          <a:ln w="50800">
            <a:noFill/>
            <a:miter lim="800000"/>
            <a:headEnd/>
            <a:tailEnd/>
          </a:ln>
        </p:spPr>
        <p:txBody>
          <a:bodyPr wrap="none" lIns="91294" tIns="45647" rIns="91294" bIns="45647">
            <a:spAutoFit/>
          </a:bodyPr>
          <a:lstStyle/>
          <a:p>
            <a:pPr algn="ctr" defTabSz="912813" eaLnBrk="0" hangingPunct="0">
              <a:lnSpc>
                <a:spcPct val="80000"/>
              </a:lnSpc>
            </a:pPr>
            <a:r>
              <a:rPr lang="en-US" sz="2000"/>
              <a:t>Congestion</a:t>
            </a:r>
          </a:p>
          <a:p>
            <a:pPr algn="ctr" defTabSz="912813" eaLnBrk="0" hangingPunct="0">
              <a:lnSpc>
                <a:spcPct val="80000"/>
              </a:lnSpc>
            </a:pPr>
            <a:r>
              <a:rPr lang="en-US" sz="2000"/>
              <a:t>Window</a:t>
            </a:r>
          </a:p>
        </p:txBody>
      </p:sp>
      <p:sp>
        <p:nvSpPr>
          <p:cNvPr id="20487" name="Line 8"/>
          <p:cNvSpPr>
            <a:spLocks noChangeShapeType="1"/>
          </p:cNvSpPr>
          <p:nvPr/>
        </p:nvSpPr>
        <p:spPr bwMode="auto">
          <a:xfrm flipV="1">
            <a:off x="3576638" y="3346450"/>
            <a:ext cx="1217612" cy="836613"/>
          </a:xfrm>
          <a:prstGeom prst="line">
            <a:avLst/>
          </a:prstGeom>
          <a:noFill/>
          <a:ln w="50800">
            <a:solidFill>
              <a:schemeClr val="tx2"/>
            </a:solidFill>
            <a:round/>
            <a:headEnd/>
            <a:tailEnd/>
          </a:ln>
        </p:spPr>
        <p:txBody>
          <a:bodyPr wrap="none" anchor="ctr"/>
          <a:lstStyle/>
          <a:p>
            <a:endParaRPr lang="en-US"/>
          </a:p>
        </p:txBody>
      </p:sp>
      <p:sp>
        <p:nvSpPr>
          <p:cNvPr id="20488" name="Line 9"/>
          <p:cNvSpPr>
            <a:spLocks noChangeShapeType="1"/>
          </p:cNvSpPr>
          <p:nvPr/>
        </p:nvSpPr>
        <p:spPr bwMode="auto">
          <a:xfrm flipV="1">
            <a:off x="4794250" y="3727450"/>
            <a:ext cx="684213" cy="455613"/>
          </a:xfrm>
          <a:prstGeom prst="line">
            <a:avLst/>
          </a:prstGeom>
          <a:noFill/>
          <a:ln w="50800">
            <a:solidFill>
              <a:schemeClr val="tx2"/>
            </a:solidFill>
            <a:round/>
            <a:headEnd/>
            <a:tailEnd/>
          </a:ln>
        </p:spPr>
        <p:txBody>
          <a:bodyPr wrap="none" anchor="ctr"/>
          <a:lstStyle/>
          <a:p>
            <a:endParaRPr lang="en-US"/>
          </a:p>
        </p:txBody>
      </p:sp>
      <p:sp>
        <p:nvSpPr>
          <p:cNvPr id="20489" name="Line 10"/>
          <p:cNvSpPr>
            <a:spLocks noChangeShapeType="1"/>
          </p:cNvSpPr>
          <p:nvPr/>
        </p:nvSpPr>
        <p:spPr bwMode="auto">
          <a:xfrm flipV="1">
            <a:off x="4794250" y="3346450"/>
            <a:ext cx="0" cy="836613"/>
          </a:xfrm>
          <a:prstGeom prst="line">
            <a:avLst/>
          </a:prstGeom>
          <a:noFill/>
          <a:ln w="19050">
            <a:solidFill>
              <a:schemeClr val="tx1"/>
            </a:solidFill>
            <a:prstDash val="sysDot"/>
            <a:round/>
            <a:headEnd/>
            <a:tailEnd/>
          </a:ln>
        </p:spPr>
        <p:txBody>
          <a:bodyPr wrap="none" anchor="ctr"/>
          <a:lstStyle/>
          <a:p>
            <a:endParaRPr lang="en-US"/>
          </a:p>
        </p:txBody>
      </p:sp>
      <p:sp>
        <p:nvSpPr>
          <p:cNvPr id="20490" name="Line 11"/>
          <p:cNvSpPr>
            <a:spLocks noChangeShapeType="1"/>
          </p:cNvSpPr>
          <p:nvPr/>
        </p:nvSpPr>
        <p:spPr bwMode="auto">
          <a:xfrm>
            <a:off x="5478463" y="3727450"/>
            <a:ext cx="457200" cy="0"/>
          </a:xfrm>
          <a:prstGeom prst="line">
            <a:avLst/>
          </a:prstGeom>
          <a:noFill/>
          <a:ln w="38100">
            <a:solidFill>
              <a:srgbClr val="FF0000"/>
            </a:solidFill>
            <a:round/>
            <a:headEnd/>
            <a:tailEnd/>
          </a:ln>
        </p:spPr>
        <p:txBody>
          <a:bodyPr wrap="none" anchor="ctr"/>
          <a:lstStyle/>
          <a:p>
            <a:endParaRPr lang="en-US"/>
          </a:p>
        </p:txBody>
      </p:sp>
      <p:sp>
        <p:nvSpPr>
          <p:cNvPr id="20491" name="Line 12"/>
          <p:cNvSpPr>
            <a:spLocks noChangeShapeType="1"/>
          </p:cNvSpPr>
          <p:nvPr/>
        </p:nvSpPr>
        <p:spPr bwMode="auto">
          <a:xfrm flipV="1">
            <a:off x="5935663" y="3727450"/>
            <a:ext cx="0" cy="1063625"/>
          </a:xfrm>
          <a:prstGeom prst="line">
            <a:avLst/>
          </a:prstGeom>
          <a:noFill/>
          <a:ln w="19050">
            <a:solidFill>
              <a:schemeClr val="tx1"/>
            </a:solidFill>
            <a:prstDash val="sysDot"/>
            <a:round/>
            <a:headEnd/>
            <a:tailEnd/>
          </a:ln>
        </p:spPr>
        <p:txBody>
          <a:bodyPr wrap="none" anchor="ctr"/>
          <a:lstStyle/>
          <a:p>
            <a:endParaRPr lang="en-US"/>
          </a:p>
        </p:txBody>
      </p:sp>
      <p:sp>
        <p:nvSpPr>
          <p:cNvPr id="20492" name="Line 13"/>
          <p:cNvSpPr>
            <a:spLocks noChangeShapeType="1"/>
          </p:cNvSpPr>
          <p:nvPr/>
        </p:nvSpPr>
        <p:spPr bwMode="auto">
          <a:xfrm flipV="1">
            <a:off x="6240463" y="3041650"/>
            <a:ext cx="1749425" cy="1217613"/>
          </a:xfrm>
          <a:prstGeom prst="line">
            <a:avLst/>
          </a:prstGeom>
          <a:noFill/>
          <a:ln w="50800">
            <a:solidFill>
              <a:schemeClr val="tx2"/>
            </a:solidFill>
            <a:round/>
            <a:headEnd/>
            <a:tailEnd/>
          </a:ln>
        </p:spPr>
        <p:txBody>
          <a:bodyPr wrap="none" anchor="ctr"/>
          <a:lstStyle/>
          <a:p>
            <a:endParaRPr lang="en-US"/>
          </a:p>
        </p:txBody>
      </p:sp>
      <p:sp>
        <p:nvSpPr>
          <p:cNvPr id="20493" name="Line 14"/>
          <p:cNvSpPr>
            <a:spLocks noChangeShapeType="1"/>
          </p:cNvSpPr>
          <p:nvPr/>
        </p:nvSpPr>
        <p:spPr bwMode="auto">
          <a:xfrm flipV="1">
            <a:off x="7989888" y="3041650"/>
            <a:ext cx="0" cy="989013"/>
          </a:xfrm>
          <a:prstGeom prst="line">
            <a:avLst/>
          </a:prstGeom>
          <a:noFill/>
          <a:ln w="19050">
            <a:solidFill>
              <a:schemeClr val="tx1"/>
            </a:solidFill>
            <a:prstDash val="sysDot"/>
            <a:round/>
            <a:headEnd/>
            <a:tailEnd/>
          </a:ln>
        </p:spPr>
        <p:txBody>
          <a:bodyPr wrap="none" anchor="ctr"/>
          <a:lstStyle/>
          <a:p>
            <a:endParaRPr lang="en-US"/>
          </a:p>
        </p:txBody>
      </p:sp>
      <p:sp>
        <p:nvSpPr>
          <p:cNvPr id="20494" name="Line 15"/>
          <p:cNvSpPr>
            <a:spLocks noChangeShapeType="1"/>
          </p:cNvSpPr>
          <p:nvPr/>
        </p:nvSpPr>
        <p:spPr bwMode="auto">
          <a:xfrm flipV="1">
            <a:off x="7989888" y="3878263"/>
            <a:ext cx="304800" cy="152400"/>
          </a:xfrm>
          <a:prstGeom prst="line">
            <a:avLst/>
          </a:prstGeom>
          <a:noFill/>
          <a:ln w="50800">
            <a:solidFill>
              <a:schemeClr val="tx2"/>
            </a:solidFill>
            <a:round/>
            <a:headEnd/>
            <a:tailEnd/>
          </a:ln>
        </p:spPr>
        <p:txBody>
          <a:bodyPr wrap="none" anchor="ctr"/>
          <a:lstStyle/>
          <a:p>
            <a:endParaRPr lang="en-US"/>
          </a:p>
        </p:txBody>
      </p:sp>
      <p:sp>
        <p:nvSpPr>
          <p:cNvPr id="20495" name="Line 16"/>
          <p:cNvSpPr>
            <a:spLocks noChangeShapeType="1"/>
          </p:cNvSpPr>
          <p:nvPr/>
        </p:nvSpPr>
        <p:spPr bwMode="auto">
          <a:xfrm flipV="1">
            <a:off x="2130425" y="3575050"/>
            <a:ext cx="0" cy="1409700"/>
          </a:xfrm>
          <a:prstGeom prst="line">
            <a:avLst/>
          </a:prstGeom>
          <a:noFill/>
          <a:ln w="19050">
            <a:solidFill>
              <a:schemeClr val="tx1"/>
            </a:solidFill>
            <a:round/>
            <a:headEnd/>
            <a:tailEnd type="triangle" w="med" len="med"/>
          </a:ln>
        </p:spPr>
        <p:txBody>
          <a:bodyPr wrap="none" anchor="ctr"/>
          <a:lstStyle/>
          <a:p>
            <a:endParaRPr lang="en-US"/>
          </a:p>
        </p:txBody>
      </p:sp>
      <p:sp>
        <p:nvSpPr>
          <p:cNvPr id="20496" name="Text Box 17"/>
          <p:cNvSpPr txBox="1">
            <a:spLocks noChangeArrowheads="1"/>
          </p:cNvSpPr>
          <p:nvPr/>
        </p:nvSpPr>
        <p:spPr bwMode="auto">
          <a:xfrm>
            <a:off x="1350963" y="5130800"/>
            <a:ext cx="1236662" cy="587375"/>
          </a:xfrm>
          <a:prstGeom prst="rect">
            <a:avLst/>
          </a:prstGeom>
          <a:noFill/>
          <a:ln w="50800">
            <a:noFill/>
            <a:miter lim="800000"/>
            <a:headEnd/>
            <a:tailEnd/>
          </a:ln>
        </p:spPr>
        <p:txBody>
          <a:bodyPr wrap="none" lIns="91294" tIns="45647" rIns="91294" bIns="45647">
            <a:spAutoFit/>
          </a:bodyPr>
          <a:lstStyle/>
          <a:p>
            <a:pPr algn="ctr" defTabSz="912813" eaLnBrk="0" hangingPunct="0">
              <a:lnSpc>
                <a:spcPct val="90000"/>
              </a:lnSpc>
            </a:pPr>
            <a:r>
              <a:rPr lang="en-US"/>
              <a:t>Initial</a:t>
            </a:r>
          </a:p>
          <a:p>
            <a:pPr algn="ctr" defTabSz="912813" eaLnBrk="0" hangingPunct="0">
              <a:lnSpc>
                <a:spcPct val="90000"/>
              </a:lnSpc>
            </a:pPr>
            <a:r>
              <a:rPr lang="en-US"/>
              <a:t>Slowstart</a:t>
            </a:r>
          </a:p>
        </p:txBody>
      </p:sp>
      <p:sp>
        <p:nvSpPr>
          <p:cNvPr id="20497" name="Line 18"/>
          <p:cNvSpPr>
            <a:spLocks noChangeShapeType="1"/>
          </p:cNvSpPr>
          <p:nvPr/>
        </p:nvSpPr>
        <p:spPr bwMode="auto">
          <a:xfrm flipH="1" flipV="1">
            <a:off x="4794250" y="3651250"/>
            <a:ext cx="989013" cy="1411288"/>
          </a:xfrm>
          <a:prstGeom prst="line">
            <a:avLst/>
          </a:prstGeom>
          <a:noFill/>
          <a:ln w="19050">
            <a:solidFill>
              <a:schemeClr val="tx1"/>
            </a:solidFill>
            <a:round/>
            <a:headEnd/>
            <a:tailEnd type="triangle" w="med" len="med"/>
          </a:ln>
        </p:spPr>
        <p:txBody>
          <a:bodyPr wrap="none" anchor="ctr"/>
          <a:lstStyle/>
          <a:p>
            <a:endParaRPr lang="en-US"/>
          </a:p>
        </p:txBody>
      </p:sp>
      <p:sp>
        <p:nvSpPr>
          <p:cNvPr id="20498" name="Text Box 19"/>
          <p:cNvSpPr txBox="1">
            <a:spLocks noChangeArrowheads="1"/>
          </p:cNvSpPr>
          <p:nvPr/>
        </p:nvSpPr>
        <p:spPr bwMode="auto">
          <a:xfrm>
            <a:off x="4906963" y="5045075"/>
            <a:ext cx="1595437" cy="835025"/>
          </a:xfrm>
          <a:prstGeom prst="rect">
            <a:avLst/>
          </a:prstGeom>
          <a:noFill/>
          <a:ln w="50800">
            <a:noFill/>
            <a:miter lim="800000"/>
            <a:headEnd/>
            <a:tailEnd/>
          </a:ln>
        </p:spPr>
        <p:txBody>
          <a:bodyPr wrap="none" lIns="91294" tIns="45647" rIns="91294" bIns="45647">
            <a:spAutoFit/>
          </a:bodyPr>
          <a:lstStyle/>
          <a:p>
            <a:pPr algn="ctr" defTabSz="912813" eaLnBrk="0" hangingPunct="0">
              <a:lnSpc>
                <a:spcPct val="90000"/>
              </a:lnSpc>
            </a:pPr>
            <a:r>
              <a:rPr lang="en-US"/>
              <a:t>Fast </a:t>
            </a:r>
          </a:p>
          <a:p>
            <a:pPr algn="ctr" defTabSz="912813" eaLnBrk="0" hangingPunct="0">
              <a:lnSpc>
                <a:spcPct val="90000"/>
              </a:lnSpc>
            </a:pPr>
            <a:r>
              <a:rPr lang="en-US"/>
              <a:t>Retransmit</a:t>
            </a:r>
          </a:p>
          <a:p>
            <a:pPr algn="ctr" defTabSz="912813" eaLnBrk="0" hangingPunct="0">
              <a:lnSpc>
                <a:spcPct val="90000"/>
              </a:lnSpc>
            </a:pPr>
            <a:r>
              <a:rPr lang="en-US"/>
              <a:t>and Recovery</a:t>
            </a:r>
          </a:p>
        </p:txBody>
      </p:sp>
      <p:sp>
        <p:nvSpPr>
          <p:cNvPr id="20499" name="Line 20"/>
          <p:cNvSpPr>
            <a:spLocks noChangeShapeType="1"/>
          </p:cNvSpPr>
          <p:nvPr/>
        </p:nvSpPr>
        <p:spPr bwMode="auto">
          <a:xfrm flipH="1" flipV="1">
            <a:off x="3119438" y="4030663"/>
            <a:ext cx="533400" cy="1217612"/>
          </a:xfrm>
          <a:prstGeom prst="line">
            <a:avLst/>
          </a:prstGeom>
          <a:noFill/>
          <a:ln w="19050">
            <a:solidFill>
              <a:schemeClr val="tx1"/>
            </a:solidFill>
            <a:round/>
            <a:headEnd/>
            <a:tailEnd type="triangle" w="med" len="med"/>
          </a:ln>
        </p:spPr>
        <p:txBody>
          <a:bodyPr wrap="none" anchor="ctr"/>
          <a:lstStyle/>
          <a:p>
            <a:endParaRPr lang="en-US"/>
          </a:p>
        </p:txBody>
      </p:sp>
      <p:sp>
        <p:nvSpPr>
          <p:cNvPr id="20500" name="Text Box 21"/>
          <p:cNvSpPr txBox="1">
            <a:spLocks noChangeArrowheads="1"/>
          </p:cNvSpPr>
          <p:nvPr/>
        </p:nvSpPr>
        <p:spPr bwMode="auto">
          <a:xfrm>
            <a:off x="3506788" y="5010150"/>
            <a:ext cx="1236662" cy="835025"/>
          </a:xfrm>
          <a:prstGeom prst="rect">
            <a:avLst/>
          </a:prstGeom>
          <a:noFill/>
          <a:ln w="50800">
            <a:noFill/>
            <a:miter lim="800000"/>
            <a:headEnd/>
            <a:tailEnd/>
          </a:ln>
        </p:spPr>
        <p:txBody>
          <a:bodyPr wrap="none" lIns="91294" tIns="45647" rIns="91294" bIns="45647">
            <a:spAutoFit/>
          </a:bodyPr>
          <a:lstStyle/>
          <a:p>
            <a:pPr algn="ctr" defTabSz="912813" eaLnBrk="0" hangingPunct="0">
              <a:lnSpc>
                <a:spcPct val="90000"/>
              </a:lnSpc>
            </a:pPr>
            <a:r>
              <a:rPr lang="en-US"/>
              <a:t>Slowstart</a:t>
            </a:r>
          </a:p>
          <a:p>
            <a:pPr algn="ctr" defTabSz="912813" eaLnBrk="0" hangingPunct="0">
              <a:lnSpc>
                <a:spcPct val="90000"/>
              </a:lnSpc>
            </a:pPr>
            <a:r>
              <a:rPr lang="en-US"/>
              <a:t>to pace</a:t>
            </a:r>
          </a:p>
          <a:p>
            <a:pPr algn="ctr" defTabSz="912813" eaLnBrk="0" hangingPunct="0">
              <a:lnSpc>
                <a:spcPct val="90000"/>
              </a:lnSpc>
            </a:pPr>
            <a:r>
              <a:rPr lang="en-US"/>
              <a:t>packets</a:t>
            </a:r>
          </a:p>
        </p:txBody>
      </p:sp>
      <p:sp>
        <p:nvSpPr>
          <p:cNvPr id="20501" name="Line 22"/>
          <p:cNvSpPr>
            <a:spLocks noChangeShapeType="1"/>
          </p:cNvSpPr>
          <p:nvPr/>
        </p:nvSpPr>
        <p:spPr bwMode="auto">
          <a:xfrm flipV="1">
            <a:off x="3119438" y="3498850"/>
            <a:ext cx="457200" cy="304800"/>
          </a:xfrm>
          <a:prstGeom prst="line">
            <a:avLst/>
          </a:prstGeom>
          <a:noFill/>
          <a:ln w="50800">
            <a:solidFill>
              <a:schemeClr val="tx2"/>
            </a:solidFill>
            <a:round/>
            <a:headEnd/>
            <a:tailEnd/>
          </a:ln>
        </p:spPr>
        <p:txBody>
          <a:bodyPr wrap="none" anchor="ctr"/>
          <a:lstStyle/>
          <a:p>
            <a:endParaRPr lang="en-US"/>
          </a:p>
        </p:txBody>
      </p:sp>
      <p:sp>
        <p:nvSpPr>
          <p:cNvPr id="20502" name="Line 23"/>
          <p:cNvSpPr>
            <a:spLocks noChangeShapeType="1"/>
          </p:cNvSpPr>
          <p:nvPr/>
        </p:nvSpPr>
        <p:spPr bwMode="auto">
          <a:xfrm flipV="1">
            <a:off x="3576638" y="3498850"/>
            <a:ext cx="0" cy="684213"/>
          </a:xfrm>
          <a:prstGeom prst="line">
            <a:avLst/>
          </a:prstGeom>
          <a:noFill/>
          <a:ln w="19050">
            <a:solidFill>
              <a:schemeClr val="tx1"/>
            </a:solidFill>
            <a:prstDash val="sysDot"/>
            <a:round/>
            <a:headEnd/>
            <a:tailEnd/>
          </a:ln>
        </p:spPr>
        <p:txBody>
          <a:bodyPr wrap="none" anchor="ctr"/>
          <a:lstStyle/>
          <a:p>
            <a:endParaRPr lang="en-US"/>
          </a:p>
        </p:txBody>
      </p:sp>
      <p:sp>
        <p:nvSpPr>
          <p:cNvPr id="20503" name="Arc 24"/>
          <p:cNvSpPr>
            <a:spLocks/>
          </p:cNvSpPr>
          <p:nvPr/>
        </p:nvSpPr>
        <p:spPr bwMode="auto">
          <a:xfrm flipV="1">
            <a:off x="1293813" y="2281238"/>
            <a:ext cx="912812" cy="2509837"/>
          </a:xfrm>
          <a:custGeom>
            <a:avLst/>
            <a:gdLst>
              <a:gd name="T0" fmla="*/ 0 w 21600"/>
              <a:gd name="T1" fmla="*/ 0 h 23796"/>
              <a:gd name="T2" fmla="*/ 2147483647 w 21600"/>
              <a:gd name="T3" fmla="*/ 2147483647 h 23796"/>
              <a:gd name="T4" fmla="*/ 0 w 21600"/>
              <a:gd name="T5" fmla="*/ 2147483647 h 23796"/>
              <a:gd name="T6" fmla="*/ 0 60000 65536"/>
              <a:gd name="T7" fmla="*/ 0 60000 65536"/>
              <a:gd name="T8" fmla="*/ 0 60000 65536"/>
              <a:gd name="T9" fmla="*/ 0 w 21600"/>
              <a:gd name="T10" fmla="*/ 0 h 23796"/>
              <a:gd name="T11" fmla="*/ 21600 w 21600"/>
              <a:gd name="T12" fmla="*/ 23796 h 23796"/>
            </a:gdLst>
            <a:ahLst/>
            <a:cxnLst>
              <a:cxn ang="T6">
                <a:pos x="T0" y="T1"/>
              </a:cxn>
              <a:cxn ang="T7">
                <a:pos x="T2" y="T3"/>
              </a:cxn>
              <a:cxn ang="T8">
                <a:pos x="T4" y="T5"/>
              </a:cxn>
            </a:cxnLst>
            <a:rect l="T9" t="T10" r="T11" b="T12"/>
            <a:pathLst>
              <a:path w="21600" h="23796" fill="none" extrusionOk="0">
                <a:moveTo>
                  <a:pt x="-1" y="0"/>
                </a:moveTo>
                <a:cubicBezTo>
                  <a:pt x="11929" y="0"/>
                  <a:pt x="21600" y="9670"/>
                  <a:pt x="21600" y="21600"/>
                </a:cubicBezTo>
                <a:cubicBezTo>
                  <a:pt x="21600" y="22333"/>
                  <a:pt x="21562" y="23066"/>
                  <a:pt x="21488" y="23796"/>
                </a:cubicBezTo>
              </a:path>
              <a:path w="21600" h="23796" stroke="0" extrusionOk="0">
                <a:moveTo>
                  <a:pt x="-1" y="0"/>
                </a:moveTo>
                <a:cubicBezTo>
                  <a:pt x="11929" y="0"/>
                  <a:pt x="21600" y="9670"/>
                  <a:pt x="21600" y="21600"/>
                </a:cubicBezTo>
                <a:cubicBezTo>
                  <a:pt x="21600" y="22333"/>
                  <a:pt x="21562" y="23066"/>
                  <a:pt x="21488" y="23796"/>
                </a:cubicBezTo>
                <a:lnTo>
                  <a:pt x="0" y="21600"/>
                </a:lnTo>
                <a:close/>
              </a:path>
            </a:pathLst>
          </a:custGeom>
          <a:noFill/>
          <a:ln w="50800">
            <a:solidFill>
              <a:schemeClr val="tx2"/>
            </a:solidFill>
            <a:round/>
            <a:headEnd/>
            <a:tailEnd/>
          </a:ln>
        </p:spPr>
        <p:txBody>
          <a:bodyPr wrap="none" anchor="ctr"/>
          <a:lstStyle/>
          <a:p>
            <a:endParaRPr lang="en-US"/>
          </a:p>
        </p:txBody>
      </p:sp>
      <p:sp>
        <p:nvSpPr>
          <p:cNvPr id="20504" name="Line 25"/>
          <p:cNvSpPr>
            <a:spLocks noChangeShapeType="1"/>
          </p:cNvSpPr>
          <p:nvPr/>
        </p:nvSpPr>
        <p:spPr bwMode="auto">
          <a:xfrm>
            <a:off x="2206625" y="2281238"/>
            <a:ext cx="457200" cy="0"/>
          </a:xfrm>
          <a:prstGeom prst="line">
            <a:avLst/>
          </a:prstGeom>
          <a:noFill/>
          <a:ln w="38100">
            <a:solidFill>
              <a:srgbClr val="FF0000"/>
            </a:solidFill>
            <a:round/>
            <a:headEnd/>
            <a:tailEnd/>
          </a:ln>
        </p:spPr>
        <p:txBody>
          <a:bodyPr wrap="none" anchor="ctr"/>
          <a:lstStyle/>
          <a:p>
            <a:endParaRPr lang="en-US"/>
          </a:p>
        </p:txBody>
      </p:sp>
      <p:sp>
        <p:nvSpPr>
          <p:cNvPr id="20505" name="Arc 26"/>
          <p:cNvSpPr>
            <a:spLocks/>
          </p:cNvSpPr>
          <p:nvPr/>
        </p:nvSpPr>
        <p:spPr bwMode="auto">
          <a:xfrm flipV="1">
            <a:off x="2663825" y="3803650"/>
            <a:ext cx="455613" cy="987425"/>
          </a:xfrm>
          <a:custGeom>
            <a:avLst/>
            <a:gdLst>
              <a:gd name="T0" fmla="*/ 0 w 21600"/>
              <a:gd name="T1" fmla="*/ 0 h 23796"/>
              <a:gd name="T2" fmla="*/ 2147483647 w 21600"/>
              <a:gd name="T3" fmla="*/ 2147483647 h 23796"/>
              <a:gd name="T4" fmla="*/ 0 w 21600"/>
              <a:gd name="T5" fmla="*/ 2147483647 h 23796"/>
              <a:gd name="T6" fmla="*/ 0 60000 65536"/>
              <a:gd name="T7" fmla="*/ 0 60000 65536"/>
              <a:gd name="T8" fmla="*/ 0 60000 65536"/>
              <a:gd name="T9" fmla="*/ 0 w 21600"/>
              <a:gd name="T10" fmla="*/ 0 h 23796"/>
              <a:gd name="T11" fmla="*/ 21600 w 21600"/>
              <a:gd name="T12" fmla="*/ 23796 h 23796"/>
            </a:gdLst>
            <a:ahLst/>
            <a:cxnLst>
              <a:cxn ang="T6">
                <a:pos x="T0" y="T1"/>
              </a:cxn>
              <a:cxn ang="T7">
                <a:pos x="T2" y="T3"/>
              </a:cxn>
              <a:cxn ang="T8">
                <a:pos x="T4" y="T5"/>
              </a:cxn>
            </a:cxnLst>
            <a:rect l="T9" t="T10" r="T11" b="T12"/>
            <a:pathLst>
              <a:path w="21600" h="23796" fill="none" extrusionOk="0">
                <a:moveTo>
                  <a:pt x="-1" y="0"/>
                </a:moveTo>
                <a:cubicBezTo>
                  <a:pt x="11929" y="0"/>
                  <a:pt x="21600" y="9670"/>
                  <a:pt x="21600" y="21600"/>
                </a:cubicBezTo>
                <a:cubicBezTo>
                  <a:pt x="21600" y="22333"/>
                  <a:pt x="21562" y="23066"/>
                  <a:pt x="21488" y="23796"/>
                </a:cubicBezTo>
              </a:path>
              <a:path w="21600" h="23796" stroke="0" extrusionOk="0">
                <a:moveTo>
                  <a:pt x="-1" y="0"/>
                </a:moveTo>
                <a:cubicBezTo>
                  <a:pt x="11929" y="0"/>
                  <a:pt x="21600" y="9670"/>
                  <a:pt x="21600" y="21600"/>
                </a:cubicBezTo>
                <a:cubicBezTo>
                  <a:pt x="21600" y="22333"/>
                  <a:pt x="21562" y="23066"/>
                  <a:pt x="21488" y="23796"/>
                </a:cubicBezTo>
                <a:lnTo>
                  <a:pt x="0" y="21600"/>
                </a:lnTo>
                <a:close/>
              </a:path>
            </a:pathLst>
          </a:custGeom>
          <a:noFill/>
          <a:ln w="50800">
            <a:solidFill>
              <a:schemeClr val="tx2"/>
            </a:solidFill>
            <a:round/>
            <a:headEnd/>
            <a:tailEnd/>
          </a:ln>
        </p:spPr>
        <p:txBody>
          <a:bodyPr wrap="none" anchor="ctr"/>
          <a:lstStyle/>
          <a:p>
            <a:endParaRPr lang="en-US"/>
          </a:p>
        </p:txBody>
      </p:sp>
      <p:sp>
        <p:nvSpPr>
          <p:cNvPr id="20506" name="Line 27"/>
          <p:cNvSpPr>
            <a:spLocks noChangeShapeType="1"/>
          </p:cNvSpPr>
          <p:nvPr/>
        </p:nvSpPr>
        <p:spPr bwMode="auto">
          <a:xfrm flipV="1">
            <a:off x="2663825" y="2281238"/>
            <a:ext cx="0" cy="2509837"/>
          </a:xfrm>
          <a:prstGeom prst="line">
            <a:avLst/>
          </a:prstGeom>
          <a:noFill/>
          <a:ln w="19050">
            <a:solidFill>
              <a:schemeClr val="tx1"/>
            </a:solidFill>
            <a:prstDash val="sysDot"/>
            <a:round/>
            <a:headEnd/>
            <a:tailEnd/>
          </a:ln>
        </p:spPr>
        <p:txBody>
          <a:bodyPr wrap="none" anchor="ctr"/>
          <a:lstStyle/>
          <a:p>
            <a:endParaRPr lang="en-US"/>
          </a:p>
        </p:txBody>
      </p:sp>
      <p:sp>
        <p:nvSpPr>
          <p:cNvPr id="20507" name="Text Box 28"/>
          <p:cNvSpPr txBox="1">
            <a:spLocks noChangeArrowheads="1"/>
          </p:cNvSpPr>
          <p:nvPr/>
        </p:nvSpPr>
        <p:spPr bwMode="auto">
          <a:xfrm>
            <a:off x="6191250" y="1851025"/>
            <a:ext cx="1165225" cy="835025"/>
          </a:xfrm>
          <a:prstGeom prst="rect">
            <a:avLst/>
          </a:prstGeom>
          <a:noFill/>
          <a:ln w="50800">
            <a:noFill/>
            <a:miter lim="800000"/>
            <a:headEnd/>
            <a:tailEnd/>
          </a:ln>
        </p:spPr>
        <p:txBody>
          <a:bodyPr wrap="none" lIns="91294" tIns="45647" rIns="91294" bIns="45647">
            <a:spAutoFit/>
          </a:bodyPr>
          <a:lstStyle/>
          <a:p>
            <a:pPr algn="ctr" defTabSz="912813" eaLnBrk="0" hangingPunct="0">
              <a:lnSpc>
                <a:spcPct val="90000"/>
              </a:lnSpc>
            </a:pPr>
            <a:r>
              <a:rPr lang="en-US"/>
              <a:t>Timeouts</a:t>
            </a:r>
          </a:p>
          <a:p>
            <a:pPr algn="ctr" defTabSz="912813" eaLnBrk="0" hangingPunct="0">
              <a:lnSpc>
                <a:spcPct val="90000"/>
              </a:lnSpc>
            </a:pPr>
            <a:r>
              <a:rPr lang="en-US"/>
              <a:t>may still</a:t>
            </a:r>
          </a:p>
          <a:p>
            <a:pPr algn="ctr" defTabSz="912813" eaLnBrk="0" hangingPunct="0">
              <a:lnSpc>
                <a:spcPct val="90000"/>
              </a:lnSpc>
            </a:pPr>
            <a:r>
              <a:rPr lang="en-US"/>
              <a:t>occur</a:t>
            </a:r>
          </a:p>
        </p:txBody>
      </p:sp>
      <p:sp>
        <p:nvSpPr>
          <p:cNvPr id="20508" name="Line 29"/>
          <p:cNvSpPr>
            <a:spLocks noChangeShapeType="1"/>
          </p:cNvSpPr>
          <p:nvPr/>
        </p:nvSpPr>
        <p:spPr bwMode="auto">
          <a:xfrm flipH="1">
            <a:off x="5707063" y="2586038"/>
            <a:ext cx="685800" cy="1141412"/>
          </a:xfrm>
          <a:prstGeom prst="line">
            <a:avLst/>
          </a:prstGeom>
          <a:noFill/>
          <a:ln w="19050">
            <a:solidFill>
              <a:schemeClr val="tx1"/>
            </a:solidFill>
            <a:round/>
            <a:headEnd/>
            <a:tailEnd type="triangle" w="med" len="med"/>
          </a:ln>
        </p:spPr>
        <p:txBody>
          <a:bodyPr wrap="none" anchor="ctr"/>
          <a:lstStyle/>
          <a:p>
            <a:endParaRPr lang="en-US"/>
          </a:p>
        </p:txBody>
      </p:sp>
      <p:sp>
        <p:nvSpPr>
          <p:cNvPr id="20509" name="Arc 30"/>
          <p:cNvSpPr>
            <a:spLocks/>
          </p:cNvSpPr>
          <p:nvPr/>
        </p:nvSpPr>
        <p:spPr bwMode="auto">
          <a:xfrm flipV="1">
            <a:off x="5935663" y="4259263"/>
            <a:ext cx="304800" cy="531812"/>
          </a:xfrm>
          <a:custGeom>
            <a:avLst/>
            <a:gdLst>
              <a:gd name="T0" fmla="*/ 0 w 21600"/>
              <a:gd name="T1" fmla="*/ 0 h 23796"/>
              <a:gd name="T2" fmla="*/ 2147483647 w 21600"/>
              <a:gd name="T3" fmla="*/ 2147483647 h 23796"/>
              <a:gd name="T4" fmla="*/ 0 w 21600"/>
              <a:gd name="T5" fmla="*/ 2147483647 h 23796"/>
              <a:gd name="T6" fmla="*/ 0 60000 65536"/>
              <a:gd name="T7" fmla="*/ 0 60000 65536"/>
              <a:gd name="T8" fmla="*/ 0 60000 65536"/>
              <a:gd name="T9" fmla="*/ 0 w 21600"/>
              <a:gd name="T10" fmla="*/ 0 h 23796"/>
              <a:gd name="T11" fmla="*/ 21600 w 21600"/>
              <a:gd name="T12" fmla="*/ 23796 h 23796"/>
            </a:gdLst>
            <a:ahLst/>
            <a:cxnLst>
              <a:cxn ang="T6">
                <a:pos x="T0" y="T1"/>
              </a:cxn>
              <a:cxn ang="T7">
                <a:pos x="T2" y="T3"/>
              </a:cxn>
              <a:cxn ang="T8">
                <a:pos x="T4" y="T5"/>
              </a:cxn>
            </a:cxnLst>
            <a:rect l="T9" t="T10" r="T11" b="T12"/>
            <a:pathLst>
              <a:path w="21600" h="23796" fill="none" extrusionOk="0">
                <a:moveTo>
                  <a:pt x="-1" y="0"/>
                </a:moveTo>
                <a:cubicBezTo>
                  <a:pt x="11929" y="0"/>
                  <a:pt x="21600" y="9670"/>
                  <a:pt x="21600" y="21600"/>
                </a:cubicBezTo>
                <a:cubicBezTo>
                  <a:pt x="21600" y="22333"/>
                  <a:pt x="21562" y="23066"/>
                  <a:pt x="21488" y="23796"/>
                </a:cubicBezTo>
              </a:path>
              <a:path w="21600" h="23796" stroke="0" extrusionOk="0">
                <a:moveTo>
                  <a:pt x="-1" y="0"/>
                </a:moveTo>
                <a:cubicBezTo>
                  <a:pt x="11929" y="0"/>
                  <a:pt x="21600" y="9670"/>
                  <a:pt x="21600" y="21600"/>
                </a:cubicBezTo>
                <a:cubicBezTo>
                  <a:pt x="21600" y="22333"/>
                  <a:pt x="21562" y="23066"/>
                  <a:pt x="21488" y="23796"/>
                </a:cubicBezTo>
                <a:lnTo>
                  <a:pt x="0" y="21600"/>
                </a:lnTo>
                <a:close/>
              </a:path>
            </a:pathLst>
          </a:custGeom>
          <a:noFill/>
          <a:ln w="50800">
            <a:solidFill>
              <a:schemeClr val="tx2"/>
            </a:solidFill>
            <a:round/>
            <a:headEnd/>
            <a:tailEnd/>
          </a:ln>
        </p:spPr>
        <p:txBody>
          <a:bodyPr wrap="none" anchor="ctr"/>
          <a:lstStyle/>
          <a:p>
            <a:endParaRPr lang="en-US"/>
          </a:p>
        </p:txBody>
      </p:sp>
      <p:sp>
        <p:nvSpPr>
          <p:cNvPr id="20510" name="Rectangle 32"/>
          <p:cNvSpPr>
            <a:spLocks noGrp="1" noChangeArrowheads="1"/>
          </p:cNvSpPr>
          <p:nvPr>
            <p:ph type="title"/>
          </p:nvPr>
        </p:nvSpPr>
        <p:spPr/>
        <p:txBody>
          <a:bodyPr/>
          <a:lstStyle/>
          <a:p>
            <a:pPr rtl="1" eaLnBrk="1" hangingPunct="1"/>
            <a:r>
              <a:rPr lang="fa-IR" dirty="0" smtClean="0">
                <a:latin typeface="XB Titre" pitchFamily="2" charset="-78"/>
                <a:cs typeface="XB Titre" pitchFamily="2" charset="-78"/>
              </a:rPr>
              <a:t>رفتار دندانه اره‌ای </a:t>
            </a:r>
            <a:r>
              <a:rPr lang="en-US" dirty="0" smtClean="0">
                <a:latin typeface="XB Titre" pitchFamily="2" charset="-78"/>
                <a:cs typeface="XB Titre" pitchFamily="2" charset="-78"/>
              </a:rPr>
              <a:t>TCP</a:t>
            </a:r>
            <a:r>
              <a:rPr lang="fa-IR" dirty="0" smtClean="0">
                <a:latin typeface="XB Titre" pitchFamily="2" charset="-78"/>
                <a:cs typeface="XB Titre" pitchFamily="2" charset="-78"/>
              </a:rPr>
              <a:t> به صورت کامل</a:t>
            </a:r>
            <a:endParaRPr lang="en-US" dirty="0" smtClean="0">
              <a:latin typeface="XB Titre" pitchFamily="2" charset="-78"/>
              <a:cs typeface="XB Titre" pitchFamily="2" charset="-7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2"/>
          </p:nvPr>
        </p:nvSpPr>
        <p:spPr>
          <a:noFill/>
        </p:spPr>
        <p:txBody>
          <a:bodyPr/>
          <a:lstStyle/>
          <a:p>
            <a:fld id="{D0DF7578-112F-4A43-809B-E252F175C558}" type="slidenum">
              <a:rPr lang="en-US" smtClean="0"/>
              <a:pPr/>
              <a:t>2</a:t>
            </a:fld>
            <a:endParaRPr lang="en-US" smtClean="0"/>
          </a:p>
        </p:txBody>
      </p:sp>
      <p:sp>
        <p:nvSpPr>
          <p:cNvPr id="3075" name="Rectangle 2"/>
          <p:cNvSpPr>
            <a:spLocks noGrp="1" noChangeArrowheads="1"/>
          </p:cNvSpPr>
          <p:nvPr>
            <p:ph type="title"/>
          </p:nvPr>
        </p:nvSpPr>
        <p:spPr/>
        <p:txBody>
          <a:bodyPr/>
          <a:lstStyle/>
          <a:p>
            <a:pPr eaLnBrk="1" hangingPunct="1"/>
            <a:r>
              <a:rPr lang="fa-IR" dirty="0" smtClean="0"/>
              <a:t>قابلیت اطمینان</a:t>
            </a:r>
            <a:endParaRPr lang="en-US" dirty="0" smtClean="0"/>
          </a:p>
        </p:txBody>
      </p:sp>
      <p:sp>
        <p:nvSpPr>
          <p:cNvPr id="3076" name="Rectangle 3"/>
          <p:cNvSpPr>
            <a:spLocks noGrp="1" noChangeArrowheads="1"/>
          </p:cNvSpPr>
          <p:nvPr>
            <p:ph type="body" idx="1"/>
          </p:nvPr>
        </p:nvSpPr>
        <p:spPr>
          <a:noFill/>
        </p:spPr>
        <p:txBody>
          <a:bodyPr/>
          <a:lstStyle/>
          <a:p>
            <a:pPr algn="r" rtl="1" eaLnBrk="1" hangingPunct="1">
              <a:lnSpc>
                <a:spcPct val="80000"/>
              </a:lnSpc>
            </a:pPr>
            <a:r>
              <a:rPr lang="fa-IR" sz="2800" dirty="0" smtClean="0"/>
              <a:t>یکی از وظایف </a:t>
            </a:r>
            <a:r>
              <a:rPr lang="en-US" sz="2800" dirty="0" smtClean="0"/>
              <a:t>TCP</a:t>
            </a:r>
            <a:r>
              <a:rPr lang="fa-IR" sz="2800" dirty="0" smtClean="0"/>
              <a:t> تدارک یک جریان بایت قابل اعتماد است.</a:t>
            </a:r>
          </a:p>
          <a:p>
            <a:pPr lvl="1" algn="r" rtl="1" eaLnBrk="1" hangingPunct="1">
              <a:lnSpc>
                <a:spcPct val="80000"/>
              </a:lnSpc>
            </a:pPr>
            <a:r>
              <a:rPr lang="fa-IR" sz="2400" dirty="0" smtClean="0"/>
              <a:t>کلید حل این مشکل بازیابی بسته های گم شده است. </a:t>
            </a:r>
          </a:p>
          <a:p>
            <a:pPr lvl="1" algn="r" rtl="1" eaLnBrk="1" hangingPunct="1">
              <a:lnSpc>
                <a:spcPct val="80000"/>
              </a:lnSpc>
            </a:pPr>
            <a:r>
              <a:rPr lang="fa-IR" sz="2400" dirty="0" smtClean="0"/>
              <a:t>یعنی فرستنده باید بسته های گم شده را مجددا ارسال کند. </a:t>
            </a:r>
          </a:p>
          <a:p>
            <a:pPr lvl="2" algn="r" rtl="1" eaLnBrk="1" hangingPunct="1">
              <a:lnSpc>
                <a:spcPct val="80000"/>
              </a:lnSpc>
            </a:pPr>
            <a:endParaRPr lang="fa-IR" sz="2000" dirty="0" smtClean="0"/>
          </a:p>
          <a:p>
            <a:pPr algn="r" rtl="1" eaLnBrk="1" hangingPunct="1">
              <a:lnSpc>
                <a:spcPct val="80000"/>
              </a:lnSpc>
            </a:pPr>
            <a:r>
              <a:rPr lang="fa-IR" dirty="0" smtClean="0"/>
              <a:t>چالشها:</a:t>
            </a:r>
          </a:p>
          <a:p>
            <a:pPr lvl="1" algn="r" rtl="1" eaLnBrk="1" hangingPunct="1">
              <a:lnSpc>
                <a:spcPct val="80000"/>
              </a:lnSpc>
            </a:pPr>
            <a:r>
              <a:rPr lang="fa-IR" dirty="0" smtClean="0"/>
              <a:t>کی بسته گم می شود؟</a:t>
            </a:r>
          </a:p>
          <a:p>
            <a:pPr lvl="2" algn="r" rtl="1" eaLnBrk="1" hangingPunct="1">
              <a:lnSpc>
                <a:spcPct val="80000"/>
              </a:lnSpc>
            </a:pPr>
            <a:r>
              <a:rPr lang="fa-IR" dirty="0" smtClean="0"/>
              <a:t>گم شدنهای ناشی از ازدحام.</a:t>
            </a:r>
          </a:p>
          <a:p>
            <a:pPr lvl="2" algn="r" rtl="1" eaLnBrk="1" hangingPunct="1">
              <a:lnSpc>
                <a:spcPct val="80000"/>
              </a:lnSpc>
            </a:pPr>
            <a:r>
              <a:rPr lang="fa-IR" dirty="0" smtClean="0"/>
              <a:t>بسته های نامرتب</a:t>
            </a:r>
          </a:p>
          <a:p>
            <a:pPr lvl="3" algn="r" rtl="1" eaLnBrk="1" hangingPunct="1">
              <a:lnSpc>
                <a:spcPct val="80000"/>
              </a:lnSpc>
            </a:pPr>
            <a:r>
              <a:rPr lang="fa-IR" dirty="0" smtClean="0"/>
              <a:t> چگونه بین بسته های با تاخیر طولانی و گم شده تمایز قايل شویم. </a:t>
            </a:r>
          </a:p>
          <a:p>
            <a:pPr lvl="1" algn="r" rtl="1" eaLnBrk="1" hangingPunct="1">
              <a:lnSpc>
                <a:spcPct val="80000"/>
              </a:lnSpc>
            </a:pPr>
            <a:r>
              <a:rPr lang="fa-IR" dirty="0" smtClean="0"/>
              <a:t>تاخیر بسته‌ها متغییر است. </a:t>
            </a:r>
          </a:p>
          <a:p>
            <a:pPr lvl="2" algn="r" rtl="1" eaLnBrk="1" hangingPunct="1">
              <a:lnSpc>
                <a:spcPct val="80000"/>
              </a:lnSpc>
            </a:pPr>
            <a:r>
              <a:rPr lang="fa-IR" dirty="0" smtClean="0"/>
              <a:t>مقدار زمان سنج چقدر باشد؟</a:t>
            </a:r>
          </a:p>
          <a:p>
            <a:pPr lvl="1" algn="r" rtl="1" eaLnBrk="1" hangingPunct="1">
              <a:lnSpc>
                <a:spcPct val="80000"/>
              </a:lnSpc>
            </a:pPr>
            <a:r>
              <a:rPr lang="fa-IR" dirty="0" smtClean="0"/>
              <a:t>چگونه بسته های گم شده را بازیابی کنیم؟</a:t>
            </a:r>
            <a:endParaRPr lang="en-US" sz="28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2"/>
          </p:nvPr>
        </p:nvSpPr>
        <p:spPr>
          <a:noFill/>
        </p:spPr>
        <p:txBody>
          <a:bodyPr/>
          <a:lstStyle/>
          <a:p>
            <a:fld id="{CF0B40E0-6D7D-45A4-9A2A-2BA63CFD7D72}" type="slidenum">
              <a:rPr lang="en-US" smtClean="0"/>
              <a:pPr/>
              <a:t>20</a:t>
            </a:fld>
            <a:endParaRPr lang="en-US" smtClean="0"/>
          </a:p>
        </p:txBody>
      </p:sp>
      <p:sp>
        <p:nvSpPr>
          <p:cNvPr id="21507" name="Rectangle 2"/>
          <p:cNvSpPr>
            <a:spLocks noGrp="1" noChangeArrowheads="1"/>
          </p:cNvSpPr>
          <p:nvPr>
            <p:ph type="title"/>
          </p:nvPr>
        </p:nvSpPr>
        <p:spPr/>
        <p:txBody>
          <a:bodyPr/>
          <a:lstStyle/>
          <a:p>
            <a:pPr rtl="1" eaLnBrk="1" hangingPunct="1"/>
            <a:r>
              <a:rPr lang="fa-IR" sz="4000" dirty="0" smtClean="0"/>
              <a:t>کارآیی </a:t>
            </a:r>
            <a:r>
              <a:rPr lang="en-US" sz="4000" dirty="0" smtClean="0"/>
              <a:t>TCP</a:t>
            </a:r>
            <a:r>
              <a:rPr lang="fa-IR" sz="4000" dirty="0" smtClean="0"/>
              <a:t> و نقش بافر کردن</a:t>
            </a:r>
            <a:endParaRPr lang="en-US" sz="4000" dirty="0" smtClean="0"/>
          </a:p>
        </p:txBody>
      </p:sp>
      <p:sp>
        <p:nvSpPr>
          <p:cNvPr id="21508" name="Rectangle 3"/>
          <p:cNvSpPr>
            <a:spLocks noGrp="1" noChangeArrowheads="1"/>
          </p:cNvSpPr>
          <p:nvPr>
            <p:ph type="body" idx="1"/>
          </p:nvPr>
        </p:nvSpPr>
        <p:spPr>
          <a:noFill/>
        </p:spPr>
        <p:txBody>
          <a:bodyPr/>
          <a:lstStyle/>
          <a:p>
            <a:pPr algn="r" rtl="1" eaLnBrk="1" hangingPunct="1"/>
            <a:r>
              <a:rPr lang="fa-IR" sz="2000" dirty="0" smtClean="0"/>
              <a:t>آیا </a:t>
            </a:r>
            <a:r>
              <a:rPr lang="en-US" sz="2000" dirty="0" smtClean="0"/>
              <a:t>TCP</a:t>
            </a:r>
            <a:r>
              <a:rPr lang="fa-IR" sz="2000" dirty="0" smtClean="0"/>
              <a:t> می تواند یک لینک را اشباع کند؟ به میزان بافر شبکه بستگی دارد. </a:t>
            </a:r>
          </a:p>
          <a:p>
            <a:pPr algn="r" rtl="1" eaLnBrk="1" hangingPunct="1"/>
            <a:r>
              <a:rPr lang="fa-IR" sz="2000" dirty="0" smtClean="0"/>
              <a:t>کنترل ازدحام</a:t>
            </a:r>
          </a:p>
          <a:p>
            <a:pPr lvl="1" algn="r" rtl="1" eaLnBrk="1" hangingPunct="1"/>
            <a:r>
              <a:rPr lang="fa-IR" sz="1600" dirty="0" smtClean="0"/>
              <a:t>میزان استفاده را آنقدر افزایش دهید تا لینک دچار ازدحام شود. </a:t>
            </a:r>
          </a:p>
          <a:p>
            <a:pPr lvl="1" algn="r" rtl="1" eaLnBrk="1" hangingPunct="1"/>
            <a:r>
              <a:rPr lang="fa-IR" sz="1600" dirty="0" smtClean="0"/>
              <a:t>پنجره را نصف کنید. </a:t>
            </a:r>
          </a:p>
          <a:p>
            <a:pPr lvl="1" algn="r" rtl="1" eaLnBrk="1" hangingPunct="1"/>
            <a:r>
              <a:rPr lang="fa-IR" sz="1600" dirty="0" smtClean="0"/>
              <a:t>پنجره متناسب است با  </a:t>
            </a:r>
            <a:r>
              <a:rPr lang="en-US" sz="1600" dirty="0" smtClean="0">
                <a:solidFill>
                  <a:srgbClr val="00B050"/>
                </a:solidFill>
              </a:rPr>
              <a:t>rate * RTT</a:t>
            </a:r>
            <a:endParaRPr lang="fa-IR" sz="1600" dirty="0" smtClean="0">
              <a:solidFill>
                <a:srgbClr val="00B050"/>
              </a:solidFill>
            </a:endParaRPr>
          </a:p>
          <a:p>
            <a:pPr algn="r" rtl="1" eaLnBrk="1" hangingPunct="1"/>
            <a:r>
              <a:rPr lang="fa-IR" sz="2000" dirty="0" smtClean="0"/>
              <a:t>لینک بافر نشده</a:t>
            </a:r>
          </a:p>
          <a:p>
            <a:pPr lvl="1" algn="r" rtl="1" eaLnBrk="1" hangingPunct="1"/>
            <a:r>
              <a:rPr lang="fa-IR" sz="1600" dirty="0" smtClean="0"/>
              <a:t>مسیریاب نمی تواند به طور کامل از لینک استفاده کند. </a:t>
            </a:r>
          </a:p>
          <a:p>
            <a:pPr lvl="2" algn="r" rtl="1" eaLnBrk="1" hangingPunct="1"/>
            <a:r>
              <a:rPr lang="fa-IR" sz="1200" dirty="0" smtClean="0"/>
              <a:t>اگر پنجره خیلی کوچک باشد، لینک پر نخواهد شد. </a:t>
            </a:r>
          </a:p>
          <a:p>
            <a:pPr lvl="2" algn="r" rtl="1" eaLnBrk="1" hangingPunct="1"/>
            <a:r>
              <a:rPr lang="fa-IR" sz="1200" dirty="0" smtClean="0"/>
              <a:t>اگر لینک پر باشد، پنجره ی بعدی منجر به گم شدن بسته خواهد شد. </a:t>
            </a:r>
          </a:p>
          <a:p>
            <a:pPr lvl="2" algn="r" rtl="1" eaLnBrk="1" hangingPunct="1"/>
            <a:r>
              <a:rPr lang="fa-IR" sz="1200" dirty="0" smtClean="0"/>
              <a:t>لذا میزان استفاده از لینک بدون وجود بافر ۷۵٪ خواهد بود. </a:t>
            </a:r>
            <a:endParaRPr lang="en-US" sz="2000" dirty="0" smtClean="0"/>
          </a:p>
        </p:txBody>
      </p:sp>
      <p:sp>
        <p:nvSpPr>
          <p:cNvPr id="21509" name="Freeform 4"/>
          <p:cNvSpPr>
            <a:spLocks/>
          </p:cNvSpPr>
          <p:nvPr/>
        </p:nvSpPr>
        <p:spPr bwMode="auto">
          <a:xfrm>
            <a:off x="1368425" y="4727575"/>
            <a:ext cx="4041775" cy="1955800"/>
          </a:xfrm>
          <a:custGeom>
            <a:avLst/>
            <a:gdLst>
              <a:gd name="T0" fmla="*/ 0 w 2976"/>
              <a:gd name="T1" fmla="*/ 0 h 960"/>
              <a:gd name="T2" fmla="*/ 0 w 2976"/>
              <a:gd name="T3" fmla="*/ 2147483647 h 960"/>
              <a:gd name="T4" fmla="*/ 2147483647 w 2976"/>
              <a:gd name="T5" fmla="*/ 2147483647 h 960"/>
              <a:gd name="T6" fmla="*/ 0 60000 65536"/>
              <a:gd name="T7" fmla="*/ 0 60000 65536"/>
              <a:gd name="T8" fmla="*/ 0 60000 65536"/>
              <a:gd name="T9" fmla="*/ 0 w 2976"/>
              <a:gd name="T10" fmla="*/ 0 h 960"/>
              <a:gd name="T11" fmla="*/ 2976 w 2976"/>
              <a:gd name="T12" fmla="*/ 960 h 960"/>
            </a:gdLst>
            <a:ahLst/>
            <a:cxnLst>
              <a:cxn ang="T6">
                <a:pos x="T0" y="T1"/>
              </a:cxn>
              <a:cxn ang="T7">
                <a:pos x="T2" y="T3"/>
              </a:cxn>
              <a:cxn ang="T8">
                <a:pos x="T4" y="T5"/>
              </a:cxn>
            </a:cxnLst>
            <a:rect l="T9" t="T10" r="T11" b="T12"/>
            <a:pathLst>
              <a:path w="2976" h="960">
                <a:moveTo>
                  <a:pt x="0" y="0"/>
                </a:moveTo>
                <a:lnTo>
                  <a:pt x="0" y="960"/>
                </a:lnTo>
                <a:lnTo>
                  <a:pt x="2976" y="960"/>
                </a:lnTo>
              </a:path>
            </a:pathLst>
          </a:custGeom>
          <a:noFill/>
          <a:ln w="12700" cmpd="sng">
            <a:solidFill>
              <a:schemeClr val="tx1"/>
            </a:solidFill>
            <a:round/>
            <a:headEnd type="triangle" w="med" len="med"/>
            <a:tailEnd type="triangle" w="med" len="med"/>
          </a:ln>
        </p:spPr>
        <p:txBody>
          <a:bodyPr/>
          <a:lstStyle/>
          <a:p>
            <a:endParaRPr lang="en-US"/>
          </a:p>
        </p:txBody>
      </p:sp>
      <p:sp>
        <p:nvSpPr>
          <p:cNvPr id="21510" name="Text Box 5"/>
          <p:cNvSpPr txBox="1">
            <a:spLocks noChangeArrowheads="1"/>
          </p:cNvSpPr>
          <p:nvPr/>
        </p:nvSpPr>
        <p:spPr bwMode="auto">
          <a:xfrm>
            <a:off x="5575300" y="6415088"/>
            <a:ext cx="292100" cy="366712"/>
          </a:xfrm>
          <a:prstGeom prst="rect">
            <a:avLst/>
          </a:prstGeom>
          <a:noFill/>
          <a:ln w="9525">
            <a:noFill/>
            <a:miter lim="800000"/>
            <a:headEnd/>
            <a:tailEnd/>
          </a:ln>
        </p:spPr>
        <p:txBody>
          <a:bodyPr wrap="none">
            <a:spAutoFit/>
          </a:bodyPr>
          <a:lstStyle/>
          <a:p>
            <a:r>
              <a:rPr lang="en-US" i="1"/>
              <a:t>t</a:t>
            </a:r>
          </a:p>
        </p:txBody>
      </p:sp>
      <p:sp>
        <p:nvSpPr>
          <p:cNvPr id="21511" name="Line 6"/>
          <p:cNvSpPr>
            <a:spLocks noChangeShapeType="1"/>
          </p:cNvSpPr>
          <p:nvPr/>
        </p:nvSpPr>
        <p:spPr bwMode="auto">
          <a:xfrm flipV="1">
            <a:off x="1174750" y="5216525"/>
            <a:ext cx="4254500" cy="0"/>
          </a:xfrm>
          <a:prstGeom prst="line">
            <a:avLst/>
          </a:prstGeom>
          <a:noFill/>
          <a:ln w="28575" cap="rnd">
            <a:solidFill>
              <a:srgbClr val="0000CC"/>
            </a:solidFill>
            <a:prstDash val="sysDot"/>
            <a:round/>
            <a:headEnd/>
            <a:tailEnd/>
          </a:ln>
        </p:spPr>
        <p:txBody>
          <a:bodyPr/>
          <a:lstStyle/>
          <a:p>
            <a:endParaRPr lang="en-US"/>
          </a:p>
        </p:txBody>
      </p:sp>
      <p:sp>
        <p:nvSpPr>
          <p:cNvPr id="21512" name="Text Box 7"/>
          <p:cNvSpPr txBox="1">
            <a:spLocks noChangeArrowheads="1"/>
          </p:cNvSpPr>
          <p:nvPr/>
        </p:nvSpPr>
        <p:spPr bwMode="auto">
          <a:xfrm>
            <a:off x="838200" y="4621213"/>
            <a:ext cx="422275" cy="366712"/>
          </a:xfrm>
          <a:prstGeom prst="rect">
            <a:avLst/>
          </a:prstGeom>
          <a:noFill/>
          <a:ln w="9525">
            <a:noFill/>
            <a:miter lim="800000"/>
            <a:headEnd/>
            <a:tailEnd/>
          </a:ln>
        </p:spPr>
        <p:txBody>
          <a:bodyPr wrap="none">
            <a:spAutoFit/>
          </a:bodyPr>
          <a:lstStyle/>
          <a:p>
            <a:r>
              <a:rPr lang="en-US"/>
              <a:t>W</a:t>
            </a:r>
          </a:p>
        </p:txBody>
      </p:sp>
      <p:sp>
        <p:nvSpPr>
          <p:cNvPr id="21513" name="Line 8"/>
          <p:cNvSpPr>
            <a:spLocks noChangeShapeType="1"/>
          </p:cNvSpPr>
          <p:nvPr/>
        </p:nvSpPr>
        <p:spPr bwMode="auto">
          <a:xfrm>
            <a:off x="2244725" y="5205413"/>
            <a:ext cx="76200" cy="698500"/>
          </a:xfrm>
          <a:prstGeom prst="line">
            <a:avLst/>
          </a:prstGeom>
          <a:noFill/>
          <a:ln w="19050">
            <a:solidFill>
              <a:srgbClr val="FF0000"/>
            </a:solidFill>
            <a:round/>
            <a:headEnd/>
            <a:tailEnd/>
          </a:ln>
        </p:spPr>
        <p:txBody>
          <a:bodyPr/>
          <a:lstStyle/>
          <a:p>
            <a:endParaRPr lang="en-US"/>
          </a:p>
        </p:txBody>
      </p:sp>
      <p:sp>
        <p:nvSpPr>
          <p:cNvPr id="21514" name="Text Box 9"/>
          <p:cNvSpPr txBox="1">
            <a:spLocks noChangeArrowheads="1"/>
          </p:cNvSpPr>
          <p:nvPr/>
        </p:nvSpPr>
        <p:spPr bwMode="auto">
          <a:xfrm>
            <a:off x="6278563" y="4632325"/>
            <a:ext cx="2027237" cy="915988"/>
          </a:xfrm>
          <a:prstGeom prst="rect">
            <a:avLst/>
          </a:prstGeom>
          <a:noFill/>
          <a:ln w="9525">
            <a:noFill/>
            <a:miter lim="800000"/>
            <a:headEnd/>
            <a:tailEnd/>
          </a:ln>
        </p:spPr>
        <p:txBody>
          <a:bodyPr>
            <a:spAutoFit/>
          </a:bodyPr>
          <a:lstStyle/>
          <a:p>
            <a:r>
              <a:rPr lang="en-US"/>
              <a:t>Minimum window for full utilization</a:t>
            </a:r>
          </a:p>
        </p:txBody>
      </p:sp>
      <p:sp>
        <p:nvSpPr>
          <p:cNvPr id="21515" name="Line 10"/>
          <p:cNvSpPr>
            <a:spLocks noChangeShapeType="1"/>
          </p:cNvSpPr>
          <p:nvPr/>
        </p:nvSpPr>
        <p:spPr bwMode="auto">
          <a:xfrm flipH="1">
            <a:off x="5516563" y="4989513"/>
            <a:ext cx="715962" cy="222250"/>
          </a:xfrm>
          <a:prstGeom prst="line">
            <a:avLst/>
          </a:prstGeom>
          <a:noFill/>
          <a:ln w="38100">
            <a:solidFill>
              <a:srgbClr val="0000CC"/>
            </a:solidFill>
            <a:round/>
            <a:headEnd/>
            <a:tailEnd type="triangle" w="lg" len="med"/>
          </a:ln>
        </p:spPr>
        <p:txBody>
          <a:bodyPr/>
          <a:lstStyle/>
          <a:p>
            <a:endParaRPr lang="en-US"/>
          </a:p>
        </p:txBody>
      </p:sp>
      <p:sp>
        <p:nvSpPr>
          <p:cNvPr id="21516" name="Line 11"/>
          <p:cNvSpPr>
            <a:spLocks noChangeShapeType="1"/>
          </p:cNvSpPr>
          <p:nvPr/>
        </p:nvSpPr>
        <p:spPr bwMode="auto">
          <a:xfrm flipV="1">
            <a:off x="1371600" y="5191125"/>
            <a:ext cx="873125" cy="712788"/>
          </a:xfrm>
          <a:prstGeom prst="line">
            <a:avLst/>
          </a:prstGeom>
          <a:noFill/>
          <a:ln w="19050">
            <a:solidFill>
              <a:srgbClr val="FF0000"/>
            </a:solidFill>
            <a:round/>
            <a:headEnd/>
            <a:tailEnd/>
          </a:ln>
        </p:spPr>
        <p:txBody>
          <a:bodyPr/>
          <a:lstStyle/>
          <a:p>
            <a:endParaRPr lang="en-US"/>
          </a:p>
        </p:txBody>
      </p:sp>
      <p:sp>
        <p:nvSpPr>
          <p:cNvPr id="21517" name="Line 12"/>
          <p:cNvSpPr>
            <a:spLocks noChangeShapeType="1"/>
          </p:cNvSpPr>
          <p:nvPr/>
        </p:nvSpPr>
        <p:spPr bwMode="auto">
          <a:xfrm>
            <a:off x="3200400" y="5205413"/>
            <a:ext cx="76200" cy="685800"/>
          </a:xfrm>
          <a:prstGeom prst="line">
            <a:avLst/>
          </a:prstGeom>
          <a:noFill/>
          <a:ln w="19050">
            <a:solidFill>
              <a:srgbClr val="FF0000"/>
            </a:solidFill>
            <a:round/>
            <a:headEnd/>
            <a:tailEnd/>
          </a:ln>
        </p:spPr>
        <p:txBody>
          <a:bodyPr/>
          <a:lstStyle/>
          <a:p>
            <a:endParaRPr lang="en-US"/>
          </a:p>
        </p:txBody>
      </p:sp>
      <p:sp>
        <p:nvSpPr>
          <p:cNvPr id="21518" name="Line 13"/>
          <p:cNvSpPr>
            <a:spLocks noChangeShapeType="1"/>
          </p:cNvSpPr>
          <p:nvPr/>
        </p:nvSpPr>
        <p:spPr bwMode="auto">
          <a:xfrm flipV="1">
            <a:off x="2327275" y="5205413"/>
            <a:ext cx="873125" cy="685800"/>
          </a:xfrm>
          <a:prstGeom prst="line">
            <a:avLst/>
          </a:prstGeom>
          <a:noFill/>
          <a:ln w="19050">
            <a:solidFill>
              <a:srgbClr val="FF0000"/>
            </a:solidFill>
            <a:round/>
            <a:headEnd/>
            <a:tailEnd/>
          </a:ln>
        </p:spPr>
        <p:txBody>
          <a:bodyPr/>
          <a:lstStyle/>
          <a:p>
            <a:endParaRPr lang="en-US"/>
          </a:p>
        </p:txBody>
      </p:sp>
      <p:sp>
        <p:nvSpPr>
          <p:cNvPr id="21519" name="Line 14"/>
          <p:cNvSpPr>
            <a:spLocks noChangeShapeType="1"/>
          </p:cNvSpPr>
          <p:nvPr/>
        </p:nvSpPr>
        <p:spPr bwMode="auto">
          <a:xfrm>
            <a:off x="4149725" y="5203825"/>
            <a:ext cx="76200" cy="698500"/>
          </a:xfrm>
          <a:prstGeom prst="line">
            <a:avLst/>
          </a:prstGeom>
          <a:noFill/>
          <a:ln w="19050">
            <a:solidFill>
              <a:srgbClr val="FF0000"/>
            </a:solidFill>
            <a:round/>
            <a:headEnd/>
            <a:tailEnd/>
          </a:ln>
        </p:spPr>
        <p:txBody>
          <a:bodyPr/>
          <a:lstStyle/>
          <a:p>
            <a:endParaRPr lang="en-US"/>
          </a:p>
        </p:txBody>
      </p:sp>
      <p:sp>
        <p:nvSpPr>
          <p:cNvPr id="21520" name="Line 15"/>
          <p:cNvSpPr>
            <a:spLocks noChangeShapeType="1"/>
          </p:cNvSpPr>
          <p:nvPr/>
        </p:nvSpPr>
        <p:spPr bwMode="auto">
          <a:xfrm flipV="1">
            <a:off x="3276600" y="5189538"/>
            <a:ext cx="873125" cy="712787"/>
          </a:xfrm>
          <a:prstGeom prst="line">
            <a:avLst/>
          </a:prstGeom>
          <a:noFill/>
          <a:ln w="19050">
            <a:solidFill>
              <a:srgbClr val="FF0000"/>
            </a:solidFill>
            <a:round/>
            <a:headEnd/>
            <a:tailEnd/>
          </a:ln>
        </p:spPr>
        <p:txBody>
          <a:bodyPr/>
          <a:lstStyle/>
          <a:p>
            <a:endParaRPr lang="en-US"/>
          </a:p>
        </p:txBody>
      </p:sp>
      <p:sp>
        <p:nvSpPr>
          <p:cNvPr id="21521" name="Line 16"/>
          <p:cNvSpPr>
            <a:spLocks noChangeShapeType="1"/>
          </p:cNvSpPr>
          <p:nvPr/>
        </p:nvSpPr>
        <p:spPr bwMode="auto">
          <a:xfrm>
            <a:off x="5105400" y="5203825"/>
            <a:ext cx="76200" cy="685800"/>
          </a:xfrm>
          <a:prstGeom prst="line">
            <a:avLst/>
          </a:prstGeom>
          <a:noFill/>
          <a:ln w="19050">
            <a:solidFill>
              <a:srgbClr val="FF0000"/>
            </a:solidFill>
            <a:round/>
            <a:headEnd/>
            <a:tailEnd/>
          </a:ln>
        </p:spPr>
        <p:txBody>
          <a:bodyPr/>
          <a:lstStyle/>
          <a:p>
            <a:endParaRPr lang="en-US"/>
          </a:p>
        </p:txBody>
      </p:sp>
      <p:sp>
        <p:nvSpPr>
          <p:cNvPr id="21522" name="Line 17"/>
          <p:cNvSpPr>
            <a:spLocks noChangeShapeType="1"/>
          </p:cNvSpPr>
          <p:nvPr/>
        </p:nvSpPr>
        <p:spPr bwMode="auto">
          <a:xfrm flipV="1">
            <a:off x="4232275" y="5203825"/>
            <a:ext cx="873125" cy="685800"/>
          </a:xfrm>
          <a:prstGeom prst="line">
            <a:avLst/>
          </a:prstGeom>
          <a:noFill/>
          <a:ln w="19050">
            <a:solidFill>
              <a:srgbClr val="FF0000"/>
            </a:solidFill>
            <a:round/>
            <a:headEnd/>
            <a:tailEnd/>
          </a:ln>
        </p:spPr>
        <p:txBody>
          <a:bodyPr/>
          <a:lstStyle/>
          <a:p>
            <a:endParaRPr lang="en-US"/>
          </a:p>
        </p:txBody>
      </p:sp>
      <p:sp>
        <p:nvSpPr>
          <p:cNvPr id="21523" name="Rectangle 18"/>
          <p:cNvSpPr>
            <a:spLocks noChangeArrowheads="1"/>
          </p:cNvSpPr>
          <p:nvPr/>
        </p:nvSpPr>
        <p:spPr bwMode="auto">
          <a:xfrm>
            <a:off x="533400" y="4419600"/>
            <a:ext cx="8077200" cy="2362200"/>
          </a:xfrm>
          <a:prstGeom prst="rect">
            <a:avLst/>
          </a:prstGeom>
          <a:noFill/>
          <a:ln w="9525">
            <a:noFill/>
            <a:miter lim="800000"/>
            <a:headEnd/>
            <a:tailEnd/>
          </a:ln>
        </p:spPr>
        <p:txBody>
          <a:bodyPr/>
          <a:lstStyle/>
          <a:p>
            <a:pPr marL="342900" indent="-342900">
              <a:lnSpc>
                <a:spcPct val="90000"/>
              </a:lnSpc>
              <a:spcBef>
                <a:spcPct val="20000"/>
              </a:spcBef>
              <a:buFontTx/>
              <a:buChar char="•"/>
            </a:pPr>
            <a:endParaRPr lang="en-US" sz="240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5"/>
          <p:cNvSpPr>
            <a:spLocks noGrp="1"/>
          </p:cNvSpPr>
          <p:nvPr>
            <p:ph type="sldNum" sz="quarter" idx="12"/>
          </p:nvPr>
        </p:nvSpPr>
        <p:spPr>
          <a:noFill/>
        </p:spPr>
        <p:txBody>
          <a:bodyPr/>
          <a:lstStyle/>
          <a:p>
            <a:fld id="{F94E30A3-CFE8-4685-A370-CDD56F8C236A}" type="slidenum">
              <a:rPr lang="en-US" smtClean="0"/>
              <a:pPr/>
              <a:t>21</a:t>
            </a:fld>
            <a:endParaRPr lang="en-US" smtClean="0"/>
          </a:p>
        </p:txBody>
      </p:sp>
      <p:sp>
        <p:nvSpPr>
          <p:cNvPr id="22531" name="Rectangle 2"/>
          <p:cNvSpPr>
            <a:spLocks noGrp="1" noChangeArrowheads="1"/>
          </p:cNvSpPr>
          <p:nvPr>
            <p:ph type="title"/>
          </p:nvPr>
        </p:nvSpPr>
        <p:spPr/>
        <p:txBody>
          <a:bodyPr/>
          <a:lstStyle/>
          <a:p>
            <a:pPr rtl="1" eaLnBrk="1" hangingPunct="1"/>
            <a:r>
              <a:rPr lang="fa-IR" dirty="0" smtClean="0"/>
              <a:t>کارآیی </a:t>
            </a:r>
            <a:r>
              <a:rPr lang="en-US" dirty="0" smtClean="0"/>
              <a:t>TCP</a:t>
            </a:r>
          </a:p>
        </p:txBody>
      </p:sp>
      <p:sp>
        <p:nvSpPr>
          <p:cNvPr id="22532" name="Rectangle 3"/>
          <p:cNvSpPr>
            <a:spLocks noGrp="1" noChangeArrowheads="1"/>
          </p:cNvSpPr>
          <p:nvPr>
            <p:ph type="body" idx="1"/>
          </p:nvPr>
        </p:nvSpPr>
        <p:spPr>
          <a:noFill/>
        </p:spPr>
        <p:txBody>
          <a:bodyPr/>
          <a:lstStyle/>
          <a:p>
            <a:pPr algn="r" rtl="1" eaLnBrk="1" hangingPunct="1">
              <a:lnSpc>
                <a:spcPct val="80000"/>
              </a:lnSpc>
            </a:pPr>
            <a:r>
              <a:rPr lang="fa-IR" sz="2000" dirty="0" smtClean="0"/>
              <a:t>در دنیای واقعی، صفهای مسیریاب نقش مهمی ایفا می‌کند. </a:t>
            </a:r>
          </a:p>
          <a:p>
            <a:pPr lvl="1" algn="r" rtl="1" eaLnBrk="1" hangingPunct="1">
              <a:lnSpc>
                <a:spcPct val="80000"/>
              </a:lnSpc>
            </a:pPr>
            <a:r>
              <a:rPr lang="fa-IR" sz="1800" dirty="0" smtClean="0"/>
              <a:t>نقش بافر : اگر پنجره بزرگ تر از حد مورد نیاز شود، بسته‌ها در لینک گلوگاه بافر خواهند شد. </a:t>
            </a:r>
          </a:p>
          <a:p>
            <a:pPr algn="r" rtl="1" eaLnBrk="1" hangingPunct="1">
              <a:lnSpc>
                <a:spcPct val="80000"/>
              </a:lnSpc>
            </a:pPr>
            <a:endParaRPr lang="fa-IR" sz="2000" dirty="0" smtClean="0"/>
          </a:p>
          <a:p>
            <a:pPr algn="r" rtl="1" eaLnBrk="1" hangingPunct="1">
              <a:lnSpc>
                <a:spcPct val="80000"/>
              </a:lnSpc>
            </a:pPr>
            <a:r>
              <a:rPr lang="fa-IR" sz="2000" dirty="0" smtClean="0"/>
              <a:t>اگر صف مسیریاب به اندازه‌ی کافی بزرگ باشد، می‌توان به بهره‌وری ۱۰۰٪ رسید. </a:t>
            </a:r>
          </a:p>
          <a:p>
            <a:pPr lvl="1" algn="r" rtl="1" eaLnBrk="1" hangingPunct="1">
              <a:lnSpc>
                <a:spcPct val="80000"/>
              </a:lnSpc>
            </a:pPr>
            <a:r>
              <a:rPr lang="fa-IR" sz="1800" dirty="0" smtClean="0"/>
              <a:t>اما صفهای مسیریاب موجب تأخیرهای طولانی خواهند شد. </a:t>
            </a:r>
          </a:p>
          <a:p>
            <a:pPr algn="r" rtl="1" eaLnBrk="1" hangingPunct="1">
              <a:lnSpc>
                <a:spcPct val="80000"/>
              </a:lnSpc>
            </a:pPr>
            <a:endParaRPr lang="fa-IR" sz="2000" dirty="0" smtClean="0"/>
          </a:p>
          <a:p>
            <a:pPr algn="r" rtl="1" eaLnBrk="1" hangingPunct="1">
              <a:lnSpc>
                <a:spcPct val="80000"/>
              </a:lnSpc>
            </a:pPr>
            <a:r>
              <a:rPr lang="fa-IR" sz="2000" dirty="0" smtClean="0"/>
              <a:t>صف چقدر بزرگ باشد خوب است؟ </a:t>
            </a:r>
          </a:p>
          <a:p>
            <a:pPr lvl="1" algn="r" rtl="1" eaLnBrk="1" hangingPunct="1">
              <a:lnSpc>
                <a:spcPct val="80000"/>
              </a:lnSpc>
            </a:pPr>
            <a:r>
              <a:rPr lang="fa-IR" sz="1800" dirty="0" smtClean="0"/>
              <a:t>پنجره بین </a:t>
            </a:r>
            <a:r>
              <a:rPr lang="en-US" sz="1600" dirty="0" smtClean="0"/>
              <a:t>W</a:t>
            </a:r>
            <a:r>
              <a:rPr lang="fa-IR" sz="1600" dirty="0" smtClean="0"/>
              <a:t> </a:t>
            </a:r>
            <a:r>
              <a:rPr lang="fa-IR" sz="1800" dirty="0" smtClean="0"/>
              <a:t>و </a:t>
            </a:r>
            <a:r>
              <a:rPr lang="en-US" sz="1600" dirty="0" smtClean="0"/>
              <a:t>W/2</a:t>
            </a:r>
            <a:r>
              <a:rPr lang="fa-IR" sz="1600" dirty="0" smtClean="0"/>
              <a:t> </a:t>
            </a:r>
            <a:r>
              <a:rPr lang="fa-IR" sz="1800" dirty="0" smtClean="0"/>
              <a:t>تغییر می‌کند. </a:t>
            </a:r>
          </a:p>
          <a:p>
            <a:pPr lvl="1" algn="r" rtl="1" eaLnBrk="1" hangingPunct="1">
              <a:lnSpc>
                <a:spcPct val="80000"/>
              </a:lnSpc>
            </a:pPr>
            <a:endParaRPr lang="fa-IR" sz="1600" dirty="0" smtClean="0"/>
          </a:p>
          <a:p>
            <a:pPr lvl="1" algn="r" rtl="1" eaLnBrk="1" hangingPunct="1">
              <a:lnSpc>
                <a:spcPct val="80000"/>
              </a:lnSpc>
            </a:pPr>
            <a:r>
              <a:rPr lang="fa-IR" sz="1800" dirty="0" smtClean="0"/>
              <a:t>برای این که مطمئن باشیم لینک همواره پر است:</a:t>
            </a:r>
          </a:p>
          <a:p>
            <a:pPr lvl="2" algn="r" rtl="1" eaLnBrk="1" hangingPunct="1">
              <a:lnSpc>
                <a:spcPct val="80000"/>
              </a:lnSpc>
            </a:pPr>
            <a:r>
              <a:rPr lang="fa-IR" sz="1400" dirty="0" smtClean="0"/>
              <a:t> </a:t>
            </a:r>
            <a:r>
              <a:rPr lang="en-US" sz="1400" dirty="0" smtClean="0">
                <a:sym typeface="Wingdings" pitchFamily="2" charset="2"/>
              </a:rPr>
              <a:t>W/2 &gt; RTT * BW</a:t>
            </a:r>
            <a:endParaRPr lang="fa-IR" sz="1400" dirty="0" smtClean="0">
              <a:sym typeface="Wingdings" pitchFamily="2" charset="2"/>
            </a:endParaRPr>
          </a:p>
          <a:p>
            <a:pPr lvl="2" algn="r" rtl="1" eaLnBrk="1" hangingPunct="1">
              <a:lnSpc>
                <a:spcPct val="80000"/>
              </a:lnSpc>
            </a:pPr>
            <a:r>
              <a:rPr lang="fa-IR" sz="1400" dirty="0" smtClean="0">
                <a:sym typeface="Wingdings" pitchFamily="2" charset="2"/>
              </a:rPr>
              <a:t>اما می دانیم:    </a:t>
            </a:r>
            <a:r>
              <a:rPr lang="en-US" sz="1400" dirty="0" smtClean="0">
                <a:sym typeface="Wingdings" pitchFamily="2" charset="2"/>
              </a:rPr>
              <a:t>W = RTT * BW + </a:t>
            </a:r>
            <a:r>
              <a:rPr lang="en-US" sz="1400" dirty="0" err="1" smtClean="0">
                <a:sym typeface="Wingdings" pitchFamily="2" charset="2"/>
              </a:rPr>
              <a:t>Qsize</a:t>
            </a:r>
            <a:r>
              <a:rPr lang="fa-IR" sz="1400" dirty="0" smtClean="0">
                <a:sym typeface="Wingdings" pitchFamily="2" charset="2"/>
              </a:rPr>
              <a:t> </a:t>
            </a:r>
          </a:p>
          <a:p>
            <a:pPr lvl="2" algn="r" rtl="1" eaLnBrk="1" hangingPunct="1">
              <a:lnSpc>
                <a:spcPct val="80000"/>
              </a:lnSpc>
            </a:pPr>
            <a:r>
              <a:rPr lang="fa-IR" sz="1400" dirty="0" smtClean="0">
                <a:sym typeface="Wingdings" pitchFamily="2" charset="2"/>
              </a:rPr>
              <a:t>پس:  </a:t>
            </a:r>
            <a:r>
              <a:rPr lang="en-US" sz="1400" dirty="0" err="1" smtClean="0">
                <a:sym typeface="Wingdings" pitchFamily="2" charset="2"/>
              </a:rPr>
              <a:t>Qsize</a:t>
            </a:r>
            <a:r>
              <a:rPr lang="en-US" sz="1400" dirty="0" smtClean="0">
                <a:sym typeface="Wingdings" pitchFamily="2" charset="2"/>
              </a:rPr>
              <a:t> &gt; RTT * BW</a:t>
            </a:r>
          </a:p>
          <a:p>
            <a:pPr lvl="1" algn="r" rtl="1" eaLnBrk="1" hangingPunct="1">
              <a:lnSpc>
                <a:spcPct val="80000"/>
              </a:lnSpc>
            </a:pPr>
            <a:endParaRPr lang="fa-IR" sz="1800" dirty="0" smtClean="0"/>
          </a:p>
          <a:p>
            <a:pPr lvl="1" algn="r" rtl="1" eaLnBrk="1" hangingPunct="1">
              <a:lnSpc>
                <a:spcPct val="80000"/>
              </a:lnSpc>
            </a:pPr>
            <a:r>
              <a:rPr lang="fa-IR" sz="1800" dirty="0" smtClean="0"/>
              <a:t>بر سر تأخیر چه خواهد آمد؟</a:t>
            </a:r>
          </a:p>
          <a:p>
            <a:pPr lvl="2" algn="r" rtl="1" eaLnBrk="1" hangingPunct="1">
              <a:lnSpc>
                <a:spcPct val="80000"/>
              </a:lnSpc>
            </a:pPr>
            <a:r>
              <a:rPr lang="fa-IR" sz="1400" dirty="0" smtClean="0"/>
              <a:t>تأخیر بین </a:t>
            </a:r>
            <a:r>
              <a:rPr lang="en-US" sz="1400" dirty="0" smtClean="0"/>
              <a:t>RTT</a:t>
            </a:r>
            <a:r>
              <a:rPr lang="fa-IR" sz="1400" dirty="0" smtClean="0"/>
              <a:t> و  </a:t>
            </a:r>
            <a:r>
              <a:rPr lang="en-US" sz="1400" dirty="0" smtClean="0"/>
              <a:t>2RTT</a:t>
            </a:r>
            <a:r>
              <a:rPr lang="fa-IR" sz="1400" dirty="0" smtClean="0"/>
              <a:t> نوسان می‌کند. </a:t>
            </a:r>
          </a:p>
          <a:p>
            <a:pPr lvl="2" algn="r" rtl="1" eaLnBrk="1" hangingPunct="1">
              <a:lnSpc>
                <a:spcPct val="80000"/>
              </a:lnSpc>
            </a:pPr>
            <a:r>
              <a:rPr lang="fa-IR" sz="1400" dirty="0" smtClean="0"/>
              <a:t>نقش صف بندی بین </a:t>
            </a:r>
            <a:r>
              <a:rPr lang="en-US" sz="1400" dirty="0" smtClean="0"/>
              <a:t>0 </a:t>
            </a:r>
            <a:r>
              <a:rPr lang="fa-IR" sz="1400" dirty="0" smtClean="0"/>
              <a:t> و </a:t>
            </a:r>
            <a:r>
              <a:rPr lang="en-US" sz="1400" dirty="0" smtClean="0"/>
              <a:t>RTT</a:t>
            </a:r>
            <a:r>
              <a:rPr lang="fa-IR" sz="1400" dirty="0" smtClean="0"/>
              <a:t> است. </a:t>
            </a:r>
          </a:p>
          <a:p>
            <a:pPr marL="1085850" lvl="2" eaLnBrk="1" hangingPunct="1">
              <a:lnSpc>
                <a:spcPct val="80000"/>
              </a:lnSpc>
              <a:buNone/>
            </a:pPr>
            <a:endParaRPr lang="en-US" sz="1600"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6"/>
          <p:cNvSpPr>
            <a:spLocks noGrp="1"/>
          </p:cNvSpPr>
          <p:nvPr>
            <p:ph type="sldNum" sz="quarter" idx="12"/>
          </p:nvPr>
        </p:nvSpPr>
        <p:spPr>
          <a:noFill/>
        </p:spPr>
        <p:txBody>
          <a:bodyPr/>
          <a:lstStyle/>
          <a:p>
            <a:fld id="{3B3B4099-3CA9-40B3-8FDD-580E6E44DB57}" type="slidenum">
              <a:rPr lang="en-US" smtClean="0"/>
              <a:pPr/>
              <a:t>22</a:t>
            </a:fld>
            <a:endParaRPr lang="en-US" smtClean="0"/>
          </a:p>
        </p:txBody>
      </p:sp>
      <p:sp>
        <p:nvSpPr>
          <p:cNvPr id="23555" name="Rectangle 2"/>
          <p:cNvSpPr>
            <a:spLocks noGrp="1" noChangeArrowheads="1"/>
          </p:cNvSpPr>
          <p:nvPr>
            <p:ph type="title"/>
          </p:nvPr>
        </p:nvSpPr>
        <p:spPr/>
        <p:txBody>
          <a:bodyPr/>
          <a:lstStyle/>
          <a:p>
            <a:pPr eaLnBrk="1" hangingPunct="1"/>
            <a:r>
              <a:rPr lang="fa-IR" dirty="0" smtClean="0">
                <a:latin typeface="XB Titre" pitchFamily="2" charset="-78"/>
                <a:cs typeface="XB Titre" pitchFamily="2" charset="-78"/>
              </a:rPr>
              <a:t>لینک بافر شده</a:t>
            </a:r>
            <a:endParaRPr lang="en-US" dirty="0" smtClean="0">
              <a:latin typeface="XB Titre" pitchFamily="2" charset="-78"/>
              <a:cs typeface="XB Titre" pitchFamily="2" charset="-78"/>
            </a:endParaRPr>
          </a:p>
        </p:txBody>
      </p:sp>
      <p:sp>
        <p:nvSpPr>
          <p:cNvPr id="23556" name="Freeform 3"/>
          <p:cNvSpPr>
            <a:spLocks/>
          </p:cNvSpPr>
          <p:nvPr/>
        </p:nvSpPr>
        <p:spPr bwMode="auto">
          <a:xfrm>
            <a:off x="1368425" y="1530350"/>
            <a:ext cx="4041775" cy="1955800"/>
          </a:xfrm>
          <a:custGeom>
            <a:avLst/>
            <a:gdLst>
              <a:gd name="T0" fmla="*/ 0 w 2976"/>
              <a:gd name="T1" fmla="*/ 0 h 960"/>
              <a:gd name="T2" fmla="*/ 0 w 2976"/>
              <a:gd name="T3" fmla="*/ 2147483647 h 960"/>
              <a:gd name="T4" fmla="*/ 2147483647 w 2976"/>
              <a:gd name="T5" fmla="*/ 2147483647 h 960"/>
              <a:gd name="T6" fmla="*/ 0 60000 65536"/>
              <a:gd name="T7" fmla="*/ 0 60000 65536"/>
              <a:gd name="T8" fmla="*/ 0 60000 65536"/>
              <a:gd name="T9" fmla="*/ 0 w 2976"/>
              <a:gd name="T10" fmla="*/ 0 h 960"/>
              <a:gd name="T11" fmla="*/ 2976 w 2976"/>
              <a:gd name="T12" fmla="*/ 960 h 960"/>
            </a:gdLst>
            <a:ahLst/>
            <a:cxnLst>
              <a:cxn ang="T6">
                <a:pos x="T0" y="T1"/>
              </a:cxn>
              <a:cxn ang="T7">
                <a:pos x="T2" y="T3"/>
              </a:cxn>
              <a:cxn ang="T8">
                <a:pos x="T4" y="T5"/>
              </a:cxn>
            </a:cxnLst>
            <a:rect l="T9" t="T10" r="T11" b="T12"/>
            <a:pathLst>
              <a:path w="2976" h="960">
                <a:moveTo>
                  <a:pt x="0" y="0"/>
                </a:moveTo>
                <a:lnTo>
                  <a:pt x="0" y="960"/>
                </a:lnTo>
                <a:lnTo>
                  <a:pt x="2976" y="960"/>
                </a:lnTo>
              </a:path>
            </a:pathLst>
          </a:custGeom>
          <a:noFill/>
          <a:ln w="12700" cmpd="sng">
            <a:solidFill>
              <a:schemeClr val="tx1"/>
            </a:solidFill>
            <a:round/>
            <a:headEnd type="triangle" w="med" len="med"/>
            <a:tailEnd type="triangle" w="med" len="med"/>
          </a:ln>
        </p:spPr>
        <p:txBody>
          <a:bodyPr/>
          <a:lstStyle/>
          <a:p>
            <a:endParaRPr lang="en-US"/>
          </a:p>
        </p:txBody>
      </p:sp>
      <p:sp>
        <p:nvSpPr>
          <p:cNvPr id="23557" name="Text Box 4"/>
          <p:cNvSpPr txBox="1">
            <a:spLocks noChangeArrowheads="1"/>
          </p:cNvSpPr>
          <p:nvPr/>
        </p:nvSpPr>
        <p:spPr bwMode="auto">
          <a:xfrm>
            <a:off x="5314950" y="3432175"/>
            <a:ext cx="292100" cy="366713"/>
          </a:xfrm>
          <a:prstGeom prst="rect">
            <a:avLst/>
          </a:prstGeom>
          <a:noFill/>
          <a:ln w="9525">
            <a:noFill/>
            <a:miter lim="800000"/>
            <a:headEnd/>
            <a:tailEnd/>
          </a:ln>
        </p:spPr>
        <p:txBody>
          <a:bodyPr wrap="none">
            <a:spAutoFit/>
          </a:bodyPr>
          <a:lstStyle/>
          <a:p>
            <a:r>
              <a:rPr lang="en-US" i="1"/>
              <a:t>t</a:t>
            </a:r>
          </a:p>
        </p:txBody>
      </p:sp>
      <p:sp>
        <p:nvSpPr>
          <p:cNvPr id="23558" name="Line 5"/>
          <p:cNvSpPr>
            <a:spLocks noChangeShapeType="1"/>
          </p:cNvSpPr>
          <p:nvPr/>
        </p:nvSpPr>
        <p:spPr bwMode="auto">
          <a:xfrm flipV="1">
            <a:off x="1174750" y="2744788"/>
            <a:ext cx="4254500" cy="0"/>
          </a:xfrm>
          <a:prstGeom prst="line">
            <a:avLst/>
          </a:prstGeom>
          <a:noFill/>
          <a:ln w="28575" cap="rnd">
            <a:solidFill>
              <a:srgbClr val="0000CC"/>
            </a:solidFill>
            <a:prstDash val="sysDot"/>
            <a:round/>
            <a:headEnd/>
            <a:tailEnd/>
          </a:ln>
        </p:spPr>
        <p:txBody>
          <a:bodyPr/>
          <a:lstStyle/>
          <a:p>
            <a:endParaRPr lang="en-US"/>
          </a:p>
        </p:txBody>
      </p:sp>
      <p:sp>
        <p:nvSpPr>
          <p:cNvPr id="23559" name="Text Box 6"/>
          <p:cNvSpPr txBox="1">
            <a:spLocks noChangeArrowheads="1"/>
          </p:cNvSpPr>
          <p:nvPr/>
        </p:nvSpPr>
        <p:spPr bwMode="auto">
          <a:xfrm>
            <a:off x="838200" y="1423988"/>
            <a:ext cx="422275" cy="366712"/>
          </a:xfrm>
          <a:prstGeom prst="rect">
            <a:avLst/>
          </a:prstGeom>
          <a:noFill/>
          <a:ln w="9525">
            <a:noFill/>
            <a:miter lim="800000"/>
            <a:headEnd/>
            <a:tailEnd/>
          </a:ln>
        </p:spPr>
        <p:txBody>
          <a:bodyPr wrap="none">
            <a:spAutoFit/>
          </a:bodyPr>
          <a:lstStyle/>
          <a:p>
            <a:r>
              <a:rPr lang="en-US"/>
              <a:t>W</a:t>
            </a:r>
          </a:p>
        </p:txBody>
      </p:sp>
      <p:sp>
        <p:nvSpPr>
          <p:cNvPr id="23560" name="Text Box 7"/>
          <p:cNvSpPr txBox="1">
            <a:spLocks noChangeArrowheads="1"/>
          </p:cNvSpPr>
          <p:nvPr/>
        </p:nvSpPr>
        <p:spPr bwMode="auto">
          <a:xfrm>
            <a:off x="6248400" y="2133600"/>
            <a:ext cx="1981200" cy="915988"/>
          </a:xfrm>
          <a:prstGeom prst="rect">
            <a:avLst/>
          </a:prstGeom>
          <a:noFill/>
          <a:ln w="9525">
            <a:noFill/>
            <a:miter lim="800000"/>
            <a:headEnd/>
            <a:tailEnd/>
          </a:ln>
        </p:spPr>
        <p:txBody>
          <a:bodyPr>
            <a:spAutoFit/>
          </a:bodyPr>
          <a:lstStyle/>
          <a:p>
            <a:r>
              <a:rPr lang="en-US"/>
              <a:t>Minimum window for full utilization</a:t>
            </a:r>
          </a:p>
        </p:txBody>
      </p:sp>
      <p:sp>
        <p:nvSpPr>
          <p:cNvPr id="23561" name="Line 8"/>
          <p:cNvSpPr>
            <a:spLocks noChangeShapeType="1"/>
          </p:cNvSpPr>
          <p:nvPr/>
        </p:nvSpPr>
        <p:spPr bwMode="auto">
          <a:xfrm flipH="1">
            <a:off x="5486400" y="2490788"/>
            <a:ext cx="715963" cy="222250"/>
          </a:xfrm>
          <a:prstGeom prst="line">
            <a:avLst/>
          </a:prstGeom>
          <a:noFill/>
          <a:ln w="38100">
            <a:solidFill>
              <a:srgbClr val="0000CC"/>
            </a:solidFill>
            <a:round/>
            <a:headEnd/>
            <a:tailEnd type="triangle" w="lg" len="med"/>
          </a:ln>
        </p:spPr>
        <p:txBody>
          <a:bodyPr/>
          <a:lstStyle/>
          <a:p>
            <a:endParaRPr lang="en-US"/>
          </a:p>
        </p:txBody>
      </p:sp>
      <p:sp>
        <p:nvSpPr>
          <p:cNvPr id="23562" name="Rectangle 9"/>
          <p:cNvSpPr>
            <a:spLocks noChangeArrowheads="1"/>
          </p:cNvSpPr>
          <p:nvPr/>
        </p:nvSpPr>
        <p:spPr bwMode="auto">
          <a:xfrm>
            <a:off x="533400" y="4038600"/>
            <a:ext cx="8077200" cy="2362200"/>
          </a:xfrm>
          <a:prstGeom prst="rect">
            <a:avLst/>
          </a:prstGeom>
          <a:noFill/>
          <a:ln w="9525">
            <a:noFill/>
            <a:miter lim="800000"/>
            <a:headEnd/>
            <a:tailEnd/>
          </a:ln>
        </p:spPr>
        <p:txBody>
          <a:bodyPr/>
          <a:lstStyle/>
          <a:p>
            <a:pPr marL="342900" indent="-342900" algn="r" rtl="1">
              <a:lnSpc>
                <a:spcPct val="90000"/>
              </a:lnSpc>
              <a:spcBef>
                <a:spcPct val="20000"/>
              </a:spcBef>
              <a:buFontTx/>
              <a:buChar char="•"/>
            </a:pPr>
            <a:r>
              <a:rPr lang="fa-IR" sz="2400" dirty="0" smtClean="0">
                <a:latin typeface="XB Niloofar" pitchFamily="2" charset="-78"/>
                <a:cs typeface="XB Niloofar" pitchFamily="2" charset="-78"/>
              </a:rPr>
              <a:t>می‌توان با بافر مناسب به بهره‌وری کامل رسید. </a:t>
            </a:r>
          </a:p>
          <a:p>
            <a:pPr marL="800100" lvl="1" indent="-342900" algn="r" rtl="1">
              <a:lnSpc>
                <a:spcPct val="90000"/>
              </a:lnSpc>
              <a:spcBef>
                <a:spcPct val="20000"/>
              </a:spcBef>
              <a:buFontTx/>
              <a:buChar char="•"/>
            </a:pPr>
            <a:r>
              <a:rPr lang="fa-IR" sz="2000" dirty="0" smtClean="0">
                <a:latin typeface="XB Niloofar" pitchFamily="2" charset="-78"/>
                <a:cs typeface="XB Niloofar" pitchFamily="2" charset="-78"/>
              </a:rPr>
              <a:t>پنجره همواره از حد آستانه‌ی بحرانی بیشتر است. </a:t>
            </a:r>
          </a:p>
          <a:p>
            <a:pPr marL="800100" lvl="1" indent="-342900" algn="r" rtl="1">
              <a:lnSpc>
                <a:spcPct val="90000"/>
              </a:lnSpc>
              <a:spcBef>
                <a:spcPct val="20000"/>
              </a:spcBef>
              <a:buFontTx/>
              <a:buChar char="•"/>
            </a:pPr>
            <a:r>
              <a:rPr lang="fa-IR" sz="2000" dirty="0" smtClean="0">
                <a:latin typeface="XB Niloofar" pitchFamily="2" charset="-78"/>
                <a:cs typeface="XB Niloofar" pitchFamily="2" charset="-78"/>
              </a:rPr>
              <a:t>بافر تغییرات پنجره را حذب می‌کند. </a:t>
            </a:r>
          </a:p>
          <a:p>
            <a:pPr marL="1257300" lvl="2" indent="-342900" algn="r" rtl="1">
              <a:lnSpc>
                <a:spcPct val="90000"/>
              </a:lnSpc>
              <a:spcBef>
                <a:spcPct val="20000"/>
              </a:spcBef>
              <a:buFontTx/>
              <a:buChar char="•"/>
            </a:pPr>
            <a:r>
              <a:rPr lang="fa-IR" sz="2000" dirty="0" smtClean="0">
                <a:latin typeface="XB Niloofar" pitchFamily="2" charset="-78"/>
                <a:cs typeface="XB Niloofar" pitchFamily="2" charset="-78"/>
              </a:rPr>
              <a:t>اندازه ی بافر به اندازه‌ی ارتفاع قسمت دندانه اره‌ای </a:t>
            </a:r>
            <a:r>
              <a:rPr lang="en-US" sz="2000" dirty="0" smtClean="0">
                <a:latin typeface="XB Niloofar" pitchFamily="2" charset="-78"/>
                <a:cs typeface="XB Niloofar" pitchFamily="2" charset="-78"/>
              </a:rPr>
              <a:t>TCP</a:t>
            </a:r>
            <a:r>
              <a:rPr lang="fa-IR" sz="2000" dirty="0" smtClean="0">
                <a:latin typeface="XB Niloofar" pitchFamily="2" charset="-78"/>
                <a:cs typeface="XB Niloofar" pitchFamily="2" charset="-78"/>
              </a:rPr>
              <a:t> است. </a:t>
            </a:r>
          </a:p>
          <a:p>
            <a:pPr marL="1257300" lvl="2" indent="-342900" algn="r" rtl="1">
              <a:lnSpc>
                <a:spcPct val="90000"/>
              </a:lnSpc>
              <a:spcBef>
                <a:spcPct val="20000"/>
              </a:spcBef>
              <a:buFontTx/>
              <a:buChar char="•"/>
            </a:pPr>
            <a:r>
              <a:rPr lang="fa-IR" sz="2000" dirty="0" smtClean="0">
                <a:latin typeface="XB Niloofar" pitchFamily="2" charset="-78"/>
                <a:cs typeface="XB Niloofar" pitchFamily="2" charset="-78"/>
              </a:rPr>
              <a:t>حساب سر انگشتی: کمترین میزان بافر موردنیاز برابر </a:t>
            </a:r>
            <a:r>
              <a:rPr lang="en-US" sz="2000" dirty="0" smtClean="0">
                <a:latin typeface="XB Niloofar" pitchFamily="2" charset="-78"/>
                <a:cs typeface="XB Niloofar" pitchFamily="2" charset="-78"/>
              </a:rPr>
              <a:t>RTT*C</a:t>
            </a:r>
            <a:r>
              <a:rPr lang="fa-IR" sz="2000" dirty="0" smtClean="0">
                <a:latin typeface="XB Niloofar" pitchFamily="2" charset="-78"/>
                <a:cs typeface="XB Niloofar" pitchFamily="2" charset="-78"/>
              </a:rPr>
              <a:t> است. </a:t>
            </a:r>
            <a:r>
              <a:rPr lang="en-US" sz="2000" dirty="0" smtClean="0">
                <a:latin typeface="XB Niloofar" pitchFamily="2" charset="-78"/>
                <a:cs typeface="XB Niloofar" pitchFamily="2" charset="-78"/>
              </a:rPr>
              <a:t>RTT</a:t>
            </a:r>
            <a:r>
              <a:rPr lang="fa-IR" sz="2000" dirty="0" smtClean="0">
                <a:latin typeface="XB Niloofar" pitchFamily="2" charset="-78"/>
                <a:cs typeface="XB Niloofar" pitchFamily="2" charset="-78"/>
              </a:rPr>
              <a:t> تاخیر انتشار رفت و برگشت، و </a:t>
            </a:r>
            <a:r>
              <a:rPr lang="en-US" sz="2000" dirty="0" smtClean="0">
                <a:latin typeface="XB Niloofar" pitchFamily="2" charset="-78"/>
                <a:cs typeface="XB Niloofar" pitchFamily="2" charset="-78"/>
              </a:rPr>
              <a:t>C</a:t>
            </a:r>
            <a:r>
              <a:rPr lang="fa-IR" sz="2000" dirty="0" smtClean="0">
                <a:latin typeface="XB Niloofar" pitchFamily="2" charset="-78"/>
                <a:cs typeface="XB Niloofar" pitchFamily="2" charset="-78"/>
              </a:rPr>
              <a:t> نیز پهنای باند لینک گلوگاه است. </a:t>
            </a:r>
          </a:p>
        </p:txBody>
      </p:sp>
      <p:grpSp>
        <p:nvGrpSpPr>
          <p:cNvPr id="23563" name="Group 10"/>
          <p:cNvGrpSpPr>
            <a:grpSpLocks/>
          </p:cNvGrpSpPr>
          <p:nvPr/>
        </p:nvGrpSpPr>
        <p:grpSpPr bwMode="auto">
          <a:xfrm>
            <a:off x="1371600" y="2019300"/>
            <a:ext cx="1143000" cy="703263"/>
            <a:chOff x="1632" y="2832"/>
            <a:chExt cx="720" cy="432"/>
          </a:xfrm>
        </p:grpSpPr>
        <p:sp>
          <p:nvSpPr>
            <p:cNvPr id="23574" name="Freeform 11"/>
            <p:cNvSpPr>
              <a:spLocks/>
            </p:cNvSpPr>
            <p:nvPr/>
          </p:nvSpPr>
          <p:spPr bwMode="auto">
            <a:xfrm>
              <a:off x="1632" y="2832"/>
              <a:ext cx="672" cy="432"/>
            </a:xfrm>
            <a:custGeom>
              <a:avLst/>
              <a:gdLst>
                <a:gd name="T0" fmla="*/ 0 w 480"/>
                <a:gd name="T1" fmla="*/ 236 h 528"/>
                <a:gd name="T2" fmla="*/ 554 w 480"/>
                <a:gd name="T3" fmla="*/ 129 h 528"/>
                <a:gd name="T4" fmla="*/ 1289 w 480"/>
                <a:gd name="T5" fmla="*/ 43 h 528"/>
                <a:gd name="T6" fmla="*/ 1844 w 480"/>
                <a:gd name="T7" fmla="*/ 0 h 528"/>
                <a:gd name="T8" fmla="*/ 0 60000 65536"/>
                <a:gd name="T9" fmla="*/ 0 60000 65536"/>
                <a:gd name="T10" fmla="*/ 0 60000 65536"/>
                <a:gd name="T11" fmla="*/ 0 60000 65536"/>
                <a:gd name="T12" fmla="*/ 0 w 480"/>
                <a:gd name="T13" fmla="*/ 0 h 528"/>
                <a:gd name="T14" fmla="*/ 480 w 480"/>
                <a:gd name="T15" fmla="*/ 528 h 528"/>
              </a:gdLst>
              <a:ahLst/>
              <a:cxnLst>
                <a:cxn ang="T8">
                  <a:pos x="T0" y="T1"/>
                </a:cxn>
                <a:cxn ang="T9">
                  <a:pos x="T2" y="T3"/>
                </a:cxn>
                <a:cxn ang="T10">
                  <a:pos x="T4" y="T5"/>
                </a:cxn>
                <a:cxn ang="T11">
                  <a:pos x="T6" y="T7"/>
                </a:cxn>
              </a:cxnLst>
              <a:rect l="T12" t="T13" r="T14" b="T15"/>
              <a:pathLst>
                <a:path w="480" h="528">
                  <a:moveTo>
                    <a:pt x="0" y="528"/>
                  </a:moveTo>
                  <a:cubicBezTo>
                    <a:pt x="44" y="444"/>
                    <a:pt x="88" y="360"/>
                    <a:pt x="144" y="288"/>
                  </a:cubicBezTo>
                  <a:cubicBezTo>
                    <a:pt x="200" y="216"/>
                    <a:pt x="280" y="144"/>
                    <a:pt x="336" y="96"/>
                  </a:cubicBezTo>
                  <a:cubicBezTo>
                    <a:pt x="392" y="48"/>
                    <a:pt x="436" y="24"/>
                    <a:pt x="480" y="0"/>
                  </a:cubicBezTo>
                </a:path>
              </a:pathLst>
            </a:custGeom>
            <a:noFill/>
            <a:ln w="19050" cmpd="sng">
              <a:solidFill>
                <a:srgbClr val="FF0000"/>
              </a:solidFill>
              <a:round/>
              <a:headEnd/>
              <a:tailEnd/>
            </a:ln>
          </p:spPr>
          <p:txBody>
            <a:bodyPr/>
            <a:lstStyle/>
            <a:p>
              <a:endParaRPr lang="en-US"/>
            </a:p>
          </p:txBody>
        </p:sp>
        <p:sp>
          <p:nvSpPr>
            <p:cNvPr id="23575" name="Line 12"/>
            <p:cNvSpPr>
              <a:spLocks noChangeShapeType="1"/>
            </p:cNvSpPr>
            <p:nvPr/>
          </p:nvSpPr>
          <p:spPr bwMode="auto">
            <a:xfrm>
              <a:off x="2304" y="2832"/>
              <a:ext cx="48" cy="432"/>
            </a:xfrm>
            <a:prstGeom prst="line">
              <a:avLst/>
            </a:prstGeom>
            <a:noFill/>
            <a:ln w="19050">
              <a:solidFill>
                <a:srgbClr val="FF0000"/>
              </a:solidFill>
              <a:round/>
              <a:headEnd/>
              <a:tailEnd/>
            </a:ln>
          </p:spPr>
          <p:txBody>
            <a:bodyPr/>
            <a:lstStyle/>
            <a:p>
              <a:endParaRPr lang="en-US"/>
            </a:p>
          </p:txBody>
        </p:sp>
      </p:grpSp>
      <p:grpSp>
        <p:nvGrpSpPr>
          <p:cNvPr id="23564" name="Group 13"/>
          <p:cNvGrpSpPr>
            <a:grpSpLocks/>
          </p:cNvGrpSpPr>
          <p:nvPr/>
        </p:nvGrpSpPr>
        <p:grpSpPr bwMode="auto">
          <a:xfrm>
            <a:off x="2514600" y="2019300"/>
            <a:ext cx="1143000" cy="703263"/>
            <a:chOff x="1632" y="2832"/>
            <a:chExt cx="720" cy="432"/>
          </a:xfrm>
        </p:grpSpPr>
        <p:sp>
          <p:nvSpPr>
            <p:cNvPr id="23572" name="Freeform 14"/>
            <p:cNvSpPr>
              <a:spLocks/>
            </p:cNvSpPr>
            <p:nvPr/>
          </p:nvSpPr>
          <p:spPr bwMode="auto">
            <a:xfrm>
              <a:off x="1632" y="2832"/>
              <a:ext cx="672" cy="432"/>
            </a:xfrm>
            <a:custGeom>
              <a:avLst/>
              <a:gdLst>
                <a:gd name="T0" fmla="*/ 0 w 480"/>
                <a:gd name="T1" fmla="*/ 236 h 528"/>
                <a:gd name="T2" fmla="*/ 554 w 480"/>
                <a:gd name="T3" fmla="*/ 129 h 528"/>
                <a:gd name="T4" fmla="*/ 1289 w 480"/>
                <a:gd name="T5" fmla="*/ 43 h 528"/>
                <a:gd name="T6" fmla="*/ 1844 w 480"/>
                <a:gd name="T7" fmla="*/ 0 h 528"/>
                <a:gd name="T8" fmla="*/ 0 60000 65536"/>
                <a:gd name="T9" fmla="*/ 0 60000 65536"/>
                <a:gd name="T10" fmla="*/ 0 60000 65536"/>
                <a:gd name="T11" fmla="*/ 0 60000 65536"/>
                <a:gd name="T12" fmla="*/ 0 w 480"/>
                <a:gd name="T13" fmla="*/ 0 h 528"/>
                <a:gd name="T14" fmla="*/ 480 w 480"/>
                <a:gd name="T15" fmla="*/ 528 h 528"/>
              </a:gdLst>
              <a:ahLst/>
              <a:cxnLst>
                <a:cxn ang="T8">
                  <a:pos x="T0" y="T1"/>
                </a:cxn>
                <a:cxn ang="T9">
                  <a:pos x="T2" y="T3"/>
                </a:cxn>
                <a:cxn ang="T10">
                  <a:pos x="T4" y="T5"/>
                </a:cxn>
                <a:cxn ang="T11">
                  <a:pos x="T6" y="T7"/>
                </a:cxn>
              </a:cxnLst>
              <a:rect l="T12" t="T13" r="T14" b="T15"/>
              <a:pathLst>
                <a:path w="480" h="528">
                  <a:moveTo>
                    <a:pt x="0" y="528"/>
                  </a:moveTo>
                  <a:cubicBezTo>
                    <a:pt x="44" y="444"/>
                    <a:pt x="88" y="360"/>
                    <a:pt x="144" y="288"/>
                  </a:cubicBezTo>
                  <a:cubicBezTo>
                    <a:pt x="200" y="216"/>
                    <a:pt x="280" y="144"/>
                    <a:pt x="336" y="96"/>
                  </a:cubicBezTo>
                  <a:cubicBezTo>
                    <a:pt x="392" y="48"/>
                    <a:pt x="436" y="24"/>
                    <a:pt x="480" y="0"/>
                  </a:cubicBezTo>
                </a:path>
              </a:pathLst>
            </a:custGeom>
            <a:noFill/>
            <a:ln w="19050" cmpd="sng">
              <a:solidFill>
                <a:srgbClr val="FF0000"/>
              </a:solidFill>
              <a:round/>
              <a:headEnd/>
              <a:tailEnd/>
            </a:ln>
          </p:spPr>
          <p:txBody>
            <a:bodyPr/>
            <a:lstStyle/>
            <a:p>
              <a:endParaRPr lang="en-US"/>
            </a:p>
          </p:txBody>
        </p:sp>
        <p:sp>
          <p:nvSpPr>
            <p:cNvPr id="23573" name="Line 15"/>
            <p:cNvSpPr>
              <a:spLocks noChangeShapeType="1"/>
            </p:cNvSpPr>
            <p:nvPr/>
          </p:nvSpPr>
          <p:spPr bwMode="auto">
            <a:xfrm>
              <a:off x="2304" y="2832"/>
              <a:ext cx="48" cy="432"/>
            </a:xfrm>
            <a:prstGeom prst="line">
              <a:avLst/>
            </a:prstGeom>
            <a:noFill/>
            <a:ln w="19050">
              <a:solidFill>
                <a:srgbClr val="FF0000"/>
              </a:solidFill>
              <a:round/>
              <a:headEnd/>
              <a:tailEnd/>
            </a:ln>
          </p:spPr>
          <p:txBody>
            <a:bodyPr/>
            <a:lstStyle/>
            <a:p>
              <a:endParaRPr lang="en-US"/>
            </a:p>
          </p:txBody>
        </p:sp>
      </p:grpSp>
      <p:grpSp>
        <p:nvGrpSpPr>
          <p:cNvPr id="23565" name="Group 16"/>
          <p:cNvGrpSpPr>
            <a:grpSpLocks/>
          </p:cNvGrpSpPr>
          <p:nvPr/>
        </p:nvGrpSpPr>
        <p:grpSpPr bwMode="auto">
          <a:xfrm>
            <a:off x="3657600" y="2019300"/>
            <a:ext cx="1143000" cy="703263"/>
            <a:chOff x="1632" y="2832"/>
            <a:chExt cx="720" cy="432"/>
          </a:xfrm>
        </p:grpSpPr>
        <p:sp>
          <p:nvSpPr>
            <p:cNvPr id="23570" name="Freeform 17"/>
            <p:cNvSpPr>
              <a:spLocks/>
            </p:cNvSpPr>
            <p:nvPr/>
          </p:nvSpPr>
          <p:spPr bwMode="auto">
            <a:xfrm>
              <a:off x="1632" y="2832"/>
              <a:ext cx="672" cy="432"/>
            </a:xfrm>
            <a:custGeom>
              <a:avLst/>
              <a:gdLst>
                <a:gd name="T0" fmla="*/ 0 w 480"/>
                <a:gd name="T1" fmla="*/ 236 h 528"/>
                <a:gd name="T2" fmla="*/ 554 w 480"/>
                <a:gd name="T3" fmla="*/ 129 h 528"/>
                <a:gd name="T4" fmla="*/ 1289 w 480"/>
                <a:gd name="T5" fmla="*/ 43 h 528"/>
                <a:gd name="T6" fmla="*/ 1844 w 480"/>
                <a:gd name="T7" fmla="*/ 0 h 528"/>
                <a:gd name="T8" fmla="*/ 0 60000 65536"/>
                <a:gd name="T9" fmla="*/ 0 60000 65536"/>
                <a:gd name="T10" fmla="*/ 0 60000 65536"/>
                <a:gd name="T11" fmla="*/ 0 60000 65536"/>
                <a:gd name="T12" fmla="*/ 0 w 480"/>
                <a:gd name="T13" fmla="*/ 0 h 528"/>
                <a:gd name="T14" fmla="*/ 480 w 480"/>
                <a:gd name="T15" fmla="*/ 528 h 528"/>
              </a:gdLst>
              <a:ahLst/>
              <a:cxnLst>
                <a:cxn ang="T8">
                  <a:pos x="T0" y="T1"/>
                </a:cxn>
                <a:cxn ang="T9">
                  <a:pos x="T2" y="T3"/>
                </a:cxn>
                <a:cxn ang="T10">
                  <a:pos x="T4" y="T5"/>
                </a:cxn>
                <a:cxn ang="T11">
                  <a:pos x="T6" y="T7"/>
                </a:cxn>
              </a:cxnLst>
              <a:rect l="T12" t="T13" r="T14" b="T15"/>
              <a:pathLst>
                <a:path w="480" h="528">
                  <a:moveTo>
                    <a:pt x="0" y="528"/>
                  </a:moveTo>
                  <a:cubicBezTo>
                    <a:pt x="44" y="444"/>
                    <a:pt x="88" y="360"/>
                    <a:pt x="144" y="288"/>
                  </a:cubicBezTo>
                  <a:cubicBezTo>
                    <a:pt x="200" y="216"/>
                    <a:pt x="280" y="144"/>
                    <a:pt x="336" y="96"/>
                  </a:cubicBezTo>
                  <a:cubicBezTo>
                    <a:pt x="392" y="48"/>
                    <a:pt x="436" y="24"/>
                    <a:pt x="480" y="0"/>
                  </a:cubicBezTo>
                </a:path>
              </a:pathLst>
            </a:custGeom>
            <a:noFill/>
            <a:ln w="19050" cmpd="sng">
              <a:solidFill>
                <a:srgbClr val="FF0000"/>
              </a:solidFill>
              <a:round/>
              <a:headEnd/>
              <a:tailEnd/>
            </a:ln>
          </p:spPr>
          <p:txBody>
            <a:bodyPr/>
            <a:lstStyle/>
            <a:p>
              <a:endParaRPr lang="en-US"/>
            </a:p>
          </p:txBody>
        </p:sp>
        <p:sp>
          <p:nvSpPr>
            <p:cNvPr id="23571" name="Line 18"/>
            <p:cNvSpPr>
              <a:spLocks noChangeShapeType="1"/>
            </p:cNvSpPr>
            <p:nvPr/>
          </p:nvSpPr>
          <p:spPr bwMode="auto">
            <a:xfrm>
              <a:off x="2304" y="2832"/>
              <a:ext cx="48" cy="432"/>
            </a:xfrm>
            <a:prstGeom prst="line">
              <a:avLst/>
            </a:prstGeom>
            <a:noFill/>
            <a:ln w="19050">
              <a:solidFill>
                <a:srgbClr val="FF0000"/>
              </a:solidFill>
              <a:round/>
              <a:headEnd/>
              <a:tailEnd/>
            </a:ln>
          </p:spPr>
          <p:txBody>
            <a:bodyPr/>
            <a:lstStyle/>
            <a:p>
              <a:endParaRPr lang="en-US"/>
            </a:p>
          </p:txBody>
        </p:sp>
      </p:grpSp>
      <p:sp>
        <p:nvSpPr>
          <p:cNvPr id="23566" name="Line 19"/>
          <p:cNvSpPr>
            <a:spLocks noChangeShapeType="1"/>
          </p:cNvSpPr>
          <p:nvPr/>
        </p:nvSpPr>
        <p:spPr bwMode="auto">
          <a:xfrm flipV="1">
            <a:off x="1143000" y="2003425"/>
            <a:ext cx="4254500" cy="0"/>
          </a:xfrm>
          <a:prstGeom prst="line">
            <a:avLst/>
          </a:prstGeom>
          <a:noFill/>
          <a:ln w="12700" cap="rnd">
            <a:solidFill>
              <a:schemeClr val="tx1"/>
            </a:solidFill>
            <a:prstDash val="sysDot"/>
            <a:round/>
            <a:headEnd/>
            <a:tailEnd/>
          </a:ln>
        </p:spPr>
        <p:txBody>
          <a:bodyPr/>
          <a:lstStyle/>
          <a:p>
            <a:endParaRPr lang="en-US"/>
          </a:p>
        </p:txBody>
      </p:sp>
      <p:sp>
        <p:nvSpPr>
          <p:cNvPr id="23567" name="Line 20"/>
          <p:cNvSpPr>
            <a:spLocks noChangeShapeType="1"/>
          </p:cNvSpPr>
          <p:nvPr/>
        </p:nvSpPr>
        <p:spPr bwMode="auto">
          <a:xfrm>
            <a:off x="990600" y="2490788"/>
            <a:ext cx="0" cy="254000"/>
          </a:xfrm>
          <a:prstGeom prst="line">
            <a:avLst/>
          </a:prstGeom>
          <a:noFill/>
          <a:ln w="9525">
            <a:solidFill>
              <a:schemeClr val="tx1"/>
            </a:solidFill>
            <a:round/>
            <a:headEnd/>
            <a:tailEnd type="triangle" w="med" len="med"/>
          </a:ln>
        </p:spPr>
        <p:txBody>
          <a:bodyPr/>
          <a:lstStyle/>
          <a:p>
            <a:endParaRPr lang="en-US"/>
          </a:p>
        </p:txBody>
      </p:sp>
      <p:sp>
        <p:nvSpPr>
          <p:cNvPr id="23568" name="Line 21"/>
          <p:cNvSpPr>
            <a:spLocks noChangeShapeType="1"/>
          </p:cNvSpPr>
          <p:nvPr/>
        </p:nvSpPr>
        <p:spPr bwMode="auto">
          <a:xfrm flipH="1" flipV="1">
            <a:off x="990600" y="2003425"/>
            <a:ext cx="0" cy="284163"/>
          </a:xfrm>
          <a:prstGeom prst="line">
            <a:avLst/>
          </a:prstGeom>
          <a:noFill/>
          <a:ln w="9525">
            <a:solidFill>
              <a:schemeClr val="tx1"/>
            </a:solidFill>
            <a:round/>
            <a:headEnd/>
            <a:tailEnd type="triangle" w="med" len="med"/>
          </a:ln>
        </p:spPr>
        <p:txBody>
          <a:bodyPr/>
          <a:lstStyle/>
          <a:p>
            <a:endParaRPr lang="en-US"/>
          </a:p>
        </p:txBody>
      </p:sp>
      <p:sp>
        <p:nvSpPr>
          <p:cNvPr id="23569" name="Text Box 22"/>
          <p:cNvSpPr txBox="1">
            <a:spLocks noChangeArrowheads="1"/>
          </p:cNvSpPr>
          <p:nvPr/>
        </p:nvSpPr>
        <p:spPr bwMode="auto">
          <a:xfrm>
            <a:off x="600075" y="2206625"/>
            <a:ext cx="914400" cy="366713"/>
          </a:xfrm>
          <a:prstGeom prst="rect">
            <a:avLst/>
          </a:prstGeom>
          <a:noFill/>
          <a:ln w="9525">
            <a:noFill/>
            <a:miter lim="800000"/>
            <a:headEnd/>
            <a:tailEnd/>
          </a:ln>
        </p:spPr>
        <p:txBody>
          <a:bodyPr wrap="none">
            <a:spAutoFit/>
          </a:bodyPr>
          <a:lstStyle/>
          <a:p>
            <a:r>
              <a:rPr lang="en-US"/>
              <a:t>Buffer</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5"/>
          <p:cNvSpPr>
            <a:spLocks noGrp="1"/>
          </p:cNvSpPr>
          <p:nvPr>
            <p:ph type="sldNum" sz="quarter" idx="12"/>
          </p:nvPr>
        </p:nvSpPr>
        <p:spPr>
          <a:noFill/>
        </p:spPr>
        <p:txBody>
          <a:bodyPr/>
          <a:lstStyle/>
          <a:p>
            <a:fld id="{26061893-8738-4A9D-BAFC-CDB1311E4CB1}" type="slidenum">
              <a:rPr lang="en-US" smtClean="0"/>
              <a:pPr/>
              <a:t>3</a:t>
            </a:fld>
            <a:endParaRPr lang="en-US" smtClean="0"/>
          </a:p>
        </p:txBody>
      </p:sp>
      <p:sp>
        <p:nvSpPr>
          <p:cNvPr id="4099" name="Rectangle 2"/>
          <p:cNvSpPr>
            <a:spLocks noGrp="1" noChangeArrowheads="1"/>
          </p:cNvSpPr>
          <p:nvPr>
            <p:ph type="title"/>
          </p:nvPr>
        </p:nvSpPr>
        <p:spPr/>
        <p:txBody>
          <a:bodyPr/>
          <a:lstStyle/>
          <a:p>
            <a:pPr eaLnBrk="1" hangingPunct="1"/>
            <a:r>
              <a:rPr lang="fa-IR" sz="3600" dirty="0" smtClean="0"/>
              <a:t>بازیابی بسته‌های گم شده</a:t>
            </a:r>
            <a:endParaRPr lang="en-US" sz="3600" dirty="0" smtClean="0"/>
          </a:p>
        </p:txBody>
      </p:sp>
      <p:sp>
        <p:nvSpPr>
          <p:cNvPr id="4100" name="Rectangle 3"/>
          <p:cNvSpPr>
            <a:spLocks noGrp="1" noChangeArrowheads="1"/>
          </p:cNvSpPr>
          <p:nvPr>
            <p:ph type="body" idx="1"/>
          </p:nvPr>
        </p:nvSpPr>
        <p:spPr/>
        <p:txBody>
          <a:bodyPr/>
          <a:lstStyle/>
          <a:p>
            <a:pPr algn="r" rtl="1" eaLnBrk="1" hangingPunct="1">
              <a:lnSpc>
                <a:spcPct val="90000"/>
              </a:lnSpc>
            </a:pPr>
            <a:r>
              <a:rPr lang="fa-IR" sz="2400" dirty="0" smtClean="0"/>
              <a:t>تصدیقهای تجمعی</a:t>
            </a:r>
          </a:p>
          <a:p>
            <a:pPr lvl="1" algn="r" rtl="1" eaLnBrk="1" hangingPunct="1">
              <a:lnSpc>
                <a:spcPct val="90000"/>
              </a:lnSpc>
            </a:pPr>
            <a:r>
              <a:rPr lang="fa-IR" sz="2000" dirty="0" smtClean="0"/>
              <a:t>تمام بایتهای ماقبل را تصدیق می کند. </a:t>
            </a:r>
          </a:p>
          <a:p>
            <a:pPr lvl="1" algn="r" rtl="1" eaLnBrk="1" hangingPunct="1">
              <a:lnSpc>
                <a:spcPct val="90000"/>
              </a:lnSpc>
            </a:pPr>
            <a:r>
              <a:rPr lang="fa-IR" sz="2000" dirty="0" smtClean="0"/>
              <a:t>اگر بسته ی خارج از ترتیبی دریافت شود، یک تصدیق تکراری ارسال می شود.</a:t>
            </a:r>
          </a:p>
          <a:p>
            <a:pPr lvl="1" algn="r" rtl="1" eaLnBrk="1" hangingPunct="1">
              <a:lnSpc>
                <a:spcPct val="90000"/>
              </a:lnSpc>
            </a:pPr>
            <a:endParaRPr lang="fa-IR" sz="2000" dirty="0" smtClean="0"/>
          </a:p>
          <a:p>
            <a:pPr algn="r" rtl="1" eaLnBrk="1" hangingPunct="1">
              <a:lnSpc>
                <a:spcPct val="90000"/>
              </a:lnSpc>
            </a:pPr>
            <a:r>
              <a:rPr lang="fa-IR" sz="2400" dirty="0" smtClean="0"/>
              <a:t>فرستنده فقط یک بسته را مجددا ارسال می‌کند.</a:t>
            </a:r>
          </a:p>
          <a:p>
            <a:pPr lvl="1" algn="r" rtl="1" eaLnBrk="1" hangingPunct="1">
              <a:lnSpc>
                <a:spcPct val="90000"/>
              </a:lnSpc>
            </a:pPr>
            <a:r>
              <a:rPr lang="fa-IR" sz="2000" dirty="0" smtClean="0"/>
              <a:t>فقط بسته ای که می داند گم شده است. </a:t>
            </a:r>
          </a:p>
          <a:p>
            <a:pPr lvl="2" algn="r" rtl="1" eaLnBrk="1" hangingPunct="1">
              <a:lnSpc>
                <a:spcPct val="90000"/>
              </a:lnSpc>
            </a:pPr>
            <a:r>
              <a:rPr lang="fa-IR" sz="1600" dirty="0" smtClean="0"/>
              <a:t>بعد از اتقضای مهلت زمان سنج ارسال می‌شود. </a:t>
            </a:r>
          </a:p>
          <a:p>
            <a:pPr lvl="2" algn="r" rtl="1" eaLnBrk="1" hangingPunct="1">
              <a:lnSpc>
                <a:spcPct val="90000"/>
              </a:lnSpc>
            </a:pPr>
            <a:endParaRPr lang="fa-IR" sz="1600" dirty="0" smtClean="0"/>
          </a:p>
          <a:p>
            <a:pPr algn="r" rtl="1" eaLnBrk="1" hangingPunct="1">
              <a:lnSpc>
                <a:spcPct val="90000"/>
              </a:lnSpc>
            </a:pPr>
            <a:r>
              <a:rPr lang="fa-IR" sz="2400" dirty="0" smtClean="0"/>
              <a:t>تعیین درست مقدار زمان سنج بسیار حیاتی است. </a:t>
            </a:r>
          </a:p>
          <a:p>
            <a:pPr lvl="2" eaLnBrk="1" hangingPunct="1">
              <a:lnSpc>
                <a:spcPct val="90000"/>
              </a:lnSpc>
              <a:buNone/>
            </a:pPr>
            <a:endParaRPr lang="en-US" sz="18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5"/>
          <p:cNvSpPr>
            <a:spLocks noGrp="1"/>
          </p:cNvSpPr>
          <p:nvPr>
            <p:ph type="sldNum" sz="quarter" idx="12"/>
          </p:nvPr>
        </p:nvSpPr>
        <p:spPr>
          <a:noFill/>
        </p:spPr>
        <p:txBody>
          <a:bodyPr/>
          <a:lstStyle/>
          <a:p>
            <a:fld id="{D0922C2A-8695-476A-B1C0-9A957F76D731}" type="slidenum">
              <a:rPr lang="en-US" smtClean="0"/>
              <a:pPr/>
              <a:t>4</a:t>
            </a:fld>
            <a:endParaRPr lang="en-US" smtClean="0"/>
          </a:p>
        </p:txBody>
      </p:sp>
      <p:sp>
        <p:nvSpPr>
          <p:cNvPr id="5123" name="Rectangle 2"/>
          <p:cNvSpPr>
            <a:spLocks noGrp="1" noChangeArrowheads="1"/>
          </p:cNvSpPr>
          <p:nvPr>
            <p:ph type="title"/>
          </p:nvPr>
        </p:nvSpPr>
        <p:spPr/>
        <p:txBody>
          <a:bodyPr/>
          <a:lstStyle/>
          <a:p>
            <a:pPr rtl="1" eaLnBrk="1" hangingPunct="1"/>
            <a:r>
              <a:rPr lang="fa-IR" dirty="0" smtClean="0"/>
              <a:t>تخمین </a:t>
            </a:r>
            <a:r>
              <a:rPr lang="en-US" dirty="0" smtClean="0"/>
              <a:t>RTT</a:t>
            </a:r>
          </a:p>
        </p:txBody>
      </p:sp>
      <p:sp>
        <p:nvSpPr>
          <p:cNvPr id="5124" name="Rectangle 3"/>
          <p:cNvSpPr>
            <a:spLocks noGrp="1" noChangeArrowheads="1"/>
          </p:cNvSpPr>
          <p:nvPr>
            <p:ph type="body" idx="1"/>
          </p:nvPr>
        </p:nvSpPr>
        <p:spPr>
          <a:xfrm>
            <a:off x="457200" y="1447799"/>
            <a:ext cx="8229600" cy="4492625"/>
          </a:xfrm>
        </p:spPr>
        <p:txBody>
          <a:bodyPr/>
          <a:lstStyle/>
          <a:p>
            <a:pPr algn="r" rtl="1" eaLnBrk="1" hangingPunct="1"/>
            <a:r>
              <a:rPr lang="fa-IR" dirty="0" smtClean="0"/>
              <a:t>اهمیت تخمین صحیح </a:t>
            </a:r>
            <a:r>
              <a:rPr lang="en-US" dirty="0" smtClean="0"/>
              <a:t>RTT</a:t>
            </a:r>
            <a:r>
              <a:rPr lang="fa-IR" dirty="0" smtClean="0"/>
              <a:t>:</a:t>
            </a:r>
          </a:p>
          <a:p>
            <a:pPr lvl="1" algn="r" rtl="1" eaLnBrk="1" hangingPunct="1"/>
            <a:r>
              <a:rPr lang="fa-IR" dirty="0" smtClean="0"/>
              <a:t>تخمین پایین</a:t>
            </a:r>
          </a:p>
          <a:p>
            <a:pPr lvl="2" algn="r" rtl="1" eaLnBrk="1" hangingPunct="1"/>
            <a:r>
              <a:rPr lang="fa-IR" sz="2000" dirty="0" smtClean="0"/>
              <a:t>ارسالهای مجدد غیرضروری</a:t>
            </a:r>
          </a:p>
          <a:p>
            <a:pPr lvl="1" algn="r" rtl="1" eaLnBrk="1" hangingPunct="1"/>
            <a:r>
              <a:rPr lang="fa-IR" dirty="0" smtClean="0"/>
              <a:t>تخمین بالا</a:t>
            </a:r>
          </a:p>
          <a:p>
            <a:pPr lvl="2" algn="r" rtl="1" eaLnBrk="1" hangingPunct="1"/>
            <a:r>
              <a:rPr lang="fa-IR" sz="2000" dirty="0" smtClean="0"/>
              <a:t>کاهش  نرخ گذردهی</a:t>
            </a:r>
          </a:p>
          <a:p>
            <a:pPr lvl="2" algn="r" rtl="1" eaLnBrk="1" hangingPunct="1"/>
            <a:endParaRPr lang="fa-IR" sz="2000" dirty="0" smtClean="0"/>
          </a:p>
          <a:p>
            <a:pPr algn="r" rtl="1" eaLnBrk="1" hangingPunct="1"/>
            <a:r>
              <a:rPr lang="fa-IR" dirty="0" smtClean="0"/>
              <a:t>تخمین </a:t>
            </a:r>
            <a:r>
              <a:rPr lang="en-US" dirty="0" smtClean="0"/>
              <a:t>RTT</a:t>
            </a:r>
            <a:r>
              <a:rPr lang="fa-IR" dirty="0" smtClean="0"/>
              <a:t> باید پویا باشد</a:t>
            </a:r>
          </a:p>
          <a:p>
            <a:pPr lvl="1" algn="r" rtl="1" eaLnBrk="1" hangingPunct="1"/>
            <a:r>
              <a:rPr lang="fa-IR" dirty="0" smtClean="0"/>
              <a:t>اما نه خیلی سریع و نه خیلی کند. </a:t>
            </a:r>
            <a:endParaRPr lang="en-US" dirty="0" smtClean="0"/>
          </a:p>
          <a:p>
            <a:pPr lvl="3" eaLnBrk="1" hangingPunct="1">
              <a:buFontTx/>
              <a:buNone/>
            </a:pPr>
            <a:endParaRPr 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5"/>
          <p:cNvSpPr>
            <a:spLocks noGrp="1"/>
          </p:cNvSpPr>
          <p:nvPr>
            <p:ph type="sldNum" sz="quarter" idx="12"/>
          </p:nvPr>
        </p:nvSpPr>
        <p:spPr>
          <a:noFill/>
        </p:spPr>
        <p:txBody>
          <a:bodyPr/>
          <a:lstStyle/>
          <a:p>
            <a:fld id="{2B336A4F-E448-4383-9678-C2DBCB44F36C}" type="slidenum">
              <a:rPr lang="en-US" smtClean="0"/>
              <a:pPr/>
              <a:t>5</a:t>
            </a:fld>
            <a:endParaRPr lang="en-US" smtClean="0"/>
          </a:p>
        </p:txBody>
      </p:sp>
      <p:sp>
        <p:nvSpPr>
          <p:cNvPr id="6147" name="Rectangle 2"/>
          <p:cNvSpPr>
            <a:spLocks noGrp="1" noChangeArrowheads="1"/>
          </p:cNvSpPr>
          <p:nvPr>
            <p:ph type="title"/>
          </p:nvPr>
        </p:nvSpPr>
        <p:spPr>
          <a:xfrm>
            <a:off x="457200" y="274638"/>
            <a:ext cx="8153400" cy="1143000"/>
          </a:xfrm>
        </p:spPr>
        <p:txBody>
          <a:bodyPr/>
          <a:lstStyle/>
          <a:p>
            <a:pPr eaLnBrk="1" hangingPunct="1"/>
            <a:r>
              <a:rPr lang="en-US" sz="4000" smtClean="0"/>
              <a:t>Jacobson’s Retransmission Timeout (RTO)</a:t>
            </a:r>
          </a:p>
        </p:txBody>
      </p:sp>
      <p:sp>
        <p:nvSpPr>
          <p:cNvPr id="6148" name="Rectangle 3"/>
          <p:cNvSpPr>
            <a:spLocks noGrp="1" noChangeArrowheads="1"/>
          </p:cNvSpPr>
          <p:nvPr>
            <p:ph type="body" idx="1"/>
          </p:nvPr>
        </p:nvSpPr>
        <p:spPr/>
        <p:txBody>
          <a:bodyPr/>
          <a:lstStyle/>
          <a:p>
            <a:pPr algn="r" rtl="1" eaLnBrk="1" hangingPunct="1">
              <a:lnSpc>
                <a:spcPct val="80000"/>
              </a:lnSpc>
            </a:pPr>
            <a:r>
              <a:rPr lang="fa-IR" sz="2400" dirty="0" smtClean="0"/>
              <a:t>روش قبلی:</a:t>
            </a:r>
          </a:p>
          <a:p>
            <a:pPr lvl="1" algn="r" rtl="1" eaLnBrk="1" hangingPunct="1">
              <a:lnSpc>
                <a:spcPct val="80000"/>
              </a:lnSpc>
            </a:pPr>
            <a:r>
              <a:rPr lang="fa-IR" sz="2000" dirty="0" smtClean="0"/>
              <a:t>متوسط زمان رفت و برگشت به صورت نمایی محاسبه می شود. </a:t>
            </a:r>
          </a:p>
          <a:p>
            <a:pPr lvl="2" algn="r" rtl="1" eaLnBrk="1" hangingPunct="1">
              <a:lnSpc>
                <a:spcPct val="80000"/>
              </a:lnSpc>
            </a:pPr>
            <a:r>
              <a:rPr lang="en-US" sz="1800" dirty="0" smtClean="0">
                <a:solidFill>
                  <a:srgbClr val="FF0000"/>
                </a:solidFill>
              </a:rPr>
              <a:t>New RTT = </a:t>
            </a:r>
            <a:r>
              <a:rPr lang="en-US" sz="1800" dirty="0" smtClean="0">
                <a:solidFill>
                  <a:srgbClr val="FF0000"/>
                </a:solidFill>
                <a:latin typeface="Symbol" pitchFamily="18" charset="2"/>
              </a:rPr>
              <a:t>a</a:t>
            </a:r>
            <a:r>
              <a:rPr lang="en-US" sz="1800" dirty="0" smtClean="0">
                <a:solidFill>
                  <a:srgbClr val="FF0000"/>
                </a:solidFill>
              </a:rPr>
              <a:t> (old RTT) + (1 - </a:t>
            </a:r>
            <a:r>
              <a:rPr lang="en-US" sz="1800" dirty="0" smtClean="0">
                <a:solidFill>
                  <a:srgbClr val="FF0000"/>
                </a:solidFill>
                <a:latin typeface="Symbol" pitchFamily="18" charset="2"/>
              </a:rPr>
              <a:t>a</a:t>
            </a:r>
            <a:r>
              <a:rPr lang="en-US" sz="1800" dirty="0" smtClean="0">
                <a:solidFill>
                  <a:srgbClr val="FF0000"/>
                </a:solidFill>
              </a:rPr>
              <a:t>) (new sample)</a:t>
            </a:r>
            <a:endParaRPr lang="en-US" sz="1800" dirty="0" smtClean="0"/>
          </a:p>
          <a:p>
            <a:pPr lvl="3" algn="r" rtl="1" eaLnBrk="1" hangingPunct="1">
              <a:lnSpc>
                <a:spcPct val="80000"/>
              </a:lnSpc>
            </a:pPr>
            <a:r>
              <a:rPr lang="fa-IR" sz="1400" dirty="0" smtClean="0"/>
              <a:t>مقدار توصیه شده برای </a:t>
            </a:r>
            <a:r>
              <a:rPr lang="en-US" sz="1400" dirty="0" smtClean="0">
                <a:latin typeface="Symbol" pitchFamily="18" charset="2"/>
              </a:rPr>
              <a:t>a</a:t>
            </a:r>
            <a:r>
              <a:rPr lang="fa-IR" sz="1400" dirty="0" smtClean="0">
                <a:latin typeface="Symbol" pitchFamily="18" charset="2"/>
              </a:rPr>
              <a:t> بین ۰.۸ تا ۰.۹ است. </a:t>
            </a:r>
          </a:p>
          <a:p>
            <a:pPr lvl="2" algn="r" rtl="1" eaLnBrk="1" hangingPunct="1">
              <a:lnSpc>
                <a:spcPct val="80000"/>
              </a:lnSpc>
            </a:pPr>
            <a:r>
              <a:rPr lang="fa-IR" sz="1800" dirty="0" smtClean="0"/>
              <a:t>این امکان وجود دارد که بعضی ارسال مجددها بیخود باشند. </a:t>
            </a:r>
          </a:p>
          <a:p>
            <a:pPr algn="r" rtl="1" eaLnBrk="1" hangingPunct="1">
              <a:lnSpc>
                <a:spcPct val="80000"/>
              </a:lnSpc>
            </a:pPr>
            <a:r>
              <a:rPr lang="fa-IR" sz="2600" dirty="0" smtClean="0"/>
              <a:t>مشاهده ی کلیدی:</a:t>
            </a:r>
          </a:p>
          <a:p>
            <a:pPr lvl="1" algn="r" rtl="1" eaLnBrk="1" hangingPunct="1">
              <a:lnSpc>
                <a:spcPct val="80000"/>
              </a:lnSpc>
            </a:pPr>
            <a:r>
              <a:rPr lang="fa-IR" sz="2200" dirty="0" smtClean="0"/>
              <a:t>در بار زیاد واریانس زمانهای رفت و برگشت زیاد است. </a:t>
            </a:r>
          </a:p>
          <a:p>
            <a:pPr algn="r" rtl="1" eaLnBrk="1" hangingPunct="1">
              <a:lnSpc>
                <a:spcPct val="80000"/>
              </a:lnSpc>
            </a:pPr>
            <a:r>
              <a:rPr lang="fa-IR" sz="2600" dirty="0" smtClean="0"/>
              <a:t>راه حل: </a:t>
            </a:r>
            <a:endParaRPr lang="fa-IR" dirty="0" smtClean="0"/>
          </a:p>
          <a:p>
            <a:pPr lvl="1" algn="r" rtl="1" eaLnBrk="1" hangingPunct="1">
              <a:lnSpc>
                <a:spcPct val="80000"/>
              </a:lnSpc>
            </a:pPr>
            <a:r>
              <a:rPr lang="en-US" sz="1600" b="1" dirty="0" smtClean="0">
                <a:latin typeface="Courier New" pitchFamily="49" charset="0"/>
              </a:rPr>
              <a:t>Diff</a:t>
            </a:r>
            <a:r>
              <a:rPr lang="en-US" sz="1600" dirty="0" smtClean="0"/>
              <a:t> = </a:t>
            </a:r>
            <a:r>
              <a:rPr lang="en-US" sz="1600" b="1" dirty="0" err="1" smtClean="0">
                <a:latin typeface="Courier New" pitchFamily="49" charset="0"/>
              </a:rPr>
              <a:t>SampleRTT</a:t>
            </a:r>
            <a:r>
              <a:rPr lang="en-US" sz="1600" dirty="0" smtClean="0"/>
              <a:t> - </a:t>
            </a:r>
            <a:r>
              <a:rPr lang="en-US" sz="1600" b="1" dirty="0" err="1" smtClean="0">
                <a:latin typeface="Courier New" pitchFamily="49" charset="0"/>
              </a:rPr>
              <a:t>EstRTT</a:t>
            </a:r>
            <a:endParaRPr lang="en-US" sz="1600" dirty="0" smtClean="0"/>
          </a:p>
          <a:p>
            <a:pPr lvl="1" algn="r" rtl="1" eaLnBrk="1" hangingPunct="1">
              <a:lnSpc>
                <a:spcPct val="90000"/>
              </a:lnSpc>
            </a:pPr>
            <a:r>
              <a:rPr lang="en-US" sz="1600" b="1" dirty="0" err="1" smtClean="0">
                <a:latin typeface="Courier New" pitchFamily="49" charset="0"/>
              </a:rPr>
              <a:t>EstRTT</a:t>
            </a:r>
            <a:r>
              <a:rPr lang="en-US" sz="1600" b="1" dirty="0" smtClean="0">
                <a:latin typeface="Courier New" pitchFamily="49" charset="0"/>
              </a:rPr>
              <a:t> = </a:t>
            </a:r>
            <a:r>
              <a:rPr lang="en-US" sz="1600" b="1" dirty="0" err="1" smtClean="0">
                <a:latin typeface="Courier New" pitchFamily="49" charset="0"/>
              </a:rPr>
              <a:t>EstRTT</a:t>
            </a:r>
            <a:r>
              <a:rPr lang="en-US" sz="1600" b="1" dirty="0" smtClean="0">
                <a:latin typeface="Courier New" pitchFamily="49" charset="0"/>
              </a:rPr>
              <a:t> + (</a:t>
            </a:r>
            <a:r>
              <a:rPr lang="en-US" sz="1600" b="1" dirty="0" smtClean="0">
                <a:latin typeface="Symbol" pitchFamily="18" charset="2"/>
              </a:rPr>
              <a:t>d</a:t>
            </a:r>
            <a:r>
              <a:rPr lang="en-US" sz="1600" b="1" i="1" dirty="0" smtClean="0">
                <a:latin typeface="Courier New" pitchFamily="49" charset="0"/>
              </a:rPr>
              <a:t> </a:t>
            </a:r>
            <a:r>
              <a:rPr lang="en-US" sz="1600" dirty="0" smtClean="0"/>
              <a:t>x</a:t>
            </a:r>
            <a:r>
              <a:rPr lang="en-US" sz="1600" b="1" dirty="0" smtClean="0">
                <a:latin typeface="Courier New" pitchFamily="49" charset="0"/>
              </a:rPr>
              <a:t> Diff)</a:t>
            </a:r>
          </a:p>
          <a:p>
            <a:pPr lvl="1" algn="r" rtl="1" eaLnBrk="1" hangingPunct="1">
              <a:lnSpc>
                <a:spcPct val="90000"/>
              </a:lnSpc>
            </a:pPr>
            <a:r>
              <a:rPr lang="en-US" sz="1600" b="1" dirty="0" smtClean="0">
                <a:latin typeface="Courier New" pitchFamily="49" charset="0"/>
              </a:rPr>
              <a:t>Dev = Dev + </a:t>
            </a:r>
            <a:r>
              <a:rPr lang="en-US" sz="1600" b="1" dirty="0" smtClean="0">
                <a:latin typeface="Symbol" pitchFamily="18" charset="2"/>
              </a:rPr>
              <a:t>d</a:t>
            </a:r>
            <a:r>
              <a:rPr lang="en-US" sz="1600" b="1" dirty="0" smtClean="0">
                <a:latin typeface="Courier New" pitchFamily="49" charset="0"/>
              </a:rPr>
              <a:t>( |Diff| - Dev)</a:t>
            </a:r>
            <a:endParaRPr lang="en-US" sz="2000" dirty="0" smtClean="0"/>
          </a:p>
          <a:p>
            <a:pPr lvl="2" algn="r" rtl="1" eaLnBrk="1" hangingPunct="1">
              <a:lnSpc>
                <a:spcPct val="90000"/>
              </a:lnSpc>
            </a:pPr>
            <a:r>
              <a:rPr lang="fa-IR" sz="1400" dirty="0" smtClean="0"/>
              <a:t>در اینجا  </a:t>
            </a:r>
            <a:r>
              <a:rPr lang="en-US" sz="1400" dirty="0" smtClean="0">
                <a:latin typeface="Symbol" pitchFamily="18" charset="2"/>
              </a:rPr>
              <a:t>d</a:t>
            </a:r>
            <a:r>
              <a:rPr lang="fa-IR" sz="1400" dirty="0" smtClean="0"/>
              <a:t>یک  ضریب است که مقدار آن بین ۰ و ۱ است. </a:t>
            </a:r>
          </a:p>
          <a:p>
            <a:pPr lvl="1" algn="r" rtl="1" eaLnBrk="1" hangingPunct="1">
              <a:lnSpc>
                <a:spcPct val="90000"/>
              </a:lnSpc>
            </a:pPr>
            <a:r>
              <a:rPr lang="fa-IR" sz="1800" dirty="0" smtClean="0"/>
              <a:t>در هنگام تنظیم مقدار  مهلت زمان سنج  از واریانس نیز استفاده می‌کنیم. </a:t>
            </a:r>
          </a:p>
          <a:p>
            <a:pPr lvl="1" algn="r" rtl="1" eaLnBrk="1" hangingPunct="1">
              <a:lnSpc>
                <a:spcPct val="90000"/>
              </a:lnSpc>
            </a:pPr>
            <a:r>
              <a:rPr lang="en-US" sz="1600" b="1" dirty="0" err="1" smtClean="0">
                <a:latin typeface="Courier New" pitchFamily="49" charset="0"/>
              </a:rPr>
              <a:t>TimeOut</a:t>
            </a:r>
            <a:r>
              <a:rPr lang="en-US" sz="1600" dirty="0" smtClean="0"/>
              <a:t> = </a:t>
            </a:r>
            <a:r>
              <a:rPr lang="en-US" sz="1600" i="1" dirty="0" smtClean="0">
                <a:latin typeface="Symbol" pitchFamily="18" charset="2"/>
              </a:rPr>
              <a:t>m</a:t>
            </a:r>
            <a:r>
              <a:rPr lang="en-US" sz="1600" dirty="0" smtClean="0"/>
              <a:t> x </a:t>
            </a:r>
            <a:r>
              <a:rPr lang="en-US" sz="1600" b="1" dirty="0" err="1" smtClean="0">
                <a:latin typeface="Courier New" pitchFamily="49" charset="0"/>
              </a:rPr>
              <a:t>EstRTT</a:t>
            </a:r>
            <a:r>
              <a:rPr lang="en-US" sz="1600" dirty="0" smtClean="0"/>
              <a:t> + </a:t>
            </a:r>
            <a:r>
              <a:rPr lang="en-US" sz="1600" i="1" dirty="0" smtClean="0">
                <a:latin typeface="Symbol" pitchFamily="18" charset="2"/>
              </a:rPr>
              <a:t>f</a:t>
            </a:r>
            <a:r>
              <a:rPr lang="en-US" sz="1600" dirty="0" smtClean="0"/>
              <a:t> x </a:t>
            </a:r>
            <a:r>
              <a:rPr lang="en-US" sz="1600" b="1" dirty="0" smtClean="0">
                <a:latin typeface="Courier New" pitchFamily="49" charset="0"/>
              </a:rPr>
              <a:t>Dev</a:t>
            </a:r>
            <a:endParaRPr lang="en-US" sz="2000" dirty="0" smtClean="0"/>
          </a:p>
          <a:p>
            <a:pPr lvl="2" algn="r" rtl="1" eaLnBrk="1" hangingPunct="1">
              <a:lnSpc>
                <a:spcPct val="90000"/>
              </a:lnSpc>
            </a:pPr>
            <a:r>
              <a:rPr lang="fa-IR" sz="1400" dirty="0" smtClean="0"/>
              <a:t>که </a:t>
            </a:r>
            <a:r>
              <a:rPr lang="en-US" sz="1400" i="1" dirty="0" smtClean="0">
                <a:latin typeface="Symbol" pitchFamily="18" charset="2"/>
              </a:rPr>
              <a:t>m</a:t>
            </a:r>
            <a:r>
              <a:rPr lang="en-US" sz="1400" dirty="0" smtClean="0"/>
              <a:t> = 1 </a:t>
            </a:r>
            <a:r>
              <a:rPr lang="fa-IR" sz="1400" dirty="0" smtClean="0"/>
              <a:t> و </a:t>
            </a:r>
            <a:r>
              <a:rPr lang="en-US" sz="1400" i="1" dirty="0" smtClean="0">
                <a:latin typeface="Symbol" pitchFamily="18" charset="2"/>
              </a:rPr>
              <a:t>f</a:t>
            </a:r>
            <a:r>
              <a:rPr lang="en-US" sz="1400" dirty="0" smtClean="0"/>
              <a:t> = 4</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2"/>
          </p:nvPr>
        </p:nvSpPr>
        <p:spPr>
          <a:noFill/>
        </p:spPr>
        <p:txBody>
          <a:bodyPr/>
          <a:lstStyle/>
          <a:p>
            <a:fld id="{812EE28D-A3B0-4903-AE32-AB5510035543}" type="slidenum">
              <a:rPr lang="en-US" smtClean="0"/>
              <a:pPr/>
              <a:t>6</a:t>
            </a:fld>
            <a:endParaRPr lang="en-US" smtClean="0"/>
          </a:p>
        </p:txBody>
      </p:sp>
      <p:sp>
        <p:nvSpPr>
          <p:cNvPr id="7171" name="Rectangle 3"/>
          <p:cNvSpPr>
            <a:spLocks noGrp="1" noChangeArrowheads="1"/>
          </p:cNvSpPr>
          <p:nvPr>
            <p:ph type="body" idx="1"/>
          </p:nvPr>
        </p:nvSpPr>
        <p:spPr>
          <a:xfrm>
            <a:off x="457200" y="1447800"/>
            <a:ext cx="4419600" cy="4648200"/>
          </a:xfrm>
          <a:noFill/>
        </p:spPr>
        <p:txBody>
          <a:bodyPr lIns="90479" tIns="44446" rIns="90479" bIns="44446"/>
          <a:lstStyle/>
          <a:p>
            <a:pPr algn="r" rtl="1" eaLnBrk="1" hangingPunct="1"/>
            <a:r>
              <a:rPr lang="fa-IR" sz="2400" dirty="0" smtClean="0"/>
              <a:t>در حالت پایدار، دریافت هر تصدیق منجر به ارسال یک بسته ی داده (در صورت وجود داده) می‌شود. </a:t>
            </a:r>
          </a:p>
          <a:p>
            <a:pPr lvl="1" algn="r" rtl="1" eaLnBrk="1" hangingPunct="1"/>
            <a:r>
              <a:rPr lang="fa-IR" sz="2000" dirty="0" smtClean="0"/>
              <a:t>بعد از این که به حالت پایدار رسیدیم، نرخ ارسال داده </a:t>
            </a:r>
            <a:r>
              <a:rPr lang="fa-IR" sz="2000" smtClean="0"/>
              <a:t>تثبیت می‌شود وبه صورت خطی افزایش می‌یابد. </a:t>
            </a:r>
            <a:endParaRPr lang="fa-IR" sz="2000" dirty="0" smtClean="0"/>
          </a:p>
          <a:p>
            <a:pPr lvl="1" algn="r" rtl="1" eaLnBrk="1" hangingPunct="1"/>
            <a:r>
              <a:rPr lang="fa-IR" sz="2000" dirty="0" smtClean="0"/>
              <a:t>اصطلاحا می گوییم که </a:t>
            </a:r>
            <a:r>
              <a:rPr lang="en-US" sz="2000" dirty="0" smtClean="0"/>
              <a:t>TCP</a:t>
            </a:r>
            <a:r>
              <a:rPr lang="fa-IR" sz="2000" dirty="0" smtClean="0"/>
              <a:t> خود-کلاک است. یعنی زمانبندی ارسال بسته ها به یک عامل خارجی نیز ندارد. </a:t>
            </a:r>
          </a:p>
          <a:p>
            <a:pPr lvl="1" algn="r" rtl="1" eaLnBrk="1" hangingPunct="1"/>
            <a:r>
              <a:rPr lang="fa-IR" sz="2000" dirty="0" smtClean="0"/>
              <a:t>اگر </a:t>
            </a:r>
            <a:r>
              <a:rPr lang="en-US" sz="2000" dirty="0" smtClean="0"/>
              <a:t>TCP</a:t>
            </a:r>
            <a:r>
              <a:rPr lang="fa-IR" sz="2000" dirty="0" smtClean="0"/>
              <a:t> از تنظیم خارج شود (یعنی به دلیل دیر آمدن یا گم شدن تصدیقها یا بسته‌ها کلاک آن دیگر سرخود نباشد)، بسته های بعدی به صورت انفجاری ارسال می شوند، در نتیجه شبکه برای لحظاتی دچار ازدحام می شود. </a:t>
            </a:r>
          </a:p>
        </p:txBody>
      </p:sp>
      <p:sp>
        <p:nvSpPr>
          <p:cNvPr id="7172" name="Rectangle 58"/>
          <p:cNvSpPr>
            <a:spLocks noGrp="1" noChangeArrowheads="1"/>
          </p:cNvSpPr>
          <p:nvPr>
            <p:ph type="title"/>
          </p:nvPr>
        </p:nvSpPr>
        <p:spPr/>
        <p:txBody>
          <a:bodyPr/>
          <a:lstStyle/>
          <a:p>
            <a:pPr eaLnBrk="1" hangingPunct="1"/>
            <a:r>
              <a:rPr lang="en-US" dirty="0" smtClean="0"/>
              <a:t>Packet Pacing</a:t>
            </a:r>
          </a:p>
        </p:txBody>
      </p:sp>
      <p:pic>
        <p:nvPicPr>
          <p:cNvPr id="7173" name="Picture 3"/>
          <p:cNvPicPr>
            <a:picLocks noChangeAspect="1" noChangeArrowheads="1"/>
          </p:cNvPicPr>
          <p:nvPr/>
        </p:nvPicPr>
        <p:blipFill>
          <a:blip r:embed="rId3" cstate="print"/>
          <a:srcRect/>
          <a:stretch>
            <a:fillRect/>
          </a:stretch>
        </p:blipFill>
        <p:spPr bwMode="auto">
          <a:xfrm>
            <a:off x="4926013" y="1295400"/>
            <a:ext cx="3074987" cy="55626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a:spLocks noGrp="1"/>
          </p:cNvSpPr>
          <p:nvPr>
            <p:ph type="sldNum" sz="quarter" idx="12"/>
          </p:nvPr>
        </p:nvSpPr>
        <p:spPr>
          <a:noFill/>
        </p:spPr>
        <p:txBody>
          <a:bodyPr/>
          <a:lstStyle/>
          <a:p>
            <a:fld id="{9201CA57-87DC-4524-9724-506763E8983C}" type="slidenum">
              <a:rPr lang="en-US" smtClean="0"/>
              <a:pPr/>
              <a:t>7</a:t>
            </a:fld>
            <a:endParaRPr lang="en-US" smtClean="0"/>
          </a:p>
        </p:txBody>
      </p:sp>
      <p:sp>
        <p:nvSpPr>
          <p:cNvPr id="8195" name="Rectangle 2"/>
          <p:cNvSpPr>
            <a:spLocks noGrp="1" noChangeArrowheads="1"/>
          </p:cNvSpPr>
          <p:nvPr>
            <p:ph type="title"/>
          </p:nvPr>
        </p:nvSpPr>
        <p:spPr/>
        <p:txBody>
          <a:bodyPr/>
          <a:lstStyle/>
          <a:p>
            <a:pPr rtl="1" eaLnBrk="1" hangingPunct="1"/>
            <a:r>
              <a:rPr lang="fa-IR" dirty="0" smtClean="0"/>
              <a:t>پیاده سازی</a:t>
            </a:r>
            <a:r>
              <a:rPr lang="en-US" dirty="0" smtClean="0"/>
              <a:t>AIMD </a:t>
            </a:r>
          </a:p>
        </p:txBody>
      </p:sp>
      <p:sp>
        <p:nvSpPr>
          <p:cNvPr id="8196" name="Rectangle 3"/>
          <p:cNvSpPr>
            <a:spLocks noGrp="1" noChangeArrowheads="1"/>
          </p:cNvSpPr>
          <p:nvPr>
            <p:ph type="body" idx="1"/>
          </p:nvPr>
        </p:nvSpPr>
        <p:spPr>
          <a:xfrm>
            <a:off x="457200" y="1447800"/>
            <a:ext cx="7924800" cy="4724400"/>
          </a:xfrm>
        </p:spPr>
        <p:txBody>
          <a:bodyPr/>
          <a:lstStyle/>
          <a:p>
            <a:pPr algn="r" rtl="1" eaLnBrk="1" hangingPunct="1">
              <a:lnSpc>
                <a:spcPct val="80000"/>
              </a:lnSpc>
            </a:pPr>
            <a:r>
              <a:rPr lang="fa-IR" sz="2400" dirty="0" smtClean="0"/>
              <a:t>اگر در هنگام گم شدن بسته ها </a:t>
            </a:r>
            <a:r>
              <a:rPr lang="en-US" sz="2400" dirty="0" err="1" smtClean="0"/>
              <a:t>cwnd</a:t>
            </a:r>
            <a:r>
              <a:rPr lang="en-US" sz="2400" dirty="0" smtClean="0"/>
              <a:t> = W</a:t>
            </a:r>
            <a:r>
              <a:rPr lang="fa-IR" sz="2400" dirty="0" smtClean="0"/>
              <a:t> باشد.</a:t>
            </a:r>
            <a:endParaRPr lang="en-US" sz="2400" dirty="0" smtClean="0"/>
          </a:p>
          <a:p>
            <a:pPr lvl="1" algn="r" rtl="1" eaLnBrk="1" hangingPunct="1">
              <a:lnSpc>
                <a:spcPct val="80000"/>
              </a:lnSpc>
            </a:pPr>
            <a:r>
              <a:rPr lang="fa-IR" sz="2000" dirty="0" smtClean="0"/>
              <a:t>ظرفیت شبکه از </a:t>
            </a:r>
            <a:r>
              <a:rPr lang="en-US" sz="2000" dirty="0" smtClean="0"/>
              <a:t>W</a:t>
            </a:r>
            <a:r>
              <a:rPr lang="fa-IR" sz="2000" dirty="0" smtClean="0"/>
              <a:t> قطعه کمتر است. </a:t>
            </a:r>
          </a:p>
          <a:p>
            <a:pPr lvl="1" algn="r" rtl="1" eaLnBrk="1" hangingPunct="1">
              <a:lnSpc>
                <a:spcPct val="80000"/>
              </a:lnSpc>
            </a:pPr>
            <a:r>
              <a:rPr lang="fa-IR" sz="2000" dirty="0" smtClean="0"/>
              <a:t>لذا، </a:t>
            </a:r>
            <a:r>
              <a:rPr lang="en-US" sz="2000" dirty="0" err="1" smtClean="0"/>
              <a:t>cwnd</a:t>
            </a:r>
            <a:r>
              <a:rPr lang="fa-IR" sz="2000" dirty="0" smtClean="0"/>
              <a:t> را برابر </a:t>
            </a:r>
            <a:r>
              <a:rPr lang="en-US" sz="2000" dirty="0" smtClean="0"/>
              <a:t>0.5W</a:t>
            </a:r>
            <a:r>
              <a:rPr lang="fa-IR" sz="2000" dirty="0" smtClean="0"/>
              <a:t> قرار می‌دهیم. (کاهش ضربی)</a:t>
            </a:r>
          </a:p>
          <a:p>
            <a:pPr lvl="1" algn="r" rtl="1" eaLnBrk="1" hangingPunct="1">
              <a:lnSpc>
                <a:spcPct val="80000"/>
              </a:lnSpc>
            </a:pPr>
            <a:r>
              <a:rPr lang="fa-IR" sz="2000" dirty="0" smtClean="0"/>
              <a:t>تحت عنوان کنترل ازدحام شناخته می‌شود. </a:t>
            </a:r>
          </a:p>
          <a:p>
            <a:pPr eaLnBrk="1" hangingPunct="1">
              <a:lnSpc>
                <a:spcPct val="80000"/>
              </a:lnSpc>
            </a:pPr>
            <a:endParaRPr lang="en-US" sz="2400" dirty="0" smtClean="0"/>
          </a:p>
          <a:p>
            <a:pPr algn="r" rtl="1" eaLnBrk="1" hangingPunct="1">
              <a:lnSpc>
                <a:spcPct val="80000"/>
              </a:lnSpc>
            </a:pPr>
            <a:r>
              <a:rPr lang="fa-IR" sz="2400" dirty="0" smtClean="0"/>
              <a:t>در صورت دریافت هر </a:t>
            </a:r>
            <a:r>
              <a:rPr lang="en-US" sz="2400" dirty="0" err="1" smtClean="0"/>
              <a:t>Ack</a:t>
            </a:r>
            <a:endParaRPr lang="en-US" sz="2400" dirty="0" smtClean="0"/>
          </a:p>
          <a:p>
            <a:pPr lvl="1" eaLnBrk="1" hangingPunct="1">
              <a:lnSpc>
                <a:spcPct val="80000"/>
              </a:lnSpc>
            </a:pPr>
            <a:r>
              <a:rPr lang="en-US" sz="2000" b="1" dirty="0" smtClean="0"/>
              <a:t>Increment =MSS×(MSS/</a:t>
            </a:r>
            <a:r>
              <a:rPr lang="en-US" sz="2000" b="1" dirty="0" err="1" smtClean="0"/>
              <a:t>CongestionWindow</a:t>
            </a:r>
            <a:r>
              <a:rPr lang="en-US" sz="2000" b="1" dirty="0" smtClean="0"/>
              <a:t>)</a:t>
            </a:r>
          </a:p>
          <a:p>
            <a:pPr lvl="1" eaLnBrk="1" hangingPunct="1">
              <a:lnSpc>
                <a:spcPct val="80000"/>
              </a:lnSpc>
            </a:pPr>
            <a:r>
              <a:rPr lang="en-US" sz="2000" b="1" dirty="0" err="1" smtClean="0"/>
              <a:t>CongestionWindow</a:t>
            </a:r>
            <a:r>
              <a:rPr lang="en-US" sz="2000" b="1" dirty="0" smtClean="0"/>
              <a:t>+= Increment</a:t>
            </a:r>
          </a:p>
          <a:p>
            <a:pPr lvl="1" algn="r" rtl="1" eaLnBrk="1" hangingPunct="1">
              <a:lnSpc>
                <a:spcPct val="80000"/>
              </a:lnSpc>
            </a:pPr>
            <a:r>
              <a:rPr lang="fa-IR" sz="2000" dirty="0" smtClean="0"/>
              <a:t>بعد از دریافت موفقیت آمیز </a:t>
            </a:r>
            <a:r>
              <a:rPr lang="en-US" sz="2000" dirty="0" err="1" smtClean="0">
                <a:solidFill>
                  <a:srgbClr val="0070C0"/>
                </a:solidFill>
              </a:rPr>
              <a:t>cwnd</a:t>
            </a:r>
            <a:r>
              <a:rPr lang="en-US" sz="2000" dirty="0" smtClean="0">
                <a:solidFill>
                  <a:srgbClr val="0070C0"/>
                </a:solidFill>
              </a:rPr>
              <a:t> </a:t>
            </a:r>
            <a:r>
              <a:rPr lang="fa-IR" sz="2000" dirty="0" smtClean="0">
                <a:solidFill>
                  <a:srgbClr val="0070C0"/>
                </a:solidFill>
              </a:rPr>
              <a:t> بسته</a:t>
            </a:r>
            <a:r>
              <a:rPr lang="fa-IR" sz="2000" dirty="0" smtClean="0"/>
              <a:t>، پنجره ی ازدحام به اندازه ی ۱ </a:t>
            </a:r>
            <a:r>
              <a:rPr lang="en-US" sz="2000" dirty="0" smtClean="0"/>
              <a:t>MSS</a:t>
            </a:r>
            <a:r>
              <a:rPr lang="fa-IR" sz="2000" dirty="0" smtClean="0"/>
              <a:t> اضافه می شود. </a:t>
            </a:r>
          </a:p>
          <a:p>
            <a:pPr lvl="1" algn="r" rtl="1" eaLnBrk="1" hangingPunct="1">
              <a:lnSpc>
                <a:spcPct val="80000"/>
              </a:lnSpc>
            </a:pPr>
            <a:r>
              <a:rPr lang="fa-IR" sz="2000" dirty="0" smtClean="0"/>
              <a:t>به این مکانیسم اجتناب از ازدحام گفته می شود. </a:t>
            </a:r>
          </a:p>
          <a:p>
            <a:pPr lvl="1" algn="r" rtl="1" eaLnBrk="1" hangingPunct="1">
              <a:lnSpc>
                <a:spcPct val="80000"/>
              </a:lnSpc>
            </a:pPr>
            <a:endParaRPr lang="en-US" sz="2000" dirty="0" smtClean="0"/>
          </a:p>
          <a:p>
            <a:pPr algn="r" rtl="1" eaLnBrk="1" hangingPunct="1">
              <a:lnSpc>
                <a:spcPct val="80000"/>
              </a:lnSpc>
            </a:pPr>
            <a:r>
              <a:rPr lang="fa-IR" sz="2400" dirty="0" smtClean="0"/>
              <a:t> این دو با هم </a:t>
            </a:r>
            <a:r>
              <a:rPr lang="en-US" sz="2400" dirty="0" smtClean="0"/>
              <a:t>AIMD</a:t>
            </a:r>
            <a:r>
              <a:rPr lang="fa-IR" sz="2400" dirty="0" smtClean="0"/>
              <a:t> را پیاده می‌کنند.</a:t>
            </a:r>
            <a:endParaRPr lang="en-US" sz="24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4"/>
          <p:cNvSpPr>
            <a:spLocks noGrp="1"/>
          </p:cNvSpPr>
          <p:nvPr>
            <p:ph type="sldNum" sz="quarter" idx="12"/>
          </p:nvPr>
        </p:nvSpPr>
        <p:spPr>
          <a:noFill/>
        </p:spPr>
        <p:txBody>
          <a:bodyPr/>
          <a:lstStyle/>
          <a:p>
            <a:fld id="{EB924D54-CA67-4D0F-9DD5-960929BFA521}" type="slidenum">
              <a:rPr lang="en-US" smtClean="0"/>
              <a:pPr/>
              <a:t>8</a:t>
            </a:fld>
            <a:endParaRPr lang="en-US" smtClean="0"/>
          </a:p>
        </p:txBody>
      </p:sp>
      <p:sp>
        <p:nvSpPr>
          <p:cNvPr id="9219" name="Rectangle 2"/>
          <p:cNvSpPr>
            <a:spLocks noGrp="1" noChangeArrowheads="1"/>
          </p:cNvSpPr>
          <p:nvPr>
            <p:ph type="title"/>
          </p:nvPr>
        </p:nvSpPr>
        <p:spPr/>
        <p:txBody>
          <a:bodyPr/>
          <a:lstStyle/>
          <a:p>
            <a:pPr eaLnBrk="1" hangingPunct="1"/>
            <a:r>
              <a:rPr lang="fa-IR" sz="2800" dirty="0" smtClean="0">
                <a:latin typeface="XB Titre" pitchFamily="2" charset="-78"/>
                <a:cs typeface="XB Titre" pitchFamily="2" charset="-78"/>
              </a:rPr>
              <a:t>رفتار کنترل و اجتناب از ازدحام در کنار انقضای مهلت زمانی</a:t>
            </a:r>
            <a:endParaRPr lang="en-US" sz="2400" dirty="0" smtClean="0"/>
          </a:p>
        </p:txBody>
      </p:sp>
      <p:sp>
        <p:nvSpPr>
          <p:cNvPr id="9220" name="Line 3"/>
          <p:cNvSpPr>
            <a:spLocks noChangeShapeType="1"/>
          </p:cNvSpPr>
          <p:nvPr/>
        </p:nvSpPr>
        <p:spPr bwMode="auto">
          <a:xfrm>
            <a:off x="1566863" y="2281238"/>
            <a:ext cx="0" cy="2509837"/>
          </a:xfrm>
          <a:prstGeom prst="line">
            <a:avLst/>
          </a:prstGeom>
          <a:noFill/>
          <a:ln w="50800">
            <a:solidFill>
              <a:schemeClr val="tx1"/>
            </a:solidFill>
            <a:round/>
            <a:headEnd type="triangle" w="med" len="med"/>
            <a:tailEnd/>
          </a:ln>
        </p:spPr>
        <p:txBody>
          <a:bodyPr wrap="none" anchor="ctr"/>
          <a:lstStyle/>
          <a:p>
            <a:endParaRPr lang="en-US"/>
          </a:p>
        </p:txBody>
      </p:sp>
      <p:sp>
        <p:nvSpPr>
          <p:cNvPr id="9221" name="Line 4"/>
          <p:cNvSpPr>
            <a:spLocks noChangeShapeType="1"/>
          </p:cNvSpPr>
          <p:nvPr/>
        </p:nvSpPr>
        <p:spPr bwMode="auto">
          <a:xfrm>
            <a:off x="1566863" y="4791075"/>
            <a:ext cx="7000875" cy="0"/>
          </a:xfrm>
          <a:prstGeom prst="line">
            <a:avLst/>
          </a:prstGeom>
          <a:noFill/>
          <a:ln w="50800">
            <a:solidFill>
              <a:schemeClr val="tx1"/>
            </a:solidFill>
            <a:round/>
            <a:headEnd/>
            <a:tailEnd type="triangle" w="med" len="med"/>
          </a:ln>
        </p:spPr>
        <p:txBody>
          <a:bodyPr wrap="none" anchor="ctr"/>
          <a:lstStyle/>
          <a:p>
            <a:endParaRPr lang="en-US"/>
          </a:p>
        </p:txBody>
      </p:sp>
      <p:sp>
        <p:nvSpPr>
          <p:cNvPr id="9222" name="Line 5"/>
          <p:cNvSpPr>
            <a:spLocks noChangeShapeType="1"/>
          </p:cNvSpPr>
          <p:nvPr/>
        </p:nvSpPr>
        <p:spPr bwMode="auto">
          <a:xfrm flipV="1">
            <a:off x="1566863" y="3117850"/>
            <a:ext cx="1217612" cy="836613"/>
          </a:xfrm>
          <a:prstGeom prst="line">
            <a:avLst/>
          </a:prstGeom>
          <a:noFill/>
          <a:ln w="50800">
            <a:solidFill>
              <a:schemeClr val="tx2"/>
            </a:solidFill>
            <a:round/>
            <a:headEnd/>
            <a:tailEnd/>
          </a:ln>
        </p:spPr>
        <p:txBody>
          <a:bodyPr wrap="none" anchor="ctr"/>
          <a:lstStyle/>
          <a:p>
            <a:endParaRPr lang="en-US"/>
          </a:p>
        </p:txBody>
      </p:sp>
      <p:sp>
        <p:nvSpPr>
          <p:cNvPr id="9223" name="Line 6"/>
          <p:cNvSpPr>
            <a:spLocks noChangeShapeType="1"/>
          </p:cNvSpPr>
          <p:nvPr/>
        </p:nvSpPr>
        <p:spPr bwMode="auto">
          <a:xfrm>
            <a:off x="2784475" y="3117850"/>
            <a:ext cx="457200" cy="0"/>
          </a:xfrm>
          <a:prstGeom prst="line">
            <a:avLst/>
          </a:prstGeom>
          <a:noFill/>
          <a:ln w="38100">
            <a:solidFill>
              <a:srgbClr val="FF0000"/>
            </a:solidFill>
            <a:round/>
            <a:headEnd/>
            <a:tailEnd/>
          </a:ln>
        </p:spPr>
        <p:txBody>
          <a:bodyPr wrap="none" anchor="ctr"/>
          <a:lstStyle/>
          <a:p>
            <a:endParaRPr lang="en-US"/>
          </a:p>
        </p:txBody>
      </p:sp>
      <p:sp>
        <p:nvSpPr>
          <p:cNvPr id="9224" name="Line 7"/>
          <p:cNvSpPr>
            <a:spLocks noChangeShapeType="1"/>
          </p:cNvSpPr>
          <p:nvPr/>
        </p:nvSpPr>
        <p:spPr bwMode="auto">
          <a:xfrm flipV="1">
            <a:off x="3241675" y="3117850"/>
            <a:ext cx="0" cy="836613"/>
          </a:xfrm>
          <a:prstGeom prst="line">
            <a:avLst/>
          </a:prstGeom>
          <a:noFill/>
          <a:ln w="19050">
            <a:solidFill>
              <a:schemeClr val="tx1"/>
            </a:solidFill>
            <a:prstDash val="sysDot"/>
            <a:round/>
            <a:headEnd/>
            <a:tailEnd/>
          </a:ln>
        </p:spPr>
        <p:txBody>
          <a:bodyPr wrap="none" anchor="ctr"/>
          <a:lstStyle/>
          <a:p>
            <a:endParaRPr lang="en-US"/>
          </a:p>
        </p:txBody>
      </p:sp>
      <p:sp>
        <p:nvSpPr>
          <p:cNvPr id="9225" name="Text Box 8"/>
          <p:cNvSpPr txBox="1">
            <a:spLocks noChangeArrowheads="1"/>
          </p:cNvSpPr>
          <p:nvPr/>
        </p:nvSpPr>
        <p:spPr bwMode="auto">
          <a:xfrm>
            <a:off x="7715250" y="4837113"/>
            <a:ext cx="684508" cy="461517"/>
          </a:xfrm>
          <a:prstGeom prst="rect">
            <a:avLst/>
          </a:prstGeom>
          <a:noFill/>
          <a:ln w="50800">
            <a:noFill/>
            <a:miter lim="800000"/>
            <a:headEnd/>
            <a:tailEnd/>
          </a:ln>
        </p:spPr>
        <p:txBody>
          <a:bodyPr wrap="none" lIns="91294" tIns="45647" rIns="91294" bIns="45647">
            <a:spAutoFit/>
          </a:bodyPr>
          <a:lstStyle/>
          <a:p>
            <a:pPr defTabSz="912813" eaLnBrk="0" hangingPunct="0"/>
            <a:r>
              <a:rPr lang="fa-IR" sz="2400" b="1" dirty="0" smtClean="0"/>
              <a:t>زمان</a:t>
            </a:r>
            <a:endParaRPr lang="en-US" sz="2400" b="1" dirty="0"/>
          </a:p>
        </p:txBody>
      </p:sp>
      <p:sp>
        <p:nvSpPr>
          <p:cNvPr id="9226" name="Text Box 9"/>
          <p:cNvSpPr txBox="1">
            <a:spLocks noChangeArrowheads="1"/>
          </p:cNvSpPr>
          <p:nvPr/>
        </p:nvSpPr>
        <p:spPr bwMode="auto">
          <a:xfrm>
            <a:off x="1027600" y="1676400"/>
            <a:ext cx="1045184" cy="685040"/>
          </a:xfrm>
          <a:prstGeom prst="rect">
            <a:avLst/>
          </a:prstGeom>
          <a:noFill/>
          <a:ln w="50800">
            <a:noFill/>
            <a:miter lim="800000"/>
            <a:headEnd/>
            <a:tailEnd/>
          </a:ln>
        </p:spPr>
        <p:txBody>
          <a:bodyPr wrap="none" lIns="91294" tIns="45647" rIns="91294" bIns="45647">
            <a:spAutoFit/>
          </a:bodyPr>
          <a:lstStyle/>
          <a:p>
            <a:pPr algn="ctr" defTabSz="912813" eaLnBrk="0" hangingPunct="0">
              <a:lnSpc>
                <a:spcPct val="80000"/>
              </a:lnSpc>
            </a:pPr>
            <a:r>
              <a:rPr lang="fa-IR" sz="2400" b="1" dirty="0" smtClean="0"/>
              <a:t>پنجره ی</a:t>
            </a:r>
          </a:p>
          <a:p>
            <a:pPr algn="ctr" defTabSz="912813" eaLnBrk="0" hangingPunct="0">
              <a:lnSpc>
                <a:spcPct val="80000"/>
              </a:lnSpc>
            </a:pPr>
            <a:r>
              <a:rPr lang="fa-IR" sz="2400" b="1" dirty="0" smtClean="0"/>
              <a:t>ازدحام</a:t>
            </a:r>
            <a:endParaRPr lang="en-US" sz="2400" b="1" dirty="0"/>
          </a:p>
        </p:txBody>
      </p:sp>
      <p:sp>
        <p:nvSpPr>
          <p:cNvPr id="9227" name="Line 10"/>
          <p:cNvSpPr>
            <a:spLocks noChangeShapeType="1"/>
          </p:cNvSpPr>
          <p:nvPr/>
        </p:nvSpPr>
        <p:spPr bwMode="auto">
          <a:xfrm flipV="1">
            <a:off x="3241675" y="3117850"/>
            <a:ext cx="1216025" cy="836613"/>
          </a:xfrm>
          <a:prstGeom prst="line">
            <a:avLst/>
          </a:prstGeom>
          <a:noFill/>
          <a:ln w="50800">
            <a:solidFill>
              <a:schemeClr val="tx2"/>
            </a:solidFill>
            <a:round/>
            <a:headEnd/>
            <a:tailEnd/>
          </a:ln>
        </p:spPr>
        <p:txBody>
          <a:bodyPr wrap="none" anchor="ctr"/>
          <a:lstStyle/>
          <a:p>
            <a:endParaRPr lang="en-US"/>
          </a:p>
        </p:txBody>
      </p:sp>
      <p:sp>
        <p:nvSpPr>
          <p:cNvPr id="9228" name="Line 11"/>
          <p:cNvSpPr>
            <a:spLocks noChangeShapeType="1"/>
          </p:cNvSpPr>
          <p:nvPr/>
        </p:nvSpPr>
        <p:spPr bwMode="auto">
          <a:xfrm flipV="1">
            <a:off x="4914900" y="3498850"/>
            <a:ext cx="684213" cy="455613"/>
          </a:xfrm>
          <a:prstGeom prst="line">
            <a:avLst/>
          </a:prstGeom>
          <a:noFill/>
          <a:ln w="50800">
            <a:solidFill>
              <a:schemeClr val="tx2"/>
            </a:solidFill>
            <a:round/>
            <a:headEnd/>
            <a:tailEnd/>
          </a:ln>
        </p:spPr>
        <p:txBody>
          <a:bodyPr wrap="none" anchor="ctr"/>
          <a:lstStyle/>
          <a:p>
            <a:endParaRPr lang="en-US"/>
          </a:p>
        </p:txBody>
      </p:sp>
      <p:sp>
        <p:nvSpPr>
          <p:cNvPr id="9229" name="Line 12"/>
          <p:cNvSpPr>
            <a:spLocks noChangeShapeType="1"/>
          </p:cNvSpPr>
          <p:nvPr/>
        </p:nvSpPr>
        <p:spPr bwMode="auto">
          <a:xfrm>
            <a:off x="4457700" y="3117850"/>
            <a:ext cx="457200" cy="0"/>
          </a:xfrm>
          <a:prstGeom prst="line">
            <a:avLst/>
          </a:prstGeom>
          <a:noFill/>
          <a:ln w="38100">
            <a:solidFill>
              <a:srgbClr val="FF0000"/>
            </a:solidFill>
            <a:round/>
            <a:headEnd/>
            <a:tailEnd/>
          </a:ln>
        </p:spPr>
        <p:txBody>
          <a:bodyPr wrap="none" anchor="ctr"/>
          <a:lstStyle/>
          <a:p>
            <a:endParaRPr lang="en-US"/>
          </a:p>
        </p:txBody>
      </p:sp>
      <p:sp>
        <p:nvSpPr>
          <p:cNvPr id="9230" name="Line 13"/>
          <p:cNvSpPr>
            <a:spLocks noChangeShapeType="1"/>
          </p:cNvSpPr>
          <p:nvPr/>
        </p:nvSpPr>
        <p:spPr bwMode="auto">
          <a:xfrm flipV="1">
            <a:off x="4914900" y="3117850"/>
            <a:ext cx="0" cy="836613"/>
          </a:xfrm>
          <a:prstGeom prst="line">
            <a:avLst/>
          </a:prstGeom>
          <a:noFill/>
          <a:ln w="19050">
            <a:solidFill>
              <a:schemeClr val="tx1"/>
            </a:solidFill>
            <a:prstDash val="sysDot"/>
            <a:round/>
            <a:headEnd/>
            <a:tailEnd/>
          </a:ln>
        </p:spPr>
        <p:txBody>
          <a:bodyPr wrap="none" anchor="ctr"/>
          <a:lstStyle/>
          <a:p>
            <a:endParaRPr lang="en-US"/>
          </a:p>
        </p:txBody>
      </p:sp>
      <p:sp>
        <p:nvSpPr>
          <p:cNvPr id="9231" name="Line 14"/>
          <p:cNvSpPr>
            <a:spLocks noChangeShapeType="1"/>
          </p:cNvSpPr>
          <p:nvPr/>
        </p:nvSpPr>
        <p:spPr bwMode="auto">
          <a:xfrm>
            <a:off x="5599113" y="3498850"/>
            <a:ext cx="457200" cy="0"/>
          </a:xfrm>
          <a:prstGeom prst="line">
            <a:avLst/>
          </a:prstGeom>
          <a:noFill/>
          <a:ln w="38100">
            <a:solidFill>
              <a:srgbClr val="FF0000"/>
            </a:solidFill>
            <a:round/>
            <a:headEnd/>
            <a:tailEnd/>
          </a:ln>
        </p:spPr>
        <p:txBody>
          <a:bodyPr wrap="none" anchor="ctr"/>
          <a:lstStyle/>
          <a:p>
            <a:endParaRPr lang="en-US"/>
          </a:p>
        </p:txBody>
      </p:sp>
      <p:sp>
        <p:nvSpPr>
          <p:cNvPr id="9232" name="Line 15"/>
          <p:cNvSpPr>
            <a:spLocks noChangeShapeType="1"/>
          </p:cNvSpPr>
          <p:nvPr/>
        </p:nvSpPr>
        <p:spPr bwMode="auto">
          <a:xfrm flipV="1">
            <a:off x="6056313" y="3498850"/>
            <a:ext cx="0" cy="608013"/>
          </a:xfrm>
          <a:prstGeom prst="line">
            <a:avLst/>
          </a:prstGeom>
          <a:noFill/>
          <a:ln w="19050">
            <a:solidFill>
              <a:schemeClr val="tx1"/>
            </a:solidFill>
            <a:prstDash val="sysDot"/>
            <a:round/>
            <a:headEnd/>
            <a:tailEnd/>
          </a:ln>
        </p:spPr>
        <p:txBody>
          <a:bodyPr wrap="none" anchor="ctr"/>
          <a:lstStyle/>
          <a:p>
            <a:endParaRPr lang="en-US"/>
          </a:p>
        </p:txBody>
      </p:sp>
      <p:sp>
        <p:nvSpPr>
          <p:cNvPr id="9233" name="Line 16"/>
          <p:cNvSpPr>
            <a:spLocks noChangeShapeType="1"/>
          </p:cNvSpPr>
          <p:nvPr/>
        </p:nvSpPr>
        <p:spPr bwMode="auto">
          <a:xfrm flipV="1">
            <a:off x="6056313" y="2890838"/>
            <a:ext cx="1751012" cy="1216025"/>
          </a:xfrm>
          <a:prstGeom prst="line">
            <a:avLst/>
          </a:prstGeom>
          <a:noFill/>
          <a:ln w="50800">
            <a:solidFill>
              <a:schemeClr val="tx2"/>
            </a:solidFill>
            <a:round/>
            <a:headEnd/>
            <a:tailEnd/>
          </a:ln>
        </p:spPr>
        <p:txBody>
          <a:bodyPr wrap="none" anchor="ctr"/>
          <a:lstStyle/>
          <a:p>
            <a:endParaRPr lang="en-US"/>
          </a:p>
        </p:txBody>
      </p:sp>
      <p:sp>
        <p:nvSpPr>
          <p:cNvPr id="9234" name="Line 17"/>
          <p:cNvSpPr>
            <a:spLocks noChangeShapeType="1"/>
          </p:cNvSpPr>
          <p:nvPr/>
        </p:nvSpPr>
        <p:spPr bwMode="auto">
          <a:xfrm>
            <a:off x="7807325" y="2890838"/>
            <a:ext cx="455613" cy="0"/>
          </a:xfrm>
          <a:prstGeom prst="line">
            <a:avLst/>
          </a:prstGeom>
          <a:noFill/>
          <a:ln w="38100">
            <a:solidFill>
              <a:srgbClr val="FF0000"/>
            </a:solidFill>
            <a:round/>
            <a:headEnd/>
            <a:tailEnd/>
          </a:ln>
        </p:spPr>
        <p:txBody>
          <a:bodyPr wrap="none" anchor="ctr"/>
          <a:lstStyle/>
          <a:p>
            <a:endParaRPr lang="en-US"/>
          </a:p>
        </p:txBody>
      </p:sp>
      <p:sp>
        <p:nvSpPr>
          <p:cNvPr id="9235" name="Line 18"/>
          <p:cNvSpPr>
            <a:spLocks noChangeShapeType="1"/>
          </p:cNvSpPr>
          <p:nvPr/>
        </p:nvSpPr>
        <p:spPr bwMode="auto">
          <a:xfrm flipV="1">
            <a:off x="8262938" y="2890838"/>
            <a:ext cx="0" cy="987425"/>
          </a:xfrm>
          <a:prstGeom prst="line">
            <a:avLst/>
          </a:prstGeom>
          <a:noFill/>
          <a:ln w="19050">
            <a:solidFill>
              <a:schemeClr val="tx1"/>
            </a:solidFill>
            <a:prstDash val="sysDot"/>
            <a:round/>
            <a:headEnd/>
            <a:tailEnd/>
          </a:ln>
        </p:spPr>
        <p:txBody>
          <a:bodyPr wrap="none" anchor="ctr"/>
          <a:lstStyle/>
          <a:p>
            <a:endParaRPr lang="en-US"/>
          </a:p>
        </p:txBody>
      </p:sp>
      <p:sp>
        <p:nvSpPr>
          <p:cNvPr id="9236" name="Line 19"/>
          <p:cNvSpPr>
            <a:spLocks noChangeShapeType="1"/>
          </p:cNvSpPr>
          <p:nvPr/>
        </p:nvSpPr>
        <p:spPr bwMode="auto">
          <a:xfrm flipV="1">
            <a:off x="8262938" y="3727450"/>
            <a:ext cx="304800" cy="150813"/>
          </a:xfrm>
          <a:prstGeom prst="line">
            <a:avLst/>
          </a:prstGeom>
          <a:noFill/>
          <a:ln w="50800">
            <a:solidFill>
              <a:schemeClr val="tx2"/>
            </a:solidFill>
            <a:round/>
            <a:headEnd/>
            <a:tailEnd/>
          </a:ln>
        </p:spPr>
        <p:txBody>
          <a:bodyPr wrap="none" anchor="ctr"/>
          <a:lstStyle/>
          <a:p>
            <a:endParaRPr lang="en-US"/>
          </a:p>
        </p:txBody>
      </p:sp>
      <p:sp>
        <p:nvSpPr>
          <p:cNvPr id="9237" name="Line 20"/>
          <p:cNvSpPr>
            <a:spLocks noChangeShapeType="1"/>
          </p:cNvSpPr>
          <p:nvPr/>
        </p:nvSpPr>
        <p:spPr bwMode="auto">
          <a:xfrm flipV="1">
            <a:off x="2403475" y="3159125"/>
            <a:ext cx="533400" cy="1825625"/>
          </a:xfrm>
          <a:prstGeom prst="line">
            <a:avLst/>
          </a:prstGeom>
          <a:noFill/>
          <a:ln w="19050">
            <a:solidFill>
              <a:schemeClr val="tx1"/>
            </a:solidFill>
            <a:round/>
            <a:headEnd/>
            <a:tailEnd type="triangle" w="med" len="med"/>
          </a:ln>
        </p:spPr>
        <p:txBody>
          <a:bodyPr wrap="none" anchor="ctr"/>
          <a:lstStyle/>
          <a:p>
            <a:endParaRPr lang="en-US"/>
          </a:p>
        </p:txBody>
      </p:sp>
      <p:sp>
        <p:nvSpPr>
          <p:cNvPr id="9238" name="Text Box 21"/>
          <p:cNvSpPr txBox="1">
            <a:spLocks noChangeArrowheads="1"/>
          </p:cNvSpPr>
          <p:nvPr/>
        </p:nvSpPr>
        <p:spPr bwMode="auto">
          <a:xfrm>
            <a:off x="1259740" y="5108575"/>
            <a:ext cx="1955689" cy="646183"/>
          </a:xfrm>
          <a:prstGeom prst="rect">
            <a:avLst/>
          </a:prstGeom>
          <a:noFill/>
          <a:ln w="50800">
            <a:noFill/>
            <a:miter lim="800000"/>
            <a:headEnd/>
            <a:tailEnd/>
          </a:ln>
        </p:spPr>
        <p:txBody>
          <a:bodyPr wrap="none" lIns="91294" tIns="45647" rIns="91294" bIns="45647">
            <a:spAutoFit/>
          </a:bodyPr>
          <a:lstStyle/>
          <a:p>
            <a:pPr algn="ctr" defTabSz="912813" eaLnBrk="0" hangingPunct="0">
              <a:lnSpc>
                <a:spcPct val="90000"/>
              </a:lnSpc>
            </a:pPr>
            <a:r>
              <a:rPr lang="fa-IR" sz="2000" b="1" dirty="0" smtClean="0"/>
              <a:t>گم شدن بسته </a:t>
            </a:r>
          </a:p>
          <a:p>
            <a:pPr algn="ctr" defTabSz="912813" eaLnBrk="0" hangingPunct="0">
              <a:lnSpc>
                <a:spcPct val="90000"/>
              </a:lnSpc>
            </a:pPr>
            <a:r>
              <a:rPr lang="fa-IR" sz="2000" b="1" dirty="0" smtClean="0"/>
              <a:t>و سرآمدن زمان سنج</a:t>
            </a:r>
          </a:p>
        </p:txBody>
      </p:sp>
      <p:sp>
        <p:nvSpPr>
          <p:cNvPr id="9239" name="Line 22"/>
          <p:cNvSpPr>
            <a:spLocks noChangeShapeType="1"/>
          </p:cNvSpPr>
          <p:nvPr/>
        </p:nvSpPr>
        <p:spPr bwMode="auto">
          <a:xfrm flipH="1" flipV="1">
            <a:off x="5295900" y="3692525"/>
            <a:ext cx="760413" cy="1370013"/>
          </a:xfrm>
          <a:prstGeom prst="line">
            <a:avLst/>
          </a:prstGeom>
          <a:noFill/>
          <a:ln w="19050">
            <a:solidFill>
              <a:schemeClr val="tx1"/>
            </a:solidFill>
            <a:round/>
            <a:headEnd/>
            <a:tailEnd type="triangle" w="med" len="med"/>
          </a:ln>
        </p:spPr>
        <p:txBody>
          <a:bodyPr wrap="none" anchor="ctr"/>
          <a:lstStyle/>
          <a:p>
            <a:endParaRPr lang="en-US"/>
          </a:p>
        </p:txBody>
      </p:sp>
      <p:sp>
        <p:nvSpPr>
          <p:cNvPr id="9240" name="Text Box 23"/>
          <p:cNvSpPr txBox="1">
            <a:spLocks noChangeArrowheads="1"/>
          </p:cNvSpPr>
          <p:nvPr/>
        </p:nvSpPr>
        <p:spPr bwMode="auto">
          <a:xfrm>
            <a:off x="5900240" y="5064125"/>
            <a:ext cx="1085259" cy="646183"/>
          </a:xfrm>
          <a:prstGeom prst="rect">
            <a:avLst/>
          </a:prstGeom>
          <a:noFill/>
          <a:ln w="50800">
            <a:noFill/>
            <a:miter lim="800000"/>
            <a:headEnd/>
            <a:tailEnd/>
          </a:ln>
        </p:spPr>
        <p:txBody>
          <a:bodyPr wrap="none" lIns="91294" tIns="45647" rIns="91294" bIns="45647">
            <a:spAutoFit/>
          </a:bodyPr>
          <a:lstStyle/>
          <a:p>
            <a:pPr algn="ctr" defTabSz="912813" eaLnBrk="0" hangingPunct="0">
              <a:lnSpc>
                <a:spcPct val="90000"/>
              </a:lnSpc>
            </a:pPr>
            <a:r>
              <a:rPr lang="fa-IR" sz="2000" b="1" dirty="0" smtClean="0"/>
              <a:t>رشد جمعی</a:t>
            </a:r>
          </a:p>
          <a:p>
            <a:pPr algn="ctr" defTabSz="912813" eaLnBrk="0" hangingPunct="0">
              <a:lnSpc>
                <a:spcPct val="90000"/>
              </a:lnSpc>
            </a:pPr>
            <a:r>
              <a:rPr lang="fa-IR" sz="2000" b="1" dirty="0" smtClean="0"/>
              <a:t>پنجره</a:t>
            </a:r>
            <a:endParaRPr lang="en-US" sz="2000" b="1" dirty="0"/>
          </a:p>
        </p:txBody>
      </p:sp>
      <p:sp>
        <p:nvSpPr>
          <p:cNvPr id="9241" name="Line 24"/>
          <p:cNvSpPr>
            <a:spLocks noChangeShapeType="1"/>
          </p:cNvSpPr>
          <p:nvPr/>
        </p:nvSpPr>
        <p:spPr bwMode="auto">
          <a:xfrm flipH="1" flipV="1">
            <a:off x="3241675" y="3463925"/>
            <a:ext cx="1141413" cy="1520825"/>
          </a:xfrm>
          <a:prstGeom prst="line">
            <a:avLst/>
          </a:prstGeom>
          <a:noFill/>
          <a:ln w="19050">
            <a:solidFill>
              <a:schemeClr val="tx1"/>
            </a:solidFill>
            <a:round/>
            <a:headEnd/>
            <a:tailEnd type="triangle" w="med" len="med"/>
          </a:ln>
        </p:spPr>
        <p:txBody>
          <a:bodyPr wrap="none" anchor="ctr"/>
          <a:lstStyle/>
          <a:p>
            <a:endParaRPr lang="en-US"/>
          </a:p>
        </p:txBody>
      </p:sp>
      <p:sp>
        <p:nvSpPr>
          <p:cNvPr id="9242" name="Text Box 25"/>
          <p:cNvSpPr txBox="1">
            <a:spLocks noChangeArrowheads="1"/>
          </p:cNvSpPr>
          <p:nvPr/>
        </p:nvSpPr>
        <p:spPr bwMode="auto">
          <a:xfrm>
            <a:off x="3456411" y="4987925"/>
            <a:ext cx="1880348" cy="646183"/>
          </a:xfrm>
          <a:prstGeom prst="rect">
            <a:avLst/>
          </a:prstGeom>
          <a:noFill/>
          <a:ln w="50800">
            <a:noFill/>
            <a:miter lim="800000"/>
            <a:headEnd/>
            <a:tailEnd/>
          </a:ln>
        </p:spPr>
        <p:txBody>
          <a:bodyPr wrap="none" lIns="91294" tIns="45647" rIns="91294" bIns="45647">
            <a:spAutoFit/>
          </a:bodyPr>
          <a:lstStyle/>
          <a:p>
            <a:pPr algn="ctr" defTabSz="912813" eaLnBrk="0" hangingPunct="0">
              <a:lnSpc>
                <a:spcPct val="90000"/>
              </a:lnSpc>
            </a:pPr>
            <a:r>
              <a:rPr lang="fa-IR" sz="2000" b="1" dirty="0" smtClean="0"/>
              <a:t>کم کردن پنجره ی </a:t>
            </a:r>
          </a:p>
          <a:p>
            <a:pPr algn="ctr" defTabSz="912813" eaLnBrk="0" hangingPunct="0">
              <a:lnSpc>
                <a:spcPct val="90000"/>
              </a:lnSpc>
            </a:pPr>
            <a:r>
              <a:rPr lang="fa-IR" sz="2000" b="1" dirty="0" smtClean="0"/>
              <a:t>ازدحام و نرخ ارسال</a:t>
            </a:r>
            <a:endParaRPr lang="en-US" sz="2000"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a:noFill/>
        </p:spPr>
        <p:txBody>
          <a:bodyPr/>
          <a:lstStyle/>
          <a:p>
            <a:fld id="{A72AB0F0-9FBE-42C1-9459-66FEC5A31B43}" type="slidenum">
              <a:rPr lang="en-US" smtClean="0"/>
              <a:pPr/>
              <a:t>9</a:t>
            </a:fld>
            <a:endParaRPr lang="en-US" smtClean="0"/>
          </a:p>
        </p:txBody>
      </p:sp>
      <p:sp>
        <p:nvSpPr>
          <p:cNvPr id="10243" name="Rectangle 2"/>
          <p:cNvSpPr>
            <a:spLocks noGrp="1" noChangeArrowheads="1"/>
          </p:cNvSpPr>
          <p:nvPr>
            <p:ph type="title"/>
          </p:nvPr>
        </p:nvSpPr>
        <p:spPr/>
        <p:txBody>
          <a:bodyPr/>
          <a:lstStyle/>
          <a:p>
            <a:pPr eaLnBrk="1" hangingPunct="1"/>
            <a:r>
              <a:rPr lang="fa-IR" sz="3600" dirty="0" smtClean="0"/>
              <a:t>بهبود بازیابی بسته‌های گم شده:</a:t>
            </a:r>
            <a:br>
              <a:rPr lang="fa-IR" sz="3600" dirty="0" smtClean="0"/>
            </a:br>
            <a:r>
              <a:rPr lang="fa-IR" sz="3600" dirty="0" smtClean="0"/>
              <a:t>ارسال مجدد سریع</a:t>
            </a:r>
            <a:endParaRPr lang="en-US" sz="3600" dirty="0" smtClean="0"/>
          </a:p>
        </p:txBody>
      </p:sp>
      <p:sp>
        <p:nvSpPr>
          <p:cNvPr id="10244" name="Rectangle 3"/>
          <p:cNvSpPr>
            <a:spLocks noGrp="1" noChangeArrowheads="1"/>
          </p:cNvSpPr>
          <p:nvPr>
            <p:ph type="body" idx="1"/>
          </p:nvPr>
        </p:nvSpPr>
        <p:spPr/>
        <p:txBody>
          <a:bodyPr/>
          <a:lstStyle/>
          <a:p>
            <a:pPr algn="r" rtl="1" eaLnBrk="1" hangingPunct="1">
              <a:lnSpc>
                <a:spcPct val="90000"/>
              </a:lnSpc>
            </a:pPr>
            <a:r>
              <a:rPr lang="fa-IR" sz="2000" dirty="0" smtClean="0"/>
              <a:t>این که منتظر انقضای زمان سنج بمانیم و بعد داده ی گم شده را مجددا ارسال کنیم ناکارآمد است.</a:t>
            </a:r>
          </a:p>
          <a:p>
            <a:pPr algn="r" rtl="1" eaLnBrk="1" hangingPunct="1">
              <a:lnSpc>
                <a:spcPct val="90000"/>
              </a:lnSpc>
            </a:pPr>
            <a:endParaRPr lang="fa-IR" sz="2000" dirty="0" smtClean="0"/>
          </a:p>
          <a:p>
            <a:pPr algn="r" rtl="1" eaLnBrk="1" hangingPunct="1">
              <a:lnSpc>
                <a:spcPct val="90000"/>
              </a:lnSpc>
            </a:pPr>
            <a:r>
              <a:rPr lang="fa-IR" sz="2000" dirty="0" smtClean="0"/>
              <a:t>آیا راه سریعتری وجود دارد؟</a:t>
            </a:r>
          </a:p>
          <a:p>
            <a:pPr lvl="1" algn="r" rtl="1" eaLnBrk="1" hangingPunct="1">
              <a:lnSpc>
                <a:spcPct val="90000"/>
              </a:lnSpc>
            </a:pPr>
            <a:r>
              <a:rPr lang="fa-IR" sz="1600" dirty="0" smtClean="0"/>
              <a:t>از تصدیقهای تکراری به عنوان علامت ازدحام استفاده کنید. </a:t>
            </a:r>
          </a:p>
          <a:p>
            <a:pPr lvl="1" algn="r" rtl="1" eaLnBrk="1" hangingPunct="1">
              <a:lnSpc>
                <a:spcPct val="90000"/>
              </a:lnSpc>
            </a:pPr>
            <a:r>
              <a:rPr lang="fa-IR" sz="1600" dirty="0" smtClean="0"/>
              <a:t>به اینکار ارسال مجدد سریع گفته می شود.</a:t>
            </a:r>
          </a:p>
          <a:p>
            <a:pPr lvl="2" eaLnBrk="1" hangingPunct="1">
              <a:lnSpc>
                <a:spcPct val="90000"/>
              </a:lnSpc>
              <a:buNone/>
            </a:pPr>
            <a:endParaRPr lang="en-US" sz="1600" b="1" i="1" dirty="0" smtClean="0">
              <a:solidFill>
                <a:srgbClr val="FF0000"/>
              </a:solidFill>
            </a:endParaRPr>
          </a:p>
          <a:p>
            <a:pPr algn="r" rtl="1" eaLnBrk="1" hangingPunct="1">
              <a:lnSpc>
                <a:spcPct val="90000"/>
              </a:lnSpc>
            </a:pPr>
            <a:r>
              <a:rPr lang="fa-IR" sz="2000" dirty="0" smtClean="0"/>
              <a:t>تصدیق تکراری چیست؟</a:t>
            </a:r>
          </a:p>
          <a:p>
            <a:pPr lvl="1" algn="r" rtl="1" eaLnBrk="1" hangingPunct="1">
              <a:lnSpc>
                <a:spcPct val="90000"/>
              </a:lnSpc>
            </a:pPr>
            <a:r>
              <a:rPr lang="fa-IR" sz="1600" dirty="0" smtClean="0"/>
              <a:t>یک شماره ی ترتیب دوبار تصدیق شود. </a:t>
            </a:r>
          </a:p>
          <a:p>
            <a:pPr lvl="2" eaLnBrk="1" hangingPunct="1">
              <a:lnSpc>
                <a:spcPct val="90000"/>
              </a:lnSpc>
              <a:buNone/>
            </a:pPr>
            <a:endParaRPr lang="en-US" sz="1600" dirty="0" smtClean="0"/>
          </a:p>
          <a:p>
            <a:pPr algn="r" rtl="1" eaLnBrk="1" hangingPunct="1">
              <a:lnSpc>
                <a:spcPct val="90000"/>
              </a:lnSpc>
            </a:pPr>
            <a:r>
              <a:rPr lang="fa-IR" sz="2000" dirty="0" smtClean="0"/>
              <a:t>علت دریافت تصدیق تکراری گم شدن بعضی بسته ها (یا  گیر کردن آنها در ازدحام) است .</a:t>
            </a:r>
          </a:p>
          <a:p>
            <a:pPr lvl="1" algn="r" rtl="1" eaLnBrk="1" hangingPunct="1">
              <a:lnSpc>
                <a:spcPct val="90000"/>
              </a:lnSpc>
            </a:pPr>
            <a:r>
              <a:rPr lang="fa-IR" sz="1600" dirty="0" smtClean="0"/>
              <a:t>بعد از دریافت خارج ازنوبت </a:t>
            </a:r>
            <a:r>
              <a:rPr lang="fa-IR" sz="1600" dirty="0" smtClean="0"/>
              <a:t>بسته‌</a:t>
            </a:r>
            <a:r>
              <a:rPr lang="fa-IR" sz="1600" dirty="0" smtClean="0"/>
              <a:t> </a:t>
            </a:r>
            <a:r>
              <a:rPr lang="fa-IR" sz="1600" dirty="0" smtClean="0"/>
              <a:t>و یا بسته ی تکراری</a:t>
            </a:r>
            <a:r>
              <a:rPr lang="fa-IR" sz="1600" dirty="0" smtClean="0"/>
              <a:t> </a:t>
            </a:r>
            <a:r>
              <a:rPr lang="fa-IR" sz="1600" dirty="0" smtClean="0"/>
              <a:t>در گیرنده، یک تصدیق تکراری ارسال می شود.</a:t>
            </a:r>
          </a:p>
          <a:p>
            <a:pPr lvl="1" algn="r" rtl="1" eaLnBrk="1" hangingPunct="1">
              <a:lnSpc>
                <a:spcPct val="90000"/>
              </a:lnSpc>
            </a:pPr>
            <a:r>
              <a:rPr lang="fa-IR" sz="1600" dirty="0" smtClean="0"/>
              <a:t>دقت کنید </a:t>
            </a:r>
            <a:r>
              <a:rPr lang="en-US" sz="1600" dirty="0" smtClean="0"/>
              <a:t>TCP</a:t>
            </a:r>
            <a:r>
              <a:rPr lang="fa-IR" sz="1600" dirty="0" smtClean="0"/>
              <a:t> موظف است که به ازای دریافت هر بسته‌ داده یک تصدیق بفرستد. </a:t>
            </a:r>
          </a:p>
          <a:p>
            <a:pPr algn="r" rtl="1" eaLnBrk="1" hangingPunct="1">
              <a:lnSpc>
                <a:spcPct val="90000"/>
              </a:lnSpc>
            </a:pPr>
            <a:endParaRPr lang="fa-IR" sz="2000" dirty="0" smtClean="0"/>
          </a:p>
          <a:p>
            <a:pPr algn="r" rtl="1" eaLnBrk="1" hangingPunct="1">
              <a:lnSpc>
                <a:spcPct val="90000"/>
              </a:lnSpc>
            </a:pPr>
            <a:r>
              <a:rPr lang="fa-IR" sz="2000" dirty="0" smtClean="0"/>
              <a:t>دریافت سه یا بیشتر تصدیق تکراری به منزله ی گم شدن یک بسته تلقی می شود. </a:t>
            </a:r>
          </a:p>
          <a:p>
            <a:pPr lvl="1" algn="r" rtl="1" eaLnBrk="1" hangingPunct="1">
              <a:lnSpc>
                <a:spcPct val="90000"/>
              </a:lnSpc>
            </a:pPr>
            <a:r>
              <a:rPr lang="fa-IR" sz="1600" dirty="0" smtClean="0"/>
              <a:t>دیگر منتظر انقضای مهلت زمان سنج مربوطه نمی مانیم. </a:t>
            </a:r>
            <a:endParaRPr lang="en-US" sz="18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Comic Sans MS"/>
        <a:ea typeface=""/>
        <a:cs typeface="Arial"/>
      </a:majorFont>
      <a:minorFont>
        <a:latin typeface="Comic Sans MS"/>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Comic Sans MS" pitchFamily="66"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Comic Sans MS" pitchFamily="66"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12225</TotalTime>
  <Words>1670</Words>
  <Application>Microsoft Office PowerPoint</Application>
  <PresentationFormat>On-screen Show (4:3)</PresentationFormat>
  <Paragraphs>301</Paragraphs>
  <Slides>22</Slides>
  <Notes>22</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Default Design</vt:lpstr>
      <vt:lpstr>شبکه های کامپیوتری II</vt:lpstr>
      <vt:lpstr>قابلیت اطمینان</vt:lpstr>
      <vt:lpstr>بازیابی بسته‌های گم شده</vt:lpstr>
      <vt:lpstr>تخمین RTT</vt:lpstr>
      <vt:lpstr>Jacobson’s Retransmission Timeout (RTO)</vt:lpstr>
      <vt:lpstr>Packet Pacing</vt:lpstr>
      <vt:lpstr>پیاده سازیAIMD </vt:lpstr>
      <vt:lpstr>رفتار کنترل و اجتناب از ازدحام در کنار انقضای مهلت زمانی</vt:lpstr>
      <vt:lpstr>بهبود بازیابی بسته‌های گم شده: ارسال مجدد سریع</vt:lpstr>
      <vt:lpstr>ارسال مجدد سریع</vt:lpstr>
      <vt:lpstr>چگونه پنجره ی ازدحام را تغییر دهیم؟</vt:lpstr>
      <vt:lpstr>حفظ خود تنظیمی: بازیابی سریع </vt:lpstr>
      <vt:lpstr>بازیابی سریع (رنو)</vt:lpstr>
      <vt:lpstr>ممکن است تصدیقهای تکراری کافی نباشند: و مهلت زمان سنج سر آید. </vt:lpstr>
      <vt:lpstr>رسیدن به حالت پایدار</vt:lpstr>
      <vt:lpstr>شروع آهسته</vt:lpstr>
      <vt:lpstr>مثالی از شروع آهسته </vt:lpstr>
      <vt:lpstr>بازگشت به شروع آهسته</vt:lpstr>
      <vt:lpstr>رفتار دندانه اره‌ای TCP به صورت کامل</vt:lpstr>
      <vt:lpstr>کارآیی TCP و نقش بافر کردن</vt:lpstr>
      <vt:lpstr>کارآیی TCP</vt:lpstr>
      <vt:lpstr>لینک بافر شده</vt:lpstr>
    </vt:vector>
  </TitlesOfParts>
  <Company>Carnegie Mellon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15-441 Lecture</dc:title>
  <dc:creator>Srinivasan Seshan</dc:creator>
  <cp:lastModifiedBy>مظفر</cp:lastModifiedBy>
  <cp:revision>416</cp:revision>
  <dcterms:created xsi:type="dcterms:W3CDTF">2001-06-06T05:25:08Z</dcterms:created>
  <dcterms:modified xsi:type="dcterms:W3CDTF">2014-04-06T15:09:30Z</dcterms:modified>
</cp:coreProperties>
</file>