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265" r:id="rId2"/>
    <p:sldId id="420" r:id="rId3"/>
    <p:sldId id="422" r:id="rId4"/>
    <p:sldId id="427" r:id="rId5"/>
    <p:sldId id="429" r:id="rId6"/>
    <p:sldId id="430" r:id="rId7"/>
    <p:sldId id="431" r:id="rId8"/>
    <p:sldId id="514" r:id="rId9"/>
    <p:sldId id="515" r:id="rId10"/>
    <p:sldId id="516" r:id="rId11"/>
    <p:sldId id="517" r:id="rId12"/>
    <p:sldId id="519" r:id="rId13"/>
    <p:sldId id="488" r:id="rId14"/>
    <p:sldId id="489" r:id="rId15"/>
    <p:sldId id="509" r:id="rId16"/>
    <p:sldId id="492" r:id="rId17"/>
    <p:sldId id="498" r:id="rId18"/>
    <p:sldId id="494" r:id="rId19"/>
    <p:sldId id="495" r:id="rId20"/>
    <p:sldId id="496" r:id="rId21"/>
    <p:sldId id="510" r:id="rId22"/>
    <p:sldId id="511" r:id="rId23"/>
    <p:sldId id="512" r:id="rId24"/>
  </p:sldIdLst>
  <p:sldSz cx="9144000" cy="6858000" type="screen4x3"/>
  <p:notesSz cx="6845300" cy="9396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6F6FFF"/>
    <a:srgbClr val="3333FF"/>
    <a:srgbClr val="00CC00"/>
    <a:srgbClr val="00CC99"/>
    <a:srgbClr val="993300"/>
    <a:srgbClr val="33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87" autoAdjust="0"/>
  </p:normalViewPr>
  <p:slideViewPr>
    <p:cSldViewPr>
      <p:cViewPr>
        <p:scale>
          <a:sx n="50" d="100"/>
          <a:sy n="50" d="100"/>
        </p:scale>
        <p:origin x="-1722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8100"/>
            <a:ext cx="29670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8100"/>
            <a:ext cx="29670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pitchFamily="18" charset="0"/>
              </a:defRPr>
            </a:lvl1pPr>
          </a:lstStyle>
          <a:p>
            <a:fld id="{E4EDCDFF-41D1-4308-B3D6-76445946F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93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6438"/>
            <a:ext cx="4697413" cy="3522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2463"/>
            <a:ext cx="5019675" cy="422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8100"/>
            <a:ext cx="29670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8100"/>
            <a:ext cx="29670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pitchFamily="18" charset="0"/>
              </a:defRPr>
            </a:lvl1pPr>
          </a:lstStyle>
          <a:p>
            <a:fld id="{D41E60AE-E135-4990-B4E5-AA966117F7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015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45FAB3-C300-4E08-AFFA-E92C2CB26F5C}" type="slidenum">
              <a:rPr lang="en-US"/>
              <a:pPr/>
              <a:t>1</a:t>
            </a:fld>
            <a:endParaRPr lang="en-US"/>
          </a:p>
        </p:txBody>
      </p:sp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1198D9-A20B-4D2B-B2E0-27905F4B9702}" type="slidenum">
              <a:rPr lang="en-US"/>
              <a:pPr/>
              <a:t>10</a:t>
            </a:fld>
            <a:endParaRPr lang="en-US"/>
          </a:p>
        </p:txBody>
      </p:sp>
      <p:sp>
        <p:nvSpPr>
          <p:cNvPr id="49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5B6AF-20DE-4ABF-B9B1-65CF34E8D90B}" type="slidenum">
              <a:rPr lang="en-US"/>
              <a:pPr/>
              <a:t>11</a:t>
            </a:fld>
            <a:endParaRPr lang="en-US"/>
          </a:p>
        </p:txBody>
      </p:sp>
      <p:sp>
        <p:nvSpPr>
          <p:cNvPr id="49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1B1DDA-ED87-4F0C-8E39-26B9B3D6B8CC}" type="slidenum">
              <a:rPr lang="en-US"/>
              <a:pPr/>
              <a:t>12</a:t>
            </a:fld>
            <a:endParaRPr lang="en-US"/>
          </a:p>
        </p:txBody>
      </p:sp>
      <p:sp>
        <p:nvSpPr>
          <p:cNvPr id="49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A73818-FA59-48D2-911D-2C0330B1B4D3}" type="slidenum">
              <a:rPr lang="en-US"/>
              <a:pPr/>
              <a:t>13</a:t>
            </a:fld>
            <a:endParaRPr lang="en-US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C4BFD5-FE1F-47FC-89DD-ADC513CCCE97}" type="slidenum">
              <a:rPr lang="en-US"/>
              <a:pPr/>
              <a:t>14</a:t>
            </a:fld>
            <a:endParaRPr lang="en-US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4F1025-96EE-426A-B140-4D023EDACE5E}" type="slidenum">
              <a:rPr lang="en-US"/>
              <a:pPr/>
              <a:t>15</a:t>
            </a:fld>
            <a:endParaRPr lang="en-US"/>
          </a:p>
        </p:txBody>
      </p:sp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B2E4C3-89F8-4065-878F-E6FD6F0324E9}" type="slidenum">
              <a:rPr lang="en-US"/>
              <a:pPr/>
              <a:t>16</a:t>
            </a:fld>
            <a:endParaRPr lang="en-US"/>
          </a:p>
        </p:txBody>
      </p:sp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206A20-8993-498F-8A09-EC9D7F104F9C}" type="slidenum">
              <a:rPr lang="en-US"/>
              <a:pPr/>
              <a:t>17</a:t>
            </a:fld>
            <a:endParaRPr lang="en-US"/>
          </a:p>
        </p:txBody>
      </p:sp>
      <p:sp>
        <p:nvSpPr>
          <p:cNvPr id="42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808DE8-48C5-4BCF-92DE-F153F8738AC9}" type="slidenum">
              <a:rPr lang="en-US"/>
              <a:pPr/>
              <a:t>18</a:t>
            </a:fld>
            <a:endParaRPr lang="en-US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B8B935-01EF-4B86-BC2D-F82A055DF062}" type="slidenum">
              <a:rPr lang="en-US"/>
              <a:pPr/>
              <a:t>19</a:t>
            </a:fld>
            <a:endParaRPr lang="en-US"/>
          </a:p>
        </p:txBody>
      </p:sp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287D0E-554D-4772-BCAE-A59F82650165}" type="slidenum">
              <a:rPr lang="en-US"/>
              <a:pPr/>
              <a:t>2</a:t>
            </a:fld>
            <a:endParaRPr lang="en-US"/>
          </a:p>
        </p:txBody>
      </p:sp>
      <p:sp>
        <p:nvSpPr>
          <p:cNvPr id="39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D616AE-160A-4FA5-B575-87D50B01C86B}" type="slidenum">
              <a:rPr lang="en-US"/>
              <a:pPr/>
              <a:t>20</a:t>
            </a:fld>
            <a:endParaRPr lang="en-US"/>
          </a:p>
        </p:txBody>
      </p:sp>
      <p:sp>
        <p:nvSpPr>
          <p:cNvPr id="43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FB5511-22A7-4315-87FA-6F8D014C8F47}" type="slidenum">
              <a:rPr lang="en-US"/>
              <a:pPr/>
              <a:t>21</a:t>
            </a:fld>
            <a:endParaRPr lang="en-US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A4718D-0F50-4D69-AE09-7DE3F5DD76AE}" type="slidenum">
              <a:rPr lang="en-US"/>
              <a:pPr/>
              <a:t>22</a:t>
            </a:fld>
            <a:endParaRPr lang="en-US"/>
          </a:p>
        </p:txBody>
      </p:sp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6680D6-97FA-4786-ABC2-2D9EF339592E}" type="slidenum">
              <a:rPr lang="en-US"/>
              <a:pPr/>
              <a:t>23</a:t>
            </a:fld>
            <a:endParaRPr lang="en-US"/>
          </a:p>
        </p:txBody>
      </p:sp>
      <p:sp>
        <p:nvSpPr>
          <p:cNvPr id="48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D939DF-416A-4687-8AA1-D091C0CAF9E5}" type="slidenum">
              <a:rPr lang="en-US"/>
              <a:pPr/>
              <a:t>3</a:t>
            </a:fld>
            <a:endParaRPr lang="en-US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783D3B-8330-4190-851A-835A4FA807F5}" type="slidenum">
              <a:rPr lang="en-US"/>
              <a:pPr/>
              <a:t>4</a:t>
            </a:fld>
            <a:endParaRPr lang="en-US"/>
          </a:p>
        </p:txBody>
      </p:sp>
      <p:sp>
        <p:nvSpPr>
          <p:cNvPr id="39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B5FD5-8211-4D48-A9DC-91424B176AB8}" type="slidenum">
              <a:rPr lang="en-US"/>
              <a:pPr/>
              <a:t>5</a:t>
            </a:fld>
            <a:endParaRPr lang="en-US"/>
          </a:p>
        </p:txBody>
      </p:sp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35D68-2C2E-46B1-BFEF-7379298979B2}" type="slidenum">
              <a:rPr lang="en-US"/>
              <a:pPr/>
              <a:t>6</a:t>
            </a:fld>
            <a:endParaRPr lang="en-US"/>
          </a:p>
        </p:txBody>
      </p:sp>
      <p:sp>
        <p:nvSpPr>
          <p:cNvPr id="40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3BE9C1-7C6C-4978-9E7A-F5E810295FBD}" type="slidenum">
              <a:rPr lang="en-US"/>
              <a:pPr/>
              <a:t>7</a:t>
            </a:fld>
            <a:endParaRPr lang="en-US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E48125-2CA3-4738-B069-3424CAADED81}" type="slidenum">
              <a:rPr lang="en-US"/>
              <a:pPr/>
              <a:t>8</a:t>
            </a:fld>
            <a:endParaRPr lang="en-US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F43F8-85FB-46A8-84C0-9EE0756625B6}" type="slidenum">
              <a:rPr lang="en-US"/>
              <a:pPr/>
              <a:t>9</a:t>
            </a:fld>
            <a:endParaRPr lang="en-US"/>
          </a:p>
        </p:txBody>
      </p:sp>
      <p:sp>
        <p:nvSpPr>
          <p:cNvPr id="49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7C3DB-AF39-424D-B947-989F92FA56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E85F-42B4-4C73-8E31-06FC5FCAE3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65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65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6F9E0-5D8C-45A3-9554-79A91CCCBE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D6F17-1FD3-46CA-AB15-6B7890E76F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505B2-6D8D-4A02-80BC-9DB30D8EF5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0013"/>
            <a:ext cx="4038600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4038600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18902-1D50-49A4-801A-13FC42603F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269F9-2432-4918-8FBA-2F1EEBABF8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DDC06-B01D-4AE8-9B0E-1639BE452D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9708D-3888-4BE6-8E3E-52C681DC2D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9BD0E-33D7-40F0-B997-C99AFCF06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05406-966F-4098-B987-2D829C585A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0013"/>
            <a:ext cx="8229600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89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89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8202A3-6630-4B4B-90C4-771F1E1A11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fa-IR" dirty="0" smtClean="0"/>
              <a:t>شبکه های کامپیوتری 2</a:t>
            </a:r>
            <a:endParaRPr lang="en-US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2800" dirty="0"/>
          </a:p>
          <a:p>
            <a:pPr rtl="1">
              <a:lnSpc>
                <a:spcPct val="80000"/>
              </a:lnSpc>
            </a:pPr>
            <a:r>
              <a:rPr lang="fa-IR" sz="2800" dirty="0" smtClean="0"/>
              <a:t>درس اول</a:t>
            </a:r>
            <a:endParaRPr lang="en-US" sz="2800" dirty="0" smtClean="0"/>
          </a:p>
          <a:p>
            <a:pPr rtl="1">
              <a:lnSpc>
                <a:spcPct val="80000"/>
              </a:lnSpc>
            </a:pPr>
            <a:r>
              <a:rPr lang="fa-IR" sz="2800" dirty="0" smtClean="0"/>
              <a:t>چند پخشی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97C1-C6F3-49F1-938B-2782B7F3DE0A}" type="slidenum">
              <a:rPr lang="en-US"/>
              <a:pPr/>
              <a:t>10</a:t>
            </a:fld>
            <a:endParaRPr lang="en-US"/>
          </a:p>
        </p:txBody>
      </p:sp>
      <p:sp>
        <p:nvSpPr>
          <p:cNvPr id="492546" name="Line 2"/>
          <p:cNvSpPr>
            <a:spLocks noChangeShapeType="1"/>
          </p:cNvSpPr>
          <p:nvPr/>
        </p:nvSpPr>
        <p:spPr bwMode="auto">
          <a:xfrm flipV="1">
            <a:off x="3683000" y="1371600"/>
            <a:ext cx="5080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47" name="Line 3"/>
          <p:cNvSpPr>
            <a:spLocks noChangeShapeType="1"/>
          </p:cNvSpPr>
          <p:nvPr/>
        </p:nvSpPr>
        <p:spPr bwMode="auto">
          <a:xfrm flipH="1" flipV="1">
            <a:off x="3200400" y="1371600"/>
            <a:ext cx="4826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48" name="Line 4"/>
          <p:cNvSpPr>
            <a:spLocks noChangeShapeType="1"/>
          </p:cNvSpPr>
          <p:nvPr/>
        </p:nvSpPr>
        <p:spPr bwMode="auto">
          <a:xfrm flipV="1">
            <a:off x="6273800" y="1371600"/>
            <a:ext cx="4318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49" name="Line 5"/>
          <p:cNvSpPr>
            <a:spLocks noChangeShapeType="1"/>
          </p:cNvSpPr>
          <p:nvPr/>
        </p:nvSpPr>
        <p:spPr bwMode="auto">
          <a:xfrm flipH="1" flipV="1">
            <a:off x="5791200" y="1371600"/>
            <a:ext cx="4826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title"/>
          </p:nvPr>
        </p:nvSpPr>
        <p:spPr>
          <a:xfrm>
            <a:off x="700088" y="274638"/>
            <a:ext cx="7583487" cy="839787"/>
          </a:xfrm>
          <a:noFill/>
          <a:ln/>
        </p:spPr>
        <p:txBody>
          <a:bodyPr lIns="90488" tIns="44450" rIns="90488" bIns="44450"/>
          <a:lstStyle/>
          <a:p>
            <a:pPr rtl="1"/>
            <a:r>
              <a:rPr lang="fa-IR" dirty="0" smtClean="0"/>
              <a:t>ادامه</a:t>
            </a:r>
            <a:endParaRPr lang="en-US" dirty="0"/>
          </a:p>
        </p:txBody>
      </p:sp>
      <p:sp>
        <p:nvSpPr>
          <p:cNvPr id="4925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3400" y="4038600"/>
            <a:ext cx="8229600" cy="2514600"/>
          </a:xfrm>
          <a:noFill/>
          <a:ln/>
        </p:spPr>
        <p:txBody>
          <a:bodyPr lIns="90488" tIns="44450" rIns="90488" bIns="44450"/>
          <a:lstStyle/>
          <a:p>
            <a:pPr marL="285750" indent="-285750" algn="r" rtl="1"/>
            <a:r>
              <a:rPr lang="fa-IR" sz="2000" dirty="0" smtClean="0"/>
              <a:t>زمانی که یک میزبان زمان سنجش را برای گروه </a:t>
            </a:r>
            <a:r>
              <a:rPr lang="en-US" sz="2000" dirty="0" smtClean="0"/>
              <a:t>G</a:t>
            </a:r>
            <a:r>
              <a:rPr lang="fa-IR" sz="2000" dirty="0" smtClean="0"/>
              <a:t> خاتمه می دهد یک گزارش عضویت با </a:t>
            </a:r>
            <a:r>
              <a:rPr lang="en-US" sz="2000" dirty="0" smtClean="0"/>
              <a:t>TTL=1</a:t>
            </a:r>
            <a:r>
              <a:rPr lang="fa-IR" sz="2000" dirty="0" smtClean="0"/>
              <a:t> برای گروه </a:t>
            </a:r>
            <a:r>
              <a:rPr lang="en-US" sz="2000" dirty="0" smtClean="0"/>
              <a:t>G</a:t>
            </a:r>
            <a:r>
              <a:rPr lang="fa-IR" sz="2000" dirty="0" smtClean="0"/>
              <a:t> ارسال می کند</a:t>
            </a:r>
          </a:p>
          <a:p>
            <a:pPr marL="285750" indent="-285750" algn="r" rtl="1"/>
            <a:r>
              <a:rPr lang="fa-IR" sz="2000" dirty="0" smtClean="0"/>
              <a:t>دیگر اعضای گروه </a:t>
            </a:r>
            <a:r>
              <a:rPr lang="en-US" sz="2000" dirty="0" smtClean="0"/>
              <a:t>G</a:t>
            </a:r>
            <a:r>
              <a:rPr lang="fa-IR" sz="2000" dirty="0" smtClean="0"/>
              <a:t> به گزارش گوش می دهند و زمان سنج هایشان را متوقف می کنند</a:t>
            </a:r>
          </a:p>
          <a:p>
            <a:pPr marL="285750" indent="-285750" algn="r" rtl="1"/>
            <a:r>
              <a:rPr lang="fa-IR" sz="2000" dirty="0" smtClean="0"/>
              <a:t>مسیریاب ها به تمام گزارش ها گوش می دهند و عدم پاسخ به گروه ها یک وقفه ایجاد می کند </a:t>
            </a:r>
          </a:p>
          <a:p>
            <a:pPr marL="0" indent="0" algn="r" rtl="1">
              <a:buNone/>
            </a:pPr>
            <a:r>
              <a:rPr lang="fa-IR" sz="2000" dirty="0"/>
              <a:t> </a:t>
            </a:r>
            <a:r>
              <a:rPr lang="fa-IR" sz="2000" dirty="0" smtClean="0"/>
              <a:t>   - دوباره به حالت عادی بر می گردیم  </a:t>
            </a:r>
            <a:endParaRPr lang="en-US" sz="2000" dirty="0" smtClean="0"/>
          </a:p>
        </p:txBody>
      </p:sp>
      <p:sp>
        <p:nvSpPr>
          <p:cNvPr id="492552" name="Line 8"/>
          <p:cNvSpPr>
            <a:spLocks noChangeShapeType="1"/>
          </p:cNvSpPr>
          <p:nvPr/>
        </p:nvSpPr>
        <p:spPr bwMode="auto">
          <a:xfrm>
            <a:off x="2260600" y="2755900"/>
            <a:ext cx="541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3" name="Line 9"/>
          <p:cNvSpPr>
            <a:spLocks noChangeShapeType="1"/>
          </p:cNvSpPr>
          <p:nvPr/>
        </p:nvSpPr>
        <p:spPr bwMode="auto">
          <a:xfrm>
            <a:off x="3670300" y="22479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4" name="Line 10"/>
          <p:cNvSpPr>
            <a:spLocks noChangeShapeType="1"/>
          </p:cNvSpPr>
          <p:nvPr/>
        </p:nvSpPr>
        <p:spPr bwMode="auto">
          <a:xfrm>
            <a:off x="6261100" y="22479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5" name="Line 11"/>
          <p:cNvSpPr>
            <a:spLocks noChangeShapeType="1"/>
          </p:cNvSpPr>
          <p:nvPr/>
        </p:nvSpPr>
        <p:spPr bwMode="auto">
          <a:xfrm>
            <a:off x="24511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6" name="Line 12"/>
          <p:cNvSpPr>
            <a:spLocks noChangeShapeType="1"/>
          </p:cNvSpPr>
          <p:nvPr/>
        </p:nvSpPr>
        <p:spPr bwMode="auto">
          <a:xfrm>
            <a:off x="32893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7" name="Line 13"/>
          <p:cNvSpPr>
            <a:spLocks noChangeShapeType="1"/>
          </p:cNvSpPr>
          <p:nvPr/>
        </p:nvSpPr>
        <p:spPr bwMode="auto">
          <a:xfrm>
            <a:off x="41275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8" name="Line 14"/>
          <p:cNvSpPr>
            <a:spLocks noChangeShapeType="1"/>
          </p:cNvSpPr>
          <p:nvPr/>
        </p:nvSpPr>
        <p:spPr bwMode="auto">
          <a:xfrm>
            <a:off x="49657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9" name="Line 15"/>
          <p:cNvSpPr>
            <a:spLocks noChangeShapeType="1"/>
          </p:cNvSpPr>
          <p:nvPr/>
        </p:nvSpPr>
        <p:spPr bwMode="auto">
          <a:xfrm>
            <a:off x="58039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0" name="Line 16"/>
          <p:cNvSpPr>
            <a:spLocks noChangeShapeType="1"/>
          </p:cNvSpPr>
          <p:nvPr/>
        </p:nvSpPr>
        <p:spPr bwMode="auto">
          <a:xfrm>
            <a:off x="66421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1" name="Line 17"/>
          <p:cNvSpPr>
            <a:spLocks noChangeShapeType="1"/>
          </p:cNvSpPr>
          <p:nvPr/>
        </p:nvSpPr>
        <p:spPr bwMode="auto">
          <a:xfrm>
            <a:off x="74803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2" name="Arc 18"/>
          <p:cNvSpPr>
            <a:spLocks/>
          </p:cNvSpPr>
          <p:nvPr/>
        </p:nvSpPr>
        <p:spPr bwMode="auto">
          <a:xfrm rot="10800000">
            <a:off x="3746500" y="2770188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3" name="Line 19"/>
          <p:cNvSpPr>
            <a:spLocks noChangeShapeType="1"/>
          </p:cNvSpPr>
          <p:nvPr/>
        </p:nvSpPr>
        <p:spPr bwMode="auto">
          <a:xfrm flipH="1">
            <a:off x="2209800" y="2832100"/>
            <a:ext cx="1778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4" name="Arc 20"/>
          <p:cNvSpPr>
            <a:spLocks/>
          </p:cNvSpPr>
          <p:nvPr/>
        </p:nvSpPr>
        <p:spPr bwMode="auto">
          <a:xfrm rot="5400000">
            <a:off x="39893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5" name="Arc 21"/>
          <p:cNvSpPr>
            <a:spLocks/>
          </p:cNvSpPr>
          <p:nvPr/>
        </p:nvSpPr>
        <p:spPr bwMode="auto">
          <a:xfrm rot="16200000">
            <a:off x="2528094" y="2845594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6" name="Line 22"/>
          <p:cNvSpPr>
            <a:spLocks noChangeShapeType="1"/>
          </p:cNvSpPr>
          <p:nvPr/>
        </p:nvSpPr>
        <p:spPr bwMode="auto">
          <a:xfrm>
            <a:off x="2527300" y="2921000"/>
            <a:ext cx="0" cy="355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7" name="Line 23"/>
          <p:cNvSpPr>
            <a:spLocks noChangeShapeType="1"/>
          </p:cNvSpPr>
          <p:nvPr/>
        </p:nvSpPr>
        <p:spPr bwMode="auto">
          <a:xfrm flipH="1">
            <a:off x="4114800" y="2832100"/>
            <a:ext cx="3606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8" name="Arc 24"/>
          <p:cNvSpPr>
            <a:spLocks/>
          </p:cNvSpPr>
          <p:nvPr/>
        </p:nvSpPr>
        <p:spPr bwMode="auto">
          <a:xfrm rot="5400000">
            <a:off x="56657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9" name="Line 25"/>
          <p:cNvSpPr>
            <a:spLocks noChangeShapeType="1"/>
          </p:cNvSpPr>
          <p:nvPr/>
        </p:nvSpPr>
        <p:spPr bwMode="auto">
          <a:xfrm>
            <a:off x="5727700" y="2921000"/>
            <a:ext cx="0" cy="355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0" name="Arc 26"/>
          <p:cNvSpPr>
            <a:spLocks/>
          </p:cNvSpPr>
          <p:nvPr/>
        </p:nvSpPr>
        <p:spPr bwMode="auto">
          <a:xfrm rot="5400000">
            <a:off x="65039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1" name="Line 27"/>
          <p:cNvSpPr>
            <a:spLocks noChangeShapeType="1"/>
          </p:cNvSpPr>
          <p:nvPr/>
        </p:nvSpPr>
        <p:spPr bwMode="auto">
          <a:xfrm>
            <a:off x="6565900" y="2921000"/>
            <a:ext cx="0" cy="355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2" name="Arc 28"/>
          <p:cNvSpPr>
            <a:spLocks/>
          </p:cNvSpPr>
          <p:nvPr/>
        </p:nvSpPr>
        <p:spPr bwMode="auto">
          <a:xfrm rot="5400000">
            <a:off x="6109494" y="2769394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3" name="Line 29"/>
          <p:cNvSpPr>
            <a:spLocks noChangeShapeType="1"/>
          </p:cNvSpPr>
          <p:nvPr/>
        </p:nvSpPr>
        <p:spPr bwMode="auto">
          <a:xfrm flipV="1">
            <a:off x="6184900" y="2209800"/>
            <a:ext cx="0" cy="558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4" name="Oval 30"/>
          <p:cNvSpPr>
            <a:spLocks noChangeArrowheads="1"/>
          </p:cNvSpPr>
          <p:nvPr/>
        </p:nvSpPr>
        <p:spPr bwMode="auto">
          <a:xfrm>
            <a:off x="3454400" y="17780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5" name="Rectangle 31"/>
          <p:cNvSpPr>
            <a:spLocks noChangeArrowheads="1"/>
          </p:cNvSpPr>
          <p:nvPr/>
        </p:nvSpPr>
        <p:spPr bwMode="auto">
          <a:xfrm>
            <a:off x="3468688" y="1812925"/>
            <a:ext cx="4032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492576" name="Oval 32"/>
          <p:cNvSpPr>
            <a:spLocks noChangeArrowheads="1"/>
          </p:cNvSpPr>
          <p:nvPr/>
        </p:nvSpPr>
        <p:spPr bwMode="auto">
          <a:xfrm>
            <a:off x="6045200" y="17780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7" name="Rectangle 33"/>
          <p:cNvSpPr>
            <a:spLocks noChangeArrowheads="1"/>
          </p:cNvSpPr>
          <p:nvPr/>
        </p:nvSpPr>
        <p:spPr bwMode="auto">
          <a:xfrm>
            <a:off x="22352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8" name="Rectangle 34"/>
          <p:cNvSpPr>
            <a:spLocks noChangeArrowheads="1"/>
          </p:cNvSpPr>
          <p:nvPr/>
        </p:nvSpPr>
        <p:spPr bwMode="auto">
          <a:xfrm>
            <a:off x="2273300" y="3336925"/>
            <a:ext cx="3540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492579" name="Rectangle 35"/>
          <p:cNvSpPr>
            <a:spLocks noChangeArrowheads="1"/>
          </p:cNvSpPr>
          <p:nvPr/>
        </p:nvSpPr>
        <p:spPr bwMode="auto">
          <a:xfrm>
            <a:off x="30734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80" name="Rectangle 36"/>
          <p:cNvSpPr>
            <a:spLocks noChangeArrowheads="1"/>
          </p:cNvSpPr>
          <p:nvPr/>
        </p:nvSpPr>
        <p:spPr bwMode="auto">
          <a:xfrm>
            <a:off x="39116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81" name="Rectangle 37"/>
          <p:cNvSpPr>
            <a:spLocks noChangeArrowheads="1"/>
          </p:cNvSpPr>
          <p:nvPr/>
        </p:nvSpPr>
        <p:spPr bwMode="auto">
          <a:xfrm>
            <a:off x="3949700" y="3336925"/>
            <a:ext cx="3540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492582" name="Rectangle 38"/>
          <p:cNvSpPr>
            <a:spLocks noChangeArrowheads="1"/>
          </p:cNvSpPr>
          <p:nvPr/>
        </p:nvSpPr>
        <p:spPr bwMode="auto">
          <a:xfrm>
            <a:off x="47498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83" name="Rectangle 39"/>
          <p:cNvSpPr>
            <a:spLocks noChangeArrowheads="1"/>
          </p:cNvSpPr>
          <p:nvPr/>
        </p:nvSpPr>
        <p:spPr bwMode="auto">
          <a:xfrm>
            <a:off x="55880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84" name="Rectangle 40"/>
          <p:cNvSpPr>
            <a:spLocks noChangeArrowheads="1"/>
          </p:cNvSpPr>
          <p:nvPr/>
        </p:nvSpPr>
        <p:spPr bwMode="auto">
          <a:xfrm>
            <a:off x="5626100" y="3336925"/>
            <a:ext cx="3540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492585" name="Rectangle 41"/>
          <p:cNvSpPr>
            <a:spLocks noChangeArrowheads="1"/>
          </p:cNvSpPr>
          <p:nvPr/>
        </p:nvSpPr>
        <p:spPr bwMode="auto">
          <a:xfrm>
            <a:off x="64262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86" name="Rectangle 42"/>
          <p:cNvSpPr>
            <a:spLocks noChangeArrowheads="1"/>
          </p:cNvSpPr>
          <p:nvPr/>
        </p:nvSpPr>
        <p:spPr bwMode="auto">
          <a:xfrm>
            <a:off x="6464300" y="3336925"/>
            <a:ext cx="3540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492587" name="Rectangle 43"/>
          <p:cNvSpPr>
            <a:spLocks noChangeArrowheads="1"/>
          </p:cNvSpPr>
          <p:nvPr/>
        </p:nvSpPr>
        <p:spPr bwMode="auto">
          <a:xfrm>
            <a:off x="72644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88" name="Arc 44"/>
          <p:cNvSpPr>
            <a:spLocks/>
          </p:cNvSpPr>
          <p:nvPr/>
        </p:nvSpPr>
        <p:spPr bwMode="auto">
          <a:xfrm rot="16200000">
            <a:off x="4052094" y="2845594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89" name="Line 45"/>
          <p:cNvSpPr>
            <a:spLocks noChangeShapeType="1"/>
          </p:cNvSpPr>
          <p:nvPr/>
        </p:nvSpPr>
        <p:spPr bwMode="auto">
          <a:xfrm flipV="1">
            <a:off x="3746500" y="2209800"/>
            <a:ext cx="0" cy="558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90" name="Line 46"/>
          <p:cNvSpPr>
            <a:spLocks noChangeShapeType="1"/>
          </p:cNvSpPr>
          <p:nvPr/>
        </p:nvSpPr>
        <p:spPr bwMode="auto">
          <a:xfrm>
            <a:off x="4051300" y="2921000"/>
            <a:ext cx="0" cy="355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91" name="Line 47"/>
          <p:cNvSpPr>
            <a:spLocks noChangeShapeType="1"/>
          </p:cNvSpPr>
          <p:nvPr/>
        </p:nvSpPr>
        <p:spPr bwMode="auto">
          <a:xfrm>
            <a:off x="24257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92" name="Line 48"/>
          <p:cNvSpPr>
            <a:spLocks noChangeShapeType="1"/>
          </p:cNvSpPr>
          <p:nvPr/>
        </p:nvSpPr>
        <p:spPr bwMode="auto">
          <a:xfrm>
            <a:off x="25019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93" name="Rectangle 49"/>
          <p:cNvSpPr>
            <a:spLocks noChangeArrowheads="1"/>
          </p:cNvSpPr>
          <p:nvPr/>
        </p:nvSpPr>
        <p:spPr bwMode="auto">
          <a:xfrm>
            <a:off x="1238169" y="1812925"/>
            <a:ext cx="11573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 rtl="1" eaLnBrk="0" hangingPunct="0"/>
            <a:r>
              <a:rPr lang="fa-IR" sz="2000" dirty="0" smtClean="0">
                <a:solidFill>
                  <a:srgbClr val="000000"/>
                </a:solidFill>
              </a:rPr>
              <a:t>مسیریاب ها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92594" name="Rectangle 50"/>
          <p:cNvSpPr>
            <a:spLocks noChangeArrowheads="1"/>
          </p:cNvSpPr>
          <p:nvPr/>
        </p:nvSpPr>
        <p:spPr bwMode="auto">
          <a:xfrm>
            <a:off x="1187564" y="3336925"/>
            <a:ext cx="97302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 rtl="1" eaLnBrk="0" hangingPunct="0"/>
            <a:r>
              <a:rPr lang="fa-IR" sz="2000" dirty="0" smtClean="0">
                <a:solidFill>
                  <a:srgbClr val="000000"/>
                </a:solidFill>
              </a:rPr>
              <a:t>میزبان ها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0342-C4E4-4AE1-9131-3F715DB6EB44}" type="slidenum">
              <a:rPr lang="en-US"/>
              <a:pPr/>
              <a:t>11</a:t>
            </a:fld>
            <a:endParaRPr lang="en-US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pPr rtl="1"/>
            <a:r>
              <a:rPr lang="fa-IR" dirty="0" smtClean="0"/>
              <a:t>ادامه</a:t>
            </a:r>
            <a:endParaRPr lang="en-US" dirty="0"/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7947025" cy="4570412"/>
          </a:xfrm>
          <a:noFill/>
          <a:ln/>
        </p:spPr>
        <p:txBody>
          <a:bodyPr lIns="90488" tIns="44450" rIns="90488" bIns="44450"/>
          <a:lstStyle/>
          <a:p>
            <a:pPr algn="r" rtl="1">
              <a:lnSpc>
                <a:spcPct val="90000"/>
              </a:lnSpc>
            </a:pPr>
            <a:r>
              <a:rPr lang="fa-IR" dirty="0" smtClean="0"/>
              <a:t>در حالت عادی فقط یک پیام گزارش در گروه های حاضر به صورت پاسخ به پرس و جوگر ارسال می شود</a:t>
            </a:r>
          </a:p>
          <a:p>
            <a:pPr algn="r" rtl="1">
              <a:lnSpc>
                <a:spcPct val="90000"/>
              </a:lnSpc>
            </a:pPr>
            <a:r>
              <a:rPr lang="fa-IR" dirty="0" smtClean="0"/>
              <a:t>وقفه پرس و جوگر به مدت 60تا 90 ثانیه است</a:t>
            </a:r>
          </a:p>
          <a:p>
            <a:pPr algn="r" rtl="1">
              <a:lnSpc>
                <a:spcPct val="90000"/>
              </a:lnSpc>
            </a:pPr>
            <a:r>
              <a:rPr lang="fa-IR" dirty="0" smtClean="0"/>
              <a:t>زمانی که یک میزبان به یک گروه ملحق می شود، بجای اینکه منتظر پرسش گر بماند بلافاصله یک یا دو گزارش فوری ارسال می کند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DB5E-2ED2-4890-900F-EEAD6850664E}" type="slidenum">
              <a:rPr lang="en-US"/>
              <a:pPr/>
              <a:t>12</a:t>
            </a:fld>
            <a:endParaRPr lang="en-US"/>
          </a:p>
        </p:txBody>
      </p:sp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تکنیک های مسیریابی</a:t>
            </a:r>
            <a:endParaRPr lang="en-US" dirty="0"/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2"/>
            <a:ext cx="8229600" cy="5487987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 sz="2400" dirty="0"/>
              <a:t>هدف پایه – مسیریاب ها باید یک درخت توزیع شده برای بسته های </a:t>
            </a:r>
            <a:r>
              <a:rPr lang="fa-IR" sz="2400" dirty="0" smtClean="0"/>
              <a:t>چندپخشی گردآوری کند</a:t>
            </a:r>
          </a:p>
          <a:p>
            <a:pPr algn="r" rtl="1">
              <a:lnSpc>
                <a:spcPct val="90000"/>
              </a:lnSpc>
            </a:pPr>
            <a:r>
              <a:rPr lang="fa-IR" sz="2400" dirty="0" smtClean="0"/>
              <a:t>غرق کردن و هرس کردن بر مبنای رویکردی برای شبکه های </a:t>
            </a:r>
            <a:r>
              <a:rPr lang="en-US" sz="2400" dirty="0" smtClean="0"/>
              <a:t>DV</a:t>
            </a:r>
            <a:r>
              <a:rPr lang="fa-IR" sz="2400" dirty="0" smtClean="0"/>
              <a:t> ایجاد شده است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400" dirty="0"/>
              <a:t> </a:t>
            </a:r>
            <a:r>
              <a:rPr lang="fa-IR" sz="2400" dirty="0" smtClean="0"/>
              <a:t>   - شروع با غرق کردن (ترافیک) در سراسر شبکه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400" dirty="0"/>
              <a:t> </a:t>
            </a:r>
            <a:r>
              <a:rPr lang="fa-IR" sz="2400" dirty="0" smtClean="0"/>
              <a:t>   - سپس هرس کردن شاخه هایی که دریافت کننده ندارند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400" dirty="0"/>
              <a:t> </a:t>
            </a:r>
            <a:r>
              <a:rPr lang="fa-IR" sz="2400" dirty="0" smtClean="0"/>
              <a:t>   - به عنوان مثال </a:t>
            </a:r>
            <a:r>
              <a:rPr lang="en-US" sz="2400" dirty="0" smtClean="0"/>
              <a:t>DVMRP</a:t>
            </a:r>
            <a:r>
              <a:rPr lang="fa-IR" sz="2400" dirty="0" smtClean="0"/>
              <a:t> </a:t>
            </a:r>
          </a:p>
          <a:p>
            <a:pPr algn="r" rtl="1">
              <a:lnSpc>
                <a:spcPct val="90000"/>
              </a:lnSpc>
            </a:pPr>
            <a:r>
              <a:rPr lang="fa-IR" sz="2400" dirty="0" smtClean="0"/>
              <a:t>حالت لینک بر مبنای شبکه هایی که بر اساس رویکرد متفاوت استفاده می شوند 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400" dirty="0"/>
              <a:t> </a:t>
            </a:r>
            <a:r>
              <a:rPr lang="fa-IR" sz="2400" dirty="0" smtClean="0"/>
              <a:t>   - گروه ها برای دریافت کننده ها در تمام شبکه آگهی می فرستند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400" dirty="0"/>
              <a:t> </a:t>
            </a:r>
            <a:r>
              <a:rPr lang="fa-IR" sz="2400" dirty="0" smtClean="0"/>
              <a:t>   - درخت ها را بر مبنای تقاضا محاسبه می کنیم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400" dirty="0"/>
              <a:t> </a:t>
            </a:r>
            <a:r>
              <a:rPr lang="fa-IR" sz="2400" dirty="0" smtClean="0"/>
              <a:t>   - برای مثال </a:t>
            </a:r>
            <a:r>
              <a:rPr lang="en-US" sz="2400" dirty="0" smtClean="0"/>
              <a:t>MOSPF</a:t>
            </a:r>
            <a:endParaRPr lang="fa-IR" sz="2400" dirty="0" smtClean="0"/>
          </a:p>
          <a:p>
            <a:pPr algn="r" rtl="1">
              <a:lnSpc>
                <a:spcPct val="90000"/>
              </a:lnSpc>
            </a:pPr>
            <a:r>
              <a:rPr lang="fa-IR" sz="2400" dirty="0" smtClean="0"/>
              <a:t>روش های دیگر : </a:t>
            </a:r>
            <a:r>
              <a:rPr lang="en-US" sz="2400" dirty="0" smtClean="0"/>
              <a:t>PIM-SM,PIM-DM,CBT…</a:t>
            </a:r>
            <a:r>
              <a:rPr lang="fa-IR" sz="2400" dirty="0" smtClean="0"/>
              <a:t> 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400" dirty="0"/>
              <a:t> </a:t>
            </a:r>
            <a:r>
              <a:rPr lang="fa-IR" sz="2400" dirty="0" smtClean="0"/>
              <a:t>   - این روش ها بر مبنای رویکرد «قرار ملاقات» ایجاد شده اند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400" dirty="0"/>
              <a:t> </a:t>
            </a:r>
            <a:r>
              <a:rPr lang="fa-IR" sz="2400" dirty="0" smtClean="0"/>
              <a:t>   - این روش ها مستقل از پروتکل مسیریابی لایه های زیرین می باشند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400" dirty="0" smtClean="0"/>
              <a:t>  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There </a:t>
            </a:r>
            <a:r>
              <a:rPr lang="en-US" sz="2400" dirty="0"/>
              <a:t>are several others: PIM-SM, PIM-DM, CBT…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These are “rendezvous-based” approaches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Independent of underlying routing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957B-BFAA-43FE-808A-C28DBEC98C53}" type="slidenum">
              <a:rPr lang="en-US"/>
              <a:pPr/>
              <a:t>13</a:t>
            </a:fld>
            <a:endParaRPr lang="en-US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MOSPF: Example</a:t>
            </a:r>
          </a:p>
        </p:txBody>
      </p:sp>
      <p:sp>
        <p:nvSpPr>
          <p:cNvPr id="371718" name="Line 6"/>
          <p:cNvSpPr>
            <a:spLocks noChangeShapeType="1"/>
          </p:cNvSpPr>
          <p:nvPr/>
        </p:nvSpPr>
        <p:spPr bwMode="auto">
          <a:xfrm>
            <a:off x="1654175" y="4979988"/>
            <a:ext cx="7588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19" name="Line 7"/>
          <p:cNvSpPr>
            <a:spLocks noChangeShapeType="1"/>
          </p:cNvSpPr>
          <p:nvPr/>
        </p:nvSpPr>
        <p:spPr bwMode="auto">
          <a:xfrm>
            <a:off x="4278313" y="2235200"/>
            <a:ext cx="7588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0" name="Line 8"/>
          <p:cNvSpPr>
            <a:spLocks noChangeShapeType="1"/>
          </p:cNvSpPr>
          <p:nvPr/>
        </p:nvSpPr>
        <p:spPr bwMode="auto">
          <a:xfrm>
            <a:off x="2855913" y="5513388"/>
            <a:ext cx="7588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1" name="Line 9"/>
          <p:cNvSpPr>
            <a:spLocks noChangeShapeType="1"/>
          </p:cNvSpPr>
          <p:nvPr/>
        </p:nvSpPr>
        <p:spPr bwMode="auto">
          <a:xfrm flipH="1">
            <a:off x="3224213" y="2692400"/>
            <a:ext cx="1371600" cy="762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2" name="Line 10"/>
          <p:cNvSpPr>
            <a:spLocks noChangeShapeType="1"/>
          </p:cNvSpPr>
          <p:nvPr/>
        </p:nvSpPr>
        <p:spPr bwMode="auto">
          <a:xfrm flipH="1">
            <a:off x="2157413" y="3530600"/>
            <a:ext cx="91440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3" name="Line 11"/>
          <p:cNvSpPr>
            <a:spLocks noChangeShapeType="1"/>
          </p:cNvSpPr>
          <p:nvPr/>
        </p:nvSpPr>
        <p:spPr bwMode="auto">
          <a:xfrm>
            <a:off x="4800600" y="2714625"/>
            <a:ext cx="1219200" cy="7905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4" name="Line 12"/>
          <p:cNvSpPr>
            <a:spLocks noChangeShapeType="1"/>
          </p:cNvSpPr>
          <p:nvPr/>
        </p:nvSpPr>
        <p:spPr bwMode="auto">
          <a:xfrm>
            <a:off x="6210300" y="3530600"/>
            <a:ext cx="10445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5" name="Line 13"/>
          <p:cNvSpPr>
            <a:spLocks noChangeShapeType="1"/>
          </p:cNvSpPr>
          <p:nvPr/>
        </p:nvSpPr>
        <p:spPr bwMode="auto">
          <a:xfrm>
            <a:off x="3300413" y="4724400"/>
            <a:ext cx="1587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6" name="Line 14"/>
          <p:cNvSpPr>
            <a:spLocks noChangeShapeType="1"/>
          </p:cNvSpPr>
          <p:nvPr/>
        </p:nvSpPr>
        <p:spPr bwMode="auto">
          <a:xfrm>
            <a:off x="4681538" y="2263775"/>
            <a:ext cx="1587" cy="2254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7" name="Rectangle 15"/>
          <p:cNvSpPr>
            <a:spLocks noChangeArrowheads="1"/>
          </p:cNvSpPr>
          <p:nvPr/>
        </p:nvSpPr>
        <p:spPr bwMode="auto">
          <a:xfrm>
            <a:off x="4111625" y="1854200"/>
            <a:ext cx="12049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 dirty="0">
                <a:solidFill>
                  <a:srgbClr val="000000"/>
                </a:solidFill>
              </a:rPr>
              <a:t>Source 1</a:t>
            </a:r>
          </a:p>
        </p:txBody>
      </p:sp>
      <p:sp>
        <p:nvSpPr>
          <p:cNvPr id="371728" name="Rectangle 16"/>
          <p:cNvSpPr>
            <a:spLocks noChangeArrowheads="1"/>
          </p:cNvSpPr>
          <p:nvPr/>
        </p:nvSpPr>
        <p:spPr bwMode="auto">
          <a:xfrm>
            <a:off x="1347788" y="4953000"/>
            <a:ext cx="13954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Receiver 1</a:t>
            </a:r>
          </a:p>
        </p:txBody>
      </p:sp>
      <p:sp>
        <p:nvSpPr>
          <p:cNvPr id="371729" name="Rectangle 17"/>
          <p:cNvSpPr>
            <a:spLocks noChangeArrowheads="1"/>
          </p:cNvSpPr>
          <p:nvPr/>
        </p:nvSpPr>
        <p:spPr bwMode="auto">
          <a:xfrm>
            <a:off x="2568575" y="5486400"/>
            <a:ext cx="143986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Receiver 2</a:t>
            </a:r>
          </a:p>
        </p:txBody>
      </p:sp>
      <p:sp>
        <p:nvSpPr>
          <p:cNvPr id="371730" name="Line 18"/>
          <p:cNvSpPr>
            <a:spLocks noChangeShapeType="1"/>
          </p:cNvSpPr>
          <p:nvPr/>
        </p:nvSpPr>
        <p:spPr bwMode="auto">
          <a:xfrm>
            <a:off x="3298825" y="3530600"/>
            <a:ext cx="26447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1" name="Oval 19"/>
          <p:cNvSpPr>
            <a:spLocks noChangeArrowheads="1"/>
          </p:cNvSpPr>
          <p:nvPr/>
        </p:nvSpPr>
        <p:spPr bwMode="auto">
          <a:xfrm>
            <a:off x="3030538" y="34036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2" name="Oval 20"/>
          <p:cNvSpPr>
            <a:spLocks noChangeArrowheads="1"/>
          </p:cNvSpPr>
          <p:nvPr/>
        </p:nvSpPr>
        <p:spPr bwMode="auto">
          <a:xfrm>
            <a:off x="7239000" y="34036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3" name="Oval 21"/>
          <p:cNvSpPr>
            <a:spLocks noChangeArrowheads="1"/>
          </p:cNvSpPr>
          <p:nvPr/>
        </p:nvSpPr>
        <p:spPr bwMode="auto">
          <a:xfrm>
            <a:off x="4554538" y="25654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4" name="Oval 22"/>
          <p:cNvSpPr>
            <a:spLocks noChangeArrowheads="1"/>
          </p:cNvSpPr>
          <p:nvPr/>
        </p:nvSpPr>
        <p:spPr bwMode="auto">
          <a:xfrm>
            <a:off x="1963738" y="39370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5" name="Oval 23"/>
          <p:cNvSpPr>
            <a:spLocks noChangeArrowheads="1"/>
          </p:cNvSpPr>
          <p:nvPr/>
        </p:nvSpPr>
        <p:spPr bwMode="auto">
          <a:xfrm>
            <a:off x="3182938" y="44704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6" name="Oval 24"/>
          <p:cNvSpPr>
            <a:spLocks noChangeArrowheads="1"/>
          </p:cNvSpPr>
          <p:nvPr/>
        </p:nvSpPr>
        <p:spPr bwMode="auto">
          <a:xfrm>
            <a:off x="5943600" y="34036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7" name="Line 25"/>
          <p:cNvSpPr>
            <a:spLocks noChangeShapeType="1"/>
          </p:cNvSpPr>
          <p:nvPr/>
        </p:nvSpPr>
        <p:spPr bwMode="auto">
          <a:xfrm>
            <a:off x="2133600" y="4191000"/>
            <a:ext cx="106680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8" name="Rectangle 26"/>
          <p:cNvSpPr>
            <a:spLocks noChangeArrowheads="1"/>
          </p:cNvSpPr>
          <p:nvPr/>
        </p:nvSpPr>
        <p:spPr bwMode="auto">
          <a:xfrm>
            <a:off x="4692650" y="2197100"/>
            <a:ext cx="35718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371739" name="Line 27"/>
          <p:cNvSpPr>
            <a:spLocks noChangeShapeType="1"/>
          </p:cNvSpPr>
          <p:nvPr/>
        </p:nvSpPr>
        <p:spPr bwMode="auto">
          <a:xfrm flipH="1">
            <a:off x="3276600" y="2590800"/>
            <a:ext cx="1143000" cy="6096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40" name="Rectangle 28"/>
          <p:cNvSpPr>
            <a:spLocks noChangeArrowheads="1"/>
          </p:cNvSpPr>
          <p:nvPr/>
        </p:nvSpPr>
        <p:spPr bwMode="auto">
          <a:xfrm>
            <a:off x="2695575" y="3017838"/>
            <a:ext cx="4445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371741" name="Line 29"/>
          <p:cNvSpPr>
            <a:spLocks noChangeShapeType="1"/>
          </p:cNvSpPr>
          <p:nvPr/>
        </p:nvSpPr>
        <p:spPr bwMode="auto">
          <a:xfrm flipH="1">
            <a:off x="2133600" y="3429000"/>
            <a:ext cx="762000" cy="3810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42" name="Line 30"/>
          <p:cNvSpPr>
            <a:spLocks noChangeShapeType="1"/>
          </p:cNvSpPr>
          <p:nvPr/>
        </p:nvSpPr>
        <p:spPr bwMode="auto">
          <a:xfrm>
            <a:off x="3352800" y="3657600"/>
            <a:ext cx="76200" cy="7620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43" name="Rectangle 31"/>
          <p:cNvSpPr>
            <a:spLocks noChangeArrowheads="1"/>
          </p:cNvSpPr>
          <p:nvPr/>
        </p:nvSpPr>
        <p:spPr bwMode="auto">
          <a:xfrm>
            <a:off x="1612900" y="3592513"/>
            <a:ext cx="4032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371744" name="Rectangle 32"/>
          <p:cNvSpPr>
            <a:spLocks noChangeArrowheads="1"/>
          </p:cNvSpPr>
          <p:nvPr/>
        </p:nvSpPr>
        <p:spPr bwMode="auto">
          <a:xfrm>
            <a:off x="3441700" y="4430713"/>
            <a:ext cx="35718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371745" name="Line 33"/>
          <p:cNvSpPr>
            <a:spLocks noChangeShapeType="1"/>
          </p:cNvSpPr>
          <p:nvPr/>
        </p:nvSpPr>
        <p:spPr bwMode="auto">
          <a:xfrm>
            <a:off x="2057400" y="4191000"/>
            <a:ext cx="1588" cy="711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46" name="Line 34"/>
          <p:cNvSpPr>
            <a:spLocks noChangeShapeType="1"/>
          </p:cNvSpPr>
          <p:nvPr/>
        </p:nvSpPr>
        <p:spPr bwMode="auto">
          <a:xfrm>
            <a:off x="3200400" y="3657600"/>
            <a:ext cx="52388" cy="812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47" name="Line 35"/>
          <p:cNvSpPr>
            <a:spLocks noChangeShapeType="1"/>
          </p:cNvSpPr>
          <p:nvPr/>
        </p:nvSpPr>
        <p:spPr bwMode="auto">
          <a:xfrm>
            <a:off x="3429000" y="4800600"/>
            <a:ext cx="1588" cy="6096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48" name="Line 36"/>
          <p:cNvSpPr>
            <a:spLocks noChangeShapeType="1"/>
          </p:cNvSpPr>
          <p:nvPr/>
        </p:nvSpPr>
        <p:spPr bwMode="auto">
          <a:xfrm>
            <a:off x="1905000" y="4267200"/>
            <a:ext cx="1588" cy="6096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F3CC-DDA4-4D7A-8095-D5C9BD57995E}" type="slidenum">
              <a:rPr lang="en-US"/>
              <a:pPr/>
              <a:t>14</a:t>
            </a:fld>
            <a:endParaRPr lang="en-US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خرابی لینک/تغییرتوپولوژی</a:t>
            </a:r>
            <a:endParaRPr lang="en-US" dirty="0"/>
          </a:p>
        </p:txBody>
      </p:sp>
      <p:sp>
        <p:nvSpPr>
          <p:cNvPr id="375814" name="Line 6"/>
          <p:cNvSpPr>
            <a:spLocks noChangeShapeType="1"/>
          </p:cNvSpPr>
          <p:nvPr/>
        </p:nvSpPr>
        <p:spPr bwMode="auto">
          <a:xfrm>
            <a:off x="1654175" y="4979988"/>
            <a:ext cx="7588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15" name="Line 7"/>
          <p:cNvSpPr>
            <a:spLocks noChangeShapeType="1"/>
          </p:cNvSpPr>
          <p:nvPr/>
        </p:nvSpPr>
        <p:spPr bwMode="auto">
          <a:xfrm>
            <a:off x="4278313" y="2235200"/>
            <a:ext cx="7588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16" name="Line 8"/>
          <p:cNvSpPr>
            <a:spLocks noChangeShapeType="1"/>
          </p:cNvSpPr>
          <p:nvPr/>
        </p:nvSpPr>
        <p:spPr bwMode="auto">
          <a:xfrm>
            <a:off x="2855913" y="5513388"/>
            <a:ext cx="7588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17" name="Line 9"/>
          <p:cNvSpPr>
            <a:spLocks noChangeShapeType="1"/>
          </p:cNvSpPr>
          <p:nvPr/>
        </p:nvSpPr>
        <p:spPr bwMode="auto">
          <a:xfrm flipH="1">
            <a:off x="3224213" y="2692400"/>
            <a:ext cx="1371600" cy="762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18" name="Line 10"/>
          <p:cNvSpPr>
            <a:spLocks noChangeShapeType="1"/>
          </p:cNvSpPr>
          <p:nvPr/>
        </p:nvSpPr>
        <p:spPr bwMode="auto">
          <a:xfrm flipH="1">
            <a:off x="2157413" y="3530600"/>
            <a:ext cx="91440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19" name="Line 11"/>
          <p:cNvSpPr>
            <a:spLocks noChangeShapeType="1"/>
          </p:cNvSpPr>
          <p:nvPr/>
        </p:nvSpPr>
        <p:spPr bwMode="auto">
          <a:xfrm>
            <a:off x="4800600" y="2714625"/>
            <a:ext cx="1219200" cy="7905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0" name="Line 12"/>
          <p:cNvSpPr>
            <a:spLocks noChangeShapeType="1"/>
          </p:cNvSpPr>
          <p:nvPr/>
        </p:nvSpPr>
        <p:spPr bwMode="auto">
          <a:xfrm>
            <a:off x="6210300" y="3530600"/>
            <a:ext cx="10445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1" name="Line 13"/>
          <p:cNvSpPr>
            <a:spLocks noChangeShapeType="1"/>
          </p:cNvSpPr>
          <p:nvPr/>
        </p:nvSpPr>
        <p:spPr bwMode="auto">
          <a:xfrm>
            <a:off x="3300413" y="4724400"/>
            <a:ext cx="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2" name="Line 14"/>
          <p:cNvSpPr>
            <a:spLocks noChangeShapeType="1"/>
          </p:cNvSpPr>
          <p:nvPr/>
        </p:nvSpPr>
        <p:spPr bwMode="auto">
          <a:xfrm>
            <a:off x="4681538" y="2263775"/>
            <a:ext cx="0" cy="2254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3" name="Rectangle 15"/>
          <p:cNvSpPr>
            <a:spLocks noChangeArrowheads="1"/>
          </p:cNvSpPr>
          <p:nvPr/>
        </p:nvSpPr>
        <p:spPr bwMode="auto">
          <a:xfrm>
            <a:off x="4111625" y="1854200"/>
            <a:ext cx="12049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Source 1</a:t>
            </a:r>
          </a:p>
        </p:txBody>
      </p:sp>
      <p:sp>
        <p:nvSpPr>
          <p:cNvPr id="375824" name="Rectangle 16"/>
          <p:cNvSpPr>
            <a:spLocks noChangeArrowheads="1"/>
          </p:cNvSpPr>
          <p:nvPr/>
        </p:nvSpPr>
        <p:spPr bwMode="auto">
          <a:xfrm>
            <a:off x="1347788" y="4953000"/>
            <a:ext cx="13954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Receiver 1</a:t>
            </a:r>
          </a:p>
        </p:txBody>
      </p:sp>
      <p:sp>
        <p:nvSpPr>
          <p:cNvPr id="375825" name="Rectangle 17"/>
          <p:cNvSpPr>
            <a:spLocks noChangeArrowheads="1"/>
          </p:cNvSpPr>
          <p:nvPr/>
        </p:nvSpPr>
        <p:spPr bwMode="auto">
          <a:xfrm>
            <a:off x="2568575" y="5486400"/>
            <a:ext cx="143986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Receiver 2</a:t>
            </a:r>
          </a:p>
        </p:txBody>
      </p:sp>
      <p:sp>
        <p:nvSpPr>
          <p:cNvPr id="375826" name="Line 18"/>
          <p:cNvSpPr>
            <a:spLocks noChangeShapeType="1"/>
          </p:cNvSpPr>
          <p:nvPr/>
        </p:nvSpPr>
        <p:spPr bwMode="auto">
          <a:xfrm>
            <a:off x="3298825" y="3530600"/>
            <a:ext cx="26447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7" name="Oval 19"/>
          <p:cNvSpPr>
            <a:spLocks noChangeArrowheads="1"/>
          </p:cNvSpPr>
          <p:nvPr/>
        </p:nvSpPr>
        <p:spPr bwMode="auto">
          <a:xfrm>
            <a:off x="3030538" y="34036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8" name="Oval 20"/>
          <p:cNvSpPr>
            <a:spLocks noChangeArrowheads="1"/>
          </p:cNvSpPr>
          <p:nvPr/>
        </p:nvSpPr>
        <p:spPr bwMode="auto">
          <a:xfrm>
            <a:off x="7239000" y="34036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9" name="Oval 21"/>
          <p:cNvSpPr>
            <a:spLocks noChangeArrowheads="1"/>
          </p:cNvSpPr>
          <p:nvPr/>
        </p:nvSpPr>
        <p:spPr bwMode="auto">
          <a:xfrm>
            <a:off x="4554538" y="25654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0" name="Oval 22"/>
          <p:cNvSpPr>
            <a:spLocks noChangeArrowheads="1"/>
          </p:cNvSpPr>
          <p:nvPr/>
        </p:nvSpPr>
        <p:spPr bwMode="auto">
          <a:xfrm>
            <a:off x="1963738" y="39370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1" name="Oval 23"/>
          <p:cNvSpPr>
            <a:spLocks noChangeArrowheads="1"/>
          </p:cNvSpPr>
          <p:nvPr/>
        </p:nvSpPr>
        <p:spPr bwMode="auto">
          <a:xfrm>
            <a:off x="3182938" y="44704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2" name="Oval 24"/>
          <p:cNvSpPr>
            <a:spLocks noChangeArrowheads="1"/>
          </p:cNvSpPr>
          <p:nvPr/>
        </p:nvSpPr>
        <p:spPr bwMode="auto">
          <a:xfrm>
            <a:off x="5943600" y="34036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3" name="Line 25"/>
          <p:cNvSpPr>
            <a:spLocks noChangeShapeType="1"/>
          </p:cNvSpPr>
          <p:nvPr/>
        </p:nvSpPr>
        <p:spPr bwMode="auto">
          <a:xfrm>
            <a:off x="2133600" y="4191000"/>
            <a:ext cx="106680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4" name="Rectangle 26"/>
          <p:cNvSpPr>
            <a:spLocks noChangeArrowheads="1"/>
          </p:cNvSpPr>
          <p:nvPr/>
        </p:nvSpPr>
        <p:spPr bwMode="auto">
          <a:xfrm>
            <a:off x="4692650" y="2209800"/>
            <a:ext cx="35718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375835" name="Line 27"/>
          <p:cNvSpPr>
            <a:spLocks noChangeShapeType="1"/>
          </p:cNvSpPr>
          <p:nvPr/>
        </p:nvSpPr>
        <p:spPr bwMode="auto">
          <a:xfrm flipH="1">
            <a:off x="3276600" y="2590800"/>
            <a:ext cx="1143000" cy="609600"/>
          </a:xfrm>
          <a:prstGeom prst="line">
            <a:avLst/>
          </a:prstGeom>
          <a:noFill/>
          <a:ln w="50800">
            <a:solidFill>
              <a:srgbClr val="FF99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6" name="Rectangle 28"/>
          <p:cNvSpPr>
            <a:spLocks noChangeArrowheads="1"/>
          </p:cNvSpPr>
          <p:nvPr/>
        </p:nvSpPr>
        <p:spPr bwMode="auto">
          <a:xfrm>
            <a:off x="2695575" y="3017838"/>
            <a:ext cx="4445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375837" name="Line 29"/>
          <p:cNvSpPr>
            <a:spLocks noChangeShapeType="1"/>
          </p:cNvSpPr>
          <p:nvPr/>
        </p:nvSpPr>
        <p:spPr bwMode="auto">
          <a:xfrm flipH="1">
            <a:off x="2133600" y="3429000"/>
            <a:ext cx="762000" cy="3810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8" name="Line 30"/>
          <p:cNvSpPr>
            <a:spLocks noChangeShapeType="1"/>
          </p:cNvSpPr>
          <p:nvPr/>
        </p:nvSpPr>
        <p:spPr bwMode="auto">
          <a:xfrm>
            <a:off x="3352800" y="3657600"/>
            <a:ext cx="76200" cy="7620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9" name="Rectangle 31"/>
          <p:cNvSpPr>
            <a:spLocks noChangeArrowheads="1"/>
          </p:cNvSpPr>
          <p:nvPr/>
        </p:nvSpPr>
        <p:spPr bwMode="auto">
          <a:xfrm>
            <a:off x="1612900" y="3592513"/>
            <a:ext cx="4032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375840" name="Rectangle 32"/>
          <p:cNvSpPr>
            <a:spLocks noChangeArrowheads="1"/>
          </p:cNvSpPr>
          <p:nvPr/>
        </p:nvSpPr>
        <p:spPr bwMode="auto">
          <a:xfrm>
            <a:off x="3441700" y="4430713"/>
            <a:ext cx="35718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375841" name="Line 33"/>
          <p:cNvSpPr>
            <a:spLocks noChangeShapeType="1"/>
          </p:cNvSpPr>
          <p:nvPr/>
        </p:nvSpPr>
        <p:spPr bwMode="auto">
          <a:xfrm>
            <a:off x="2057400" y="4191000"/>
            <a:ext cx="0" cy="711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42" name="Line 34"/>
          <p:cNvSpPr>
            <a:spLocks noChangeShapeType="1"/>
          </p:cNvSpPr>
          <p:nvPr/>
        </p:nvSpPr>
        <p:spPr bwMode="auto">
          <a:xfrm>
            <a:off x="3200400" y="3657600"/>
            <a:ext cx="52388" cy="812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43" name="Line 35"/>
          <p:cNvSpPr>
            <a:spLocks noChangeShapeType="1"/>
          </p:cNvSpPr>
          <p:nvPr/>
        </p:nvSpPr>
        <p:spPr bwMode="auto">
          <a:xfrm>
            <a:off x="3429000" y="4800600"/>
            <a:ext cx="0" cy="6096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44" name="Line 36"/>
          <p:cNvSpPr>
            <a:spLocks noChangeShapeType="1"/>
          </p:cNvSpPr>
          <p:nvPr/>
        </p:nvSpPr>
        <p:spPr bwMode="auto">
          <a:xfrm>
            <a:off x="1905000" y="4267200"/>
            <a:ext cx="0" cy="6096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45" name="Line 37"/>
          <p:cNvSpPr>
            <a:spLocks noChangeShapeType="1"/>
          </p:cNvSpPr>
          <p:nvPr/>
        </p:nvSpPr>
        <p:spPr bwMode="auto">
          <a:xfrm>
            <a:off x="4953000" y="2590800"/>
            <a:ext cx="990600" cy="685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75846" name="Line 38"/>
          <p:cNvSpPr>
            <a:spLocks noChangeShapeType="1"/>
          </p:cNvSpPr>
          <p:nvPr/>
        </p:nvSpPr>
        <p:spPr bwMode="auto">
          <a:xfrm flipH="1">
            <a:off x="3657600" y="3352800"/>
            <a:ext cx="19050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F2B3-6C1D-443B-9688-FDBA5376B70C}" type="slidenum">
              <a:rPr lang="en-US"/>
              <a:pPr/>
              <a:t>15</a:t>
            </a:fld>
            <a:endParaRPr lang="en-US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pPr rtl="1"/>
            <a:r>
              <a:rPr lang="fa-IR" dirty="0" smtClean="0"/>
              <a:t>محاسبه مسیر</a:t>
            </a:r>
            <a:endParaRPr lang="en-US" dirty="0"/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2"/>
            <a:ext cx="8229600" cy="5487988"/>
          </a:xfrm>
          <a:noFill/>
          <a:ln/>
        </p:spPr>
        <p:txBody>
          <a:bodyPr lIns="90488" tIns="44450" rIns="90488" bIns="44450"/>
          <a:lstStyle/>
          <a:p>
            <a:pPr marL="285750" indent="-285750" algn="r" rtl="1"/>
            <a:r>
              <a:rPr lang="fa-IR" sz="2800" dirty="0" smtClean="0"/>
              <a:t>پیش بینی محاسبات درخت های چندپخشی برای همه منابع ممکن و همه گروه های ممکن کار دشواری است</a:t>
            </a:r>
          </a:p>
          <a:p>
            <a:pPr marL="0" indent="0" algn="r" rtl="1">
              <a:buNone/>
            </a:pPr>
            <a:r>
              <a:rPr lang="fa-IR" sz="2800" dirty="0"/>
              <a:t> </a:t>
            </a:r>
            <a:r>
              <a:rPr lang="fa-IR" sz="2800" dirty="0" smtClean="0"/>
              <a:t>  - در غیر این صورت، ممکن است با حالت های درخواست نشده ی زیادی مواجه شویم که ارسال کننده ندارند</a:t>
            </a:r>
          </a:p>
          <a:p>
            <a:pPr algn="r" rtl="1"/>
            <a:r>
              <a:rPr lang="fa-IR" sz="2800" dirty="0" smtClean="0"/>
              <a:t>محاسبه بر اساس تقاضا است وقتی که اولین بسته از منبع </a:t>
            </a:r>
            <a:r>
              <a:rPr lang="en-US" sz="2800" dirty="0" smtClean="0"/>
              <a:t>S</a:t>
            </a:r>
            <a:r>
              <a:rPr lang="fa-IR" sz="2800" dirty="0" smtClean="0"/>
              <a:t> به گروه </a:t>
            </a:r>
            <a:r>
              <a:rPr lang="en-US" sz="2800" dirty="0" smtClean="0"/>
              <a:t>G</a:t>
            </a:r>
            <a:r>
              <a:rPr lang="fa-IR" sz="2800" dirty="0" smtClean="0"/>
              <a:t> برسد</a:t>
            </a:r>
          </a:p>
          <a:p>
            <a:pPr algn="r" rtl="1"/>
            <a:r>
              <a:rPr lang="fa-IR" sz="2800" dirty="0" smtClean="0"/>
              <a:t>حالت اعلان لینک جدید </a:t>
            </a:r>
          </a:p>
          <a:p>
            <a:pPr marL="0" indent="0" algn="r" rtl="1">
              <a:buNone/>
            </a:pPr>
            <a:r>
              <a:rPr lang="fa-IR" sz="2800" dirty="0"/>
              <a:t> </a:t>
            </a:r>
            <a:r>
              <a:rPr lang="fa-IR" sz="2800" dirty="0" smtClean="0"/>
              <a:t>  - اگر آدرس های گروهی متفاوتی داشته باشیم ممکن است هزینه هدایت واسط ها کم یا زیاد شود</a:t>
            </a:r>
          </a:p>
          <a:p>
            <a:pPr marL="0" indent="0" algn="r" rtl="1">
              <a:buNone/>
            </a:pPr>
            <a:r>
              <a:rPr lang="fa-IR" sz="2800" dirty="0"/>
              <a:t> </a:t>
            </a:r>
            <a:r>
              <a:rPr lang="fa-IR" sz="2800" dirty="0" smtClean="0"/>
              <a:t>  - اگر لینک ها تغییر کنند ممکن است تمام درخت را دوباره محاسبه کنیم</a:t>
            </a:r>
            <a:endParaRPr lang="en-US" sz="2800" dirty="0" smtClean="0"/>
          </a:p>
          <a:p>
            <a:pPr marL="285750" indent="-285750"/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7BB7-FF50-4A33-88F7-67C708E37455}" type="slidenum">
              <a:rPr lang="en-US"/>
              <a:pPr/>
              <a:t>16</a:t>
            </a:fld>
            <a:endParaRPr lang="en-US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600" dirty="0" smtClean="0"/>
              <a:t>بردار فاصله مسیریابی </a:t>
            </a:r>
            <a:r>
              <a:rPr lang="fa-IR" sz="3600" dirty="0"/>
              <a:t>چندپخشی 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</a:pPr>
            <a:r>
              <a:rPr lang="en-US" sz="2800" dirty="0" smtClean="0"/>
              <a:t>DVMRP</a:t>
            </a:r>
            <a:r>
              <a:rPr lang="fa-IR" sz="2800" dirty="0" smtClean="0"/>
              <a:t> شامل دو مولفه ی اساسی می باشد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800" dirty="0"/>
              <a:t> </a:t>
            </a:r>
            <a:r>
              <a:rPr lang="fa-IR" sz="2800" dirty="0" smtClean="0"/>
              <a:t>  - یک پروتکل مسیریابی بردار فاصله (شبیه </a:t>
            </a:r>
            <a:r>
              <a:rPr lang="en-US" sz="2800" dirty="0" smtClean="0"/>
              <a:t>RIP</a:t>
            </a:r>
            <a:r>
              <a:rPr lang="fa-IR" sz="2800" dirty="0" smtClean="0"/>
              <a:t>) 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800" dirty="0"/>
              <a:t> </a:t>
            </a:r>
            <a:r>
              <a:rPr lang="fa-IR" sz="2800" dirty="0" smtClean="0"/>
              <a:t>  - یک پروتکل برای تعیین اینکه چگونه بسته های </a:t>
            </a:r>
            <a:r>
              <a:rPr lang="fa-IR" sz="2800" dirty="0"/>
              <a:t>چندپخشی </a:t>
            </a:r>
            <a:r>
              <a:rPr lang="fa-IR" sz="2800" dirty="0" smtClean="0"/>
              <a:t>براساس جدول مسیریابی ارسال شوند </a:t>
            </a:r>
          </a:p>
          <a:p>
            <a:pPr algn="r" rtl="1">
              <a:lnSpc>
                <a:spcPct val="90000"/>
              </a:lnSpc>
            </a:pPr>
            <a:r>
              <a:rPr lang="fa-IR" sz="2800" dirty="0" smtClean="0"/>
              <a:t>مسیریاب یک بسته را ارسال می کند اگر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800" dirty="0"/>
              <a:t> </a:t>
            </a:r>
            <a:r>
              <a:rPr lang="fa-IR" sz="2800" dirty="0" smtClean="0"/>
              <a:t>  - بسته رسیده شده از یک لینک برای رسیدن به منبع بسته ها استفاده شده باشد (بررسی ارسال مسیر معکوس </a:t>
            </a:r>
            <a:r>
              <a:rPr lang="en-US" sz="2800" dirty="0" smtClean="0"/>
              <a:t>RPF</a:t>
            </a:r>
            <a:r>
              <a:rPr lang="fa-IR" sz="2800" dirty="0" smtClean="0"/>
              <a:t>)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800" dirty="0"/>
              <a:t> </a:t>
            </a:r>
            <a:r>
              <a:rPr lang="fa-IR" sz="2800" dirty="0" smtClean="0"/>
              <a:t>  - اگر اینک های پایینی هرس نشده باشند </a:t>
            </a:r>
            <a:endParaRPr lang="fa-IR" sz="2800" dirty="0"/>
          </a:p>
          <a:p>
            <a:pPr marL="0" indent="0" algn="r" rtl="1">
              <a:lnSpc>
                <a:spcPct val="90000"/>
              </a:lnSpc>
              <a:buNone/>
            </a:pPr>
            <a:endParaRPr lang="en-US" sz="2800" dirty="0"/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800" dirty="0" smtClean="0"/>
              <a:t> </a:t>
            </a:r>
            <a:endParaRPr lang="en-US" sz="2800" dirty="0" smtClean="0"/>
          </a:p>
          <a:p>
            <a:pPr marL="914400" lvl="2" indent="0">
              <a:lnSpc>
                <a:spcPct val="90000"/>
              </a:lnSpc>
              <a:buNone/>
            </a:pPr>
            <a:endParaRPr lang="en-US" sz="2000" dirty="0"/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47041-5EFB-488D-8C83-D0217BE35169}" type="slidenum">
              <a:rPr lang="en-US"/>
              <a:pPr/>
              <a:t>17</a:t>
            </a:fld>
            <a:endParaRPr lang="en-US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7583488" cy="8382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Example Topology</a:t>
            </a:r>
          </a:p>
        </p:txBody>
      </p:sp>
      <p:sp>
        <p:nvSpPr>
          <p:cNvPr id="394244" name="Line 4"/>
          <p:cNvSpPr>
            <a:spLocks noChangeShapeType="1"/>
          </p:cNvSpPr>
          <p:nvPr/>
        </p:nvSpPr>
        <p:spPr bwMode="auto">
          <a:xfrm flipV="1">
            <a:off x="5927725" y="2724150"/>
            <a:ext cx="454025" cy="479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45" name="Line 5"/>
          <p:cNvSpPr>
            <a:spLocks noChangeShapeType="1"/>
          </p:cNvSpPr>
          <p:nvPr/>
        </p:nvSpPr>
        <p:spPr bwMode="auto">
          <a:xfrm>
            <a:off x="5622925" y="4108450"/>
            <a:ext cx="454025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46" name="Line 6"/>
          <p:cNvSpPr>
            <a:spLocks noChangeShapeType="1"/>
          </p:cNvSpPr>
          <p:nvPr/>
        </p:nvSpPr>
        <p:spPr bwMode="auto">
          <a:xfrm>
            <a:off x="4784725" y="4946650"/>
            <a:ext cx="454025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47" name="Line 7"/>
          <p:cNvSpPr>
            <a:spLocks noChangeShapeType="1"/>
          </p:cNvSpPr>
          <p:nvPr/>
        </p:nvSpPr>
        <p:spPr bwMode="auto">
          <a:xfrm>
            <a:off x="5775325" y="4870450"/>
            <a:ext cx="454025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48" name="Line 8"/>
          <p:cNvSpPr>
            <a:spLocks noChangeShapeType="1"/>
          </p:cNvSpPr>
          <p:nvPr/>
        </p:nvSpPr>
        <p:spPr bwMode="auto">
          <a:xfrm>
            <a:off x="6232525" y="5327650"/>
            <a:ext cx="454025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49" name="Line 9"/>
          <p:cNvSpPr>
            <a:spLocks noChangeShapeType="1"/>
          </p:cNvSpPr>
          <p:nvPr/>
        </p:nvSpPr>
        <p:spPr bwMode="auto">
          <a:xfrm>
            <a:off x="6842125" y="5699125"/>
            <a:ext cx="31115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0" name="Rectangle 10"/>
          <p:cNvSpPr>
            <a:spLocks noChangeArrowheads="1"/>
          </p:cNvSpPr>
          <p:nvPr/>
        </p:nvSpPr>
        <p:spPr bwMode="auto">
          <a:xfrm>
            <a:off x="3657600" y="1600200"/>
            <a:ext cx="279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94251" name="Line 11"/>
          <p:cNvSpPr>
            <a:spLocks noChangeShapeType="1"/>
          </p:cNvSpPr>
          <p:nvPr/>
        </p:nvSpPr>
        <p:spPr bwMode="auto">
          <a:xfrm>
            <a:off x="3441700" y="2349500"/>
            <a:ext cx="1473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2" name="Oval 12"/>
          <p:cNvSpPr>
            <a:spLocks noChangeArrowheads="1"/>
          </p:cNvSpPr>
          <p:nvPr/>
        </p:nvSpPr>
        <p:spPr bwMode="auto">
          <a:xfrm>
            <a:off x="4038600" y="28194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3" name="Rectangle 13"/>
          <p:cNvSpPr>
            <a:spLocks noChangeArrowheads="1"/>
          </p:cNvSpPr>
          <p:nvPr/>
        </p:nvSpPr>
        <p:spPr bwMode="auto">
          <a:xfrm>
            <a:off x="4419600" y="1600200"/>
            <a:ext cx="279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94254" name="Line 14"/>
          <p:cNvSpPr>
            <a:spLocks noChangeShapeType="1"/>
          </p:cNvSpPr>
          <p:nvPr/>
        </p:nvSpPr>
        <p:spPr bwMode="auto">
          <a:xfrm>
            <a:off x="4178300" y="235585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5" name="Line 15"/>
          <p:cNvSpPr>
            <a:spLocks noChangeShapeType="1"/>
          </p:cNvSpPr>
          <p:nvPr/>
        </p:nvSpPr>
        <p:spPr bwMode="auto">
          <a:xfrm>
            <a:off x="4178300" y="311785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6" name="Line 16"/>
          <p:cNvSpPr>
            <a:spLocks noChangeShapeType="1"/>
          </p:cNvSpPr>
          <p:nvPr/>
        </p:nvSpPr>
        <p:spPr bwMode="auto">
          <a:xfrm flipH="1">
            <a:off x="3105150" y="3651250"/>
            <a:ext cx="10795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7" name="Line 17"/>
          <p:cNvSpPr>
            <a:spLocks noChangeShapeType="1"/>
          </p:cNvSpPr>
          <p:nvPr/>
        </p:nvSpPr>
        <p:spPr bwMode="auto">
          <a:xfrm>
            <a:off x="3117850" y="4413250"/>
            <a:ext cx="16637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8" name="Line 18"/>
          <p:cNvSpPr>
            <a:spLocks noChangeShapeType="1"/>
          </p:cNvSpPr>
          <p:nvPr/>
        </p:nvSpPr>
        <p:spPr bwMode="auto">
          <a:xfrm>
            <a:off x="4184650" y="3651250"/>
            <a:ext cx="14351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9" name="Line 19"/>
          <p:cNvSpPr>
            <a:spLocks noChangeShapeType="1"/>
          </p:cNvSpPr>
          <p:nvPr/>
        </p:nvSpPr>
        <p:spPr bwMode="auto">
          <a:xfrm flipV="1">
            <a:off x="5632450" y="3181350"/>
            <a:ext cx="292100" cy="927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0" name="Line 20"/>
          <p:cNvSpPr>
            <a:spLocks noChangeShapeType="1"/>
          </p:cNvSpPr>
          <p:nvPr/>
        </p:nvSpPr>
        <p:spPr bwMode="auto">
          <a:xfrm flipH="1">
            <a:off x="2419350" y="4406900"/>
            <a:ext cx="698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1" name="Line 21"/>
          <p:cNvSpPr>
            <a:spLocks noChangeShapeType="1"/>
          </p:cNvSpPr>
          <p:nvPr/>
        </p:nvSpPr>
        <p:spPr bwMode="auto">
          <a:xfrm>
            <a:off x="2425700" y="3746500"/>
            <a:ext cx="0" cy="1168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2" name="Line 22"/>
          <p:cNvSpPr>
            <a:spLocks noChangeShapeType="1"/>
          </p:cNvSpPr>
          <p:nvPr/>
        </p:nvSpPr>
        <p:spPr bwMode="auto">
          <a:xfrm flipH="1">
            <a:off x="1962150" y="4254500"/>
            <a:ext cx="469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3" name="Rectangle 23"/>
          <p:cNvSpPr>
            <a:spLocks noChangeArrowheads="1"/>
          </p:cNvSpPr>
          <p:nvPr/>
        </p:nvSpPr>
        <p:spPr bwMode="auto">
          <a:xfrm>
            <a:off x="1676400" y="4114800"/>
            <a:ext cx="2794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394264" name="Line 24"/>
          <p:cNvSpPr>
            <a:spLocks noChangeShapeType="1"/>
          </p:cNvSpPr>
          <p:nvPr/>
        </p:nvSpPr>
        <p:spPr bwMode="auto">
          <a:xfrm>
            <a:off x="6032500" y="2374900"/>
            <a:ext cx="635000" cy="635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5" name="Line 25"/>
          <p:cNvSpPr>
            <a:spLocks noChangeShapeType="1"/>
          </p:cNvSpPr>
          <p:nvPr/>
        </p:nvSpPr>
        <p:spPr bwMode="auto">
          <a:xfrm flipH="1">
            <a:off x="4914900" y="4356100"/>
            <a:ext cx="1422400" cy="1320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6" name="Line 26"/>
          <p:cNvSpPr>
            <a:spLocks noChangeShapeType="1"/>
          </p:cNvSpPr>
          <p:nvPr/>
        </p:nvSpPr>
        <p:spPr bwMode="auto">
          <a:xfrm flipH="1">
            <a:off x="6362700" y="5422900"/>
            <a:ext cx="736600" cy="635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7" name="Oval 27"/>
          <p:cNvSpPr>
            <a:spLocks noChangeArrowheads="1"/>
          </p:cNvSpPr>
          <p:nvPr/>
        </p:nvSpPr>
        <p:spPr bwMode="auto">
          <a:xfrm>
            <a:off x="4038600" y="35052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8" name="Oval 28"/>
          <p:cNvSpPr>
            <a:spLocks noChangeArrowheads="1"/>
          </p:cNvSpPr>
          <p:nvPr/>
        </p:nvSpPr>
        <p:spPr bwMode="auto">
          <a:xfrm>
            <a:off x="2971800" y="42672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9" name="Oval 29"/>
          <p:cNvSpPr>
            <a:spLocks noChangeArrowheads="1"/>
          </p:cNvSpPr>
          <p:nvPr/>
        </p:nvSpPr>
        <p:spPr bwMode="auto">
          <a:xfrm>
            <a:off x="5486400" y="39624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70" name="Oval 30"/>
          <p:cNvSpPr>
            <a:spLocks noChangeArrowheads="1"/>
          </p:cNvSpPr>
          <p:nvPr/>
        </p:nvSpPr>
        <p:spPr bwMode="auto">
          <a:xfrm>
            <a:off x="5791200" y="30480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71" name="Oval 31"/>
          <p:cNvSpPr>
            <a:spLocks noChangeArrowheads="1"/>
          </p:cNvSpPr>
          <p:nvPr/>
        </p:nvSpPr>
        <p:spPr bwMode="auto">
          <a:xfrm>
            <a:off x="4648200" y="48006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72" name="Oval 32"/>
          <p:cNvSpPr>
            <a:spLocks noChangeArrowheads="1"/>
          </p:cNvSpPr>
          <p:nvPr/>
        </p:nvSpPr>
        <p:spPr bwMode="auto">
          <a:xfrm>
            <a:off x="6096000" y="51816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73" name="Line 33"/>
          <p:cNvSpPr>
            <a:spLocks noChangeShapeType="1"/>
          </p:cNvSpPr>
          <p:nvPr/>
        </p:nvSpPr>
        <p:spPr bwMode="auto">
          <a:xfrm flipV="1">
            <a:off x="3810000" y="18923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74" name="Line 34"/>
          <p:cNvSpPr>
            <a:spLocks noChangeShapeType="1"/>
          </p:cNvSpPr>
          <p:nvPr/>
        </p:nvSpPr>
        <p:spPr bwMode="auto">
          <a:xfrm flipV="1">
            <a:off x="4559300" y="188595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75" name="Rectangle 35"/>
          <p:cNvSpPr>
            <a:spLocks noChangeArrowheads="1"/>
          </p:cNvSpPr>
          <p:nvPr/>
        </p:nvSpPr>
        <p:spPr bwMode="auto">
          <a:xfrm>
            <a:off x="7162800" y="6019800"/>
            <a:ext cx="279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2D98-CD6B-4E38-A14D-DAF5E66F6F9B}" type="slidenum">
              <a:rPr lang="en-US"/>
              <a:pPr/>
              <a:t>18</a:t>
            </a:fld>
            <a:endParaRPr lang="en-US"/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7866063" cy="838200"/>
          </a:xfrm>
          <a:noFill/>
          <a:ln/>
        </p:spPr>
        <p:txBody>
          <a:bodyPr lIns="90488" tIns="44450" rIns="90488" bIns="44450"/>
          <a:lstStyle/>
          <a:p>
            <a:pPr marL="285750" indent="-285750" rtl="1"/>
            <a:r>
              <a:rPr lang="fa-IR" dirty="0"/>
              <a:t>چندپخشی </a:t>
            </a:r>
            <a:r>
              <a:rPr lang="fa-IR" dirty="0" smtClean="0"/>
              <a:t>با کوتاه سازی </a:t>
            </a:r>
            <a:endParaRPr lang="en-US" dirty="0"/>
          </a:p>
        </p:txBody>
      </p:sp>
      <p:sp>
        <p:nvSpPr>
          <p:cNvPr id="382980" name="Line 4"/>
          <p:cNvSpPr>
            <a:spLocks noChangeShapeType="1"/>
          </p:cNvSpPr>
          <p:nvPr/>
        </p:nvSpPr>
        <p:spPr bwMode="auto">
          <a:xfrm flipV="1">
            <a:off x="5915025" y="2724150"/>
            <a:ext cx="454025" cy="479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1" name="Line 5"/>
          <p:cNvSpPr>
            <a:spLocks noChangeShapeType="1"/>
          </p:cNvSpPr>
          <p:nvPr/>
        </p:nvSpPr>
        <p:spPr bwMode="auto">
          <a:xfrm>
            <a:off x="5610225" y="4108450"/>
            <a:ext cx="454025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2" name="Line 6"/>
          <p:cNvSpPr>
            <a:spLocks noChangeShapeType="1"/>
          </p:cNvSpPr>
          <p:nvPr/>
        </p:nvSpPr>
        <p:spPr bwMode="auto">
          <a:xfrm>
            <a:off x="4791075" y="4965700"/>
            <a:ext cx="415925" cy="4159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3" name="Line 7"/>
          <p:cNvSpPr>
            <a:spLocks noChangeShapeType="1"/>
          </p:cNvSpPr>
          <p:nvPr/>
        </p:nvSpPr>
        <p:spPr bwMode="auto">
          <a:xfrm>
            <a:off x="5781675" y="4889500"/>
            <a:ext cx="339725" cy="3397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4" name="Line 8"/>
          <p:cNvSpPr>
            <a:spLocks noChangeShapeType="1"/>
          </p:cNvSpPr>
          <p:nvPr/>
        </p:nvSpPr>
        <p:spPr bwMode="auto">
          <a:xfrm>
            <a:off x="6238875" y="5346700"/>
            <a:ext cx="415925" cy="4159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5" name="Line 9"/>
          <p:cNvSpPr>
            <a:spLocks noChangeShapeType="1"/>
          </p:cNvSpPr>
          <p:nvPr/>
        </p:nvSpPr>
        <p:spPr bwMode="auto">
          <a:xfrm>
            <a:off x="6848475" y="5718175"/>
            <a:ext cx="273050" cy="27305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6" name="Rectangle 10"/>
          <p:cNvSpPr>
            <a:spLocks noChangeArrowheads="1"/>
          </p:cNvSpPr>
          <p:nvPr/>
        </p:nvSpPr>
        <p:spPr bwMode="auto">
          <a:xfrm>
            <a:off x="3644900" y="1600200"/>
            <a:ext cx="279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2987" name="Line 11"/>
          <p:cNvSpPr>
            <a:spLocks noChangeShapeType="1"/>
          </p:cNvSpPr>
          <p:nvPr/>
        </p:nvSpPr>
        <p:spPr bwMode="auto">
          <a:xfrm>
            <a:off x="3429000" y="2349500"/>
            <a:ext cx="14732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8" name="Oval 12"/>
          <p:cNvSpPr>
            <a:spLocks noChangeArrowheads="1"/>
          </p:cNvSpPr>
          <p:nvPr/>
        </p:nvSpPr>
        <p:spPr bwMode="auto">
          <a:xfrm>
            <a:off x="4025900" y="28194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9" name="Rectangle 13"/>
          <p:cNvSpPr>
            <a:spLocks noChangeArrowheads="1"/>
          </p:cNvSpPr>
          <p:nvPr/>
        </p:nvSpPr>
        <p:spPr bwMode="auto">
          <a:xfrm>
            <a:off x="4406900" y="1600200"/>
            <a:ext cx="279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2990" name="Line 14"/>
          <p:cNvSpPr>
            <a:spLocks noChangeShapeType="1"/>
          </p:cNvSpPr>
          <p:nvPr/>
        </p:nvSpPr>
        <p:spPr bwMode="auto">
          <a:xfrm flipV="1">
            <a:off x="4165600" y="232410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1" name="Line 15"/>
          <p:cNvSpPr>
            <a:spLocks noChangeShapeType="1"/>
          </p:cNvSpPr>
          <p:nvPr/>
        </p:nvSpPr>
        <p:spPr bwMode="auto">
          <a:xfrm flipV="1">
            <a:off x="4165600" y="3086100"/>
            <a:ext cx="0" cy="431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2" name="Line 16"/>
          <p:cNvSpPr>
            <a:spLocks noChangeShapeType="1"/>
          </p:cNvSpPr>
          <p:nvPr/>
        </p:nvSpPr>
        <p:spPr bwMode="auto">
          <a:xfrm flipV="1">
            <a:off x="3124200" y="3695700"/>
            <a:ext cx="863600" cy="7366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3" name="Line 17"/>
          <p:cNvSpPr>
            <a:spLocks noChangeShapeType="1"/>
          </p:cNvSpPr>
          <p:nvPr/>
        </p:nvSpPr>
        <p:spPr bwMode="auto">
          <a:xfrm>
            <a:off x="3124200" y="4432300"/>
            <a:ext cx="1473200" cy="4064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4" name="Line 18"/>
          <p:cNvSpPr>
            <a:spLocks noChangeShapeType="1"/>
          </p:cNvSpPr>
          <p:nvPr/>
        </p:nvSpPr>
        <p:spPr bwMode="auto">
          <a:xfrm>
            <a:off x="4191000" y="3670300"/>
            <a:ext cx="1244600" cy="330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5" name="Line 19"/>
          <p:cNvSpPr>
            <a:spLocks noChangeShapeType="1"/>
          </p:cNvSpPr>
          <p:nvPr/>
        </p:nvSpPr>
        <p:spPr bwMode="auto">
          <a:xfrm flipV="1">
            <a:off x="5638800" y="3314700"/>
            <a:ext cx="177800" cy="812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6" name="Line 20"/>
          <p:cNvSpPr>
            <a:spLocks noChangeShapeType="1"/>
          </p:cNvSpPr>
          <p:nvPr/>
        </p:nvSpPr>
        <p:spPr bwMode="auto">
          <a:xfrm>
            <a:off x="2438400" y="4406900"/>
            <a:ext cx="482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7" name="Line 21"/>
          <p:cNvSpPr>
            <a:spLocks noChangeShapeType="1"/>
          </p:cNvSpPr>
          <p:nvPr/>
        </p:nvSpPr>
        <p:spPr bwMode="auto">
          <a:xfrm>
            <a:off x="2413000" y="3746500"/>
            <a:ext cx="0" cy="11684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8" name="Line 22"/>
          <p:cNvSpPr>
            <a:spLocks noChangeShapeType="1"/>
          </p:cNvSpPr>
          <p:nvPr/>
        </p:nvSpPr>
        <p:spPr bwMode="auto">
          <a:xfrm>
            <a:off x="1981200" y="4254500"/>
            <a:ext cx="40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9" name="Rectangle 23"/>
          <p:cNvSpPr>
            <a:spLocks noChangeArrowheads="1"/>
          </p:cNvSpPr>
          <p:nvPr/>
        </p:nvSpPr>
        <p:spPr bwMode="auto">
          <a:xfrm>
            <a:off x="1663700" y="4114800"/>
            <a:ext cx="279400" cy="279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383000" name="Line 24"/>
          <p:cNvSpPr>
            <a:spLocks noChangeShapeType="1"/>
          </p:cNvSpPr>
          <p:nvPr/>
        </p:nvSpPr>
        <p:spPr bwMode="auto">
          <a:xfrm>
            <a:off x="6019800" y="2374900"/>
            <a:ext cx="635000" cy="635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1" name="Line 25"/>
          <p:cNvSpPr>
            <a:spLocks noChangeShapeType="1"/>
          </p:cNvSpPr>
          <p:nvPr/>
        </p:nvSpPr>
        <p:spPr bwMode="auto">
          <a:xfrm flipH="1">
            <a:off x="4902200" y="4356100"/>
            <a:ext cx="1422400" cy="1320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2" name="Line 26"/>
          <p:cNvSpPr>
            <a:spLocks noChangeShapeType="1"/>
          </p:cNvSpPr>
          <p:nvPr/>
        </p:nvSpPr>
        <p:spPr bwMode="auto">
          <a:xfrm flipH="1">
            <a:off x="6350000" y="5422900"/>
            <a:ext cx="736600" cy="635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3" name="Oval 27"/>
          <p:cNvSpPr>
            <a:spLocks noChangeArrowheads="1"/>
          </p:cNvSpPr>
          <p:nvPr/>
        </p:nvSpPr>
        <p:spPr bwMode="auto">
          <a:xfrm>
            <a:off x="4025900" y="35052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4" name="Oval 28"/>
          <p:cNvSpPr>
            <a:spLocks noChangeArrowheads="1"/>
          </p:cNvSpPr>
          <p:nvPr/>
        </p:nvSpPr>
        <p:spPr bwMode="auto">
          <a:xfrm>
            <a:off x="2959100" y="42672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5" name="Oval 29"/>
          <p:cNvSpPr>
            <a:spLocks noChangeArrowheads="1"/>
          </p:cNvSpPr>
          <p:nvPr/>
        </p:nvSpPr>
        <p:spPr bwMode="auto">
          <a:xfrm>
            <a:off x="5473700" y="39624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6" name="Oval 30"/>
          <p:cNvSpPr>
            <a:spLocks noChangeArrowheads="1"/>
          </p:cNvSpPr>
          <p:nvPr/>
        </p:nvSpPr>
        <p:spPr bwMode="auto">
          <a:xfrm>
            <a:off x="5778500" y="30480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7" name="Oval 31"/>
          <p:cNvSpPr>
            <a:spLocks noChangeArrowheads="1"/>
          </p:cNvSpPr>
          <p:nvPr/>
        </p:nvSpPr>
        <p:spPr bwMode="auto">
          <a:xfrm>
            <a:off x="4635500" y="48006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8" name="Oval 32"/>
          <p:cNvSpPr>
            <a:spLocks noChangeArrowheads="1"/>
          </p:cNvSpPr>
          <p:nvPr/>
        </p:nvSpPr>
        <p:spPr bwMode="auto">
          <a:xfrm>
            <a:off x="6083300" y="51816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9" name="Line 33"/>
          <p:cNvSpPr>
            <a:spLocks noChangeShapeType="1"/>
          </p:cNvSpPr>
          <p:nvPr/>
        </p:nvSpPr>
        <p:spPr bwMode="auto">
          <a:xfrm flipV="1">
            <a:off x="3784600" y="186690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10" name="Line 34"/>
          <p:cNvSpPr>
            <a:spLocks noChangeShapeType="1"/>
          </p:cNvSpPr>
          <p:nvPr/>
        </p:nvSpPr>
        <p:spPr bwMode="auto">
          <a:xfrm flipV="1">
            <a:off x="4546600" y="186690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11" name="Rectangle 35"/>
          <p:cNvSpPr>
            <a:spLocks noChangeArrowheads="1"/>
          </p:cNvSpPr>
          <p:nvPr/>
        </p:nvSpPr>
        <p:spPr bwMode="auto">
          <a:xfrm>
            <a:off x="7150100" y="6019800"/>
            <a:ext cx="279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68CF-01B2-436E-8689-174C0E618EA0}" type="slidenum">
              <a:rPr lang="en-US"/>
              <a:pPr/>
              <a:t>19</a:t>
            </a:fld>
            <a:endParaRPr lang="en-US"/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7866063" cy="838200"/>
          </a:xfrm>
          <a:noFill/>
          <a:ln/>
        </p:spPr>
        <p:txBody>
          <a:bodyPr lIns="90488" tIns="44450" rIns="90488" bIns="44450"/>
          <a:lstStyle/>
          <a:p>
            <a:pPr rtl="1"/>
            <a:r>
              <a:rPr lang="fa-IR" dirty="0" smtClean="0"/>
              <a:t>هرس کردن</a:t>
            </a:r>
            <a:endParaRPr lang="en-US" dirty="0"/>
          </a:p>
        </p:txBody>
      </p:sp>
      <p:sp>
        <p:nvSpPr>
          <p:cNvPr id="384004" name="Line 4"/>
          <p:cNvSpPr>
            <a:spLocks noChangeShapeType="1"/>
          </p:cNvSpPr>
          <p:nvPr/>
        </p:nvSpPr>
        <p:spPr bwMode="auto">
          <a:xfrm flipV="1">
            <a:off x="5915025" y="2730500"/>
            <a:ext cx="454025" cy="479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05" name="Line 5"/>
          <p:cNvSpPr>
            <a:spLocks noChangeShapeType="1"/>
          </p:cNvSpPr>
          <p:nvPr/>
        </p:nvSpPr>
        <p:spPr bwMode="auto">
          <a:xfrm>
            <a:off x="5610225" y="4114800"/>
            <a:ext cx="454025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06" name="Line 6"/>
          <p:cNvSpPr>
            <a:spLocks noChangeShapeType="1"/>
          </p:cNvSpPr>
          <p:nvPr/>
        </p:nvSpPr>
        <p:spPr bwMode="auto">
          <a:xfrm>
            <a:off x="4791075" y="4972050"/>
            <a:ext cx="415925" cy="4159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07" name="Line 7"/>
          <p:cNvSpPr>
            <a:spLocks noChangeShapeType="1"/>
          </p:cNvSpPr>
          <p:nvPr/>
        </p:nvSpPr>
        <p:spPr bwMode="auto">
          <a:xfrm>
            <a:off x="5781675" y="4895850"/>
            <a:ext cx="339725" cy="3397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08" name="Line 8"/>
          <p:cNvSpPr>
            <a:spLocks noChangeShapeType="1"/>
          </p:cNvSpPr>
          <p:nvPr/>
        </p:nvSpPr>
        <p:spPr bwMode="auto">
          <a:xfrm>
            <a:off x="6238875" y="5353050"/>
            <a:ext cx="415925" cy="4159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09" name="Line 9"/>
          <p:cNvSpPr>
            <a:spLocks noChangeShapeType="1"/>
          </p:cNvSpPr>
          <p:nvPr/>
        </p:nvSpPr>
        <p:spPr bwMode="auto">
          <a:xfrm>
            <a:off x="6848475" y="5724525"/>
            <a:ext cx="273050" cy="27305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0" name="Rectangle 10"/>
          <p:cNvSpPr>
            <a:spLocks noChangeArrowheads="1"/>
          </p:cNvSpPr>
          <p:nvPr/>
        </p:nvSpPr>
        <p:spPr bwMode="auto">
          <a:xfrm>
            <a:off x="3638550" y="1600200"/>
            <a:ext cx="292100" cy="292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4011" name="Line 11"/>
          <p:cNvSpPr>
            <a:spLocks noChangeShapeType="1"/>
          </p:cNvSpPr>
          <p:nvPr/>
        </p:nvSpPr>
        <p:spPr bwMode="auto">
          <a:xfrm>
            <a:off x="3429000" y="2355850"/>
            <a:ext cx="14732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2" name="Oval 12"/>
          <p:cNvSpPr>
            <a:spLocks noChangeArrowheads="1"/>
          </p:cNvSpPr>
          <p:nvPr/>
        </p:nvSpPr>
        <p:spPr bwMode="auto">
          <a:xfrm>
            <a:off x="4025900" y="28257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3" name="Rectangle 13"/>
          <p:cNvSpPr>
            <a:spLocks noChangeArrowheads="1"/>
          </p:cNvSpPr>
          <p:nvPr/>
        </p:nvSpPr>
        <p:spPr bwMode="auto">
          <a:xfrm>
            <a:off x="4400550" y="1600200"/>
            <a:ext cx="292100" cy="292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4014" name="Line 14"/>
          <p:cNvSpPr>
            <a:spLocks noChangeShapeType="1"/>
          </p:cNvSpPr>
          <p:nvPr/>
        </p:nvSpPr>
        <p:spPr bwMode="auto">
          <a:xfrm flipV="1">
            <a:off x="4165600" y="233045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5" name="Line 15"/>
          <p:cNvSpPr>
            <a:spLocks noChangeShapeType="1"/>
          </p:cNvSpPr>
          <p:nvPr/>
        </p:nvSpPr>
        <p:spPr bwMode="auto">
          <a:xfrm flipV="1">
            <a:off x="4165600" y="3092450"/>
            <a:ext cx="0" cy="431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6" name="Line 16"/>
          <p:cNvSpPr>
            <a:spLocks noChangeShapeType="1"/>
          </p:cNvSpPr>
          <p:nvPr/>
        </p:nvSpPr>
        <p:spPr bwMode="auto">
          <a:xfrm flipV="1">
            <a:off x="3124200" y="3702050"/>
            <a:ext cx="863600" cy="7366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7" name="Line 17"/>
          <p:cNvSpPr>
            <a:spLocks noChangeShapeType="1"/>
          </p:cNvSpPr>
          <p:nvPr/>
        </p:nvSpPr>
        <p:spPr bwMode="auto">
          <a:xfrm>
            <a:off x="3124200" y="4438650"/>
            <a:ext cx="1473200" cy="4064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8" name="Line 18"/>
          <p:cNvSpPr>
            <a:spLocks noChangeShapeType="1"/>
          </p:cNvSpPr>
          <p:nvPr/>
        </p:nvSpPr>
        <p:spPr bwMode="auto">
          <a:xfrm>
            <a:off x="4330700" y="3740150"/>
            <a:ext cx="1270000" cy="355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9" name="Line 19"/>
          <p:cNvSpPr>
            <a:spLocks noChangeShapeType="1"/>
          </p:cNvSpPr>
          <p:nvPr/>
        </p:nvSpPr>
        <p:spPr bwMode="auto">
          <a:xfrm flipV="1">
            <a:off x="5638800" y="3181350"/>
            <a:ext cx="266700" cy="78105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0" name="Line 20"/>
          <p:cNvSpPr>
            <a:spLocks noChangeShapeType="1"/>
          </p:cNvSpPr>
          <p:nvPr/>
        </p:nvSpPr>
        <p:spPr bwMode="auto">
          <a:xfrm>
            <a:off x="2438400" y="4413250"/>
            <a:ext cx="482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1" name="Line 21"/>
          <p:cNvSpPr>
            <a:spLocks noChangeShapeType="1"/>
          </p:cNvSpPr>
          <p:nvPr/>
        </p:nvSpPr>
        <p:spPr bwMode="auto">
          <a:xfrm>
            <a:off x="2413000" y="3752850"/>
            <a:ext cx="0" cy="11684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2" name="Line 22"/>
          <p:cNvSpPr>
            <a:spLocks noChangeShapeType="1"/>
          </p:cNvSpPr>
          <p:nvPr/>
        </p:nvSpPr>
        <p:spPr bwMode="auto">
          <a:xfrm>
            <a:off x="1981200" y="4260850"/>
            <a:ext cx="40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3" name="Rectangle 23"/>
          <p:cNvSpPr>
            <a:spLocks noChangeArrowheads="1"/>
          </p:cNvSpPr>
          <p:nvPr/>
        </p:nvSpPr>
        <p:spPr bwMode="auto">
          <a:xfrm>
            <a:off x="1663700" y="4121150"/>
            <a:ext cx="2794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384024" name="Line 24"/>
          <p:cNvSpPr>
            <a:spLocks noChangeShapeType="1"/>
          </p:cNvSpPr>
          <p:nvPr/>
        </p:nvSpPr>
        <p:spPr bwMode="auto">
          <a:xfrm>
            <a:off x="6019800" y="2381250"/>
            <a:ext cx="635000" cy="635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5" name="Line 25"/>
          <p:cNvSpPr>
            <a:spLocks noChangeShapeType="1"/>
          </p:cNvSpPr>
          <p:nvPr/>
        </p:nvSpPr>
        <p:spPr bwMode="auto">
          <a:xfrm flipH="1">
            <a:off x="4902200" y="4362450"/>
            <a:ext cx="1422400" cy="1320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6" name="Line 26"/>
          <p:cNvSpPr>
            <a:spLocks noChangeShapeType="1"/>
          </p:cNvSpPr>
          <p:nvPr/>
        </p:nvSpPr>
        <p:spPr bwMode="auto">
          <a:xfrm flipH="1">
            <a:off x="6350000" y="5429250"/>
            <a:ext cx="736600" cy="635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7" name="Oval 27"/>
          <p:cNvSpPr>
            <a:spLocks noChangeArrowheads="1"/>
          </p:cNvSpPr>
          <p:nvPr/>
        </p:nvSpPr>
        <p:spPr bwMode="auto">
          <a:xfrm>
            <a:off x="4025900" y="35115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8" name="Oval 28"/>
          <p:cNvSpPr>
            <a:spLocks noChangeArrowheads="1"/>
          </p:cNvSpPr>
          <p:nvPr/>
        </p:nvSpPr>
        <p:spPr bwMode="auto">
          <a:xfrm>
            <a:off x="2959100" y="42735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9" name="Oval 29"/>
          <p:cNvSpPr>
            <a:spLocks noChangeArrowheads="1"/>
          </p:cNvSpPr>
          <p:nvPr/>
        </p:nvSpPr>
        <p:spPr bwMode="auto">
          <a:xfrm>
            <a:off x="5473700" y="39687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30" name="Oval 30"/>
          <p:cNvSpPr>
            <a:spLocks noChangeArrowheads="1"/>
          </p:cNvSpPr>
          <p:nvPr/>
        </p:nvSpPr>
        <p:spPr bwMode="auto">
          <a:xfrm>
            <a:off x="5778500" y="30543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31" name="Oval 31"/>
          <p:cNvSpPr>
            <a:spLocks noChangeArrowheads="1"/>
          </p:cNvSpPr>
          <p:nvPr/>
        </p:nvSpPr>
        <p:spPr bwMode="auto">
          <a:xfrm>
            <a:off x="4635500" y="48069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32" name="Oval 32"/>
          <p:cNvSpPr>
            <a:spLocks noChangeArrowheads="1"/>
          </p:cNvSpPr>
          <p:nvPr/>
        </p:nvSpPr>
        <p:spPr bwMode="auto">
          <a:xfrm>
            <a:off x="6083300" y="51879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33" name="Line 33"/>
          <p:cNvSpPr>
            <a:spLocks noChangeShapeType="1"/>
          </p:cNvSpPr>
          <p:nvPr/>
        </p:nvSpPr>
        <p:spPr bwMode="auto">
          <a:xfrm flipV="1">
            <a:off x="3784600" y="187325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34" name="Line 34"/>
          <p:cNvSpPr>
            <a:spLocks noChangeShapeType="1"/>
          </p:cNvSpPr>
          <p:nvPr/>
        </p:nvSpPr>
        <p:spPr bwMode="auto">
          <a:xfrm flipV="1">
            <a:off x="4546600" y="187325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35" name="Rectangle 35"/>
          <p:cNvSpPr>
            <a:spLocks noChangeArrowheads="1"/>
          </p:cNvSpPr>
          <p:nvPr/>
        </p:nvSpPr>
        <p:spPr bwMode="auto">
          <a:xfrm>
            <a:off x="5827713" y="3476625"/>
            <a:ext cx="1304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i="1">
                <a:solidFill>
                  <a:srgbClr val="FF9900"/>
                </a:solidFill>
              </a:rPr>
              <a:t>Prune (s,g)</a:t>
            </a:r>
          </a:p>
        </p:txBody>
      </p:sp>
      <p:sp>
        <p:nvSpPr>
          <p:cNvPr id="384036" name="Rectangle 36"/>
          <p:cNvSpPr>
            <a:spLocks noChangeArrowheads="1"/>
          </p:cNvSpPr>
          <p:nvPr/>
        </p:nvSpPr>
        <p:spPr bwMode="auto">
          <a:xfrm>
            <a:off x="4191000" y="4010025"/>
            <a:ext cx="1304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i="1">
                <a:solidFill>
                  <a:srgbClr val="FF9900"/>
                </a:solidFill>
              </a:rPr>
              <a:t>Prune (s,g)</a:t>
            </a:r>
          </a:p>
        </p:txBody>
      </p:sp>
      <p:sp>
        <p:nvSpPr>
          <p:cNvPr id="384037" name="Rectangle 37"/>
          <p:cNvSpPr>
            <a:spLocks noChangeArrowheads="1"/>
          </p:cNvSpPr>
          <p:nvPr/>
        </p:nvSpPr>
        <p:spPr bwMode="auto">
          <a:xfrm>
            <a:off x="7143750" y="6019800"/>
            <a:ext cx="292100" cy="292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4038" name="Rectangle 38"/>
          <p:cNvSpPr>
            <a:spLocks noChangeArrowheads="1"/>
          </p:cNvSpPr>
          <p:nvPr/>
        </p:nvSpPr>
        <p:spPr bwMode="auto">
          <a:xfrm>
            <a:off x="4248150" y="3657600"/>
            <a:ext cx="63500" cy="635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39" name="Rectangle 39"/>
          <p:cNvSpPr>
            <a:spLocks noChangeArrowheads="1"/>
          </p:cNvSpPr>
          <p:nvPr/>
        </p:nvSpPr>
        <p:spPr bwMode="auto">
          <a:xfrm>
            <a:off x="5619750" y="3962400"/>
            <a:ext cx="63500" cy="635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40" name="Rectangle 40"/>
          <p:cNvSpPr>
            <a:spLocks noChangeArrowheads="1"/>
          </p:cNvSpPr>
          <p:nvPr/>
        </p:nvSpPr>
        <p:spPr bwMode="auto">
          <a:xfrm>
            <a:off x="5848350" y="3276600"/>
            <a:ext cx="63500" cy="635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41" name="Rectangle 41"/>
          <p:cNvSpPr>
            <a:spLocks noChangeArrowheads="1"/>
          </p:cNvSpPr>
          <p:nvPr/>
        </p:nvSpPr>
        <p:spPr bwMode="auto">
          <a:xfrm>
            <a:off x="5467350" y="4038600"/>
            <a:ext cx="63500" cy="635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42" name="Text Box 42"/>
          <p:cNvSpPr txBox="1">
            <a:spLocks noChangeArrowheads="1"/>
          </p:cNvSpPr>
          <p:nvPr/>
        </p:nvSpPr>
        <p:spPr bwMode="auto">
          <a:xfrm>
            <a:off x="207490" y="6172200"/>
            <a:ext cx="54328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/>
            <a:r>
              <a:rPr lang="fa-IR" dirty="0" smtClean="0"/>
              <a:t>حالت های ناخواسته وقتی پیش می آیند که دریافت کننده ایی وجود ندارد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C980-828D-4923-B37A-AB228BB671AF}" type="slidenum">
              <a:rPr lang="en-US"/>
              <a:pPr/>
              <a:t>2</a:t>
            </a:fld>
            <a:endParaRPr lang="en-US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/>
              <a:t>چندپخشی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 sz="2800" dirty="0" smtClean="0"/>
              <a:t>تک پخشی : یک منبع برای یک مقصد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800" dirty="0"/>
              <a:t> </a:t>
            </a:r>
            <a:r>
              <a:rPr lang="fa-IR" sz="2800" dirty="0" smtClean="0"/>
              <a:t>   - وب، تل نت، </a:t>
            </a:r>
            <a:r>
              <a:rPr lang="en-US" sz="2800" dirty="0" smtClean="0"/>
              <a:t>ftp</a:t>
            </a:r>
            <a:r>
              <a:rPr lang="fa-IR" sz="2800" dirty="0" smtClean="0"/>
              <a:t>، </a:t>
            </a:r>
            <a:r>
              <a:rPr lang="en-US" sz="2800" dirty="0" err="1" smtClean="0"/>
              <a:t>ssh</a:t>
            </a:r>
            <a:r>
              <a:rPr lang="fa-IR" sz="2800" dirty="0" smtClean="0"/>
              <a:t> </a:t>
            </a:r>
          </a:p>
          <a:p>
            <a:pPr algn="r" rtl="1">
              <a:lnSpc>
                <a:spcPct val="90000"/>
              </a:lnSpc>
            </a:pPr>
            <a:r>
              <a:rPr lang="fa-IR" sz="2800" dirty="0" smtClean="0"/>
              <a:t>همه پخشی : یک منبع برای همه مقصدها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800" dirty="0"/>
              <a:t> </a:t>
            </a:r>
            <a:r>
              <a:rPr lang="fa-IR" sz="2800" dirty="0" smtClean="0"/>
              <a:t>   - در اینترنت هرگز استفاده نشده 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800" dirty="0"/>
              <a:t> </a:t>
            </a:r>
            <a:r>
              <a:rPr lang="fa-IR" sz="2800" dirty="0" smtClean="0"/>
              <a:t>   - کاربردهای </a:t>
            </a:r>
            <a:r>
              <a:rPr lang="en-US" sz="2800" dirty="0" smtClean="0"/>
              <a:t>LAN</a:t>
            </a:r>
            <a:endParaRPr lang="fa-IR" sz="2800" dirty="0" smtClean="0"/>
          </a:p>
          <a:p>
            <a:pPr algn="r" rtl="1">
              <a:lnSpc>
                <a:spcPct val="90000"/>
              </a:lnSpc>
            </a:pPr>
            <a:r>
              <a:rPr lang="fa-IR" sz="2800" dirty="0" smtClean="0"/>
              <a:t>چند پخشی : یک منبع برای تعدادی مقصد</a:t>
            </a:r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800" dirty="0" smtClean="0"/>
              <a:t>    - چندین کاربرد مهم دارد</a:t>
            </a:r>
          </a:p>
          <a:p>
            <a:pPr algn="r" rtl="1">
              <a:lnSpc>
                <a:spcPct val="90000"/>
              </a:lnSpc>
            </a:pPr>
            <a:r>
              <a:rPr lang="fa-IR" sz="2800" dirty="0" smtClean="0"/>
              <a:t>هدف چند پخشی : توزیع موثر اطلاعات </a:t>
            </a:r>
            <a:endParaRPr lang="fa-IR" sz="2800" dirty="0"/>
          </a:p>
          <a:p>
            <a:pPr marL="0" indent="0" algn="r" rtl="1">
              <a:lnSpc>
                <a:spcPct val="90000"/>
              </a:lnSpc>
              <a:buNone/>
            </a:pPr>
            <a:r>
              <a:rPr lang="fa-IR" sz="2800" dirty="0" smtClean="0"/>
              <a:t> </a:t>
            </a:r>
            <a:endParaRPr lang="en-US" sz="2800" dirty="0" smtClean="0"/>
          </a:p>
          <a:p>
            <a:pPr marL="1828800" lvl="4" indent="0">
              <a:lnSpc>
                <a:spcPct val="90000"/>
              </a:lnSpc>
              <a:buNone/>
            </a:pPr>
            <a:endParaRPr lang="en-US" sz="1800" dirty="0"/>
          </a:p>
          <a:p>
            <a:pPr marL="457200" lvl="1" indent="0">
              <a:lnSpc>
                <a:spcPct val="90000"/>
              </a:lnSpc>
              <a:buNone/>
            </a:pPr>
            <a:endParaRPr lang="en-US" sz="2400" dirty="0"/>
          </a:p>
          <a:p>
            <a:pPr lvl="4">
              <a:lnSpc>
                <a:spcPct val="90000"/>
              </a:lnSpc>
            </a:pPr>
            <a:endParaRPr lang="en-US" sz="1800" dirty="0"/>
          </a:p>
          <a:p>
            <a:pPr marL="457200" lvl="1" indent="0">
              <a:lnSpc>
                <a:spcPct val="90000"/>
              </a:lnSpc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C9E-91CF-4DDB-89EB-21A10E254B60}" type="slidenum">
              <a:rPr lang="en-US"/>
              <a:pPr/>
              <a:t>20</a:t>
            </a:fld>
            <a:endParaRPr lang="en-US"/>
          </a:p>
        </p:txBody>
      </p:sp>
      <p:sp>
        <p:nvSpPr>
          <p:cNvPr id="385027" name="Line 3"/>
          <p:cNvSpPr>
            <a:spLocks noChangeShapeType="1"/>
          </p:cNvSpPr>
          <p:nvPr/>
        </p:nvSpPr>
        <p:spPr bwMode="auto">
          <a:xfrm>
            <a:off x="4343400" y="3752850"/>
            <a:ext cx="1270000" cy="355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28" name="Line 4"/>
          <p:cNvSpPr>
            <a:spLocks noChangeShapeType="1"/>
          </p:cNvSpPr>
          <p:nvPr/>
        </p:nvSpPr>
        <p:spPr bwMode="auto">
          <a:xfrm flipV="1">
            <a:off x="5715000" y="3194050"/>
            <a:ext cx="203200" cy="787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29" name="Rectangle 5"/>
          <p:cNvSpPr>
            <a:spLocks noChangeArrowheads="1"/>
          </p:cNvSpPr>
          <p:nvPr/>
        </p:nvSpPr>
        <p:spPr bwMode="auto">
          <a:xfrm>
            <a:off x="5840413" y="3489325"/>
            <a:ext cx="1319212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i="1">
                <a:solidFill>
                  <a:srgbClr val="FF9900"/>
                </a:solidFill>
              </a:rPr>
              <a:t>Graft (s,g)</a:t>
            </a:r>
          </a:p>
        </p:txBody>
      </p:sp>
      <p:sp>
        <p:nvSpPr>
          <p:cNvPr id="385030" name="Rectangle 6"/>
          <p:cNvSpPr>
            <a:spLocks noChangeArrowheads="1"/>
          </p:cNvSpPr>
          <p:nvPr/>
        </p:nvSpPr>
        <p:spPr bwMode="auto">
          <a:xfrm>
            <a:off x="4240213" y="4022725"/>
            <a:ext cx="1319212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i="1">
                <a:solidFill>
                  <a:srgbClr val="FF9900"/>
                </a:solidFill>
              </a:rPr>
              <a:t>Graft (s,g)</a:t>
            </a:r>
          </a:p>
        </p:txBody>
      </p:sp>
      <p:sp>
        <p:nvSpPr>
          <p:cNvPr id="385031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7583488" cy="839787"/>
          </a:xfrm>
          <a:noFill/>
          <a:ln/>
        </p:spPr>
        <p:txBody>
          <a:bodyPr lIns="90488" tIns="44450" rIns="90488" bIns="44450"/>
          <a:lstStyle/>
          <a:p>
            <a:pPr rtl="1"/>
            <a:r>
              <a:rPr lang="fa-IR" dirty="0" smtClean="0"/>
              <a:t>پیوند زدن</a:t>
            </a:r>
            <a:endParaRPr lang="en-US" dirty="0"/>
          </a:p>
        </p:txBody>
      </p:sp>
      <p:sp>
        <p:nvSpPr>
          <p:cNvPr id="385032" name="Line 8"/>
          <p:cNvSpPr>
            <a:spLocks noChangeShapeType="1"/>
          </p:cNvSpPr>
          <p:nvPr/>
        </p:nvSpPr>
        <p:spPr bwMode="auto">
          <a:xfrm flipV="1">
            <a:off x="6019800" y="2736850"/>
            <a:ext cx="355600" cy="406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33" name="Line 9"/>
          <p:cNvSpPr>
            <a:spLocks noChangeShapeType="1"/>
          </p:cNvSpPr>
          <p:nvPr/>
        </p:nvSpPr>
        <p:spPr bwMode="auto">
          <a:xfrm>
            <a:off x="5622925" y="4127500"/>
            <a:ext cx="454025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34" name="Line 10"/>
          <p:cNvSpPr>
            <a:spLocks noChangeShapeType="1"/>
          </p:cNvSpPr>
          <p:nvPr/>
        </p:nvSpPr>
        <p:spPr bwMode="auto">
          <a:xfrm>
            <a:off x="4803775" y="4984750"/>
            <a:ext cx="415925" cy="4159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35" name="Line 11"/>
          <p:cNvSpPr>
            <a:spLocks noChangeShapeType="1"/>
          </p:cNvSpPr>
          <p:nvPr/>
        </p:nvSpPr>
        <p:spPr bwMode="auto">
          <a:xfrm>
            <a:off x="5794375" y="4908550"/>
            <a:ext cx="339725" cy="3397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36" name="Line 12"/>
          <p:cNvSpPr>
            <a:spLocks noChangeShapeType="1"/>
          </p:cNvSpPr>
          <p:nvPr/>
        </p:nvSpPr>
        <p:spPr bwMode="auto">
          <a:xfrm>
            <a:off x="6251575" y="5365750"/>
            <a:ext cx="415925" cy="4159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37" name="Line 13"/>
          <p:cNvSpPr>
            <a:spLocks noChangeShapeType="1"/>
          </p:cNvSpPr>
          <p:nvPr/>
        </p:nvSpPr>
        <p:spPr bwMode="auto">
          <a:xfrm>
            <a:off x="6861175" y="5737225"/>
            <a:ext cx="273050" cy="27305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38" name="Rectangle 14"/>
          <p:cNvSpPr>
            <a:spLocks noChangeArrowheads="1"/>
          </p:cNvSpPr>
          <p:nvPr/>
        </p:nvSpPr>
        <p:spPr bwMode="auto">
          <a:xfrm>
            <a:off x="3651250" y="1612900"/>
            <a:ext cx="292100" cy="292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5039" name="Line 15"/>
          <p:cNvSpPr>
            <a:spLocks noChangeShapeType="1"/>
          </p:cNvSpPr>
          <p:nvPr/>
        </p:nvSpPr>
        <p:spPr bwMode="auto">
          <a:xfrm>
            <a:off x="3441700" y="2368550"/>
            <a:ext cx="14732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0" name="Oval 16"/>
          <p:cNvSpPr>
            <a:spLocks noChangeArrowheads="1"/>
          </p:cNvSpPr>
          <p:nvPr/>
        </p:nvSpPr>
        <p:spPr bwMode="auto">
          <a:xfrm>
            <a:off x="4038600" y="28384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1" name="Rectangle 17"/>
          <p:cNvSpPr>
            <a:spLocks noChangeArrowheads="1"/>
          </p:cNvSpPr>
          <p:nvPr/>
        </p:nvSpPr>
        <p:spPr bwMode="auto">
          <a:xfrm>
            <a:off x="4413250" y="1612900"/>
            <a:ext cx="292100" cy="292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5042" name="Line 18"/>
          <p:cNvSpPr>
            <a:spLocks noChangeShapeType="1"/>
          </p:cNvSpPr>
          <p:nvPr/>
        </p:nvSpPr>
        <p:spPr bwMode="auto">
          <a:xfrm flipV="1">
            <a:off x="4178300" y="234315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3" name="Line 19"/>
          <p:cNvSpPr>
            <a:spLocks noChangeShapeType="1"/>
          </p:cNvSpPr>
          <p:nvPr/>
        </p:nvSpPr>
        <p:spPr bwMode="auto">
          <a:xfrm flipV="1">
            <a:off x="4178300" y="3105150"/>
            <a:ext cx="0" cy="431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4" name="Line 20"/>
          <p:cNvSpPr>
            <a:spLocks noChangeShapeType="1"/>
          </p:cNvSpPr>
          <p:nvPr/>
        </p:nvSpPr>
        <p:spPr bwMode="auto">
          <a:xfrm flipV="1">
            <a:off x="3136900" y="3714750"/>
            <a:ext cx="863600" cy="7366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5" name="Line 21"/>
          <p:cNvSpPr>
            <a:spLocks noChangeShapeType="1"/>
          </p:cNvSpPr>
          <p:nvPr/>
        </p:nvSpPr>
        <p:spPr bwMode="auto">
          <a:xfrm>
            <a:off x="3136900" y="4451350"/>
            <a:ext cx="1473200" cy="4064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6" name="Line 22"/>
          <p:cNvSpPr>
            <a:spLocks noChangeShapeType="1"/>
          </p:cNvSpPr>
          <p:nvPr/>
        </p:nvSpPr>
        <p:spPr bwMode="auto">
          <a:xfrm>
            <a:off x="2451100" y="4425950"/>
            <a:ext cx="482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7" name="Line 23"/>
          <p:cNvSpPr>
            <a:spLocks noChangeShapeType="1"/>
          </p:cNvSpPr>
          <p:nvPr/>
        </p:nvSpPr>
        <p:spPr bwMode="auto">
          <a:xfrm>
            <a:off x="2425700" y="3765550"/>
            <a:ext cx="0" cy="11684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8" name="Line 24"/>
          <p:cNvSpPr>
            <a:spLocks noChangeShapeType="1"/>
          </p:cNvSpPr>
          <p:nvPr/>
        </p:nvSpPr>
        <p:spPr bwMode="auto">
          <a:xfrm>
            <a:off x="1993900" y="4273550"/>
            <a:ext cx="40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9" name="Rectangle 25"/>
          <p:cNvSpPr>
            <a:spLocks noChangeArrowheads="1"/>
          </p:cNvSpPr>
          <p:nvPr/>
        </p:nvSpPr>
        <p:spPr bwMode="auto">
          <a:xfrm>
            <a:off x="1676400" y="4133850"/>
            <a:ext cx="2794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385050" name="Line 26"/>
          <p:cNvSpPr>
            <a:spLocks noChangeShapeType="1"/>
          </p:cNvSpPr>
          <p:nvPr/>
        </p:nvSpPr>
        <p:spPr bwMode="auto">
          <a:xfrm>
            <a:off x="6032500" y="2393950"/>
            <a:ext cx="635000" cy="6350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1" name="Line 27"/>
          <p:cNvSpPr>
            <a:spLocks noChangeShapeType="1"/>
          </p:cNvSpPr>
          <p:nvPr/>
        </p:nvSpPr>
        <p:spPr bwMode="auto">
          <a:xfrm flipH="1">
            <a:off x="4914900" y="4375150"/>
            <a:ext cx="1422400" cy="1320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2" name="Line 28"/>
          <p:cNvSpPr>
            <a:spLocks noChangeShapeType="1"/>
          </p:cNvSpPr>
          <p:nvPr/>
        </p:nvSpPr>
        <p:spPr bwMode="auto">
          <a:xfrm flipH="1">
            <a:off x="6362700" y="5441950"/>
            <a:ext cx="736600" cy="635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3" name="Oval 29"/>
          <p:cNvSpPr>
            <a:spLocks noChangeArrowheads="1"/>
          </p:cNvSpPr>
          <p:nvPr/>
        </p:nvSpPr>
        <p:spPr bwMode="auto">
          <a:xfrm>
            <a:off x="4038600" y="35242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4" name="Oval 30"/>
          <p:cNvSpPr>
            <a:spLocks noChangeArrowheads="1"/>
          </p:cNvSpPr>
          <p:nvPr/>
        </p:nvSpPr>
        <p:spPr bwMode="auto">
          <a:xfrm>
            <a:off x="2971800" y="42862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5" name="Oval 31"/>
          <p:cNvSpPr>
            <a:spLocks noChangeArrowheads="1"/>
          </p:cNvSpPr>
          <p:nvPr/>
        </p:nvSpPr>
        <p:spPr bwMode="auto">
          <a:xfrm>
            <a:off x="5486400" y="39814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6" name="Oval 32"/>
          <p:cNvSpPr>
            <a:spLocks noChangeArrowheads="1"/>
          </p:cNvSpPr>
          <p:nvPr/>
        </p:nvSpPr>
        <p:spPr bwMode="auto">
          <a:xfrm>
            <a:off x="5791200" y="30670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7" name="Oval 33"/>
          <p:cNvSpPr>
            <a:spLocks noChangeArrowheads="1"/>
          </p:cNvSpPr>
          <p:nvPr/>
        </p:nvSpPr>
        <p:spPr bwMode="auto">
          <a:xfrm>
            <a:off x="4648200" y="48196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8" name="Oval 34"/>
          <p:cNvSpPr>
            <a:spLocks noChangeArrowheads="1"/>
          </p:cNvSpPr>
          <p:nvPr/>
        </p:nvSpPr>
        <p:spPr bwMode="auto">
          <a:xfrm>
            <a:off x="6096000" y="52006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9" name="Line 35"/>
          <p:cNvSpPr>
            <a:spLocks noChangeShapeType="1"/>
          </p:cNvSpPr>
          <p:nvPr/>
        </p:nvSpPr>
        <p:spPr bwMode="auto">
          <a:xfrm flipV="1">
            <a:off x="3797300" y="188595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60" name="Line 36"/>
          <p:cNvSpPr>
            <a:spLocks noChangeShapeType="1"/>
          </p:cNvSpPr>
          <p:nvPr/>
        </p:nvSpPr>
        <p:spPr bwMode="auto">
          <a:xfrm flipV="1">
            <a:off x="4559300" y="188595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61" name="Rectangle 37"/>
          <p:cNvSpPr>
            <a:spLocks noChangeArrowheads="1"/>
          </p:cNvSpPr>
          <p:nvPr/>
        </p:nvSpPr>
        <p:spPr bwMode="auto">
          <a:xfrm>
            <a:off x="7156450" y="6032500"/>
            <a:ext cx="292100" cy="292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5062" name="Line 38"/>
          <p:cNvSpPr>
            <a:spLocks noChangeShapeType="1"/>
          </p:cNvSpPr>
          <p:nvPr/>
        </p:nvSpPr>
        <p:spPr bwMode="auto">
          <a:xfrm flipV="1">
            <a:off x="6315075" y="2346325"/>
            <a:ext cx="298450" cy="34925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63" name="Rectangle 39"/>
          <p:cNvSpPr>
            <a:spLocks noChangeArrowheads="1"/>
          </p:cNvSpPr>
          <p:nvPr/>
        </p:nvSpPr>
        <p:spPr bwMode="auto">
          <a:xfrm>
            <a:off x="6623050" y="2070100"/>
            <a:ext cx="292100" cy="292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5064" name="Rectangle 40"/>
          <p:cNvSpPr>
            <a:spLocks noChangeArrowheads="1"/>
          </p:cNvSpPr>
          <p:nvPr/>
        </p:nvSpPr>
        <p:spPr bwMode="auto">
          <a:xfrm>
            <a:off x="6526213" y="2422525"/>
            <a:ext cx="12668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i="1">
                <a:solidFill>
                  <a:srgbClr val="FF9900"/>
                </a:solidFill>
              </a:rPr>
              <a:t>Report (g)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16A7-A6BE-4E83-8385-484CD213992C}" type="slidenum">
              <a:rPr lang="en-US"/>
              <a:pPr/>
              <a:t>21</a:t>
            </a:fld>
            <a:endParaRPr lang="en-US"/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Source-based Trees</a:t>
            </a:r>
          </a:p>
        </p:txBody>
      </p:sp>
      <p:sp>
        <p:nvSpPr>
          <p:cNvPr id="480259" name="Line 3"/>
          <p:cNvSpPr>
            <a:spLocks noChangeShapeType="1"/>
          </p:cNvSpPr>
          <p:nvPr/>
        </p:nvSpPr>
        <p:spPr bwMode="auto">
          <a:xfrm flipH="1" flipV="1">
            <a:off x="6477000" y="26670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60" name="Line 4"/>
          <p:cNvSpPr>
            <a:spLocks noChangeShapeType="1"/>
          </p:cNvSpPr>
          <p:nvPr/>
        </p:nvSpPr>
        <p:spPr bwMode="auto">
          <a:xfrm flipH="1">
            <a:off x="1809750" y="40767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61" name="Oval 5"/>
          <p:cNvSpPr>
            <a:spLocks noChangeArrowheads="1"/>
          </p:cNvSpPr>
          <p:nvPr/>
        </p:nvSpPr>
        <p:spPr bwMode="auto">
          <a:xfrm>
            <a:off x="4724400" y="2209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62" name="Oval 6"/>
          <p:cNvSpPr>
            <a:spLocks noChangeArrowheads="1"/>
          </p:cNvSpPr>
          <p:nvPr/>
        </p:nvSpPr>
        <p:spPr bwMode="auto">
          <a:xfrm>
            <a:off x="5410200" y="3200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63" name="Oval 7"/>
          <p:cNvSpPr>
            <a:spLocks noChangeArrowheads="1"/>
          </p:cNvSpPr>
          <p:nvPr/>
        </p:nvSpPr>
        <p:spPr bwMode="auto">
          <a:xfrm>
            <a:off x="20574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64" name="Line 8"/>
          <p:cNvSpPr>
            <a:spLocks noChangeShapeType="1"/>
          </p:cNvSpPr>
          <p:nvPr/>
        </p:nvSpPr>
        <p:spPr bwMode="auto">
          <a:xfrm flipH="1">
            <a:off x="4267200" y="54864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65" name="Line 9"/>
          <p:cNvSpPr>
            <a:spLocks noChangeShapeType="1"/>
          </p:cNvSpPr>
          <p:nvPr/>
        </p:nvSpPr>
        <p:spPr bwMode="auto">
          <a:xfrm flipV="1">
            <a:off x="2209800" y="2743200"/>
            <a:ext cx="1219200" cy="11430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66" name="Line 10"/>
          <p:cNvSpPr>
            <a:spLocks noChangeShapeType="1"/>
          </p:cNvSpPr>
          <p:nvPr/>
        </p:nvSpPr>
        <p:spPr bwMode="auto">
          <a:xfrm>
            <a:off x="2209800" y="4114800"/>
            <a:ext cx="990600" cy="8382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67" name="Line 11"/>
          <p:cNvSpPr>
            <a:spLocks noChangeShapeType="1"/>
          </p:cNvSpPr>
          <p:nvPr/>
        </p:nvSpPr>
        <p:spPr bwMode="auto">
          <a:xfrm flipV="1">
            <a:off x="3352800" y="4038600"/>
            <a:ext cx="914400" cy="914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68" name="Line 12"/>
          <p:cNvSpPr>
            <a:spLocks noChangeShapeType="1"/>
          </p:cNvSpPr>
          <p:nvPr/>
        </p:nvSpPr>
        <p:spPr bwMode="auto">
          <a:xfrm flipV="1">
            <a:off x="3581400" y="2362200"/>
            <a:ext cx="1143000" cy="304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69" name="Line 13"/>
          <p:cNvSpPr>
            <a:spLocks noChangeShapeType="1"/>
          </p:cNvSpPr>
          <p:nvPr/>
        </p:nvSpPr>
        <p:spPr bwMode="auto">
          <a:xfrm>
            <a:off x="4419600" y="40386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0" name="Line 14"/>
          <p:cNvSpPr>
            <a:spLocks noChangeShapeType="1"/>
          </p:cNvSpPr>
          <p:nvPr/>
        </p:nvSpPr>
        <p:spPr bwMode="auto">
          <a:xfrm>
            <a:off x="3429000" y="5029200"/>
            <a:ext cx="1066800" cy="304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1" name="Line 15"/>
          <p:cNvSpPr>
            <a:spLocks noChangeShapeType="1"/>
          </p:cNvSpPr>
          <p:nvPr/>
        </p:nvSpPr>
        <p:spPr bwMode="auto">
          <a:xfrm flipV="1">
            <a:off x="4724400" y="4648200"/>
            <a:ext cx="685800" cy="685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2" name="Line 16"/>
          <p:cNvSpPr>
            <a:spLocks noChangeShapeType="1"/>
          </p:cNvSpPr>
          <p:nvPr/>
        </p:nvSpPr>
        <p:spPr bwMode="auto">
          <a:xfrm>
            <a:off x="5562600" y="4495800"/>
            <a:ext cx="762000" cy="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3" name="Line 17"/>
          <p:cNvSpPr>
            <a:spLocks noChangeShapeType="1"/>
          </p:cNvSpPr>
          <p:nvPr/>
        </p:nvSpPr>
        <p:spPr bwMode="auto">
          <a:xfrm flipV="1">
            <a:off x="5486400" y="3429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4" name="Line 18"/>
          <p:cNvSpPr>
            <a:spLocks noChangeShapeType="1"/>
          </p:cNvSpPr>
          <p:nvPr/>
        </p:nvSpPr>
        <p:spPr bwMode="auto">
          <a:xfrm>
            <a:off x="4953000" y="2286000"/>
            <a:ext cx="1371600" cy="304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5" name="Line 19"/>
          <p:cNvSpPr>
            <a:spLocks noChangeShapeType="1"/>
          </p:cNvSpPr>
          <p:nvPr/>
        </p:nvSpPr>
        <p:spPr bwMode="auto">
          <a:xfrm>
            <a:off x="6400800" y="2667000"/>
            <a:ext cx="0" cy="16764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6" name="Line 20"/>
          <p:cNvSpPr>
            <a:spLocks noChangeShapeType="1"/>
          </p:cNvSpPr>
          <p:nvPr/>
        </p:nvSpPr>
        <p:spPr bwMode="auto">
          <a:xfrm>
            <a:off x="3657600" y="27432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7" name="Line 21"/>
          <p:cNvSpPr>
            <a:spLocks noChangeShapeType="1"/>
          </p:cNvSpPr>
          <p:nvPr/>
        </p:nvSpPr>
        <p:spPr bwMode="auto">
          <a:xfrm flipV="1">
            <a:off x="4343400" y="2438400"/>
            <a:ext cx="457200" cy="1447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8" name="Line 22"/>
          <p:cNvSpPr>
            <a:spLocks noChangeShapeType="1"/>
          </p:cNvSpPr>
          <p:nvPr/>
        </p:nvSpPr>
        <p:spPr bwMode="auto">
          <a:xfrm flipH="1" flipV="1">
            <a:off x="3600450" y="2771775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79" name="Line 23"/>
          <p:cNvSpPr>
            <a:spLocks noChangeShapeType="1"/>
          </p:cNvSpPr>
          <p:nvPr/>
        </p:nvSpPr>
        <p:spPr bwMode="auto">
          <a:xfrm flipH="1">
            <a:off x="3810000" y="4038600"/>
            <a:ext cx="381000" cy="381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80" name="Line 24"/>
          <p:cNvSpPr>
            <a:spLocks noChangeShapeType="1"/>
          </p:cNvSpPr>
          <p:nvPr/>
        </p:nvSpPr>
        <p:spPr bwMode="auto">
          <a:xfrm flipH="1" flipV="1">
            <a:off x="6553200" y="45720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81" name="Oval 25"/>
          <p:cNvSpPr>
            <a:spLocks noChangeArrowheads="1"/>
          </p:cNvSpPr>
          <p:nvPr/>
        </p:nvSpPr>
        <p:spPr bwMode="auto">
          <a:xfrm>
            <a:off x="3200400" y="4876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82" name="Oval 26"/>
          <p:cNvSpPr>
            <a:spLocks noChangeArrowheads="1"/>
          </p:cNvSpPr>
          <p:nvPr/>
        </p:nvSpPr>
        <p:spPr bwMode="auto">
          <a:xfrm>
            <a:off x="41910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83" name="Line 27"/>
          <p:cNvSpPr>
            <a:spLocks noChangeShapeType="1"/>
          </p:cNvSpPr>
          <p:nvPr/>
        </p:nvSpPr>
        <p:spPr bwMode="auto">
          <a:xfrm>
            <a:off x="2133600" y="4191000"/>
            <a:ext cx="990600" cy="838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84" name="Line 28"/>
          <p:cNvSpPr>
            <a:spLocks noChangeShapeType="1"/>
          </p:cNvSpPr>
          <p:nvPr/>
        </p:nvSpPr>
        <p:spPr bwMode="auto">
          <a:xfrm flipV="1">
            <a:off x="3581400" y="2438400"/>
            <a:ext cx="114300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85" name="Line 29"/>
          <p:cNvSpPr>
            <a:spLocks noChangeShapeType="1"/>
          </p:cNvSpPr>
          <p:nvPr/>
        </p:nvSpPr>
        <p:spPr bwMode="auto">
          <a:xfrm>
            <a:off x="4419600" y="4114800"/>
            <a:ext cx="914400" cy="457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86" name="Line 30"/>
          <p:cNvSpPr>
            <a:spLocks noChangeShapeType="1"/>
          </p:cNvSpPr>
          <p:nvPr/>
        </p:nvSpPr>
        <p:spPr bwMode="auto">
          <a:xfrm>
            <a:off x="3429000" y="5105400"/>
            <a:ext cx="106680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87" name="Line 31"/>
          <p:cNvSpPr>
            <a:spLocks noChangeShapeType="1"/>
          </p:cNvSpPr>
          <p:nvPr/>
        </p:nvSpPr>
        <p:spPr bwMode="auto">
          <a:xfrm flipV="1">
            <a:off x="4724400" y="4724400"/>
            <a:ext cx="685800" cy="685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88" name="Line 32"/>
          <p:cNvSpPr>
            <a:spLocks noChangeShapeType="1"/>
          </p:cNvSpPr>
          <p:nvPr/>
        </p:nvSpPr>
        <p:spPr bwMode="auto">
          <a:xfrm>
            <a:off x="5562600" y="4572000"/>
            <a:ext cx="7620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89" name="Line 33"/>
          <p:cNvSpPr>
            <a:spLocks noChangeShapeType="1"/>
          </p:cNvSpPr>
          <p:nvPr/>
        </p:nvSpPr>
        <p:spPr bwMode="auto">
          <a:xfrm>
            <a:off x="4953000" y="2362200"/>
            <a:ext cx="137160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90" name="Line 34"/>
          <p:cNvSpPr>
            <a:spLocks noChangeShapeType="1"/>
          </p:cNvSpPr>
          <p:nvPr/>
        </p:nvSpPr>
        <p:spPr bwMode="auto">
          <a:xfrm>
            <a:off x="6400800" y="2743200"/>
            <a:ext cx="0" cy="1676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91" name="Oval 35"/>
          <p:cNvSpPr>
            <a:spLocks noChangeArrowheads="1"/>
          </p:cNvSpPr>
          <p:nvPr/>
        </p:nvSpPr>
        <p:spPr bwMode="auto">
          <a:xfrm>
            <a:off x="3429000" y="2590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92" name="Oval 36"/>
          <p:cNvSpPr>
            <a:spLocks noChangeArrowheads="1"/>
          </p:cNvSpPr>
          <p:nvPr/>
        </p:nvSpPr>
        <p:spPr bwMode="auto">
          <a:xfrm>
            <a:off x="6248400" y="2514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93" name="Oval 37"/>
          <p:cNvSpPr>
            <a:spLocks noChangeArrowheads="1"/>
          </p:cNvSpPr>
          <p:nvPr/>
        </p:nvSpPr>
        <p:spPr bwMode="auto">
          <a:xfrm>
            <a:off x="6324600" y="4419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94" name="Oval 38"/>
          <p:cNvSpPr>
            <a:spLocks noChangeArrowheads="1"/>
          </p:cNvSpPr>
          <p:nvPr/>
        </p:nvSpPr>
        <p:spPr bwMode="auto">
          <a:xfrm>
            <a:off x="5334000" y="4419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95" name="Oval 39"/>
          <p:cNvSpPr>
            <a:spLocks noChangeArrowheads="1"/>
          </p:cNvSpPr>
          <p:nvPr/>
        </p:nvSpPr>
        <p:spPr bwMode="auto">
          <a:xfrm>
            <a:off x="44958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96" name="Oval 40"/>
          <p:cNvSpPr>
            <a:spLocks noChangeArrowheads="1"/>
          </p:cNvSpPr>
          <p:nvPr/>
        </p:nvSpPr>
        <p:spPr bwMode="auto">
          <a:xfrm>
            <a:off x="609600" y="158432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97" name="Text Box 41"/>
          <p:cNvSpPr txBox="1">
            <a:spLocks noChangeArrowheads="1"/>
          </p:cNvSpPr>
          <p:nvPr/>
        </p:nvSpPr>
        <p:spPr bwMode="auto">
          <a:xfrm>
            <a:off x="869950" y="151447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Router</a:t>
            </a:r>
          </a:p>
        </p:txBody>
      </p:sp>
      <p:sp>
        <p:nvSpPr>
          <p:cNvPr id="480298" name="Text Box 42"/>
          <p:cNvSpPr txBox="1">
            <a:spLocks noChangeArrowheads="1"/>
          </p:cNvSpPr>
          <p:nvPr/>
        </p:nvSpPr>
        <p:spPr bwMode="auto">
          <a:xfrm>
            <a:off x="869950" y="1879600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Source</a:t>
            </a:r>
          </a:p>
        </p:txBody>
      </p:sp>
      <p:sp>
        <p:nvSpPr>
          <p:cNvPr id="480299" name="Text Box 43"/>
          <p:cNvSpPr txBox="1">
            <a:spLocks noChangeArrowheads="1"/>
          </p:cNvSpPr>
          <p:nvPr/>
        </p:nvSpPr>
        <p:spPr bwMode="auto">
          <a:xfrm>
            <a:off x="869950" y="2276475"/>
            <a:ext cx="1211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Receiver</a:t>
            </a:r>
          </a:p>
        </p:txBody>
      </p:sp>
      <p:sp>
        <p:nvSpPr>
          <p:cNvPr id="480300" name="Rectangle 44"/>
          <p:cNvSpPr>
            <a:spLocks noChangeArrowheads="1"/>
          </p:cNvSpPr>
          <p:nvPr/>
        </p:nvSpPr>
        <p:spPr bwMode="auto">
          <a:xfrm>
            <a:off x="565150" y="1889125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480301" name="Rectangle 45"/>
          <p:cNvSpPr>
            <a:spLocks noChangeArrowheads="1"/>
          </p:cNvSpPr>
          <p:nvPr/>
        </p:nvSpPr>
        <p:spPr bwMode="auto">
          <a:xfrm>
            <a:off x="565150" y="22860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0302" name="Rectangle 46"/>
          <p:cNvSpPr>
            <a:spLocks noChangeArrowheads="1"/>
          </p:cNvSpPr>
          <p:nvPr/>
        </p:nvSpPr>
        <p:spPr bwMode="auto">
          <a:xfrm>
            <a:off x="3733800" y="29718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0303" name="Rectangle 47"/>
          <p:cNvSpPr>
            <a:spLocks noChangeArrowheads="1"/>
          </p:cNvSpPr>
          <p:nvPr/>
        </p:nvSpPr>
        <p:spPr bwMode="auto">
          <a:xfrm>
            <a:off x="3505200" y="38862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0304" name="Rectangle 48"/>
          <p:cNvSpPr>
            <a:spLocks noChangeArrowheads="1"/>
          </p:cNvSpPr>
          <p:nvPr/>
        </p:nvSpPr>
        <p:spPr bwMode="auto">
          <a:xfrm>
            <a:off x="3962400" y="5486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0305" name="Rectangle 49"/>
          <p:cNvSpPr>
            <a:spLocks noChangeArrowheads="1"/>
          </p:cNvSpPr>
          <p:nvPr/>
        </p:nvSpPr>
        <p:spPr bwMode="auto">
          <a:xfrm>
            <a:off x="6705600" y="26670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0306" name="Rectangle 50"/>
          <p:cNvSpPr>
            <a:spLocks noChangeArrowheads="1"/>
          </p:cNvSpPr>
          <p:nvPr/>
        </p:nvSpPr>
        <p:spPr bwMode="auto">
          <a:xfrm>
            <a:off x="1524000" y="4114800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480307" name="Rectangle 51"/>
          <p:cNvSpPr>
            <a:spLocks noChangeArrowheads="1"/>
          </p:cNvSpPr>
          <p:nvPr/>
        </p:nvSpPr>
        <p:spPr bwMode="auto">
          <a:xfrm>
            <a:off x="6781800" y="4648200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480308" name="Text Box 52"/>
          <p:cNvSpPr txBox="1">
            <a:spLocks noChangeArrowheads="1"/>
          </p:cNvSpPr>
          <p:nvPr/>
        </p:nvSpPr>
        <p:spPr bwMode="auto">
          <a:xfrm>
            <a:off x="2095500" y="6137275"/>
            <a:ext cx="5448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Both protocols discussed today use this approach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EA0-39F7-43B9-ABE6-42528C58ABEC}" type="slidenum">
              <a:rPr lang="en-US"/>
              <a:pPr/>
              <a:t>22</a:t>
            </a:fld>
            <a:endParaRPr lang="en-US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Tree</a:t>
            </a:r>
          </a:p>
        </p:txBody>
      </p:sp>
      <p:sp>
        <p:nvSpPr>
          <p:cNvPr id="482307" name="Line 3"/>
          <p:cNvSpPr>
            <a:spLocks noChangeShapeType="1"/>
          </p:cNvSpPr>
          <p:nvPr/>
        </p:nvSpPr>
        <p:spPr bwMode="auto">
          <a:xfrm flipH="1" flipV="1">
            <a:off x="6477000" y="26670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08" name="Line 4"/>
          <p:cNvSpPr>
            <a:spLocks noChangeShapeType="1"/>
          </p:cNvSpPr>
          <p:nvPr/>
        </p:nvSpPr>
        <p:spPr bwMode="auto">
          <a:xfrm flipH="1">
            <a:off x="1809750" y="40767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09" name="Oval 5"/>
          <p:cNvSpPr>
            <a:spLocks noChangeArrowheads="1"/>
          </p:cNvSpPr>
          <p:nvPr/>
        </p:nvSpPr>
        <p:spPr bwMode="auto">
          <a:xfrm>
            <a:off x="5334000" y="4419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0" name="Oval 6"/>
          <p:cNvSpPr>
            <a:spLocks noChangeArrowheads="1"/>
          </p:cNvSpPr>
          <p:nvPr/>
        </p:nvSpPr>
        <p:spPr bwMode="auto">
          <a:xfrm>
            <a:off x="4724400" y="2209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1" name="Oval 7"/>
          <p:cNvSpPr>
            <a:spLocks noChangeArrowheads="1"/>
          </p:cNvSpPr>
          <p:nvPr/>
        </p:nvSpPr>
        <p:spPr bwMode="auto">
          <a:xfrm>
            <a:off x="5410200" y="3200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2" name="Oval 8"/>
          <p:cNvSpPr>
            <a:spLocks noChangeArrowheads="1"/>
          </p:cNvSpPr>
          <p:nvPr/>
        </p:nvSpPr>
        <p:spPr bwMode="auto">
          <a:xfrm>
            <a:off x="20574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3" name="Line 9"/>
          <p:cNvSpPr>
            <a:spLocks noChangeShapeType="1"/>
          </p:cNvSpPr>
          <p:nvPr/>
        </p:nvSpPr>
        <p:spPr bwMode="auto">
          <a:xfrm flipH="1">
            <a:off x="4267200" y="54864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4" name="Line 10"/>
          <p:cNvSpPr>
            <a:spLocks noChangeShapeType="1"/>
          </p:cNvSpPr>
          <p:nvPr/>
        </p:nvSpPr>
        <p:spPr bwMode="auto">
          <a:xfrm flipH="1" flipV="1">
            <a:off x="6553200" y="44958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5" name="Oval 11"/>
          <p:cNvSpPr>
            <a:spLocks noChangeArrowheads="1"/>
          </p:cNvSpPr>
          <p:nvPr/>
        </p:nvSpPr>
        <p:spPr bwMode="auto">
          <a:xfrm>
            <a:off x="44958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6" name="Oval 12"/>
          <p:cNvSpPr>
            <a:spLocks noChangeArrowheads="1"/>
          </p:cNvSpPr>
          <p:nvPr/>
        </p:nvSpPr>
        <p:spPr bwMode="auto">
          <a:xfrm>
            <a:off x="63246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7" name="Line 13"/>
          <p:cNvSpPr>
            <a:spLocks noChangeShapeType="1"/>
          </p:cNvSpPr>
          <p:nvPr/>
        </p:nvSpPr>
        <p:spPr bwMode="auto">
          <a:xfrm flipV="1">
            <a:off x="2209800" y="2743200"/>
            <a:ext cx="1219200" cy="1143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18" name="Line 14"/>
          <p:cNvSpPr>
            <a:spLocks noChangeShapeType="1"/>
          </p:cNvSpPr>
          <p:nvPr/>
        </p:nvSpPr>
        <p:spPr bwMode="auto">
          <a:xfrm>
            <a:off x="2209800" y="4114800"/>
            <a:ext cx="990600" cy="838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19" name="Line 15"/>
          <p:cNvSpPr>
            <a:spLocks noChangeShapeType="1"/>
          </p:cNvSpPr>
          <p:nvPr/>
        </p:nvSpPr>
        <p:spPr bwMode="auto">
          <a:xfrm flipV="1">
            <a:off x="3352800" y="4038600"/>
            <a:ext cx="914400" cy="914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0" name="Line 16"/>
          <p:cNvSpPr>
            <a:spLocks noChangeShapeType="1"/>
          </p:cNvSpPr>
          <p:nvPr/>
        </p:nvSpPr>
        <p:spPr bwMode="auto">
          <a:xfrm flipV="1">
            <a:off x="3581400" y="2362200"/>
            <a:ext cx="114300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1" name="Line 17"/>
          <p:cNvSpPr>
            <a:spLocks noChangeShapeType="1"/>
          </p:cNvSpPr>
          <p:nvPr/>
        </p:nvSpPr>
        <p:spPr bwMode="auto">
          <a:xfrm>
            <a:off x="4419600" y="40386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2" name="Line 18"/>
          <p:cNvSpPr>
            <a:spLocks noChangeShapeType="1"/>
          </p:cNvSpPr>
          <p:nvPr/>
        </p:nvSpPr>
        <p:spPr bwMode="auto">
          <a:xfrm>
            <a:off x="3429000" y="5029200"/>
            <a:ext cx="106680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3" name="Line 19"/>
          <p:cNvSpPr>
            <a:spLocks noChangeShapeType="1"/>
          </p:cNvSpPr>
          <p:nvPr/>
        </p:nvSpPr>
        <p:spPr bwMode="auto">
          <a:xfrm flipV="1">
            <a:off x="4724400" y="46482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4" name="Line 20"/>
          <p:cNvSpPr>
            <a:spLocks noChangeShapeType="1"/>
          </p:cNvSpPr>
          <p:nvPr/>
        </p:nvSpPr>
        <p:spPr bwMode="auto">
          <a:xfrm>
            <a:off x="55626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5" name="Line 21"/>
          <p:cNvSpPr>
            <a:spLocks noChangeShapeType="1"/>
          </p:cNvSpPr>
          <p:nvPr/>
        </p:nvSpPr>
        <p:spPr bwMode="auto">
          <a:xfrm flipV="1">
            <a:off x="5486400" y="3429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6" name="Line 22"/>
          <p:cNvSpPr>
            <a:spLocks noChangeShapeType="1"/>
          </p:cNvSpPr>
          <p:nvPr/>
        </p:nvSpPr>
        <p:spPr bwMode="auto">
          <a:xfrm>
            <a:off x="4953000" y="2286000"/>
            <a:ext cx="137160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7" name="Line 23"/>
          <p:cNvSpPr>
            <a:spLocks noChangeShapeType="1"/>
          </p:cNvSpPr>
          <p:nvPr/>
        </p:nvSpPr>
        <p:spPr bwMode="auto">
          <a:xfrm>
            <a:off x="6400800" y="2667000"/>
            <a:ext cx="0" cy="1676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8" name="Line 24"/>
          <p:cNvSpPr>
            <a:spLocks noChangeShapeType="1"/>
          </p:cNvSpPr>
          <p:nvPr/>
        </p:nvSpPr>
        <p:spPr bwMode="auto">
          <a:xfrm>
            <a:off x="3657600" y="27432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9" name="Line 25"/>
          <p:cNvSpPr>
            <a:spLocks noChangeShapeType="1"/>
          </p:cNvSpPr>
          <p:nvPr/>
        </p:nvSpPr>
        <p:spPr bwMode="auto">
          <a:xfrm flipV="1">
            <a:off x="4343400" y="2438400"/>
            <a:ext cx="457200" cy="1447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30" name="Line 26"/>
          <p:cNvSpPr>
            <a:spLocks noChangeShapeType="1"/>
          </p:cNvSpPr>
          <p:nvPr/>
        </p:nvSpPr>
        <p:spPr bwMode="auto">
          <a:xfrm flipH="1" flipV="1">
            <a:off x="3600450" y="2771775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31" name="Line 27"/>
          <p:cNvSpPr>
            <a:spLocks noChangeShapeType="1"/>
          </p:cNvSpPr>
          <p:nvPr/>
        </p:nvSpPr>
        <p:spPr bwMode="auto">
          <a:xfrm flipH="1">
            <a:off x="3810000" y="4038600"/>
            <a:ext cx="381000" cy="381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32" name="Oval 28"/>
          <p:cNvSpPr>
            <a:spLocks noChangeArrowheads="1"/>
          </p:cNvSpPr>
          <p:nvPr/>
        </p:nvSpPr>
        <p:spPr bwMode="auto">
          <a:xfrm>
            <a:off x="3200400" y="4876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33" name="Oval 29"/>
          <p:cNvSpPr>
            <a:spLocks noChangeArrowheads="1"/>
          </p:cNvSpPr>
          <p:nvPr/>
        </p:nvSpPr>
        <p:spPr bwMode="auto">
          <a:xfrm>
            <a:off x="3429000" y="2590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34" name="Oval 30"/>
          <p:cNvSpPr>
            <a:spLocks noChangeArrowheads="1"/>
          </p:cNvSpPr>
          <p:nvPr/>
        </p:nvSpPr>
        <p:spPr bwMode="auto">
          <a:xfrm>
            <a:off x="6248400" y="2514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35" name="Oval 31"/>
          <p:cNvSpPr>
            <a:spLocks noChangeArrowheads="1"/>
          </p:cNvSpPr>
          <p:nvPr/>
        </p:nvSpPr>
        <p:spPr bwMode="auto">
          <a:xfrm>
            <a:off x="4191000" y="38862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36" name="Text Box 32"/>
          <p:cNvSpPr txBox="1">
            <a:spLocks noChangeArrowheads="1"/>
          </p:cNvSpPr>
          <p:nvPr/>
        </p:nvSpPr>
        <p:spPr bwMode="auto">
          <a:xfrm>
            <a:off x="4403725" y="3698875"/>
            <a:ext cx="446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RP</a:t>
            </a:r>
          </a:p>
        </p:txBody>
      </p:sp>
      <p:sp>
        <p:nvSpPr>
          <p:cNvPr id="482337" name="Oval 33"/>
          <p:cNvSpPr>
            <a:spLocks noChangeArrowheads="1"/>
          </p:cNvSpPr>
          <p:nvPr/>
        </p:nvSpPr>
        <p:spPr bwMode="auto">
          <a:xfrm>
            <a:off x="609600" y="158432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38" name="Text Box 34"/>
          <p:cNvSpPr txBox="1">
            <a:spLocks noChangeArrowheads="1"/>
          </p:cNvSpPr>
          <p:nvPr/>
        </p:nvSpPr>
        <p:spPr bwMode="auto">
          <a:xfrm>
            <a:off x="869950" y="151447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Router</a:t>
            </a:r>
          </a:p>
        </p:txBody>
      </p:sp>
      <p:sp>
        <p:nvSpPr>
          <p:cNvPr id="482339" name="Text Box 35"/>
          <p:cNvSpPr txBox="1">
            <a:spLocks noChangeArrowheads="1"/>
          </p:cNvSpPr>
          <p:nvPr/>
        </p:nvSpPr>
        <p:spPr bwMode="auto">
          <a:xfrm>
            <a:off x="869950" y="1879600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Source</a:t>
            </a:r>
          </a:p>
        </p:txBody>
      </p:sp>
      <p:sp>
        <p:nvSpPr>
          <p:cNvPr id="482340" name="Text Box 36"/>
          <p:cNvSpPr txBox="1">
            <a:spLocks noChangeArrowheads="1"/>
          </p:cNvSpPr>
          <p:nvPr/>
        </p:nvSpPr>
        <p:spPr bwMode="auto">
          <a:xfrm>
            <a:off x="869950" y="2276475"/>
            <a:ext cx="1211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Receiver</a:t>
            </a:r>
          </a:p>
        </p:txBody>
      </p:sp>
      <p:sp>
        <p:nvSpPr>
          <p:cNvPr id="482341" name="Rectangle 37"/>
          <p:cNvSpPr>
            <a:spLocks noChangeArrowheads="1"/>
          </p:cNvSpPr>
          <p:nvPr/>
        </p:nvSpPr>
        <p:spPr bwMode="auto">
          <a:xfrm>
            <a:off x="1524000" y="4114800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482342" name="Rectangle 38"/>
          <p:cNvSpPr>
            <a:spLocks noChangeArrowheads="1"/>
          </p:cNvSpPr>
          <p:nvPr/>
        </p:nvSpPr>
        <p:spPr bwMode="auto">
          <a:xfrm>
            <a:off x="6781800" y="4572000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482343" name="Rectangle 39"/>
          <p:cNvSpPr>
            <a:spLocks noChangeArrowheads="1"/>
          </p:cNvSpPr>
          <p:nvPr/>
        </p:nvSpPr>
        <p:spPr bwMode="auto">
          <a:xfrm>
            <a:off x="565150" y="1889125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482344" name="Rectangle 40"/>
          <p:cNvSpPr>
            <a:spLocks noChangeArrowheads="1"/>
          </p:cNvSpPr>
          <p:nvPr/>
        </p:nvSpPr>
        <p:spPr bwMode="auto">
          <a:xfrm>
            <a:off x="565150" y="22860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2345" name="Rectangle 41"/>
          <p:cNvSpPr>
            <a:spLocks noChangeArrowheads="1"/>
          </p:cNvSpPr>
          <p:nvPr/>
        </p:nvSpPr>
        <p:spPr bwMode="auto">
          <a:xfrm>
            <a:off x="3733800" y="29718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2346" name="Rectangle 42"/>
          <p:cNvSpPr>
            <a:spLocks noChangeArrowheads="1"/>
          </p:cNvSpPr>
          <p:nvPr/>
        </p:nvSpPr>
        <p:spPr bwMode="auto">
          <a:xfrm>
            <a:off x="3505200" y="38862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2347" name="Rectangle 43"/>
          <p:cNvSpPr>
            <a:spLocks noChangeArrowheads="1"/>
          </p:cNvSpPr>
          <p:nvPr/>
        </p:nvSpPr>
        <p:spPr bwMode="auto">
          <a:xfrm>
            <a:off x="3962400" y="5486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2348" name="Rectangle 44"/>
          <p:cNvSpPr>
            <a:spLocks noChangeArrowheads="1"/>
          </p:cNvSpPr>
          <p:nvPr/>
        </p:nvSpPr>
        <p:spPr bwMode="auto">
          <a:xfrm>
            <a:off x="6705600" y="26670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F5CF-9806-4D5E-B0C0-64C7536C07CD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4000" dirty="0" smtClean="0"/>
              <a:t>درخت منابع درمقابل درخت اشتراکی</a:t>
            </a:r>
            <a:endParaRPr lang="en-US" sz="4000" dirty="0"/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80000"/>
              </a:lnSpc>
            </a:pPr>
            <a:r>
              <a:rPr lang="fa-IR" sz="2800" dirty="0" smtClean="0"/>
              <a:t>درخت های منابع</a:t>
            </a:r>
          </a:p>
          <a:p>
            <a:pPr marL="0" indent="0" algn="r" rtl="1">
              <a:lnSpc>
                <a:spcPct val="80000"/>
              </a:lnSpc>
              <a:buNone/>
            </a:pPr>
            <a:r>
              <a:rPr lang="fa-IR" sz="2800" dirty="0"/>
              <a:t> </a:t>
            </a:r>
            <a:r>
              <a:rPr lang="fa-IR" sz="2800" dirty="0" smtClean="0"/>
              <a:t>  - کوتاهترین مسیر، تاخیر کم، توزیع بارگذاری مناسب</a:t>
            </a:r>
          </a:p>
          <a:p>
            <a:pPr marL="0" indent="0" algn="r" rtl="1">
              <a:lnSpc>
                <a:spcPct val="80000"/>
              </a:lnSpc>
              <a:buNone/>
            </a:pPr>
            <a:r>
              <a:rPr lang="fa-IR" sz="2800" dirty="0"/>
              <a:t> </a:t>
            </a:r>
            <a:r>
              <a:rPr lang="fa-IR" sz="2800" dirty="0" smtClean="0"/>
              <a:t>  - حالت های بیشتر مسیریابی(در هر حالت منبع)</a:t>
            </a:r>
          </a:p>
          <a:p>
            <a:pPr marL="0" indent="0" algn="r" rtl="1">
              <a:lnSpc>
                <a:spcPct val="80000"/>
              </a:lnSpc>
              <a:buNone/>
            </a:pPr>
            <a:r>
              <a:rPr lang="fa-IR" sz="2800" dirty="0"/>
              <a:t> </a:t>
            </a:r>
            <a:r>
              <a:rPr lang="fa-IR" sz="2800" dirty="0" smtClean="0"/>
              <a:t>  - مناسب برای </a:t>
            </a:r>
            <a:r>
              <a:rPr lang="fa-IR" sz="2800" dirty="0"/>
              <a:t>چندپخشی </a:t>
            </a:r>
            <a:r>
              <a:rPr lang="fa-IR" sz="2800" dirty="0" smtClean="0"/>
              <a:t>های متراکم(چگال)</a:t>
            </a:r>
          </a:p>
          <a:p>
            <a:pPr algn="r" rtl="1">
              <a:lnSpc>
                <a:spcPct val="80000"/>
              </a:lnSpc>
            </a:pPr>
            <a:r>
              <a:rPr lang="fa-IR" sz="2800" dirty="0" smtClean="0"/>
              <a:t>درخت اشتراکی </a:t>
            </a:r>
          </a:p>
          <a:p>
            <a:pPr marL="0" indent="0" algn="r" rtl="1">
              <a:lnSpc>
                <a:spcPct val="80000"/>
              </a:lnSpc>
              <a:buNone/>
            </a:pPr>
            <a:r>
              <a:rPr lang="fa-IR" sz="2800" dirty="0"/>
              <a:t> </a:t>
            </a:r>
            <a:r>
              <a:rPr lang="fa-IR" sz="2800" dirty="0" smtClean="0"/>
              <a:t>  - تاخیر طولانی(محدود شده بوسیله فاکتور 2)،تمرکز ترافیک</a:t>
            </a:r>
          </a:p>
          <a:p>
            <a:pPr marL="0" indent="0" algn="r" rtl="1">
              <a:lnSpc>
                <a:spcPct val="80000"/>
              </a:lnSpc>
              <a:buNone/>
            </a:pPr>
            <a:r>
              <a:rPr lang="fa-IR" sz="2800" dirty="0"/>
              <a:t> </a:t>
            </a:r>
            <a:r>
              <a:rPr lang="fa-IR" sz="2800" dirty="0" smtClean="0"/>
              <a:t>  - انتخاب یک هسته برای اثر گذاشتن به کارایی</a:t>
            </a:r>
          </a:p>
          <a:p>
            <a:pPr marL="0" indent="0" algn="r" rtl="1">
              <a:lnSpc>
                <a:spcPct val="80000"/>
              </a:lnSpc>
              <a:buNone/>
            </a:pPr>
            <a:r>
              <a:rPr lang="fa-IR" sz="2800" dirty="0"/>
              <a:t> </a:t>
            </a:r>
            <a:r>
              <a:rPr lang="fa-IR" sz="2800" dirty="0" smtClean="0"/>
              <a:t>  - در هر گروه حالت براساس روتر است</a:t>
            </a:r>
          </a:p>
          <a:p>
            <a:pPr marL="0" indent="0" algn="r" rtl="1">
              <a:lnSpc>
                <a:spcPct val="80000"/>
              </a:lnSpc>
              <a:buNone/>
            </a:pPr>
            <a:r>
              <a:rPr lang="fa-IR" sz="2800" dirty="0"/>
              <a:t> </a:t>
            </a:r>
            <a:r>
              <a:rPr lang="fa-IR" sz="2800" dirty="0" smtClean="0"/>
              <a:t>  - مناسب برای چندپخشی در محیط های خلوت (غیر متراکم) </a:t>
            </a:r>
            <a:endParaRPr lang="en-US" sz="2800" dirty="0"/>
          </a:p>
          <a:p>
            <a:pPr marL="0" indent="0" algn="r" rtl="1">
              <a:lnSpc>
                <a:spcPct val="80000"/>
              </a:lnSpc>
              <a:buNone/>
            </a:pPr>
            <a:r>
              <a:rPr lang="fa-IR" sz="2800" dirty="0" smtClean="0"/>
              <a:t> </a:t>
            </a:r>
            <a:endParaRPr lang="en-US" sz="2800" dirty="0"/>
          </a:p>
          <a:p>
            <a:pPr marL="0" indent="0" algn="r" rtl="1">
              <a:lnSpc>
                <a:spcPct val="80000"/>
              </a:lnSpc>
              <a:buNone/>
            </a:pPr>
            <a:r>
              <a:rPr lang="fa-IR" sz="2800" dirty="0" smtClean="0"/>
              <a:t>   </a:t>
            </a:r>
            <a:endParaRPr lang="en-US" sz="2800" dirty="0" smtClean="0"/>
          </a:p>
          <a:p>
            <a:pPr marL="914400" lvl="2" indent="0">
              <a:lnSpc>
                <a:spcPct val="80000"/>
              </a:lnSpc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C769-C6A9-4657-9987-EDBED03EFD0A}" type="slidenum">
              <a:rPr lang="en-US"/>
              <a:pPr/>
              <a:t>3</a:t>
            </a:fld>
            <a:endParaRPr lang="en-US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600" dirty="0" smtClean="0"/>
              <a:t>چند پخشی – توزیع موثر اطلاعات</a:t>
            </a:r>
            <a:endParaRPr lang="en-US" sz="3600" dirty="0"/>
          </a:p>
        </p:txBody>
      </p:sp>
      <p:sp>
        <p:nvSpPr>
          <p:cNvPr id="294916" name="Line 4"/>
          <p:cNvSpPr>
            <a:spLocks noChangeShapeType="1"/>
          </p:cNvSpPr>
          <p:nvPr/>
        </p:nvSpPr>
        <p:spPr bwMode="auto">
          <a:xfrm flipH="1" flipV="1">
            <a:off x="2209800" y="5486400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17" name="Line 5"/>
          <p:cNvSpPr>
            <a:spLocks noChangeShapeType="1"/>
          </p:cNvSpPr>
          <p:nvPr/>
        </p:nvSpPr>
        <p:spPr bwMode="auto">
          <a:xfrm flipH="1">
            <a:off x="1643063" y="5481638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18" name="Line 6"/>
          <p:cNvSpPr>
            <a:spLocks noChangeShapeType="1"/>
          </p:cNvSpPr>
          <p:nvPr/>
        </p:nvSpPr>
        <p:spPr bwMode="auto">
          <a:xfrm flipH="1">
            <a:off x="2209800" y="441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19" name="Line 7"/>
          <p:cNvSpPr>
            <a:spLocks noChangeShapeType="1"/>
          </p:cNvSpPr>
          <p:nvPr/>
        </p:nvSpPr>
        <p:spPr bwMode="auto">
          <a:xfrm>
            <a:off x="2209800" y="25146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0" name="Oval 8"/>
          <p:cNvSpPr>
            <a:spLocks noChangeArrowheads="1"/>
          </p:cNvSpPr>
          <p:nvPr/>
        </p:nvSpPr>
        <p:spPr bwMode="auto">
          <a:xfrm>
            <a:off x="1981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1" name="Oval 9"/>
          <p:cNvSpPr>
            <a:spLocks noChangeArrowheads="1"/>
          </p:cNvSpPr>
          <p:nvPr/>
        </p:nvSpPr>
        <p:spPr bwMode="auto">
          <a:xfrm>
            <a:off x="1981200" y="3962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2" name="Oval 10"/>
          <p:cNvSpPr>
            <a:spLocks noChangeArrowheads="1"/>
          </p:cNvSpPr>
          <p:nvPr/>
        </p:nvSpPr>
        <p:spPr bwMode="auto">
          <a:xfrm>
            <a:off x="1981200" y="3124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3" name="Oval 11"/>
          <p:cNvSpPr>
            <a:spLocks noChangeArrowheads="1"/>
          </p:cNvSpPr>
          <p:nvPr/>
        </p:nvSpPr>
        <p:spPr bwMode="auto">
          <a:xfrm>
            <a:off x="1981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4" name="AutoShape 12"/>
          <p:cNvSpPr>
            <a:spLocks noChangeArrowheads="1"/>
          </p:cNvSpPr>
          <p:nvPr/>
        </p:nvSpPr>
        <p:spPr bwMode="auto">
          <a:xfrm>
            <a:off x="1524000" y="5867400"/>
            <a:ext cx="228600" cy="304800"/>
          </a:xfrm>
          <a:prstGeom prst="triangle">
            <a:avLst>
              <a:gd name="adj" fmla="val 58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5" name="Rectangle 13"/>
          <p:cNvSpPr>
            <a:spLocks noChangeArrowheads="1"/>
          </p:cNvSpPr>
          <p:nvPr/>
        </p:nvSpPr>
        <p:spPr bwMode="auto">
          <a:xfrm>
            <a:off x="1905000" y="1604963"/>
            <a:ext cx="69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Src</a:t>
            </a:r>
          </a:p>
        </p:txBody>
      </p:sp>
      <p:sp>
        <p:nvSpPr>
          <p:cNvPr id="294926" name="AutoShape 14"/>
          <p:cNvSpPr>
            <a:spLocks noChangeArrowheads="1"/>
          </p:cNvSpPr>
          <p:nvPr/>
        </p:nvSpPr>
        <p:spPr bwMode="auto">
          <a:xfrm flipH="1">
            <a:off x="2638425" y="5886450"/>
            <a:ext cx="228600" cy="3048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7" name="Line 15"/>
          <p:cNvSpPr>
            <a:spLocks noChangeShapeType="1"/>
          </p:cNvSpPr>
          <p:nvPr/>
        </p:nvSpPr>
        <p:spPr bwMode="auto">
          <a:xfrm flipH="1">
            <a:off x="1447800" y="5181600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8" name="AutoShape 16"/>
          <p:cNvSpPr>
            <a:spLocks noChangeArrowheads="1"/>
          </p:cNvSpPr>
          <p:nvPr/>
        </p:nvSpPr>
        <p:spPr bwMode="auto">
          <a:xfrm>
            <a:off x="1328738" y="5567363"/>
            <a:ext cx="228600" cy="304800"/>
          </a:xfrm>
          <a:prstGeom prst="triangle">
            <a:avLst>
              <a:gd name="adj" fmla="val 58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9" name="Line 17"/>
          <p:cNvSpPr>
            <a:spLocks noChangeShapeType="1"/>
          </p:cNvSpPr>
          <p:nvPr/>
        </p:nvSpPr>
        <p:spPr bwMode="auto">
          <a:xfrm flipH="1" flipV="1">
            <a:off x="2362200" y="5105400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0" name="AutoShape 18"/>
          <p:cNvSpPr>
            <a:spLocks noChangeArrowheads="1"/>
          </p:cNvSpPr>
          <p:nvPr/>
        </p:nvSpPr>
        <p:spPr bwMode="auto">
          <a:xfrm flipH="1">
            <a:off x="2790825" y="5505450"/>
            <a:ext cx="228600" cy="3048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1" name="Line 19"/>
          <p:cNvSpPr>
            <a:spLocks noChangeShapeType="1"/>
          </p:cNvSpPr>
          <p:nvPr/>
        </p:nvSpPr>
        <p:spPr bwMode="auto">
          <a:xfrm>
            <a:off x="2362200" y="2665413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2" name="Line 20"/>
          <p:cNvSpPr>
            <a:spLocks noChangeShapeType="1"/>
          </p:cNvSpPr>
          <p:nvPr/>
        </p:nvSpPr>
        <p:spPr bwMode="auto">
          <a:xfrm>
            <a:off x="2514600" y="2667000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3" name="Line 21"/>
          <p:cNvSpPr>
            <a:spLocks noChangeShapeType="1"/>
          </p:cNvSpPr>
          <p:nvPr/>
        </p:nvSpPr>
        <p:spPr bwMode="auto">
          <a:xfrm>
            <a:off x="1905000" y="2667000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4" name="Line 22"/>
          <p:cNvSpPr>
            <a:spLocks noChangeShapeType="1"/>
          </p:cNvSpPr>
          <p:nvPr/>
        </p:nvSpPr>
        <p:spPr bwMode="auto">
          <a:xfrm>
            <a:off x="2057400" y="2668588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5" name="Line 23"/>
          <p:cNvSpPr>
            <a:spLocks noChangeShapeType="1"/>
          </p:cNvSpPr>
          <p:nvPr/>
        </p:nvSpPr>
        <p:spPr bwMode="auto">
          <a:xfrm>
            <a:off x="2362200" y="3654425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6" name="Line 24"/>
          <p:cNvSpPr>
            <a:spLocks noChangeShapeType="1"/>
          </p:cNvSpPr>
          <p:nvPr/>
        </p:nvSpPr>
        <p:spPr bwMode="auto">
          <a:xfrm>
            <a:off x="2514600" y="3656013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7" name="Line 25"/>
          <p:cNvSpPr>
            <a:spLocks noChangeShapeType="1"/>
          </p:cNvSpPr>
          <p:nvPr/>
        </p:nvSpPr>
        <p:spPr bwMode="auto">
          <a:xfrm>
            <a:off x="1905000" y="3656013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8" name="Line 26"/>
          <p:cNvSpPr>
            <a:spLocks noChangeShapeType="1"/>
          </p:cNvSpPr>
          <p:nvPr/>
        </p:nvSpPr>
        <p:spPr bwMode="auto">
          <a:xfrm>
            <a:off x="2057400" y="3657600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9" name="Line 27"/>
          <p:cNvSpPr>
            <a:spLocks noChangeShapeType="1"/>
          </p:cNvSpPr>
          <p:nvPr/>
        </p:nvSpPr>
        <p:spPr bwMode="auto">
          <a:xfrm>
            <a:off x="2362200" y="4568825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0" name="Line 28"/>
          <p:cNvSpPr>
            <a:spLocks noChangeShapeType="1"/>
          </p:cNvSpPr>
          <p:nvPr/>
        </p:nvSpPr>
        <p:spPr bwMode="auto">
          <a:xfrm>
            <a:off x="2514600" y="4570413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1" name="Line 29"/>
          <p:cNvSpPr>
            <a:spLocks noChangeShapeType="1"/>
          </p:cNvSpPr>
          <p:nvPr/>
        </p:nvSpPr>
        <p:spPr bwMode="auto">
          <a:xfrm>
            <a:off x="1905000" y="4570413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2" name="Line 30"/>
          <p:cNvSpPr>
            <a:spLocks noChangeShapeType="1"/>
          </p:cNvSpPr>
          <p:nvPr/>
        </p:nvSpPr>
        <p:spPr bwMode="auto">
          <a:xfrm>
            <a:off x="2057400" y="4572000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3" name="Line 31"/>
          <p:cNvSpPr>
            <a:spLocks noChangeShapeType="1"/>
          </p:cNvSpPr>
          <p:nvPr/>
        </p:nvSpPr>
        <p:spPr bwMode="auto">
          <a:xfrm>
            <a:off x="2590800" y="51816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4" name="Line 32"/>
          <p:cNvSpPr>
            <a:spLocks noChangeShapeType="1"/>
          </p:cNvSpPr>
          <p:nvPr/>
        </p:nvSpPr>
        <p:spPr bwMode="auto">
          <a:xfrm flipH="1">
            <a:off x="1524000" y="52578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5" name="Line 33"/>
          <p:cNvSpPr>
            <a:spLocks noChangeShapeType="1"/>
          </p:cNvSpPr>
          <p:nvPr/>
        </p:nvSpPr>
        <p:spPr bwMode="auto">
          <a:xfrm>
            <a:off x="2362200" y="54864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6" name="Line 34"/>
          <p:cNvSpPr>
            <a:spLocks noChangeShapeType="1"/>
          </p:cNvSpPr>
          <p:nvPr/>
        </p:nvSpPr>
        <p:spPr bwMode="auto">
          <a:xfrm flipH="1">
            <a:off x="1676400" y="55626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8" name="Line 36"/>
          <p:cNvSpPr>
            <a:spLocks noChangeShapeType="1"/>
          </p:cNvSpPr>
          <p:nvPr/>
        </p:nvSpPr>
        <p:spPr bwMode="auto">
          <a:xfrm flipH="1" flipV="1">
            <a:off x="6810375" y="5486400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9" name="Line 37"/>
          <p:cNvSpPr>
            <a:spLocks noChangeShapeType="1"/>
          </p:cNvSpPr>
          <p:nvPr/>
        </p:nvSpPr>
        <p:spPr bwMode="auto">
          <a:xfrm flipH="1">
            <a:off x="6243638" y="5481638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0" name="Line 38"/>
          <p:cNvSpPr>
            <a:spLocks noChangeShapeType="1"/>
          </p:cNvSpPr>
          <p:nvPr/>
        </p:nvSpPr>
        <p:spPr bwMode="auto">
          <a:xfrm flipH="1">
            <a:off x="6810375" y="441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1" name="Line 39"/>
          <p:cNvSpPr>
            <a:spLocks noChangeShapeType="1"/>
          </p:cNvSpPr>
          <p:nvPr/>
        </p:nvSpPr>
        <p:spPr bwMode="auto">
          <a:xfrm>
            <a:off x="6810375" y="25146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2" name="Oval 40"/>
          <p:cNvSpPr>
            <a:spLocks noChangeArrowheads="1"/>
          </p:cNvSpPr>
          <p:nvPr/>
        </p:nvSpPr>
        <p:spPr bwMode="auto">
          <a:xfrm>
            <a:off x="6581775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3" name="Oval 41"/>
          <p:cNvSpPr>
            <a:spLocks noChangeArrowheads="1"/>
          </p:cNvSpPr>
          <p:nvPr/>
        </p:nvSpPr>
        <p:spPr bwMode="auto">
          <a:xfrm>
            <a:off x="6581775" y="3962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4" name="Oval 42"/>
          <p:cNvSpPr>
            <a:spLocks noChangeArrowheads="1"/>
          </p:cNvSpPr>
          <p:nvPr/>
        </p:nvSpPr>
        <p:spPr bwMode="auto">
          <a:xfrm>
            <a:off x="6581775" y="3124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5" name="Oval 43"/>
          <p:cNvSpPr>
            <a:spLocks noChangeArrowheads="1"/>
          </p:cNvSpPr>
          <p:nvPr/>
        </p:nvSpPr>
        <p:spPr bwMode="auto">
          <a:xfrm>
            <a:off x="6581775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6" name="AutoShape 44"/>
          <p:cNvSpPr>
            <a:spLocks noChangeArrowheads="1"/>
          </p:cNvSpPr>
          <p:nvPr/>
        </p:nvSpPr>
        <p:spPr bwMode="auto">
          <a:xfrm>
            <a:off x="6124575" y="5867400"/>
            <a:ext cx="228600" cy="304800"/>
          </a:xfrm>
          <a:prstGeom prst="triangle">
            <a:avLst>
              <a:gd name="adj" fmla="val 58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7" name="Rectangle 45"/>
          <p:cNvSpPr>
            <a:spLocks noChangeArrowheads="1"/>
          </p:cNvSpPr>
          <p:nvPr/>
        </p:nvSpPr>
        <p:spPr bwMode="auto">
          <a:xfrm>
            <a:off x="6505575" y="1604963"/>
            <a:ext cx="69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Src</a:t>
            </a:r>
          </a:p>
        </p:txBody>
      </p:sp>
      <p:sp>
        <p:nvSpPr>
          <p:cNvPr id="294958" name="AutoShape 46"/>
          <p:cNvSpPr>
            <a:spLocks noChangeArrowheads="1"/>
          </p:cNvSpPr>
          <p:nvPr/>
        </p:nvSpPr>
        <p:spPr bwMode="auto">
          <a:xfrm flipH="1">
            <a:off x="7239000" y="5886450"/>
            <a:ext cx="228600" cy="3048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9" name="Line 47"/>
          <p:cNvSpPr>
            <a:spLocks noChangeShapeType="1"/>
          </p:cNvSpPr>
          <p:nvPr/>
        </p:nvSpPr>
        <p:spPr bwMode="auto">
          <a:xfrm flipH="1">
            <a:off x="6048375" y="5181600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0" name="AutoShape 48"/>
          <p:cNvSpPr>
            <a:spLocks noChangeArrowheads="1"/>
          </p:cNvSpPr>
          <p:nvPr/>
        </p:nvSpPr>
        <p:spPr bwMode="auto">
          <a:xfrm>
            <a:off x="5929313" y="5567363"/>
            <a:ext cx="228600" cy="304800"/>
          </a:xfrm>
          <a:prstGeom prst="triangle">
            <a:avLst>
              <a:gd name="adj" fmla="val 58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1" name="Line 49"/>
          <p:cNvSpPr>
            <a:spLocks noChangeShapeType="1"/>
          </p:cNvSpPr>
          <p:nvPr/>
        </p:nvSpPr>
        <p:spPr bwMode="auto">
          <a:xfrm flipH="1" flipV="1">
            <a:off x="6962775" y="5105400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2" name="AutoShape 50"/>
          <p:cNvSpPr>
            <a:spLocks noChangeArrowheads="1"/>
          </p:cNvSpPr>
          <p:nvPr/>
        </p:nvSpPr>
        <p:spPr bwMode="auto">
          <a:xfrm flipH="1">
            <a:off x="7391400" y="5505450"/>
            <a:ext cx="228600" cy="3048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3" name="Line 51"/>
          <p:cNvSpPr>
            <a:spLocks noChangeShapeType="1"/>
          </p:cNvSpPr>
          <p:nvPr/>
        </p:nvSpPr>
        <p:spPr bwMode="auto">
          <a:xfrm>
            <a:off x="6962775" y="2665413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4" name="Line 52"/>
          <p:cNvSpPr>
            <a:spLocks noChangeShapeType="1"/>
          </p:cNvSpPr>
          <p:nvPr/>
        </p:nvSpPr>
        <p:spPr bwMode="auto">
          <a:xfrm>
            <a:off x="6962775" y="3657600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5" name="Line 53"/>
          <p:cNvSpPr>
            <a:spLocks noChangeShapeType="1"/>
          </p:cNvSpPr>
          <p:nvPr/>
        </p:nvSpPr>
        <p:spPr bwMode="auto">
          <a:xfrm>
            <a:off x="6962775" y="4648200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6" name="Line 54"/>
          <p:cNvSpPr>
            <a:spLocks noChangeShapeType="1"/>
          </p:cNvSpPr>
          <p:nvPr/>
        </p:nvSpPr>
        <p:spPr bwMode="auto">
          <a:xfrm>
            <a:off x="7191375" y="51816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7" name="Line 55"/>
          <p:cNvSpPr>
            <a:spLocks noChangeShapeType="1"/>
          </p:cNvSpPr>
          <p:nvPr/>
        </p:nvSpPr>
        <p:spPr bwMode="auto">
          <a:xfrm flipH="1">
            <a:off x="6124575" y="52578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8" name="Line 56"/>
          <p:cNvSpPr>
            <a:spLocks noChangeShapeType="1"/>
          </p:cNvSpPr>
          <p:nvPr/>
        </p:nvSpPr>
        <p:spPr bwMode="auto">
          <a:xfrm>
            <a:off x="6962775" y="54864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9" name="Line 57"/>
          <p:cNvSpPr>
            <a:spLocks noChangeShapeType="1"/>
          </p:cNvSpPr>
          <p:nvPr/>
        </p:nvSpPr>
        <p:spPr bwMode="auto">
          <a:xfrm flipH="1">
            <a:off x="6276975" y="55626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70" name="AutoShape 58"/>
          <p:cNvSpPr>
            <a:spLocks noChangeArrowheads="1"/>
          </p:cNvSpPr>
          <p:nvPr/>
        </p:nvSpPr>
        <p:spPr bwMode="auto">
          <a:xfrm>
            <a:off x="4305300" y="3124200"/>
            <a:ext cx="5334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71" name="Text Box 59"/>
          <p:cNvSpPr txBox="1">
            <a:spLocks noChangeArrowheads="1"/>
          </p:cNvSpPr>
          <p:nvPr/>
        </p:nvSpPr>
        <p:spPr bwMode="auto">
          <a:xfrm>
            <a:off x="1274271" y="6172200"/>
            <a:ext cx="16594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/>
            <a:r>
              <a:rPr lang="fa-IR" dirty="0" smtClean="0"/>
              <a:t>چندپخشی به عنوان </a:t>
            </a:r>
          </a:p>
          <a:p>
            <a:pPr algn="r" rtl="1"/>
            <a:r>
              <a:rPr lang="fa-IR" dirty="0" smtClean="0"/>
              <a:t>چندین تک پخشی</a:t>
            </a:r>
          </a:p>
          <a:p>
            <a:pPr algn="r" rtl="1"/>
            <a:r>
              <a:rPr lang="fa-IR" dirty="0" smtClean="0"/>
              <a:t> همزمان</a:t>
            </a:r>
            <a:endParaRPr lang="en-US" dirty="0"/>
          </a:p>
        </p:txBody>
      </p:sp>
      <p:sp>
        <p:nvSpPr>
          <p:cNvPr id="294972" name="Text Box 60"/>
          <p:cNvSpPr txBox="1">
            <a:spLocks noChangeArrowheads="1"/>
          </p:cNvSpPr>
          <p:nvPr/>
        </p:nvSpPr>
        <p:spPr bwMode="auto">
          <a:xfrm>
            <a:off x="5936518" y="6216650"/>
            <a:ext cx="17604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/>
            <a:r>
              <a:rPr lang="fa-IR" dirty="0" smtClean="0"/>
              <a:t>توزیع موثر اطلاعات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232A-1661-48AB-BA0A-23DA1ADFE48F}" type="slidenum">
              <a:rPr lang="en-US"/>
              <a:pPr/>
              <a:t>4</a:t>
            </a:fld>
            <a:endParaRPr lang="en-US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4000" dirty="0" smtClean="0"/>
              <a:t>مثال هایی از کاربردهای چندپخشی</a:t>
            </a:r>
            <a:endParaRPr lang="en-US" sz="4000" dirty="0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90000"/>
              </a:lnSpc>
            </a:pPr>
            <a:r>
              <a:rPr lang="fa-IR" dirty="0" smtClean="0"/>
              <a:t>توزیع گسترده صدا و تصویر</a:t>
            </a:r>
          </a:p>
          <a:p>
            <a:pPr algn="r" rtl="1">
              <a:lnSpc>
                <a:spcPct val="90000"/>
              </a:lnSpc>
            </a:pPr>
            <a:r>
              <a:rPr lang="fa-IR" dirty="0" smtClean="0"/>
              <a:t>سیستم های </a:t>
            </a:r>
            <a:r>
              <a:rPr lang="en-US" dirty="0" smtClean="0"/>
              <a:t>push-base</a:t>
            </a:r>
            <a:r>
              <a:rPr lang="fa-IR" dirty="0" smtClean="0"/>
              <a:t> </a:t>
            </a:r>
          </a:p>
          <a:p>
            <a:pPr algn="r" rtl="1">
              <a:lnSpc>
                <a:spcPct val="90000"/>
              </a:lnSpc>
            </a:pPr>
            <a:r>
              <a:rPr lang="fa-IR" dirty="0" smtClean="0"/>
              <a:t>انتشار نرم افزار</a:t>
            </a:r>
          </a:p>
          <a:p>
            <a:pPr algn="r" rtl="1">
              <a:lnSpc>
                <a:spcPct val="90000"/>
              </a:lnSpc>
            </a:pPr>
            <a:r>
              <a:rPr lang="fa-IR" dirty="0" smtClean="0"/>
              <a:t>کنفرانس از راه دور(صدا،تصویر،اشتراک گذاری،ویراست متن) </a:t>
            </a:r>
          </a:p>
          <a:p>
            <a:pPr algn="r" rtl="1">
              <a:lnSpc>
                <a:spcPct val="90000"/>
              </a:lnSpc>
            </a:pPr>
            <a:r>
              <a:rPr lang="fa-IR" dirty="0" smtClean="0"/>
              <a:t>بازی های چند نفره</a:t>
            </a:r>
          </a:p>
          <a:p>
            <a:pPr algn="r" rtl="1">
              <a:lnSpc>
                <a:spcPct val="90000"/>
              </a:lnSpc>
            </a:pPr>
            <a:r>
              <a:rPr lang="fa-IR" dirty="0" smtClean="0"/>
              <a:t>مکان یابی سرویس دهنده و خدمات</a:t>
            </a:r>
          </a:p>
          <a:p>
            <a:pPr algn="r" rtl="1">
              <a:lnSpc>
                <a:spcPct val="90000"/>
              </a:lnSpc>
            </a:pPr>
            <a:r>
              <a:rPr lang="fa-IR" dirty="0" smtClean="0"/>
              <a:t>دیگر کاربردهای انتشار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85AB-1DD8-4F2D-8306-3EF0507FDEBC}" type="slidenum">
              <a:rPr lang="en-US"/>
              <a:pPr/>
              <a:t>5</a:t>
            </a:fld>
            <a:endParaRPr lang="en-US"/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pPr rtl="1"/>
            <a:r>
              <a:rPr lang="fa-IR" dirty="0"/>
              <a:t>معماری </a:t>
            </a:r>
            <a:r>
              <a:rPr lang="fa-IR" dirty="0" smtClean="0"/>
              <a:t>چندپخشی </a:t>
            </a:r>
            <a:r>
              <a:rPr lang="en-US" dirty="0" smtClean="0"/>
              <a:t>IP</a:t>
            </a:r>
            <a:endParaRPr lang="en-US" dirty="0"/>
          </a:p>
        </p:txBody>
      </p:sp>
      <p:sp>
        <p:nvSpPr>
          <p:cNvPr id="302084" name="Rectangle 4"/>
          <p:cNvSpPr>
            <a:spLocks noChangeArrowheads="1"/>
          </p:cNvSpPr>
          <p:nvPr/>
        </p:nvSpPr>
        <p:spPr bwMode="auto">
          <a:xfrm>
            <a:off x="5149850" y="18288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5" name="Rectangle 5"/>
          <p:cNvSpPr>
            <a:spLocks noChangeArrowheads="1"/>
          </p:cNvSpPr>
          <p:nvPr/>
        </p:nvSpPr>
        <p:spPr bwMode="auto">
          <a:xfrm>
            <a:off x="7283450" y="18288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6" name="Line 6"/>
          <p:cNvSpPr>
            <a:spLocks noChangeShapeType="1"/>
          </p:cNvSpPr>
          <p:nvPr/>
        </p:nvSpPr>
        <p:spPr bwMode="auto">
          <a:xfrm>
            <a:off x="5149850" y="21209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7" name="Line 7"/>
          <p:cNvSpPr>
            <a:spLocks noChangeShapeType="1"/>
          </p:cNvSpPr>
          <p:nvPr/>
        </p:nvSpPr>
        <p:spPr bwMode="auto">
          <a:xfrm>
            <a:off x="7283450" y="21209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8" name="Line 8"/>
          <p:cNvSpPr>
            <a:spLocks noChangeShapeType="1"/>
          </p:cNvSpPr>
          <p:nvPr/>
        </p:nvSpPr>
        <p:spPr bwMode="auto">
          <a:xfrm>
            <a:off x="5365750" y="2286000"/>
            <a:ext cx="0" cy="50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9" name="Line 9"/>
          <p:cNvSpPr>
            <a:spLocks noChangeShapeType="1"/>
          </p:cNvSpPr>
          <p:nvPr/>
        </p:nvSpPr>
        <p:spPr bwMode="auto">
          <a:xfrm>
            <a:off x="7499350" y="2286000"/>
            <a:ext cx="0" cy="50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0" name="Line 10"/>
          <p:cNvSpPr>
            <a:spLocks noChangeShapeType="1"/>
          </p:cNvSpPr>
          <p:nvPr/>
        </p:nvSpPr>
        <p:spPr bwMode="auto">
          <a:xfrm>
            <a:off x="5022850" y="2806700"/>
            <a:ext cx="2819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1" name="Line 11"/>
          <p:cNvSpPr>
            <a:spLocks noChangeShapeType="1"/>
          </p:cNvSpPr>
          <p:nvPr/>
        </p:nvSpPr>
        <p:spPr bwMode="auto">
          <a:xfrm>
            <a:off x="5594350" y="2819400"/>
            <a:ext cx="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2" name="Line 12"/>
          <p:cNvSpPr>
            <a:spLocks noChangeShapeType="1"/>
          </p:cNvSpPr>
          <p:nvPr/>
        </p:nvSpPr>
        <p:spPr bwMode="auto">
          <a:xfrm>
            <a:off x="7270750" y="2819400"/>
            <a:ext cx="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3" name="Rectangle 13"/>
          <p:cNvSpPr>
            <a:spLocks noChangeArrowheads="1"/>
          </p:cNvSpPr>
          <p:nvPr/>
        </p:nvSpPr>
        <p:spPr bwMode="auto">
          <a:xfrm>
            <a:off x="5946038" y="1847850"/>
            <a:ext cx="97302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rtl="1" eaLnBrk="0" hangingPunct="0"/>
            <a:r>
              <a:rPr lang="fa-IR" sz="2000" dirty="0" smtClean="0">
                <a:solidFill>
                  <a:srgbClr val="000000"/>
                </a:solidFill>
              </a:rPr>
              <a:t>میزبان ها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02094" name="Rectangle 14"/>
          <p:cNvSpPr>
            <a:spLocks noChangeArrowheads="1"/>
          </p:cNvSpPr>
          <p:nvPr/>
        </p:nvSpPr>
        <p:spPr bwMode="auto">
          <a:xfrm>
            <a:off x="5853867" y="3295650"/>
            <a:ext cx="115737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rtl="1" eaLnBrk="0" hangingPunct="0"/>
            <a:r>
              <a:rPr lang="fa-IR" sz="2000" dirty="0" smtClean="0">
                <a:solidFill>
                  <a:srgbClr val="000000"/>
                </a:solidFill>
              </a:rPr>
              <a:t>مسیریاب ها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02095" name="Line 15"/>
          <p:cNvSpPr>
            <a:spLocks noChangeShapeType="1"/>
          </p:cNvSpPr>
          <p:nvPr/>
        </p:nvSpPr>
        <p:spPr bwMode="auto">
          <a:xfrm flipH="1">
            <a:off x="6800850" y="3429000"/>
            <a:ext cx="482600" cy="149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6" name="Line 16"/>
          <p:cNvSpPr>
            <a:spLocks noChangeShapeType="1"/>
          </p:cNvSpPr>
          <p:nvPr/>
        </p:nvSpPr>
        <p:spPr bwMode="auto">
          <a:xfrm>
            <a:off x="5607050" y="3429000"/>
            <a:ext cx="1193800" cy="149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7" name="Line 17"/>
          <p:cNvSpPr>
            <a:spLocks noChangeShapeType="1"/>
          </p:cNvSpPr>
          <p:nvPr/>
        </p:nvSpPr>
        <p:spPr bwMode="auto">
          <a:xfrm flipH="1">
            <a:off x="5124450" y="3429000"/>
            <a:ext cx="482600" cy="1422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8" name="Line 18"/>
          <p:cNvSpPr>
            <a:spLocks noChangeShapeType="1"/>
          </p:cNvSpPr>
          <p:nvPr/>
        </p:nvSpPr>
        <p:spPr bwMode="auto">
          <a:xfrm flipH="1">
            <a:off x="6496050" y="4953000"/>
            <a:ext cx="330200" cy="889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9" name="Line 19"/>
          <p:cNvSpPr>
            <a:spLocks noChangeShapeType="1"/>
          </p:cNvSpPr>
          <p:nvPr/>
        </p:nvSpPr>
        <p:spPr bwMode="auto">
          <a:xfrm>
            <a:off x="6826250" y="4953000"/>
            <a:ext cx="488950" cy="838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00" name="Rectangle 20"/>
          <p:cNvSpPr>
            <a:spLocks noChangeArrowheads="1"/>
          </p:cNvSpPr>
          <p:nvPr/>
        </p:nvSpPr>
        <p:spPr bwMode="auto">
          <a:xfrm>
            <a:off x="1068377" y="1676400"/>
            <a:ext cx="2136804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rtl="1" eaLnBrk="0" hangingPunct="0"/>
            <a:r>
              <a:rPr lang="fa-IR" sz="2400" dirty="0" smtClean="0">
                <a:solidFill>
                  <a:srgbClr val="000000"/>
                </a:solidFill>
              </a:rPr>
              <a:t>مدل خدمات / </a:t>
            </a:r>
            <a:r>
              <a:rPr lang="en-US" sz="2400" dirty="0" smtClean="0">
                <a:solidFill>
                  <a:srgbClr val="000000"/>
                </a:solidFill>
              </a:rPr>
              <a:t>API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02101" name="Line 21"/>
          <p:cNvSpPr>
            <a:spLocks noChangeShapeType="1"/>
          </p:cNvSpPr>
          <p:nvPr/>
        </p:nvSpPr>
        <p:spPr bwMode="auto">
          <a:xfrm>
            <a:off x="3708400" y="1919288"/>
            <a:ext cx="1168400" cy="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02" name="Rectangle 22"/>
          <p:cNvSpPr>
            <a:spLocks noChangeArrowheads="1"/>
          </p:cNvSpPr>
          <p:nvPr/>
        </p:nvSpPr>
        <p:spPr bwMode="auto">
          <a:xfrm>
            <a:off x="373063" y="2589850"/>
            <a:ext cx="4010714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rtl="1" eaLnBrk="0" hangingPunct="0"/>
            <a:r>
              <a:rPr lang="fa-IR" sz="2400" dirty="0" smtClean="0">
                <a:solidFill>
                  <a:srgbClr val="000000"/>
                </a:solidFill>
              </a:rPr>
              <a:t>پروتکل میزبان به مسیر یاب(</a:t>
            </a:r>
            <a:r>
              <a:rPr lang="en-US" sz="2400" dirty="0" smtClean="0">
                <a:solidFill>
                  <a:srgbClr val="000000"/>
                </a:solidFill>
              </a:rPr>
              <a:t>IGMP</a:t>
            </a:r>
            <a:r>
              <a:rPr lang="fa-IR" sz="2400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02103" name="Rectangle 23"/>
          <p:cNvSpPr>
            <a:spLocks noChangeArrowheads="1"/>
          </p:cNvSpPr>
          <p:nvPr/>
        </p:nvSpPr>
        <p:spPr bwMode="auto">
          <a:xfrm>
            <a:off x="637049" y="4392613"/>
            <a:ext cx="3516989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rtl="1" eaLnBrk="0" hangingPunct="0"/>
            <a:r>
              <a:rPr lang="fa-IR" sz="2400" dirty="0" smtClean="0">
                <a:solidFill>
                  <a:srgbClr val="000000"/>
                </a:solidFill>
              </a:rPr>
              <a:t>پروتکل های مسیر یابی </a:t>
            </a:r>
            <a:r>
              <a:rPr lang="fa-IR" sz="2400" dirty="0"/>
              <a:t>چندپخشی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02104" name="Oval 24"/>
          <p:cNvSpPr>
            <a:spLocks noChangeArrowheads="1"/>
          </p:cNvSpPr>
          <p:nvPr/>
        </p:nvSpPr>
        <p:spPr bwMode="auto">
          <a:xfrm>
            <a:off x="5378450" y="32004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05" name="Oval 25"/>
          <p:cNvSpPr>
            <a:spLocks noChangeArrowheads="1"/>
          </p:cNvSpPr>
          <p:nvPr/>
        </p:nvSpPr>
        <p:spPr bwMode="auto">
          <a:xfrm>
            <a:off x="7054850" y="32004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06" name="Oval 26"/>
          <p:cNvSpPr>
            <a:spLocks noChangeArrowheads="1"/>
          </p:cNvSpPr>
          <p:nvPr/>
        </p:nvSpPr>
        <p:spPr bwMode="auto">
          <a:xfrm>
            <a:off x="6597650" y="47244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07" name="Line 27"/>
          <p:cNvSpPr>
            <a:spLocks noChangeShapeType="1"/>
          </p:cNvSpPr>
          <p:nvPr/>
        </p:nvSpPr>
        <p:spPr bwMode="auto">
          <a:xfrm>
            <a:off x="4572000" y="3505200"/>
            <a:ext cx="0" cy="2209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2108" name="Line 28"/>
          <p:cNvSpPr>
            <a:spLocks noChangeShapeType="1"/>
          </p:cNvSpPr>
          <p:nvPr/>
        </p:nvSpPr>
        <p:spPr bwMode="auto">
          <a:xfrm>
            <a:off x="4572000" y="3352800"/>
            <a:ext cx="30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2109" name="Line 29"/>
          <p:cNvSpPr>
            <a:spLocks noChangeShapeType="1"/>
          </p:cNvSpPr>
          <p:nvPr/>
        </p:nvSpPr>
        <p:spPr bwMode="auto">
          <a:xfrm>
            <a:off x="4572000" y="5715000"/>
            <a:ext cx="30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2110" name="Line 30"/>
          <p:cNvSpPr>
            <a:spLocks noChangeShapeType="1"/>
          </p:cNvSpPr>
          <p:nvPr/>
        </p:nvSpPr>
        <p:spPr bwMode="auto">
          <a:xfrm>
            <a:off x="4572000" y="2133600"/>
            <a:ext cx="0" cy="1219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2111" name="Line 31"/>
          <p:cNvSpPr>
            <a:spLocks noChangeShapeType="1"/>
          </p:cNvSpPr>
          <p:nvPr/>
        </p:nvSpPr>
        <p:spPr bwMode="auto">
          <a:xfrm>
            <a:off x="4572000" y="2133600"/>
            <a:ext cx="30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2112" name="Line 32"/>
          <p:cNvSpPr>
            <a:spLocks noChangeShapeType="1"/>
          </p:cNvSpPr>
          <p:nvPr/>
        </p:nvSpPr>
        <p:spPr bwMode="auto">
          <a:xfrm>
            <a:off x="4572000" y="3505200"/>
            <a:ext cx="30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2113" name="Line 33"/>
          <p:cNvSpPr>
            <a:spLocks noChangeShapeType="1"/>
          </p:cNvSpPr>
          <p:nvPr/>
        </p:nvSpPr>
        <p:spPr bwMode="auto">
          <a:xfrm>
            <a:off x="4572000" y="2133600"/>
            <a:ext cx="30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2114" name="Line 34"/>
          <p:cNvSpPr>
            <a:spLocks noChangeShapeType="1"/>
          </p:cNvSpPr>
          <p:nvPr/>
        </p:nvSpPr>
        <p:spPr bwMode="auto">
          <a:xfrm>
            <a:off x="4572000" y="2133600"/>
            <a:ext cx="30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7511-FA48-4D3F-A3FF-787ECC7F3709}" type="slidenum">
              <a:rPr lang="en-US"/>
              <a:pPr/>
              <a:t>6</a:t>
            </a:fld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600" dirty="0"/>
              <a:t>مدل </a:t>
            </a:r>
            <a:r>
              <a:rPr lang="fa-IR" sz="3600" dirty="0" smtClean="0"/>
              <a:t>خدمت چندپخشی </a:t>
            </a:r>
            <a:r>
              <a:rPr lang="en-US" sz="3600" dirty="0" smtClean="0"/>
              <a:t>IP</a:t>
            </a:r>
            <a:r>
              <a:rPr lang="fa-IR" sz="3600" dirty="0" smtClean="0"/>
              <a:t> (</a:t>
            </a:r>
            <a:r>
              <a:rPr lang="en-US" sz="3600" dirty="0" smtClean="0"/>
              <a:t>rfc1112</a:t>
            </a:r>
            <a:r>
              <a:rPr lang="fa-IR" sz="3600" dirty="0" smtClean="0"/>
              <a:t>)</a:t>
            </a:r>
            <a:endParaRPr lang="en-US" sz="3600" dirty="0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80000"/>
              </a:lnSpc>
            </a:pPr>
            <a:r>
              <a:rPr lang="fa-IR" sz="2400" dirty="0" smtClean="0"/>
              <a:t>هر گروه بوسیله یک آدرس </a:t>
            </a:r>
            <a:r>
              <a:rPr lang="en-US" sz="2400" dirty="0" smtClean="0"/>
              <a:t>IP</a:t>
            </a:r>
            <a:r>
              <a:rPr lang="fa-IR" sz="2400" dirty="0" smtClean="0"/>
              <a:t> منفرد شناسایی می شود</a:t>
            </a:r>
          </a:p>
          <a:p>
            <a:pPr algn="r" rtl="1">
              <a:lnSpc>
                <a:spcPct val="80000"/>
              </a:lnSpc>
            </a:pPr>
            <a:r>
              <a:rPr lang="fa-IR" sz="2400" dirty="0" smtClean="0"/>
              <a:t>گروه ها ممکن است در هر اندازه ایی باشند</a:t>
            </a:r>
          </a:p>
          <a:p>
            <a:pPr algn="r" rtl="1">
              <a:lnSpc>
                <a:spcPct val="80000"/>
              </a:lnSpc>
            </a:pPr>
            <a:r>
              <a:rPr lang="fa-IR" sz="2400" dirty="0" smtClean="0"/>
              <a:t>اعضای گروه ها می توانند در هر جایی از اینترنت باشند</a:t>
            </a:r>
          </a:p>
          <a:p>
            <a:pPr marL="0" indent="0" algn="r" rtl="1">
              <a:lnSpc>
                <a:spcPct val="80000"/>
              </a:lnSpc>
              <a:buNone/>
            </a:pPr>
            <a:r>
              <a:rPr lang="fa-IR" sz="2400" dirty="0"/>
              <a:t> </a:t>
            </a:r>
            <a:r>
              <a:rPr lang="fa-IR" sz="2400" dirty="0" smtClean="0"/>
              <a:t>   - ما قصد داریم بر روی یک شبکه گسترده تمرکز کنیم</a:t>
            </a:r>
          </a:p>
          <a:p>
            <a:pPr algn="r" rtl="1">
              <a:lnSpc>
                <a:spcPct val="80000"/>
              </a:lnSpc>
            </a:pPr>
            <a:r>
              <a:rPr lang="fa-IR" sz="2400" dirty="0" smtClean="0"/>
              <a:t>اعضای گروه گروه می توانند در صورت تمایل به گروه بپیوندند و یا از آن خارج شوند</a:t>
            </a:r>
          </a:p>
          <a:p>
            <a:pPr algn="r" rtl="1">
              <a:lnSpc>
                <a:spcPct val="80000"/>
              </a:lnSpc>
            </a:pPr>
            <a:r>
              <a:rPr lang="fa-IR" sz="2400" dirty="0" smtClean="0"/>
              <a:t>فرستنده ها به اعضا نیازی ندارند</a:t>
            </a:r>
          </a:p>
          <a:p>
            <a:pPr algn="r" rtl="1">
              <a:lnSpc>
                <a:spcPct val="80000"/>
              </a:lnSpc>
            </a:pPr>
            <a:r>
              <a:rPr lang="fa-IR" sz="2400" dirty="0" smtClean="0"/>
              <a:t>عضویت در گروه صریحا معلوم نیست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918B-CCC6-4FD7-B0DE-462FF9A293A1}" type="slidenum">
              <a:rPr lang="en-US"/>
              <a:pPr/>
              <a:t>7</a:t>
            </a:fld>
            <a:endParaRPr lang="en-US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/>
              <a:t>آدرس های </a:t>
            </a:r>
            <a:r>
              <a:rPr lang="fa-IR" dirty="0" smtClean="0"/>
              <a:t>چندپخشی (</a:t>
            </a:r>
            <a:r>
              <a:rPr lang="en-US" dirty="0" smtClean="0"/>
              <a:t>IP</a:t>
            </a:r>
            <a:r>
              <a:rPr lang="fa-IR" dirty="0" smtClean="0"/>
              <a:t>)</a:t>
            </a:r>
            <a:endParaRPr lang="en-US" dirty="0"/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>
              <a:lnSpc>
                <a:spcPct val="80000"/>
              </a:lnSpc>
            </a:pPr>
            <a:r>
              <a:rPr lang="fa-IR" sz="2000" dirty="0" smtClean="0"/>
              <a:t>کلاس </a:t>
            </a:r>
            <a:r>
              <a:rPr lang="en-US" sz="2000" dirty="0" smtClean="0"/>
              <a:t>D</a:t>
            </a:r>
            <a:r>
              <a:rPr lang="fa-IR" sz="2000" dirty="0" smtClean="0"/>
              <a:t> شامل آدرس های زیر است</a:t>
            </a:r>
          </a:p>
          <a:p>
            <a:pPr marL="0" indent="0" algn="r" rtl="1">
              <a:lnSpc>
                <a:spcPct val="80000"/>
              </a:lnSpc>
              <a:buNone/>
            </a:pPr>
            <a:r>
              <a:rPr lang="fa-IR" sz="2000" dirty="0"/>
              <a:t> </a:t>
            </a:r>
            <a:r>
              <a:rPr lang="fa-IR" sz="2000" dirty="0" smtClean="0"/>
              <a:t>    - 224.0.0.0 - 239.255.255.255   </a:t>
            </a:r>
          </a:p>
          <a:p>
            <a:pPr marL="0" indent="0" algn="r" rtl="1">
              <a:lnSpc>
                <a:spcPct val="80000"/>
              </a:lnSpc>
              <a:buNone/>
            </a:pPr>
            <a:endParaRPr lang="fa-IR" sz="2000" dirty="0"/>
          </a:p>
          <a:p>
            <a:pPr marL="0" indent="0" algn="r" rtl="1">
              <a:lnSpc>
                <a:spcPct val="80000"/>
              </a:lnSpc>
              <a:buNone/>
            </a:pPr>
            <a:endParaRPr lang="fa-IR" sz="2000" dirty="0" smtClean="0"/>
          </a:p>
          <a:p>
            <a:pPr marL="0" indent="0" algn="r" rtl="1">
              <a:lnSpc>
                <a:spcPct val="80000"/>
              </a:lnSpc>
              <a:buNone/>
            </a:pPr>
            <a:endParaRPr lang="en-US" sz="2000" dirty="0"/>
          </a:p>
          <a:p>
            <a:pPr algn="r" rtl="1">
              <a:lnSpc>
                <a:spcPct val="10000"/>
              </a:lnSpc>
              <a:spcBef>
                <a:spcPct val="124000"/>
              </a:spcBef>
            </a:pPr>
            <a:r>
              <a:rPr lang="fa-IR" sz="2000" dirty="0" smtClean="0"/>
              <a:t>چگونه این آدرس ها را اختصاص می دهیم؟</a:t>
            </a:r>
          </a:p>
          <a:p>
            <a:pPr marL="0" indent="0" algn="r" rtl="1">
              <a:lnSpc>
                <a:spcPct val="10000"/>
              </a:lnSpc>
              <a:spcBef>
                <a:spcPct val="124000"/>
              </a:spcBef>
              <a:buNone/>
            </a:pPr>
            <a:r>
              <a:rPr lang="fa-IR" sz="2000" dirty="0"/>
              <a:t> </a:t>
            </a:r>
            <a:r>
              <a:rPr lang="fa-IR" sz="2000" dirty="0" smtClean="0"/>
              <a:t>    - آدرس های چندپخشی معروف بوسیله </a:t>
            </a:r>
            <a:r>
              <a:rPr lang="en-US" sz="2000" dirty="0" smtClean="0"/>
              <a:t>IANA</a:t>
            </a:r>
            <a:r>
              <a:rPr lang="fa-IR" sz="2000" dirty="0" smtClean="0"/>
              <a:t> تعیین می شوند</a:t>
            </a:r>
          </a:p>
          <a:p>
            <a:pPr marL="0" indent="0" algn="r" rtl="1">
              <a:lnSpc>
                <a:spcPct val="10000"/>
              </a:lnSpc>
              <a:spcBef>
                <a:spcPct val="124000"/>
              </a:spcBef>
              <a:buNone/>
            </a:pPr>
            <a:r>
              <a:rPr lang="fa-IR" sz="2000" dirty="0"/>
              <a:t> </a:t>
            </a:r>
            <a:r>
              <a:rPr lang="fa-IR" sz="2000" dirty="0" smtClean="0"/>
              <a:t>    - آدرس های چندپخشی ناپایدار بصورت پویا تعیین یا اصلاح می شوند</a:t>
            </a:r>
          </a:p>
          <a:p>
            <a:pPr marL="0" indent="0" algn="r" rtl="1">
              <a:lnSpc>
                <a:spcPct val="10000"/>
              </a:lnSpc>
              <a:spcBef>
                <a:spcPct val="124000"/>
              </a:spcBef>
              <a:buNone/>
            </a:pPr>
            <a:endParaRPr lang="fa-IR" sz="2000" dirty="0"/>
          </a:p>
          <a:p>
            <a:pPr algn="r" rtl="1">
              <a:lnSpc>
                <a:spcPct val="10000"/>
              </a:lnSpc>
              <a:spcBef>
                <a:spcPct val="124000"/>
              </a:spcBef>
            </a:pPr>
            <a:r>
              <a:rPr lang="fa-IR" sz="2000" dirty="0" smtClean="0"/>
              <a:t>گیرنده های علاقه مند باید بوسیله انتخاب آدرس مناسب گروه های چندپخشی اختصاصی به آن </a:t>
            </a:r>
          </a:p>
          <a:p>
            <a:pPr marL="0" indent="0" algn="r" rtl="1">
              <a:lnSpc>
                <a:spcPct val="10000"/>
              </a:lnSpc>
              <a:spcBef>
                <a:spcPct val="124000"/>
              </a:spcBef>
              <a:buNone/>
            </a:pPr>
            <a:r>
              <a:rPr lang="fa-IR" sz="2000" dirty="0"/>
              <a:t> </a:t>
            </a:r>
            <a:r>
              <a:rPr lang="fa-IR" sz="2000" dirty="0" smtClean="0"/>
              <a:t>    گروه ها بپیوندند  </a:t>
            </a:r>
            <a:endParaRPr lang="en-US" sz="2000" dirty="0"/>
          </a:p>
          <a:p>
            <a:pPr marL="914400" lvl="2" indent="0">
              <a:lnSpc>
                <a:spcPct val="80000"/>
              </a:lnSpc>
              <a:buNone/>
            </a:pPr>
            <a:endParaRPr lang="en-US" sz="1600" dirty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  <p:grpSp>
        <p:nvGrpSpPr>
          <p:cNvPr id="304132" name="Group 4"/>
          <p:cNvGrpSpPr>
            <a:grpSpLocks/>
          </p:cNvGrpSpPr>
          <p:nvPr/>
        </p:nvGrpSpPr>
        <p:grpSpPr bwMode="auto">
          <a:xfrm>
            <a:off x="1144588" y="2165350"/>
            <a:ext cx="7380287" cy="457200"/>
            <a:chOff x="543" y="1680"/>
            <a:chExt cx="4649" cy="288"/>
          </a:xfrm>
        </p:grpSpPr>
        <p:sp>
          <p:nvSpPr>
            <p:cNvPr id="304133" name="Rectangle 5"/>
            <p:cNvSpPr>
              <a:spLocks noChangeArrowheads="1"/>
            </p:cNvSpPr>
            <p:nvPr/>
          </p:nvSpPr>
          <p:spPr bwMode="auto">
            <a:xfrm>
              <a:off x="543" y="1700"/>
              <a:ext cx="18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4134" name="Rectangle 6"/>
            <p:cNvSpPr>
              <a:spLocks noChangeArrowheads="1"/>
            </p:cNvSpPr>
            <p:nvPr/>
          </p:nvSpPr>
          <p:spPr bwMode="auto">
            <a:xfrm>
              <a:off x="695" y="1700"/>
              <a:ext cx="18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4135" name="Rectangle 7"/>
            <p:cNvSpPr>
              <a:spLocks noChangeArrowheads="1"/>
            </p:cNvSpPr>
            <p:nvPr/>
          </p:nvSpPr>
          <p:spPr bwMode="auto">
            <a:xfrm>
              <a:off x="831" y="1700"/>
              <a:ext cx="18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4136" name="Rectangle 8"/>
            <p:cNvSpPr>
              <a:spLocks noChangeArrowheads="1"/>
            </p:cNvSpPr>
            <p:nvPr/>
          </p:nvSpPr>
          <p:spPr bwMode="auto">
            <a:xfrm>
              <a:off x="975" y="1700"/>
              <a:ext cx="21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304137" name="Line 9"/>
            <p:cNvSpPr>
              <a:spLocks noChangeShapeType="1"/>
            </p:cNvSpPr>
            <p:nvPr/>
          </p:nvSpPr>
          <p:spPr bwMode="auto">
            <a:xfrm>
              <a:off x="72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38" name="Line 10"/>
            <p:cNvSpPr>
              <a:spLocks noChangeShapeType="1"/>
            </p:cNvSpPr>
            <p:nvPr/>
          </p:nvSpPr>
          <p:spPr bwMode="auto">
            <a:xfrm>
              <a:off x="86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39" name="Line 11"/>
            <p:cNvSpPr>
              <a:spLocks noChangeShapeType="1"/>
            </p:cNvSpPr>
            <p:nvPr/>
          </p:nvSpPr>
          <p:spPr bwMode="auto">
            <a:xfrm>
              <a:off x="100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0" name="Line 12"/>
            <p:cNvSpPr>
              <a:spLocks noChangeShapeType="1"/>
            </p:cNvSpPr>
            <p:nvPr/>
          </p:nvSpPr>
          <p:spPr bwMode="auto">
            <a:xfrm>
              <a:off x="129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1" name="Line 13"/>
            <p:cNvSpPr>
              <a:spLocks noChangeShapeType="1"/>
            </p:cNvSpPr>
            <p:nvPr/>
          </p:nvSpPr>
          <p:spPr bwMode="auto">
            <a:xfrm>
              <a:off x="144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2" name="Line 14"/>
            <p:cNvSpPr>
              <a:spLocks noChangeShapeType="1"/>
            </p:cNvSpPr>
            <p:nvPr/>
          </p:nvSpPr>
          <p:spPr bwMode="auto">
            <a:xfrm>
              <a:off x="158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3" name="Line 15"/>
            <p:cNvSpPr>
              <a:spLocks noChangeShapeType="1"/>
            </p:cNvSpPr>
            <p:nvPr/>
          </p:nvSpPr>
          <p:spPr bwMode="auto">
            <a:xfrm>
              <a:off x="172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4" name="Line 16"/>
            <p:cNvSpPr>
              <a:spLocks noChangeShapeType="1"/>
            </p:cNvSpPr>
            <p:nvPr/>
          </p:nvSpPr>
          <p:spPr bwMode="auto">
            <a:xfrm>
              <a:off x="1872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5" name="Line 17"/>
            <p:cNvSpPr>
              <a:spLocks noChangeShapeType="1"/>
            </p:cNvSpPr>
            <p:nvPr/>
          </p:nvSpPr>
          <p:spPr bwMode="auto">
            <a:xfrm>
              <a:off x="201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6" name="Line 18"/>
            <p:cNvSpPr>
              <a:spLocks noChangeShapeType="1"/>
            </p:cNvSpPr>
            <p:nvPr/>
          </p:nvSpPr>
          <p:spPr bwMode="auto">
            <a:xfrm>
              <a:off x="216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7" name="Line 19"/>
            <p:cNvSpPr>
              <a:spLocks noChangeShapeType="1"/>
            </p:cNvSpPr>
            <p:nvPr/>
          </p:nvSpPr>
          <p:spPr bwMode="auto">
            <a:xfrm>
              <a:off x="230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8" name="Line 20"/>
            <p:cNvSpPr>
              <a:spLocks noChangeShapeType="1"/>
            </p:cNvSpPr>
            <p:nvPr/>
          </p:nvSpPr>
          <p:spPr bwMode="auto">
            <a:xfrm>
              <a:off x="244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9" name="Line 21"/>
            <p:cNvSpPr>
              <a:spLocks noChangeShapeType="1"/>
            </p:cNvSpPr>
            <p:nvPr/>
          </p:nvSpPr>
          <p:spPr bwMode="auto">
            <a:xfrm>
              <a:off x="2592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0" name="Line 22"/>
            <p:cNvSpPr>
              <a:spLocks noChangeShapeType="1"/>
            </p:cNvSpPr>
            <p:nvPr/>
          </p:nvSpPr>
          <p:spPr bwMode="auto">
            <a:xfrm>
              <a:off x="273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1" name="Line 23"/>
            <p:cNvSpPr>
              <a:spLocks noChangeShapeType="1"/>
            </p:cNvSpPr>
            <p:nvPr/>
          </p:nvSpPr>
          <p:spPr bwMode="auto">
            <a:xfrm>
              <a:off x="288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2" name="Line 24"/>
            <p:cNvSpPr>
              <a:spLocks noChangeShapeType="1"/>
            </p:cNvSpPr>
            <p:nvPr/>
          </p:nvSpPr>
          <p:spPr bwMode="auto">
            <a:xfrm>
              <a:off x="302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3" name="Line 25"/>
            <p:cNvSpPr>
              <a:spLocks noChangeShapeType="1"/>
            </p:cNvSpPr>
            <p:nvPr/>
          </p:nvSpPr>
          <p:spPr bwMode="auto">
            <a:xfrm>
              <a:off x="316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4" name="Line 26"/>
            <p:cNvSpPr>
              <a:spLocks noChangeShapeType="1"/>
            </p:cNvSpPr>
            <p:nvPr/>
          </p:nvSpPr>
          <p:spPr bwMode="auto">
            <a:xfrm>
              <a:off x="3312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5" name="Line 27"/>
            <p:cNvSpPr>
              <a:spLocks noChangeShapeType="1"/>
            </p:cNvSpPr>
            <p:nvPr/>
          </p:nvSpPr>
          <p:spPr bwMode="auto">
            <a:xfrm>
              <a:off x="345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6" name="Line 28"/>
            <p:cNvSpPr>
              <a:spLocks noChangeShapeType="1"/>
            </p:cNvSpPr>
            <p:nvPr/>
          </p:nvSpPr>
          <p:spPr bwMode="auto">
            <a:xfrm>
              <a:off x="360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7" name="Line 29"/>
            <p:cNvSpPr>
              <a:spLocks noChangeShapeType="1"/>
            </p:cNvSpPr>
            <p:nvPr/>
          </p:nvSpPr>
          <p:spPr bwMode="auto">
            <a:xfrm>
              <a:off x="374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8" name="Line 30"/>
            <p:cNvSpPr>
              <a:spLocks noChangeShapeType="1"/>
            </p:cNvSpPr>
            <p:nvPr/>
          </p:nvSpPr>
          <p:spPr bwMode="auto">
            <a:xfrm>
              <a:off x="388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9" name="Line 31"/>
            <p:cNvSpPr>
              <a:spLocks noChangeShapeType="1"/>
            </p:cNvSpPr>
            <p:nvPr/>
          </p:nvSpPr>
          <p:spPr bwMode="auto">
            <a:xfrm>
              <a:off x="4032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0" name="Line 32"/>
            <p:cNvSpPr>
              <a:spLocks noChangeShapeType="1"/>
            </p:cNvSpPr>
            <p:nvPr/>
          </p:nvSpPr>
          <p:spPr bwMode="auto">
            <a:xfrm>
              <a:off x="417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1" name="Line 33"/>
            <p:cNvSpPr>
              <a:spLocks noChangeShapeType="1"/>
            </p:cNvSpPr>
            <p:nvPr/>
          </p:nvSpPr>
          <p:spPr bwMode="auto">
            <a:xfrm>
              <a:off x="432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2" name="Line 34"/>
            <p:cNvSpPr>
              <a:spLocks noChangeShapeType="1"/>
            </p:cNvSpPr>
            <p:nvPr/>
          </p:nvSpPr>
          <p:spPr bwMode="auto">
            <a:xfrm>
              <a:off x="446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3" name="Line 35"/>
            <p:cNvSpPr>
              <a:spLocks noChangeShapeType="1"/>
            </p:cNvSpPr>
            <p:nvPr/>
          </p:nvSpPr>
          <p:spPr bwMode="auto">
            <a:xfrm>
              <a:off x="460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4" name="Line 36"/>
            <p:cNvSpPr>
              <a:spLocks noChangeShapeType="1"/>
            </p:cNvSpPr>
            <p:nvPr/>
          </p:nvSpPr>
          <p:spPr bwMode="auto">
            <a:xfrm>
              <a:off x="4752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5" name="Line 37"/>
            <p:cNvSpPr>
              <a:spLocks noChangeShapeType="1"/>
            </p:cNvSpPr>
            <p:nvPr/>
          </p:nvSpPr>
          <p:spPr bwMode="auto">
            <a:xfrm>
              <a:off x="489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6" name="Line 38"/>
            <p:cNvSpPr>
              <a:spLocks noChangeShapeType="1"/>
            </p:cNvSpPr>
            <p:nvPr/>
          </p:nvSpPr>
          <p:spPr bwMode="auto">
            <a:xfrm>
              <a:off x="504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7" name="Rectangle 39"/>
            <p:cNvSpPr>
              <a:spLocks noChangeArrowheads="1"/>
            </p:cNvSpPr>
            <p:nvPr/>
          </p:nvSpPr>
          <p:spPr bwMode="auto">
            <a:xfrm>
              <a:off x="2786" y="1700"/>
              <a:ext cx="803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Group ID</a:t>
              </a:r>
            </a:p>
          </p:txBody>
        </p:sp>
        <p:sp>
          <p:nvSpPr>
            <p:cNvPr id="304168" name="Line 40"/>
            <p:cNvSpPr>
              <a:spLocks noChangeShapeType="1"/>
            </p:cNvSpPr>
            <p:nvPr/>
          </p:nvSpPr>
          <p:spPr bwMode="auto">
            <a:xfrm flipH="1">
              <a:off x="568" y="1680"/>
              <a:ext cx="5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9" name="Line 41"/>
            <p:cNvSpPr>
              <a:spLocks noChangeShapeType="1"/>
            </p:cNvSpPr>
            <p:nvPr/>
          </p:nvSpPr>
          <p:spPr bwMode="auto">
            <a:xfrm flipH="1">
              <a:off x="568" y="1968"/>
              <a:ext cx="5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0" name="Line 42"/>
            <p:cNvSpPr>
              <a:spLocks noChangeShapeType="1"/>
            </p:cNvSpPr>
            <p:nvPr/>
          </p:nvSpPr>
          <p:spPr bwMode="auto">
            <a:xfrm>
              <a:off x="576" y="1688"/>
              <a:ext cx="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1" name="Line 43"/>
            <p:cNvSpPr>
              <a:spLocks noChangeShapeType="1"/>
            </p:cNvSpPr>
            <p:nvPr/>
          </p:nvSpPr>
          <p:spPr bwMode="auto">
            <a:xfrm>
              <a:off x="1152" y="1688"/>
              <a:ext cx="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2" name="Line 44"/>
            <p:cNvSpPr>
              <a:spLocks noChangeShapeType="1"/>
            </p:cNvSpPr>
            <p:nvPr/>
          </p:nvSpPr>
          <p:spPr bwMode="auto">
            <a:xfrm>
              <a:off x="5184" y="1688"/>
              <a:ext cx="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3" name="Line 45"/>
            <p:cNvSpPr>
              <a:spLocks noChangeShapeType="1"/>
            </p:cNvSpPr>
            <p:nvPr/>
          </p:nvSpPr>
          <p:spPr bwMode="auto">
            <a:xfrm flipH="1">
              <a:off x="1144" y="1680"/>
              <a:ext cx="40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4" name="Line 46"/>
            <p:cNvSpPr>
              <a:spLocks noChangeShapeType="1"/>
            </p:cNvSpPr>
            <p:nvPr/>
          </p:nvSpPr>
          <p:spPr bwMode="auto">
            <a:xfrm flipH="1">
              <a:off x="1144" y="1968"/>
              <a:ext cx="40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EF7FA-7102-462A-8DF9-B47E85BB6104}" type="slidenum">
              <a:rPr lang="en-US"/>
              <a:pPr/>
              <a:t>8</a:t>
            </a:fld>
            <a:endParaRPr lang="en-US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3600" dirty="0" smtClean="0"/>
              <a:t>پروتکل مدیریت گروه اینترنتی</a:t>
            </a:r>
            <a:endParaRPr lang="en-US" sz="3600" dirty="0"/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sz="2800" dirty="0" smtClean="0"/>
              <a:t>پروتکل نهایی سیستم مسیریابی </a:t>
            </a:r>
            <a:r>
              <a:rPr lang="en-US" sz="2800" dirty="0" smtClean="0"/>
              <a:t>IGMP</a:t>
            </a:r>
            <a:r>
              <a:rPr lang="fa-IR" sz="2800" dirty="0" smtClean="0"/>
              <a:t> است</a:t>
            </a:r>
          </a:p>
          <a:p>
            <a:pPr algn="r" rtl="1"/>
            <a:r>
              <a:rPr lang="fa-IR" sz="2800" dirty="0"/>
              <a:t>هر میزبان مسیر خود را تا هر یک از گروه های </a:t>
            </a:r>
            <a:r>
              <a:rPr lang="fa-IR" sz="2800" dirty="0" smtClean="0"/>
              <a:t>چندپخشی حفظ می کند</a:t>
            </a:r>
          </a:p>
          <a:p>
            <a:pPr marL="0" indent="0" algn="r" rtl="1">
              <a:buNone/>
            </a:pPr>
            <a:r>
              <a:rPr lang="fa-IR" sz="2800" dirty="0"/>
              <a:t> </a:t>
            </a:r>
            <a:r>
              <a:rPr lang="fa-IR" sz="2800" dirty="0" smtClean="0"/>
              <a:t>   - سوکت </a:t>
            </a:r>
            <a:r>
              <a:rPr lang="en-US" sz="2800" dirty="0" smtClean="0"/>
              <a:t>API</a:t>
            </a:r>
            <a:r>
              <a:rPr lang="fa-IR" sz="2800" dirty="0" smtClean="0"/>
              <a:t> فرایند های </a:t>
            </a:r>
            <a:r>
              <a:rPr lang="en-US" sz="2800" dirty="0" smtClean="0"/>
              <a:t>IGMP</a:t>
            </a:r>
            <a:r>
              <a:rPr lang="fa-IR" sz="2800" dirty="0" smtClean="0"/>
              <a:t> را از تمام پیوندها آگاه می کند </a:t>
            </a:r>
          </a:p>
          <a:p>
            <a:pPr algn="r" rtl="1"/>
            <a:r>
              <a:rPr lang="fa-IR" sz="2800" dirty="0" smtClean="0"/>
              <a:t>هدف این است که هر مسیریاب با عضویت در سراسر </a:t>
            </a:r>
            <a:r>
              <a:rPr lang="en-US" sz="2800" dirty="0" smtClean="0"/>
              <a:t>LAN</a:t>
            </a:r>
            <a:r>
              <a:rPr lang="fa-IR" sz="2800" dirty="0" smtClean="0"/>
              <a:t> خودش را به روز نگه دارد  </a:t>
            </a:r>
          </a:p>
          <a:p>
            <a:pPr marL="0" indent="0" algn="r" rtl="1">
              <a:buNone/>
            </a:pPr>
            <a:r>
              <a:rPr lang="fa-IR" sz="2800" dirty="0"/>
              <a:t> </a:t>
            </a:r>
            <a:r>
              <a:rPr lang="fa-IR" sz="2800" dirty="0" smtClean="0"/>
              <a:t>   - آنها فقط باید از وجود یا عدم وجود اعضا آگاه باشند</a:t>
            </a:r>
            <a:endParaRPr lang="en-US" sz="2800" dirty="0" smtClean="0"/>
          </a:p>
          <a:p>
            <a:pPr marL="914400" lvl="2" indent="0">
              <a:buNone/>
            </a:pPr>
            <a:endParaRPr lang="en-US" sz="2000" dirty="0"/>
          </a:p>
          <a:p>
            <a:pPr marL="914400" lvl="2" indent="0"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82A2-7D1F-44D7-9870-0640D921FF01}" type="slidenum">
              <a:rPr lang="en-US"/>
              <a:pPr/>
              <a:t>9</a:t>
            </a:fld>
            <a:endParaRPr lang="en-US"/>
          </a:p>
        </p:txBody>
      </p:sp>
      <p:sp>
        <p:nvSpPr>
          <p:cNvPr id="490498" name="Line 2"/>
          <p:cNvSpPr>
            <a:spLocks noChangeShapeType="1"/>
          </p:cNvSpPr>
          <p:nvPr/>
        </p:nvSpPr>
        <p:spPr bwMode="auto">
          <a:xfrm flipV="1">
            <a:off x="6248400" y="1371600"/>
            <a:ext cx="4318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499" name="Line 3"/>
          <p:cNvSpPr>
            <a:spLocks noChangeShapeType="1"/>
          </p:cNvSpPr>
          <p:nvPr/>
        </p:nvSpPr>
        <p:spPr bwMode="auto">
          <a:xfrm flipH="1" flipV="1">
            <a:off x="5765800" y="1371600"/>
            <a:ext cx="4826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0" name="Line 4"/>
          <p:cNvSpPr>
            <a:spLocks noChangeShapeType="1"/>
          </p:cNvSpPr>
          <p:nvPr/>
        </p:nvSpPr>
        <p:spPr bwMode="auto">
          <a:xfrm flipV="1">
            <a:off x="3657600" y="1371600"/>
            <a:ext cx="5080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1" name="Line 5"/>
          <p:cNvSpPr>
            <a:spLocks noChangeShapeType="1"/>
          </p:cNvSpPr>
          <p:nvPr/>
        </p:nvSpPr>
        <p:spPr bwMode="auto">
          <a:xfrm flipH="1" flipV="1">
            <a:off x="3175000" y="1371600"/>
            <a:ext cx="4826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2" name="Rectangle 6"/>
          <p:cNvSpPr>
            <a:spLocks noGrp="1" noChangeArrowheads="1"/>
          </p:cNvSpPr>
          <p:nvPr>
            <p:ph type="title"/>
          </p:nvPr>
        </p:nvSpPr>
        <p:spPr>
          <a:xfrm>
            <a:off x="700088" y="274638"/>
            <a:ext cx="7583487" cy="839787"/>
          </a:xfrm>
          <a:noFill/>
          <a:ln/>
        </p:spPr>
        <p:txBody>
          <a:bodyPr lIns="90488" tIns="44450" rIns="90488" bIns="44450"/>
          <a:lstStyle/>
          <a:p>
            <a:pPr rtl="1"/>
            <a:r>
              <a:rPr lang="en-US" dirty="0" smtClean="0"/>
              <a:t>IGMP</a:t>
            </a:r>
            <a:r>
              <a:rPr lang="fa-IR" dirty="0" smtClean="0"/>
              <a:t> چگونه کار می کند؟</a:t>
            </a:r>
            <a:endParaRPr lang="en-US" dirty="0"/>
          </a:p>
        </p:txBody>
      </p:sp>
      <p:sp>
        <p:nvSpPr>
          <p:cNvPr id="4905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54038" y="3948113"/>
            <a:ext cx="7835900" cy="2528887"/>
          </a:xfrm>
          <a:noFill/>
          <a:ln/>
        </p:spPr>
        <p:txBody>
          <a:bodyPr lIns="90488" tIns="44450" rIns="90488" bIns="44450"/>
          <a:lstStyle/>
          <a:p>
            <a:pPr marL="285750" indent="-285750" algn="r" rtl="1">
              <a:lnSpc>
                <a:spcPct val="90000"/>
              </a:lnSpc>
            </a:pPr>
            <a:r>
              <a:rPr lang="fa-IR" sz="2000" dirty="0" smtClean="0"/>
              <a:t>در هر لینک، یک مسیریاب به عنوان پرسش گر انتخاب می شود</a:t>
            </a:r>
          </a:p>
          <a:p>
            <a:pPr marL="285750" indent="-285750" algn="r" rtl="1">
              <a:lnSpc>
                <a:spcPct val="90000"/>
              </a:lnSpc>
            </a:pPr>
            <a:r>
              <a:rPr lang="fa-IR" sz="2000" dirty="0" smtClean="0"/>
              <a:t>پرسش گر به صورت دوره ایی برای اعضا با شماره (224.0.0.1) و با </a:t>
            </a:r>
            <a:r>
              <a:rPr lang="en-US" sz="2000" dirty="0" smtClean="0"/>
              <a:t>TTL=1</a:t>
            </a:r>
            <a:r>
              <a:rPr lang="fa-IR" sz="2000" dirty="0" smtClean="0"/>
              <a:t> یک پیام پرس و جوی عضویت می فرستد</a:t>
            </a:r>
          </a:p>
          <a:p>
            <a:pPr marL="285750" indent="-285750" algn="r" rtl="1">
              <a:lnSpc>
                <a:spcPct val="90000"/>
              </a:lnSpc>
            </a:pPr>
            <a:r>
              <a:rPr lang="fa-IR" sz="2000" dirty="0" smtClean="0"/>
              <a:t>در هنگام اعلام وصول یک پیام، میزبان ها به صورت تصادفی یک زمان سنج (بین 0 تا 10 ثانیه) برای هر گروه چندپخشی که به آن متعلق اند را می اندازند </a:t>
            </a:r>
            <a:endParaRPr lang="en-US" sz="2000" dirty="0" smtClean="0"/>
          </a:p>
          <a:p>
            <a:pPr marL="457200" lvl="1" indent="0">
              <a:lnSpc>
                <a:spcPct val="90000"/>
              </a:lnSpc>
              <a:buNone/>
            </a:pPr>
            <a:endParaRPr lang="en-US" sz="1800" dirty="0"/>
          </a:p>
        </p:txBody>
      </p:sp>
      <p:sp>
        <p:nvSpPr>
          <p:cNvPr id="490504" name="Line 8"/>
          <p:cNvSpPr>
            <a:spLocks noChangeShapeType="1"/>
          </p:cNvSpPr>
          <p:nvPr/>
        </p:nvSpPr>
        <p:spPr bwMode="auto">
          <a:xfrm>
            <a:off x="2235200" y="2755900"/>
            <a:ext cx="541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5" name="Line 9"/>
          <p:cNvSpPr>
            <a:spLocks noChangeShapeType="1"/>
          </p:cNvSpPr>
          <p:nvPr/>
        </p:nvSpPr>
        <p:spPr bwMode="auto">
          <a:xfrm>
            <a:off x="3644900" y="22479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6" name="Line 10"/>
          <p:cNvSpPr>
            <a:spLocks noChangeShapeType="1"/>
          </p:cNvSpPr>
          <p:nvPr/>
        </p:nvSpPr>
        <p:spPr bwMode="auto">
          <a:xfrm>
            <a:off x="6235700" y="22479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7" name="Line 11"/>
          <p:cNvSpPr>
            <a:spLocks noChangeShapeType="1"/>
          </p:cNvSpPr>
          <p:nvPr/>
        </p:nvSpPr>
        <p:spPr bwMode="auto">
          <a:xfrm>
            <a:off x="24257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8" name="Line 12"/>
          <p:cNvSpPr>
            <a:spLocks noChangeShapeType="1"/>
          </p:cNvSpPr>
          <p:nvPr/>
        </p:nvSpPr>
        <p:spPr bwMode="auto">
          <a:xfrm>
            <a:off x="32639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9" name="Line 13"/>
          <p:cNvSpPr>
            <a:spLocks noChangeShapeType="1"/>
          </p:cNvSpPr>
          <p:nvPr/>
        </p:nvSpPr>
        <p:spPr bwMode="auto">
          <a:xfrm>
            <a:off x="41021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0" name="Line 14"/>
          <p:cNvSpPr>
            <a:spLocks noChangeShapeType="1"/>
          </p:cNvSpPr>
          <p:nvPr/>
        </p:nvSpPr>
        <p:spPr bwMode="auto">
          <a:xfrm>
            <a:off x="49403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1" name="Line 15"/>
          <p:cNvSpPr>
            <a:spLocks noChangeShapeType="1"/>
          </p:cNvSpPr>
          <p:nvPr/>
        </p:nvSpPr>
        <p:spPr bwMode="auto">
          <a:xfrm>
            <a:off x="57785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2" name="Line 16"/>
          <p:cNvSpPr>
            <a:spLocks noChangeShapeType="1"/>
          </p:cNvSpPr>
          <p:nvPr/>
        </p:nvSpPr>
        <p:spPr bwMode="auto">
          <a:xfrm>
            <a:off x="66167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3" name="Line 17"/>
          <p:cNvSpPr>
            <a:spLocks noChangeShapeType="1"/>
          </p:cNvSpPr>
          <p:nvPr/>
        </p:nvSpPr>
        <p:spPr bwMode="auto">
          <a:xfrm>
            <a:off x="74549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4" name="Line 18"/>
          <p:cNvSpPr>
            <a:spLocks noChangeShapeType="1"/>
          </p:cNvSpPr>
          <p:nvPr/>
        </p:nvSpPr>
        <p:spPr bwMode="auto">
          <a:xfrm>
            <a:off x="3721100" y="2235200"/>
            <a:ext cx="0" cy="508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5" name="Arc 19"/>
          <p:cNvSpPr>
            <a:spLocks/>
          </p:cNvSpPr>
          <p:nvPr/>
        </p:nvSpPr>
        <p:spPr bwMode="auto">
          <a:xfrm rot="10800000">
            <a:off x="3659188" y="27701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6" name="Arc 20"/>
          <p:cNvSpPr>
            <a:spLocks/>
          </p:cNvSpPr>
          <p:nvPr/>
        </p:nvSpPr>
        <p:spPr bwMode="auto">
          <a:xfrm rot="10800000">
            <a:off x="3721100" y="2770188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7" name="Line 21"/>
          <p:cNvSpPr>
            <a:spLocks noChangeShapeType="1"/>
          </p:cNvSpPr>
          <p:nvPr/>
        </p:nvSpPr>
        <p:spPr bwMode="auto">
          <a:xfrm flipH="1">
            <a:off x="2184400" y="2832100"/>
            <a:ext cx="14732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8" name="Arc 22"/>
          <p:cNvSpPr>
            <a:spLocks/>
          </p:cNvSpPr>
          <p:nvPr/>
        </p:nvSpPr>
        <p:spPr bwMode="auto">
          <a:xfrm rot="5400000">
            <a:off x="39639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9" name="Arc 23"/>
          <p:cNvSpPr>
            <a:spLocks/>
          </p:cNvSpPr>
          <p:nvPr/>
        </p:nvSpPr>
        <p:spPr bwMode="auto">
          <a:xfrm rot="16200000">
            <a:off x="3340894" y="2845594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0" name="Line 24"/>
          <p:cNvSpPr>
            <a:spLocks noChangeShapeType="1"/>
          </p:cNvSpPr>
          <p:nvPr/>
        </p:nvSpPr>
        <p:spPr bwMode="auto">
          <a:xfrm>
            <a:off x="33401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1" name="Arc 25"/>
          <p:cNvSpPr>
            <a:spLocks/>
          </p:cNvSpPr>
          <p:nvPr/>
        </p:nvSpPr>
        <p:spPr bwMode="auto">
          <a:xfrm rot="16200000">
            <a:off x="2502694" y="2845594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2" name="Line 26"/>
          <p:cNvSpPr>
            <a:spLocks noChangeShapeType="1"/>
          </p:cNvSpPr>
          <p:nvPr/>
        </p:nvSpPr>
        <p:spPr bwMode="auto">
          <a:xfrm>
            <a:off x="25019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3" name="Line 27"/>
          <p:cNvSpPr>
            <a:spLocks noChangeShapeType="1"/>
          </p:cNvSpPr>
          <p:nvPr/>
        </p:nvSpPr>
        <p:spPr bwMode="auto">
          <a:xfrm flipH="1">
            <a:off x="3784600" y="2832100"/>
            <a:ext cx="39116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4" name="Line 28"/>
          <p:cNvSpPr>
            <a:spLocks noChangeShapeType="1"/>
          </p:cNvSpPr>
          <p:nvPr/>
        </p:nvSpPr>
        <p:spPr bwMode="auto">
          <a:xfrm>
            <a:off x="40259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5" name="Arc 29"/>
          <p:cNvSpPr>
            <a:spLocks/>
          </p:cNvSpPr>
          <p:nvPr/>
        </p:nvSpPr>
        <p:spPr bwMode="auto">
          <a:xfrm rot="5400000">
            <a:off x="48021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6" name="Line 30"/>
          <p:cNvSpPr>
            <a:spLocks noChangeShapeType="1"/>
          </p:cNvSpPr>
          <p:nvPr/>
        </p:nvSpPr>
        <p:spPr bwMode="auto">
          <a:xfrm>
            <a:off x="48641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7" name="Arc 31"/>
          <p:cNvSpPr>
            <a:spLocks/>
          </p:cNvSpPr>
          <p:nvPr/>
        </p:nvSpPr>
        <p:spPr bwMode="auto">
          <a:xfrm rot="5400000">
            <a:off x="56403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8" name="Line 32"/>
          <p:cNvSpPr>
            <a:spLocks noChangeShapeType="1"/>
          </p:cNvSpPr>
          <p:nvPr/>
        </p:nvSpPr>
        <p:spPr bwMode="auto">
          <a:xfrm>
            <a:off x="57023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9" name="Arc 33"/>
          <p:cNvSpPr>
            <a:spLocks/>
          </p:cNvSpPr>
          <p:nvPr/>
        </p:nvSpPr>
        <p:spPr bwMode="auto">
          <a:xfrm rot="5400000">
            <a:off x="64785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0" name="Line 34"/>
          <p:cNvSpPr>
            <a:spLocks noChangeShapeType="1"/>
          </p:cNvSpPr>
          <p:nvPr/>
        </p:nvSpPr>
        <p:spPr bwMode="auto">
          <a:xfrm>
            <a:off x="65405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1" name="Arc 35"/>
          <p:cNvSpPr>
            <a:spLocks/>
          </p:cNvSpPr>
          <p:nvPr/>
        </p:nvSpPr>
        <p:spPr bwMode="auto">
          <a:xfrm rot="5400000">
            <a:off x="73167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2" name="Line 36"/>
          <p:cNvSpPr>
            <a:spLocks noChangeShapeType="1"/>
          </p:cNvSpPr>
          <p:nvPr/>
        </p:nvSpPr>
        <p:spPr bwMode="auto">
          <a:xfrm>
            <a:off x="73787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3" name="Arc 37"/>
          <p:cNvSpPr>
            <a:spLocks/>
          </p:cNvSpPr>
          <p:nvPr/>
        </p:nvSpPr>
        <p:spPr bwMode="auto">
          <a:xfrm rot="5400000">
            <a:off x="6084094" y="2769394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4" name="Line 38"/>
          <p:cNvSpPr>
            <a:spLocks noChangeShapeType="1"/>
          </p:cNvSpPr>
          <p:nvPr/>
        </p:nvSpPr>
        <p:spPr bwMode="auto">
          <a:xfrm flipV="1">
            <a:off x="6159500" y="2209800"/>
            <a:ext cx="0" cy="558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5" name="Oval 39"/>
          <p:cNvSpPr>
            <a:spLocks noChangeArrowheads="1"/>
          </p:cNvSpPr>
          <p:nvPr/>
        </p:nvSpPr>
        <p:spPr bwMode="auto">
          <a:xfrm>
            <a:off x="3429000" y="17780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6" name="Rectangle 40"/>
          <p:cNvSpPr>
            <a:spLocks noChangeArrowheads="1"/>
          </p:cNvSpPr>
          <p:nvPr/>
        </p:nvSpPr>
        <p:spPr bwMode="auto">
          <a:xfrm>
            <a:off x="3443288" y="1812925"/>
            <a:ext cx="4032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490537" name="Oval 41"/>
          <p:cNvSpPr>
            <a:spLocks noChangeArrowheads="1"/>
          </p:cNvSpPr>
          <p:nvPr/>
        </p:nvSpPr>
        <p:spPr bwMode="auto">
          <a:xfrm>
            <a:off x="6019800" y="17780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8" name="Rectangle 42"/>
          <p:cNvSpPr>
            <a:spLocks noChangeArrowheads="1"/>
          </p:cNvSpPr>
          <p:nvPr/>
        </p:nvSpPr>
        <p:spPr bwMode="auto">
          <a:xfrm>
            <a:off x="22098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9" name="Rectangle 43"/>
          <p:cNvSpPr>
            <a:spLocks noChangeArrowheads="1"/>
          </p:cNvSpPr>
          <p:nvPr/>
        </p:nvSpPr>
        <p:spPr bwMode="auto">
          <a:xfrm>
            <a:off x="30480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40" name="Rectangle 44"/>
          <p:cNvSpPr>
            <a:spLocks noChangeArrowheads="1"/>
          </p:cNvSpPr>
          <p:nvPr/>
        </p:nvSpPr>
        <p:spPr bwMode="auto">
          <a:xfrm>
            <a:off x="38862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41" name="Rectangle 45"/>
          <p:cNvSpPr>
            <a:spLocks noChangeArrowheads="1"/>
          </p:cNvSpPr>
          <p:nvPr/>
        </p:nvSpPr>
        <p:spPr bwMode="auto">
          <a:xfrm>
            <a:off x="47244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42" name="Rectangle 46"/>
          <p:cNvSpPr>
            <a:spLocks noChangeArrowheads="1"/>
          </p:cNvSpPr>
          <p:nvPr/>
        </p:nvSpPr>
        <p:spPr bwMode="auto">
          <a:xfrm>
            <a:off x="55626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43" name="Rectangle 47"/>
          <p:cNvSpPr>
            <a:spLocks noChangeArrowheads="1"/>
          </p:cNvSpPr>
          <p:nvPr/>
        </p:nvSpPr>
        <p:spPr bwMode="auto">
          <a:xfrm>
            <a:off x="64008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44" name="Rectangle 48"/>
          <p:cNvSpPr>
            <a:spLocks noChangeArrowheads="1"/>
          </p:cNvSpPr>
          <p:nvPr/>
        </p:nvSpPr>
        <p:spPr bwMode="auto">
          <a:xfrm>
            <a:off x="72390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45" name="Rectangle 49"/>
          <p:cNvSpPr>
            <a:spLocks noChangeArrowheads="1"/>
          </p:cNvSpPr>
          <p:nvPr/>
        </p:nvSpPr>
        <p:spPr bwMode="auto">
          <a:xfrm>
            <a:off x="233527" y="1812925"/>
            <a:ext cx="11573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 rtl="1" eaLnBrk="0" hangingPunct="0"/>
            <a:r>
              <a:rPr lang="fa-IR" sz="2000" dirty="0" smtClean="0">
                <a:solidFill>
                  <a:srgbClr val="000000"/>
                </a:solidFill>
              </a:rPr>
              <a:t>مسیریاب ها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90546" name="Rectangle 50"/>
          <p:cNvSpPr>
            <a:spLocks noChangeArrowheads="1"/>
          </p:cNvSpPr>
          <p:nvPr/>
        </p:nvSpPr>
        <p:spPr bwMode="auto">
          <a:xfrm>
            <a:off x="417872" y="3336925"/>
            <a:ext cx="97302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 rtl="1" eaLnBrk="0" hangingPunct="0"/>
            <a:r>
              <a:rPr lang="fa-IR" sz="2000" dirty="0" smtClean="0">
                <a:solidFill>
                  <a:srgbClr val="000000"/>
                </a:solidFill>
              </a:rPr>
              <a:t>میزبان ها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9478</TotalTime>
  <Words>1179</Words>
  <Application>Microsoft Office PowerPoint</Application>
  <PresentationFormat>On-screen Show (4:3)</PresentationFormat>
  <Paragraphs>250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شبکه های کامپیوتری 2</vt:lpstr>
      <vt:lpstr>چندپخشی </vt:lpstr>
      <vt:lpstr>چند پخشی – توزیع موثر اطلاعات</vt:lpstr>
      <vt:lpstr>مثال هایی از کاربردهای چندپخشی</vt:lpstr>
      <vt:lpstr>معماری چندپخشی IP</vt:lpstr>
      <vt:lpstr>مدل خدمت چندپخشی IP (rfc1112)</vt:lpstr>
      <vt:lpstr>آدرس های چندپخشی (IP)</vt:lpstr>
      <vt:lpstr>پروتکل مدیریت گروه اینترنتی</vt:lpstr>
      <vt:lpstr>IGMP چگونه کار می کند؟</vt:lpstr>
      <vt:lpstr>ادامه</vt:lpstr>
      <vt:lpstr>ادامه</vt:lpstr>
      <vt:lpstr>تکنیک های مسیریابی</vt:lpstr>
      <vt:lpstr>MOSPF: Example</vt:lpstr>
      <vt:lpstr>خرابی لینک/تغییرتوپولوژی</vt:lpstr>
      <vt:lpstr>محاسبه مسیر</vt:lpstr>
      <vt:lpstr>بردار فاصله مسیریابی چندپخشی  </vt:lpstr>
      <vt:lpstr>Example Topology</vt:lpstr>
      <vt:lpstr>چندپخشی با کوتاه سازی </vt:lpstr>
      <vt:lpstr>هرس کردن</vt:lpstr>
      <vt:lpstr>پیوند زدن</vt:lpstr>
      <vt:lpstr>Source-based Trees</vt:lpstr>
      <vt:lpstr>Shared Tree</vt:lpstr>
      <vt:lpstr>درخت منابع درمقابل درخت اشتراکی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15-441 Lecture</dc:title>
  <dc:creator>Srinivasan Seshan</dc:creator>
  <cp:lastModifiedBy>PARAND</cp:lastModifiedBy>
  <cp:revision>337</cp:revision>
  <dcterms:created xsi:type="dcterms:W3CDTF">2001-06-06T05:25:08Z</dcterms:created>
  <dcterms:modified xsi:type="dcterms:W3CDTF">2013-04-08T07:40:09Z</dcterms:modified>
</cp:coreProperties>
</file>