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01" r:id="rId3"/>
    <p:sldId id="502" r:id="rId4"/>
    <p:sldId id="503" r:id="rId5"/>
    <p:sldId id="504" r:id="rId6"/>
    <p:sldId id="505" r:id="rId7"/>
    <p:sldId id="506" r:id="rId8"/>
    <p:sldId id="507" r:id="rId9"/>
    <p:sldId id="508" r:id="rId10"/>
    <p:sldId id="511" r:id="rId11"/>
    <p:sldId id="509" r:id="rId12"/>
    <p:sldId id="510" r:id="rId13"/>
    <p:sldId id="496" r:id="rId14"/>
    <p:sldId id="497" r:id="rId15"/>
    <p:sldId id="498" r:id="rId16"/>
    <p:sldId id="499" r:id="rId17"/>
    <p:sldId id="500" r:id="rId18"/>
  </p:sldIdLst>
  <p:sldSz cx="9144000" cy="6858000" type="letter"/>
  <p:notesSz cx="698500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B1B1B1"/>
    <a:srgbClr val="0054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7450" y="596900"/>
            <a:ext cx="4622800" cy="3467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25463" y="4410075"/>
            <a:ext cx="6019800" cy="417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75" tIns="45181" rIns="91975" bIns="451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We want this to be in font 11 and justify.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MS PGothic" pitchFamily="34" charset="-128"/>
        <a:cs typeface="ＭＳ Ｐゴシック" charset="-128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mtClean="0"/>
              <a:t>Give qualifications of instructors:</a:t>
            </a:r>
          </a:p>
          <a:p>
            <a:endParaRPr lang="en-US" smtClean="0"/>
          </a:p>
          <a:p>
            <a:r>
              <a:rPr lang="en-US" smtClean="0"/>
              <a:t>DAP</a:t>
            </a:r>
          </a:p>
          <a:p>
            <a:pPr>
              <a:buFontTx/>
              <a:buChar char="•"/>
            </a:pPr>
            <a:r>
              <a:rPr lang="en-US" smtClean="0"/>
              <a:t> teaching computer architecture at Berkeley since 1977</a:t>
            </a:r>
          </a:p>
          <a:p>
            <a:pPr>
              <a:buFontTx/>
              <a:buChar char="•"/>
            </a:pPr>
            <a:r>
              <a:rPr lang="en-US" smtClean="0"/>
              <a:t> Co-athor of textbook used in class</a:t>
            </a:r>
          </a:p>
          <a:p>
            <a:pPr>
              <a:buFontTx/>
              <a:buChar char="•"/>
            </a:pPr>
            <a:r>
              <a:rPr lang="en-US" smtClean="0"/>
              <a:t> Best known for being one of pioneers of RISC</a:t>
            </a:r>
          </a:p>
          <a:p>
            <a:pPr>
              <a:buFontTx/>
              <a:buChar char="•"/>
            </a:pPr>
            <a:r>
              <a:rPr lang="en-US" smtClean="0"/>
              <a:t> currently author of article on future of microprocessors in SciAm Sept 1995</a:t>
            </a:r>
          </a:p>
          <a:p>
            <a:r>
              <a:rPr lang="en-US" smtClean="0"/>
              <a:t>RY</a:t>
            </a:r>
          </a:p>
          <a:p>
            <a:pPr>
              <a:buFontTx/>
              <a:buChar char="•"/>
            </a:pPr>
            <a:r>
              <a:rPr lang="en-US" smtClean="0"/>
              <a:t> took 152 as student, TAed 152,instructor in 152</a:t>
            </a:r>
          </a:p>
          <a:p>
            <a:pPr>
              <a:buFontTx/>
              <a:buChar char="•"/>
            </a:pPr>
            <a:r>
              <a:rPr lang="en-US" smtClean="0"/>
              <a:t> undergrad and grad work at Berkeley</a:t>
            </a:r>
          </a:p>
          <a:p>
            <a:pPr>
              <a:buFontTx/>
              <a:buChar char="•"/>
            </a:pPr>
            <a:r>
              <a:rPr lang="en-US" smtClean="0"/>
              <a:t> joined NextGen to design fact 80x86 microprocessors</a:t>
            </a:r>
          </a:p>
          <a:p>
            <a:pPr>
              <a:buFontTx/>
              <a:buChar char="•"/>
            </a:pPr>
            <a:r>
              <a:rPr lang="en-US" smtClean="0"/>
              <a:t> one of architects of UltraSPARC fastest SPARC mper shipping this Fall</a:t>
            </a:r>
          </a:p>
          <a:p>
            <a:r>
              <a:rPr lang="en-US" smtClean="0"/>
              <a:t>	</a:t>
            </a:r>
          </a:p>
        </p:txBody>
      </p:sp>
      <p:sp>
        <p:nvSpPr>
          <p:cNvPr id="20483" name="Rectangle 3"/>
          <p:cNvSpPr>
            <a:spLocks noChangeArrowheads="1" noTextEdi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>
            <a:spLocks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0723" name="Text Box 3"/>
          <p:cNvSpPr>
            <a:spLocks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>
            <a:spLocks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1747" name="Text Box 3"/>
          <p:cNvSpPr>
            <a:spLocks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>
            <a:spLocks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2771" name="Text Box 3"/>
          <p:cNvSpPr>
            <a:spLocks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>
            <a:spLocks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3795" name="Text Box 3"/>
          <p:cNvSpPr>
            <a:spLocks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>
            <a:spLocks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4819" name="Text Box 3"/>
          <p:cNvSpPr>
            <a:spLocks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>
            <a:spLocks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5843" name="Text Box 3"/>
          <p:cNvSpPr>
            <a:spLocks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>
            <a:spLocks noChangeArrowheads="1" noTextEdit="1"/>
          </p:cNvSpPr>
          <p:nvPr>
            <p:ph type="sldImg"/>
          </p:nvPr>
        </p:nvSpPr>
        <p:spPr>
          <a:xfrm>
            <a:off x="1171575" y="704850"/>
            <a:ext cx="4641850" cy="3481388"/>
          </a:xfrm>
        </p:spPr>
      </p:sp>
      <p:sp>
        <p:nvSpPr>
          <p:cNvPr id="36867" name="Text Box 3"/>
          <p:cNvSpPr>
            <a:spLocks noChangeArrowheads="1"/>
          </p:cNvSpPr>
          <p:nvPr>
            <p:ph type="body" idx="1"/>
          </p:nvPr>
        </p:nvSpPr>
        <p:spPr>
          <a:xfrm>
            <a:off x="698500" y="4408488"/>
            <a:ext cx="5589588" cy="4094162"/>
          </a:xfrm>
          <a:noFill/>
          <a:ln w="9525"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7EEF17FD-5E58-4984-BC52-2E2D9B69BECA}" type="slidenum">
              <a:rPr lang="en-US"/>
              <a:pPr/>
              <a:t>2</a:t>
            </a:fld>
            <a:endParaRPr 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4BFBE1A8-FFA7-45B3-9854-D8459B4A6B52}" type="slidenum">
              <a:rPr lang="en-US"/>
              <a:pPr/>
              <a:t>3</a:t>
            </a:fld>
            <a:endParaRPr 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E50830CE-0A91-4705-A8E0-4BFC62CA0236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B2F48B4C-AD1E-46D1-8FD2-1D81C188E949}" type="slidenum">
              <a:rPr lang="en-US"/>
              <a:pPr/>
              <a:t>5</a:t>
            </a:fld>
            <a:endParaRPr 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279F7E14-F09D-4B62-8BD7-31167B9EB701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71A3AEDE-459A-44D5-96AB-432D518742D2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12B12A86-A493-4BCD-9C51-DBDB4A89B689}" type="slidenum">
              <a:rPr lang="en-US"/>
              <a:pPr/>
              <a:t>8</a:t>
            </a:fld>
            <a:endParaRPr 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956050" y="8816975"/>
            <a:ext cx="3027363" cy="4635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49" tIns="46474" rIns="92949" bIns="46474"/>
          <a:lstStyle/>
          <a:p>
            <a:fld id="{47F82401-2DA5-42EC-8D65-EE8F14A9C33B}" type="slidenum">
              <a:rPr lang="en-US"/>
              <a:pPr/>
              <a:t>9</a:t>
            </a:fld>
            <a:endParaRPr 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74750" y="696913"/>
            <a:ext cx="4638675" cy="3479800"/>
          </a:xfrm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04800"/>
            <a:ext cx="1962150" cy="304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734050" cy="304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48100" cy="220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3848100" cy="220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0100" y="304800"/>
            <a:ext cx="752475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17500" y="6515100"/>
            <a:ext cx="17716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ECE242  L30: Compression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848600" cy="220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This is our 1st Level Bullet</a:t>
            </a:r>
          </a:p>
          <a:p>
            <a:pPr lvl="1"/>
            <a:r>
              <a:rPr lang="en-US" smtClean="0"/>
              <a:t>This is our 2nd level bullet</a:t>
            </a:r>
          </a:p>
          <a:p>
            <a:pPr lvl="2"/>
            <a:r>
              <a:rPr lang="en-US" smtClean="0"/>
              <a:t>This is our 3rd level bullet</a:t>
            </a:r>
          </a:p>
          <a:p>
            <a:pPr lvl="0"/>
            <a:r>
              <a:rPr lang="en-US" smtClean="0"/>
              <a:t>This is our next 1st Level Bullet</a:t>
            </a:r>
          </a:p>
          <a:p>
            <a:pPr lvl="1"/>
            <a:r>
              <a:rPr lang="en-US" smtClean="0"/>
              <a:t>This is our 2nd level bullet</a:t>
            </a:r>
          </a:p>
          <a:p>
            <a:pPr lvl="2"/>
            <a:r>
              <a:rPr lang="en-US" smtClean="0"/>
              <a:t>This is our 3rd level bullet</a:t>
            </a: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203200" indent="-203200" algn="l" rtl="0" eaLnBrk="0" fontAlgn="base" hangingPunct="0">
        <a:lnSpc>
          <a:spcPct val="75000"/>
        </a:lnSpc>
        <a:spcBef>
          <a:spcPct val="65000"/>
        </a:spcBef>
        <a:spcAft>
          <a:spcPct val="0"/>
        </a:spcAft>
        <a:buSzPct val="100000"/>
        <a:buChar char="°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685800" indent="-1905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MS PGothic" pitchFamily="34" charset="-128"/>
        </a:defRPr>
      </a:lvl2pPr>
      <a:lvl3pPr marL="12573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SzPct val="100000"/>
        <a:buChar char="-"/>
        <a:defRPr b="1">
          <a:solidFill>
            <a:schemeClr val="tx1"/>
          </a:solidFill>
          <a:latin typeface="+mn-lt"/>
          <a:ea typeface="MS PGothic" pitchFamily="34" charset="-128"/>
        </a:defRPr>
      </a:lvl3pPr>
      <a:lvl4pPr marL="1714500" indent="-3429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  <a:ea typeface="MS PGothic" pitchFamily="34" charset="-128"/>
        </a:defRPr>
      </a:lvl4pPr>
      <a:lvl5pPr marL="2171700" indent="-3429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MS PGothic" pitchFamily="34" charset="-128"/>
        </a:defRPr>
      </a:lvl5pPr>
      <a:lvl6pPr marL="2628900" indent="-3429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6pPr>
      <a:lvl7pPr marL="3086100" indent="-3429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7pPr>
      <a:lvl8pPr marL="3543300" indent="-3429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8pPr>
      <a:lvl9pPr marL="4000500" indent="-3429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mage:AdditiveColorMixing.p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89275" y="1066800"/>
            <a:ext cx="3149600" cy="2965450"/>
          </a:xfrm>
          <a:noFill/>
        </p:spPr>
        <p:txBody>
          <a:bodyPr anchor="ctr"/>
          <a:lstStyle/>
          <a:p>
            <a:pPr algn="ctr"/>
            <a:r>
              <a:rPr lang="en-US" sz="3200" smtClean="0"/>
              <a:t>ECE 242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3200" smtClean="0"/>
              <a:t>Data Structures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mtClean="0"/>
              <a:t>Lecture 30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Data Compression</a:t>
            </a:r>
            <a:r>
              <a:rPr lang="en-US" sz="2800" i="1" smtClean="0"/>
              <a:t/>
            </a:r>
            <a:br>
              <a:rPr lang="en-US" sz="2800" i="1" smtClean="0"/>
            </a:br>
            <a:endParaRPr lang="en-US" sz="2800" i="1" smtClean="0"/>
          </a:p>
        </p:txBody>
      </p:sp>
      <p:pic>
        <p:nvPicPr>
          <p:cNvPr id="2051" name="Picture 4" descr="250px-P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235450"/>
            <a:ext cx="300355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55013" cy="381000"/>
          </a:xfrm>
        </p:spPr>
        <p:txBody>
          <a:bodyPr/>
          <a:lstStyle/>
          <a:p>
            <a:r>
              <a:rPr lang="en-US" smtClean="0"/>
              <a:t>Compression is necessary for storage and transmission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924800" cy="5667375"/>
          </a:xfrm>
        </p:spPr>
        <p:txBody>
          <a:bodyPr/>
          <a:lstStyle/>
          <a:p>
            <a:r>
              <a:rPr lang="en-US" smtClean="0"/>
              <a:t>Data Storage</a:t>
            </a:r>
          </a:p>
          <a:p>
            <a:pPr lvl="1"/>
            <a:r>
              <a:rPr lang="en-US" sz="2400" smtClean="0"/>
              <a:t>Hard disk access rate: 115MB/s</a:t>
            </a:r>
          </a:p>
          <a:p>
            <a:pPr lvl="1"/>
            <a:r>
              <a:rPr lang="en-US" sz="2400" smtClean="0"/>
              <a:t>Access  1 Terabyte of data from hard disk needs 2.3 hours</a:t>
            </a:r>
          </a:p>
          <a:p>
            <a:pPr lvl="1"/>
            <a:endParaRPr lang="en-US" smtClean="0"/>
          </a:p>
          <a:p>
            <a:r>
              <a:rPr lang="en-US" smtClean="0"/>
              <a:t>Data Delivery over Network</a:t>
            </a:r>
          </a:p>
          <a:p>
            <a:pPr lvl="1"/>
            <a:r>
              <a:rPr lang="en-US" sz="2400" smtClean="0"/>
              <a:t>Local Area:</a:t>
            </a:r>
          </a:p>
          <a:p>
            <a:pPr lvl="2"/>
            <a:r>
              <a:rPr lang="en-US" sz="2400" smtClean="0"/>
              <a:t> Gigabit Ethernet bandwidth: 125 MB/s</a:t>
            </a:r>
          </a:p>
          <a:p>
            <a:pPr lvl="1"/>
            <a:r>
              <a:rPr lang="en-US" sz="2400" smtClean="0"/>
              <a:t>Wide Area</a:t>
            </a:r>
          </a:p>
          <a:p>
            <a:pPr lvl="2"/>
            <a:r>
              <a:rPr lang="en-US" sz="2400" smtClean="0"/>
              <a:t>ADSL or Cable Modem: 1.5 Mb/s</a:t>
            </a:r>
          </a:p>
          <a:p>
            <a:pPr lvl="2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60350"/>
            <a:ext cx="3467100" cy="328613"/>
          </a:xfrm>
        </p:spPr>
        <p:txBody>
          <a:bodyPr wrap="square" lIns="0" tIns="0" rIns="0" bIns="0" anchor="ctr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Text Compression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50188" cy="2209800"/>
          </a:xfrm>
        </p:spPr>
        <p:txBody>
          <a:bodyPr lIns="0" tIns="0" rIns="0" bIns="0"/>
          <a:lstStyle/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Files can often be </a:t>
            </a:r>
            <a:r>
              <a:rPr lang="en-GB" b="0" i="1" smtClean="0"/>
              <a:t>compressed</a:t>
            </a:r>
            <a:r>
              <a:rPr lang="en-GB" smtClean="0"/>
              <a:t>.</a:t>
            </a:r>
          </a:p>
          <a:p>
            <a:pPr marL="863600" lvl="1" indent="-287338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Represented using fewer bytes than the standard representation.</a:t>
            </a:r>
          </a:p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b="0" i="1" smtClean="0"/>
              <a:t>Fixed-length encoding</a:t>
            </a:r>
          </a:p>
          <a:p>
            <a:pPr marL="863600" lvl="1" indent="-287338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Somewhat wasteful, because some characters are more common than others.</a:t>
            </a:r>
          </a:p>
          <a:p>
            <a:pPr marL="863600" lvl="1" indent="-287338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If a character appears frequently, it should have a shorter representation.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60350"/>
            <a:ext cx="4076700" cy="317500"/>
          </a:xfrm>
        </p:spPr>
        <p:txBody>
          <a:bodyPr wrap="square" lIns="0" tIns="0" rIns="0" bIns="0" anchor="ctr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Compression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6350" y="1927225"/>
            <a:ext cx="6651625" cy="305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8013" cy="4481512"/>
          </a:xfrm>
        </p:spPr>
        <p:txBody>
          <a:bodyPr lIns="0" tIns="0" rIns="0" bIns="0"/>
          <a:lstStyle/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smtClean="0"/>
              <a:t>“beekeepers &amp; bees”</a:t>
            </a:r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mtClean="0"/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mtClean="0"/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mtClean="0"/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mtClean="0"/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mtClean="0"/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600" smtClean="0"/>
          </a:p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600" smtClean="0"/>
          </a:p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smtClean="0"/>
              <a:t>000 001 001 010 001 001 011 001 100 101 110 111 110 000 001 001 101</a:t>
            </a:r>
          </a:p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smtClean="0"/>
              <a:t>110 0 0 11110 0 0 11111 0 1011 100 1110 1010 1110 110 0 0 100</a:t>
            </a:r>
          </a:p>
          <a:p>
            <a:pPr marL="431800" indent="-323850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1700" smtClean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60350"/>
            <a:ext cx="3924300" cy="317500"/>
          </a:xfrm>
        </p:spPr>
        <p:txBody>
          <a:bodyPr wrap="square" lIns="0" tIns="0" rIns="0" bIns="0" anchor="ctr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Compression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50188" cy="2209800"/>
          </a:xfrm>
        </p:spPr>
        <p:txBody>
          <a:bodyPr lIns="0" tIns="0" rIns="0" bIns="0"/>
          <a:lstStyle/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Huffman encodings are designed so that no code is a prefix of another code.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31900" y="2617788"/>
            <a:ext cx="6651625" cy="3186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2250"/>
            <a:ext cx="3771900" cy="317500"/>
          </a:xfrm>
        </p:spPr>
        <p:txBody>
          <a:bodyPr wrap="square" lIns="0" tIns="0" rIns="0" bIns="0" anchor="ctr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Compression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50188" cy="2209800"/>
          </a:xfrm>
        </p:spPr>
        <p:txBody>
          <a:bodyPr lIns="0" tIns="0" rIns="0" bIns="0"/>
          <a:lstStyle/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First construct a binary tree.</a:t>
            </a:r>
          </a:p>
          <a:p>
            <a:pPr marL="863600" lvl="1" indent="-287338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On each pass through the main loop, we choose the two lowest-count roots and merge them.</a:t>
            </a:r>
          </a:p>
          <a:p>
            <a:pPr marL="863600" lvl="1" indent="-287338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Ties don't matter.</a:t>
            </a:r>
          </a:p>
          <a:p>
            <a:pPr marL="863600" lvl="1" indent="-287338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Count for the new parent is the sum of its children's counts.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2250"/>
            <a:ext cx="3924300" cy="317500"/>
          </a:xfrm>
        </p:spPr>
        <p:txBody>
          <a:bodyPr wrap="square" lIns="0" tIns="0" rIns="0" bIns="0" anchor="ctr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Compression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0213" y="1371600"/>
            <a:ext cx="3263900" cy="4167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2250"/>
            <a:ext cx="4305300" cy="317500"/>
          </a:xfrm>
        </p:spPr>
        <p:txBody>
          <a:bodyPr wrap="square" lIns="0" tIns="0" rIns="0" bIns="0" anchor="ctr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Compression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7763" y="1692275"/>
            <a:ext cx="4370387" cy="352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2250"/>
            <a:ext cx="3619500" cy="317500"/>
          </a:xfrm>
        </p:spPr>
        <p:txBody>
          <a:bodyPr wrap="square" lIns="0" tIns="0" rIns="0" bIns="0" anchor="ctr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Compression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50188" cy="2209800"/>
          </a:xfrm>
        </p:spPr>
        <p:txBody>
          <a:bodyPr lIns="0" tIns="0" rIns="0" bIns="0"/>
          <a:lstStyle/>
          <a:p>
            <a:pPr marL="431800" indent="-323850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The code for each character is determined by the path from the root to the corresponding leaf.</a:t>
            </a:r>
          </a:p>
          <a:p>
            <a:pPr marL="863600" lvl="1" indent="-287338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Right is 1</a:t>
            </a:r>
          </a:p>
          <a:p>
            <a:pPr marL="863600" lvl="1" indent="-287338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Left is 0</a:t>
            </a:r>
          </a:p>
          <a:p>
            <a:pPr marL="863600" lvl="1" indent="-287338"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mtClean="0"/>
              <a:t>'b' is right-right-left and its code is 110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304800"/>
            <a:ext cx="4967288" cy="381000"/>
          </a:xfrm>
        </p:spPr>
        <p:txBody>
          <a:bodyPr/>
          <a:lstStyle/>
          <a:p>
            <a:pPr eaLnBrk="1" hangingPunct="1"/>
            <a:r>
              <a:rPr lang="en-US" smtClean="0"/>
              <a:t>Motivation for Data Compression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3994150"/>
          </a:xfrm>
        </p:spPr>
        <p:txBody>
          <a:bodyPr/>
          <a:lstStyle/>
          <a:p>
            <a:pPr eaLnBrk="1" hangingPunct="1"/>
            <a:r>
              <a:rPr lang="en-US" smtClean="0"/>
              <a:t>Big data</a:t>
            </a:r>
            <a:endParaRPr lang="en-US" sz="1200" smtClean="0"/>
          </a:p>
          <a:p>
            <a:pPr lvl="1" eaLnBrk="1" hangingPunct="1"/>
            <a:r>
              <a:rPr lang="en-US" sz="2400" smtClean="0"/>
              <a:t>Google and Yahoo processes 10s of Petabyte data per day</a:t>
            </a:r>
          </a:p>
          <a:p>
            <a:pPr eaLnBrk="1" hangingPunct="1"/>
            <a:r>
              <a:rPr lang="en-US" smtClean="0"/>
              <a:t>Text files and images</a:t>
            </a:r>
            <a:endParaRPr lang="en-US" sz="1200" smtClean="0"/>
          </a:p>
          <a:p>
            <a:pPr lvl="1" eaLnBrk="1" hangingPunct="1"/>
            <a:r>
              <a:rPr lang="en-US" sz="2400" smtClean="0"/>
              <a:t>Everywhere</a:t>
            </a:r>
          </a:p>
          <a:p>
            <a:pPr eaLnBrk="1" hangingPunct="1"/>
            <a:r>
              <a:rPr lang="en-US" smtClean="0"/>
              <a:t>Audios and videos</a:t>
            </a:r>
          </a:p>
          <a:p>
            <a:pPr lvl="1" eaLnBrk="1" hangingPunct="1"/>
            <a:r>
              <a:rPr lang="en-US" sz="2400" smtClean="0"/>
              <a:t>Each sample is a sound or an image</a:t>
            </a:r>
          </a:p>
          <a:p>
            <a:pPr lvl="1" eaLnBrk="1" hangingPunct="1"/>
            <a:r>
              <a:rPr lang="en-US" sz="2400" smtClean="0"/>
              <a:t>Many samples per second</a:t>
            </a:r>
          </a:p>
          <a:p>
            <a:pPr lvl="1" eaLnBrk="1" hangingPunct="1"/>
            <a:endParaRPr lang="en-US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Digital Audio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229600" cy="2457450"/>
          </a:xfrm>
        </p:spPr>
        <p:txBody>
          <a:bodyPr/>
          <a:lstStyle/>
          <a:p>
            <a:pPr eaLnBrk="1" hangingPunct="1"/>
            <a:r>
              <a:rPr lang="en-US" smtClean="0"/>
              <a:t>Sampling the analog signal</a:t>
            </a:r>
          </a:p>
          <a:p>
            <a:pPr lvl="1" eaLnBrk="1" hangingPunct="1"/>
            <a:r>
              <a:rPr lang="en-US" sz="2400" smtClean="0"/>
              <a:t>Sample at some fixed rate </a:t>
            </a:r>
          </a:p>
          <a:p>
            <a:pPr lvl="1" eaLnBrk="1" hangingPunct="1"/>
            <a:r>
              <a:rPr lang="en-US" sz="2400" smtClean="0"/>
              <a:t>Each sample is an arbitrary real number</a:t>
            </a:r>
          </a:p>
          <a:p>
            <a:pPr eaLnBrk="1" hangingPunct="1"/>
            <a:r>
              <a:rPr lang="en-US" smtClean="0"/>
              <a:t>Quantizing each sample</a:t>
            </a:r>
          </a:p>
          <a:p>
            <a:pPr lvl="1" eaLnBrk="1" hangingPunct="1"/>
            <a:r>
              <a:rPr lang="en-US" sz="2400" smtClean="0"/>
              <a:t>Round each sample to one of a finite number of values</a:t>
            </a:r>
          </a:p>
          <a:p>
            <a:pPr lvl="1" eaLnBrk="1" hangingPunct="1"/>
            <a:r>
              <a:rPr lang="en-US" sz="2400" smtClean="0"/>
              <a:t>Represent each sample in a fixed number of bits</a:t>
            </a:r>
          </a:p>
        </p:txBody>
      </p:sp>
      <p:pic>
        <p:nvPicPr>
          <p:cNvPr id="4100" name="Picture 4" descr="250px-P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3925" y="4119563"/>
            <a:ext cx="4724400" cy="249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800725" y="5195888"/>
            <a:ext cx="2538413" cy="701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elvetica" charset="0"/>
              </a:rPr>
              <a:t>4 bit representation</a:t>
            </a:r>
            <a:br>
              <a:rPr lang="en-US" sz="2000" b="1">
                <a:latin typeface="Helvetica" charset="0"/>
              </a:rPr>
            </a:br>
            <a:r>
              <a:rPr lang="en-US" sz="2000" b="1">
                <a:latin typeface="Helvetica" charset="0"/>
              </a:rPr>
              <a:t>(values 0-15)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Audio Examples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1633538"/>
          </a:xfrm>
        </p:spPr>
        <p:txBody>
          <a:bodyPr/>
          <a:lstStyle/>
          <a:p>
            <a:pPr eaLnBrk="1" hangingPunct="1"/>
            <a:r>
              <a:rPr lang="en-US" smtClean="0"/>
              <a:t>Speech</a:t>
            </a:r>
          </a:p>
          <a:p>
            <a:pPr lvl="1" eaLnBrk="1" hangingPunct="1"/>
            <a:r>
              <a:rPr lang="en-US" smtClean="0"/>
              <a:t>Sampling rate: 8000 samples/second</a:t>
            </a:r>
          </a:p>
          <a:p>
            <a:pPr lvl="1" eaLnBrk="1" hangingPunct="1"/>
            <a:r>
              <a:rPr lang="en-US" smtClean="0"/>
              <a:t>Sample size: 8 bits per sample</a:t>
            </a:r>
          </a:p>
          <a:p>
            <a:pPr lvl="1" eaLnBrk="1" hangingPunct="1"/>
            <a:r>
              <a:rPr lang="en-US" smtClean="0"/>
              <a:t>Rate: 64 kbps</a:t>
            </a:r>
          </a:p>
        </p:txBody>
      </p:sp>
      <p:pic>
        <p:nvPicPr>
          <p:cNvPr id="5124" name="Picture 4" descr="MCj0404345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4050" y="3889375"/>
            <a:ext cx="1816100" cy="184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MMj02970250000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990600"/>
            <a:ext cx="2478088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438400" y="3352800"/>
            <a:ext cx="6457950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</a:pPr>
            <a:endParaRPr lang="en-US" sz="28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1">
                <a:solidFill>
                  <a:schemeClr val="tx1"/>
                </a:solidFill>
              </a:rPr>
              <a:t>Compact Disc (CD)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b="1">
                <a:solidFill>
                  <a:schemeClr val="tx1"/>
                </a:solidFill>
              </a:rPr>
              <a:t>Sampling rate: 44,100 samples/second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b="1">
                <a:solidFill>
                  <a:schemeClr val="tx1"/>
                </a:solidFill>
              </a:rPr>
              <a:t>Sample size: 16 bits per sample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b="1">
                <a:solidFill>
                  <a:schemeClr val="tx1"/>
                </a:solidFill>
              </a:rPr>
              <a:t>Rate: 705.6 kbps for mono, </a:t>
            </a:r>
            <a:br>
              <a:rPr lang="en-US" sz="2000" b="1">
                <a:solidFill>
                  <a:schemeClr val="tx1"/>
                </a:solidFill>
              </a:rPr>
            </a:br>
            <a:r>
              <a:rPr lang="en-US" sz="2000" b="1">
                <a:solidFill>
                  <a:schemeClr val="tx1"/>
                </a:solidFill>
              </a:rPr>
              <a:t>          1.411 Mbps for stereo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Audio Compression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Audio data requires too much bandwidth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z="2400" smtClean="0"/>
              <a:t>Speech: 64 kbps is too high for a dial-up modem user</a:t>
            </a:r>
          </a:p>
          <a:p>
            <a:pPr lvl="1" eaLnBrk="1" hangingPunct="1"/>
            <a:r>
              <a:rPr lang="en-US" sz="2400" smtClean="0"/>
              <a:t>Stereo music: 1.411 Mbps exceeds most access rates</a:t>
            </a:r>
          </a:p>
          <a:p>
            <a:pPr eaLnBrk="1" hangingPunct="1"/>
            <a:r>
              <a:rPr lang="en-US" sz="2800" smtClean="0"/>
              <a:t>Compression to reduce the size</a:t>
            </a:r>
          </a:p>
          <a:p>
            <a:pPr lvl="1" eaLnBrk="1" hangingPunct="1"/>
            <a:r>
              <a:rPr lang="en-US" sz="2400" smtClean="0"/>
              <a:t>Remove redundancy</a:t>
            </a:r>
          </a:p>
          <a:p>
            <a:pPr lvl="1" eaLnBrk="1" hangingPunct="1"/>
            <a:r>
              <a:rPr lang="en-US" sz="2400" smtClean="0"/>
              <a:t>Remove details that human tend not to perceive</a:t>
            </a:r>
          </a:p>
          <a:p>
            <a:pPr eaLnBrk="1" hangingPunct="1"/>
            <a:r>
              <a:rPr lang="en-US" sz="2800" smtClean="0"/>
              <a:t>Example audio formats</a:t>
            </a:r>
          </a:p>
          <a:p>
            <a:pPr lvl="1" eaLnBrk="1" hangingPunct="1"/>
            <a:r>
              <a:rPr lang="en-US" sz="2400" smtClean="0"/>
              <a:t>Speech: GSM (13 kbps), G.729 (8 kbps), and G.723.3 (6.4 and 5.3 kbps)</a:t>
            </a:r>
          </a:p>
          <a:p>
            <a:pPr lvl="1" eaLnBrk="1" hangingPunct="1"/>
            <a:r>
              <a:rPr lang="en-US" sz="2400" smtClean="0"/>
              <a:t>Stereo music: MPEG 1 layer 3 (MP3) at 96 kbps, 128 kbps, and 160 kbps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Digital Video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686800" cy="3733800"/>
          </a:xfrm>
        </p:spPr>
        <p:txBody>
          <a:bodyPr/>
          <a:lstStyle/>
          <a:p>
            <a:pPr eaLnBrk="1" hangingPunct="1"/>
            <a:r>
              <a:rPr lang="en-US" smtClean="0"/>
              <a:t>Sampling the analog signal</a:t>
            </a:r>
          </a:p>
          <a:p>
            <a:pPr lvl="1" eaLnBrk="1" hangingPunct="1"/>
            <a:r>
              <a:rPr lang="en-US" sz="2400" smtClean="0"/>
              <a:t>Sample at some fixed rate (e.g., 24 or 30 times per sec)</a:t>
            </a:r>
          </a:p>
          <a:p>
            <a:pPr lvl="1" eaLnBrk="1" hangingPunct="1"/>
            <a:r>
              <a:rPr lang="en-US" sz="2400" smtClean="0"/>
              <a:t>Each sample is an image</a:t>
            </a:r>
          </a:p>
          <a:p>
            <a:pPr eaLnBrk="1" hangingPunct="1"/>
            <a:r>
              <a:rPr lang="en-US" smtClean="0"/>
              <a:t>Quantizing each sample</a:t>
            </a:r>
          </a:p>
          <a:p>
            <a:pPr lvl="1" eaLnBrk="1" hangingPunct="1"/>
            <a:r>
              <a:rPr lang="en-US" sz="2400" smtClean="0"/>
              <a:t>Representing an image as an array of picture elements</a:t>
            </a:r>
          </a:p>
          <a:p>
            <a:pPr lvl="1" eaLnBrk="1" hangingPunct="1"/>
            <a:r>
              <a:rPr lang="en-US" sz="2400" smtClean="0"/>
              <a:t>Each pixel is a mixture of colors (red, green, and blue)</a:t>
            </a:r>
          </a:p>
          <a:p>
            <a:pPr lvl="1" eaLnBrk="1" hangingPunct="1"/>
            <a:r>
              <a:rPr lang="en-US" sz="2400" smtClean="0"/>
              <a:t>E.g., 24 bits, with 8 bits per color</a:t>
            </a:r>
          </a:p>
        </p:txBody>
      </p:sp>
      <p:pic>
        <p:nvPicPr>
          <p:cNvPr id="7172" name="Picture 4" descr="A Representation of additive color mixing.">
            <a:hlinkClick r:id="rId3" tooltip="A Representation of additive color mixing.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92813" y="4159250"/>
            <a:ext cx="23812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/>
          <a:srcRect l="49847" b="18367"/>
          <a:stretch>
            <a:fillRect/>
          </a:stretch>
        </p:blipFill>
        <p:spPr bwMode="auto">
          <a:xfrm>
            <a:off x="838200" y="4706938"/>
            <a:ext cx="2305050" cy="215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800600" y="4119563"/>
            <a:ext cx="152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" charset="0"/>
              </a:rPr>
              <a:t>The </a:t>
            </a:r>
            <a:br>
              <a:rPr lang="en-US" sz="2400">
                <a:latin typeface="Times" charset="0"/>
              </a:rPr>
            </a:br>
            <a:r>
              <a:rPr lang="en-US" sz="2400">
                <a:latin typeface="Times" charset="0"/>
              </a:rPr>
              <a:t>320 x 240</a:t>
            </a:r>
            <a:br>
              <a:rPr lang="en-US" sz="2400">
                <a:latin typeface="Times" charset="0"/>
              </a:rPr>
            </a:br>
            <a:r>
              <a:rPr lang="en-US" sz="2400">
                <a:latin typeface="Times" charset="0"/>
              </a:rPr>
              <a:t>hand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498725" y="4119563"/>
            <a:ext cx="1828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imes" charset="0"/>
              </a:rPr>
              <a:t>The </a:t>
            </a:r>
            <a:br>
              <a:rPr lang="en-US" sz="2400">
                <a:latin typeface="Times" charset="0"/>
              </a:rPr>
            </a:br>
            <a:r>
              <a:rPr lang="en-US" sz="2400">
                <a:latin typeface="Times" charset="0"/>
              </a:rPr>
              <a:t>2272 x 1704</a:t>
            </a:r>
            <a:br>
              <a:rPr lang="en-US" sz="2400">
                <a:latin typeface="Times" charset="0"/>
              </a:rPr>
            </a:br>
            <a:r>
              <a:rPr lang="en-US" sz="2400">
                <a:latin typeface="Times" charset="0"/>
              </a:rPr>
              <a:t>hand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Video Compression: Within an Image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/>
              <a:t>Image compression</a:t>
            </a:r>
          </a:p>
          <a:p>
            <a:pPr lvl="1" eaLnBrk="1" hangingPunct="1"/>
            <a:r>
              <a:rPr lang="en-US" sz="2400" smtClean="0"/>
              <a:t>Exploit spatial redundancy (e.g., regions of same color)</a:t>
            </a:r>
          </a:p>
          <a:p>
            <a:pPr lvl="1" eaLnBrk="1" hangingPunct="1"/>
            <a:r>
              <a:rPr lang="en-US" sz="2400" smtClean="0"/>
              <a:t>Exploit aspects humans tend not to notice</a:t>
            </a:r>
          </a:p>
          <a:p>
            <a:pPr eaLnBrk="1" hangingPunct="1"/>
            <a:r>
              <a:rPr lang="en-US" smtClean="0"/>
              <a:t>Common image compression formats</a:t>
            </a:r>
          </a:p>
          <a:p>
            <a:pPr lvl="1" eaLnBrk="1" hangingPunct="1"/>
            <a:r>
              <a:rPr lang="en-US" sz="2400" smtClean="0"/>
              <a:t>Joint Pictures Expert Group (JPEG)</a:t>
            </a:r>
          </a:p>
          <a:p>
            <a:pPr lvl="1" eaLnBrk="1" hangingPunct="1"/>
            <a:r>
              <a:rPr lang="en-US" sz="2400" smtClean="0"/>
              <a:t>Graphical Interchange Format (GIF)</a:t>
            </a:r>
          </a:p>
          <a:p>
            <a:pPr lvl="1" eaLnBrk="1" hangingPunct="1"/>
            <a:endParaRPr lang="en-US" sz="2400" smtClean="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4273550"/>
            <a:ext cx="9144000" cy="257333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221" name="Picture 5" descr="trainingno"/>
          <p:cNvPicPr>
            <a:picLocks noChangeAspect="1" noChangeArrowheads="1"/>
          </p:cNvPicPr>
          <p:nvPr/>
        </p:nvPicPr>
        <p:blipFill>
          <a:blip r:embed="rId3"/>
          <a:srcRect r="41150" b="47948"/>
          <a:stretch>
            <a:fillRect/>
          </a:stretch>
        </p:blipFill>
        <p:spPr bwMode="auto">
          <a:xfrm>
            <a:off x="168275" y="4540250"/>
            <a:ext cx="28797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6" descr="training99"/>
          <p:cNvPicPr>
            <a:picLocks noChangeAspect="1" noChangeArrowheads="1"/>
          </p:cNvPicPr>
          <p:nvPr/>
        </p:nvPicPr>
        <p:blipFill>
          <a:blip r:embed="rId4"/>
          <a:srcRect r="40707" b="47948"/>
          <a:stretch>
            <a:fillRect/>
          </a:stretch>
        </p:blipFill>
        <p:spPr bwMode="auto">
          <a:xfrm>
            <a:off x="6096000" y="4541838"/>
            <a:ext cx="2897188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training50"/>
          <p:cNvPicPr>
            <a:picLocks noChangeAspect="1" noChangeArrowheads="1"/>
          </p:cNvPicPr>
          <p:nvPr/>
        </p:nvPicPr>
        <p:blipFill>
          <a:blip r:embed="rId5"/>
          <a:srcRect r="41150" b="47948"/>
          <a:stretch>
            <a:fillRect/>
          </a:stretch>
        </p:blipFill>
        <p:spPr bwMode="auto">
          <a:xfrm>
            <a:off x="3143250" y="4540250"/>
            <a:ext cx="28797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4300" y="6367463"/>
            <a:ext cx="303688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elvetica" charset="0"/>
              </a:rPr>
              <a:t>Uncompressed: 167 KB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305175" y="6367463"/>
            <a:ext cx="2605088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elvetica" charset="0"/>
              </a:rPr>
              <a:t>Good quality: 46 KB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415088" y="6367463"/>
            <a:ext cx="2379662" cy="3968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latin typeface="Helvetica" charset="0"/>
              </a:rPr>
              <a:t>Poor quality: 9 KB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en-US" smtClean="0"/>
              <a:t>Video Compression: Across Images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229600" cy="3044825"/>
          </a:xfrm>
        </p:spPr>
        <p:txBody>
          <a:bodyPr/>
          <a:lstStyle/>
          <a:p>
            <a:pPr eaLnBrk="1" hangingPunct="1"/>
            <a:r>
              <a:rPr lang="en-US" smtClean="0"/>
              <a:t>Compression across images</a:t>
            </a:r>
          </a:p>
          <a:p>
            <a:pPr lvl="1" eaLnBrk="1" hangingPunct="1"/>
            <a:r>
              <a:rPr lang="en-US" sz="2400" smtClean="0"/>
              <a:t>Exploit temporal redundancy across images</a:t>
            </a:r>
          </a:p>
          <a:p>
            <a:pPr eaLnBrk="1" hangingPunct="1"/>
            <a:r>
              <a:rPr lang="en-US" smtClean="0"/>
              <a:t>Common video compression formats (~26:1)</a:t>
            </a:r>
          </a:p>
          <a:p>
            <a:pPr lvl="1" eaLnBrk="1" hangingPunct="1"/>
            <a:r>
              <a:rPr lang="en-US" sz="2400" smtClean="0"/>
              <a:t>MPEG 1: CD-ROM quality video (1.5 Mbps)</a:t>
            </a:r>
          </a:p>
          <a:p>
            <a:pPr lvl="1" eaLnBrk="1" hangingPunct="1"/>
            <a:r>
              <a:rPr lang="en-US" sz="2400" smtClean="0"/>
              <a:t>MPEG 2: high-quality DVD video (3-6 Mbps)</a:t>
            </a:r>
          </a:p>
          <a:p>
            <a:pPr lvl="1" eaLnBrk="1" hangingPunct="1"/>
            <a:r>
              <a:rPr lang="en-US" sz="2400" smtClean="0"/>
              <a:t>Proprietary protocols like QuickTime </a:t>
            </a:r>
          </a:p>
          <a:p>
            <a:pPr lvl="1" eaLnBrk="1" hangingPunct="1"/>
            <a:endParaRPr lang="en-US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grayscl/>
            <a:biLevel thresh="50000"/>
          </a:blip>
          <a:srcRect l="19075" t="43388" r="14594" b="44893"/>
          <a:stretch>
            <a:fillRect/>
          </a:stretch>
        </p:blipFill>
        <p:spPr bwMode="auto">
          <a:xfrm>
            <a:off x="415925" y="4081463"/>
            <a:ext cx="8534400" cy="2587625"/>
          </a:xfrm>
          <a:prstGeom prst="rect">
            <a:avLst/>
          </a:prstGeom>
          <a:solidFill>
            <a:srgbClr val="FFFFFF">
              <a:alpha val="50195"/>
            </a:srgbClr>
          </a:solidFill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2125" y="5529263"/>
            <a:ext cx="6553200" cy="1066800"/>
            <a:chOff x="384" y="2208"/>
            <a:chExt cx="4128" cy="672"/>
          </a:xfrm>
        </p:grpSpPr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384" y="2208"/>
              <a:ext cx="720" cy="62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Oval 7"/>
            <p:cNvSpPr>
              <a:spLocks noChangeArrowheads="1"/>
            </p:cNvSpPr>
            <p:nvPr/>
          </p:nvSpPr>
          <p:spPr bwMode="auto">
            <a:xfrm>
              <a:off x="2160" y="2208"/>
              <a:ext cx="720" cy="62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" name="Oval 8"/>
            <p:cNvSpPr>
              <a:spLocks noChangeArrowheads="1"/>
            </p:cNvSpPr>
            <p:nvPr/>
          </p:nvSpPr>
          <p:spPr bwMode="auto">
            <a:xfrm>
              <a:off x="3792" y="2256"/>
              <a:ext cx="720" cy="62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4604</TotalTime>
  <Pages>47</Pages>
  <Words>695</Words>
  <Application>Microsoft Office PowerPoint</Application>
  <PresentationFormat>Letter Paper (8.5x11 in)</PresentationFormat>
  <Paragraphs>128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MS PGothic</vt:lpstr>
      <vt:lpstr>Times New Roman</vt:lpstr>
      <vt:lpstr>Helvetica</vt:lpstr>
      <vt:lpstr>Times</vt:lpstr>
      <vt:lpstr>Default Design</vt:lpstr>
      <vt:lpstr>ECE 242  Data Structures  Lecture 30  Data Compression </vt:lpstr>
      <vt:lpstr>Motivation for Data Compression</vt:lpstr>
      <vt:lpstr>Digital Audio</vt:lpstr>
      <vt:lpstr>Audio Examples</vt:lpstr>
      <vt:lpstr>Audio Compression</vt:lpstr>
      <vt:lpstr>Digital Video</vt:lpstr>
      <vt:lpstr>Slide 7</vt:lpstr>
      <vt:lpstr>Video Compression: Within an Image</vt:lpstr>
      <vt:lpstr>Video Compression: Across Images</vt:lpstr>
      <vt:lpstr>Compression is necessary for storage and transmission </vt:lpstr>
      <vt:lpstr>Text Compression</vt:lpstr>
      <vt:lpstr>Compression</vt:lpstr>
      <vt:lpstr>Compression</vt:lpstr>
      <vt:lpstr>Compression</vt:lpstr>
      <vt:lpstr>Compression</vt:lpstr>
      <vt:lpstr>Compression</vt:lpstr>
      <vt:lpstr>Compression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ENGIN112 - lecture 2</dc:title>
  <dc:creator>Russ Tessier</dc:creator>
  <cp:lastModifiedBy>mozafar</cp:lastModifiedBy>
  <cp:revision>445</cp:revision>
  <cp:lastPrinted>1997-08-27T08:28:34Z</cp:lastPrinted>
  <dcterms:created xsi:type="dcterms:W3CDTF">2011-11-27T18:41:18Z</dcterms:created>
  <dcterms:modified xsi:type="dcterms:W3CDTF">2013-01-07T08:18:12Z</dcterms:modified>
</cp:coreProperties>
</file>