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39"/>
  </p:notesMasterIdLst>
  <p:handoutMasterIdLst>
    <p:handoutMasterId r:id="rId40"/>
  </p:handoutMasterIdLst>
  <p:sldIdLst>
    <p:sldId id="256" r:id="rId2"/>
    <p:sldId id="274" r:id="rId3"/>
    <p:sldId id="257" r:id="rId4"/>
    <p:sldId id="258" r:id="rId5"/>
    <p:sldId id="268" r:id="rId6"/>
    <p:sldId id="269" r:id="rId7"/>
    <p:sldId id="291" r:id="rId8"/>
    <p:sldId id="270" r:id="rId9"/>
    <p:sldId id="272" r:id="rId10"/>
    <p:sldId id="273" r:id="rId11"/>
    <p:sldId id="271" r:id="rId12"/>
    <p:sldId id="261" r:id="rId13"/>
    <p:sldId id="264" r:id="rId14"/>
    <p:sldId id="275" r:id="rId15"/>
    <p:sldId id="262" r:id="rId16"/>
    <p:sldId id="276" r:id="rId17"/>
    <p:sldId id="277" r:id="rId18"/>
    <p:sldId id="263" r:id="rId19"/>
    <p:sldId id="265" r:id="rId20"/>
    <p:sldId id="278" r:id="rId21"/>
    <p:sldId id="266" r:id="rId22"/>
    <p:sldId id="26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9" r:id="rId33"/>
    <p:sldId id="292" r:id="rId34"/>
    <p:sldId id="293" r:id="rId35"/>
    <p:sldId id="294" r:id="rId36"/>
    <p:sldId id="295" r:id="rId37"/>
    <p:sldId id="296" r:id="rId3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AC8032"/>
    <a:srgbClr val="C68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-6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-241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01141-5B08-4948-B6CB-8DA4319E6474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EB677-AC79-41C5-8BB2-B6EED4C087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35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1A994-A898-4A8E-BFBD-9EBE7D359291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A233C-AE20-44C1-BBF8-214BB6CFBC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58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4 line segment of code, and what is its</a:t>
            </a:r>
            <a:r>
              <a:rPr lang="en-US" baseline="0" dirty="0" smtClean="0"/>
              <a:t> number of steps? 1+2n+2n*log2(n). Now repeat it after me “1+2n+2n*log2(n)”, </a:t>
            </a:r>
          </a:p>
          <a:p>
            <a:r>
              <a:rPr lang="en-US" baseline="0" dirty="0" smtClean="0"/>
              <a:t>Can you imagine writing a 5000 line code segment and doing this level of detailed analysis and then reporting the number</a:t>
            </a:r>
          </a:p>
          <a:p>
            <a:r>
              <a:rPr lang="en-US" baseline="0" dirty="0" smtClean="0"/>
              <a:t>of steps?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A233C-AE20-44C1-BBF8-214BB6CFBC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25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of</a:t>
            </a:r>
            <a:r>
              <a:rPr lang="en-US" baseline="0" dirty="0" smtClean="0"/>
              <a:t> you will be tempted to provide n/2 as answer, guess what is going to be the grade for those who fall into temptation?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A233C-AE20-44C1-BBF8-214BB6CFBC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48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of</a:t>
            </a:r>
            <a:r>
              <a:rPr lang="en-US" baseline="0" dirty="0" smtClean="0"/>
              <a:t> you will be tempted to provide n/2 as answer, guess what is going to be the grade for those who fall into temptation?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A233C-AE20-44C1-BBF8-214BB6CFBC3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485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Recall what a class encapsulates ?</a:t>
            </a:r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A233C-AE20-44C1-BBF8-214BB6CFBC3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230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Recall what a class encapsulates ?</a:t>
            </a:r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A233C-AE20-44C1-BBF8-214BB6CFBC3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230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A233C-AE20-44C1-BBF8-214BB6CFBC3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26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A233C-AE20-44C1-BBF8-214BB6CFBC3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26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A9FF-CD32-47C9-92A5-9B672FE6B879}" type="datetime1">
              <a:rPr lang="es-ES" smtClean="0"/>
              <a:t>08/10/2012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dirty="0" smtClean="0"/>
              <a:t>ECE242 </a:t>
            </a:r>
            <a:r>
              <a:rPr lang="es-ES" dirty="0" err="1" smtClean="0"/>
              <a:t>Review</a:t>
            </a:r>
            <a:r>
              <a:rPr lang="es-ES" dirty="0" smtClean="0"/>
              <a:t> </a:t>
            </a:r>
            <a:r>
              <a:rPr lang="es-ES" dirty="0" err="1" smtClean="0"/>
              <a:t>class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19E1-3867-4F24-9EF0-E8756D20F1D2}" type="datetime1">
              <a:rPr lang="es-ES" smtClean="0"/>
              <a:t>08/10/2012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99091-1F65-4E2A-B2C8-89D4306FB55D}" type="datetime1">
              <a:rPr lang="es-ES" smtClean="0"/>
              <a:t>08/10/2012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4475-63E3-4DDA-8A5F-DF251832DAE2}" type="datetime1">
              <a:rPr lang="es-ES" smtClean="0"/>
              <a:t>08/10/2012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s-ES" dirty="0" smtClean="0"/>
              <a:t>ECE242 </a:t>
            </a:r>
            <a:r>
              <a:rPr lang="es-ES" dirty="0" err="1" smtClean="0"/>
              <a:t>Review</a:t>
            </a:r>
            <a:r>
              <a:rPr lang="es-ES" dirty="0" smtClean="0"/>
              <a:t> </a:t>
            </a:r>
            <a:r>
              <a:rPr lang="es-ES" dirty="0" err="1" smtClean="0"/>
              <a:t>class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Line 6"/>
          <p:cNvSpPr>
            <a:spLocks noChangeShapeType="1"/>
          </p:cNvSpPr>
          <p:nvPr userDrawn="1"/>
        </p:nvSpPr>
        <p:spPr bwMode="auto">
          <a:xfrm>
            <a:off x="609600" y="1590772"/>
            <a:ext cx="80010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D696-0F4F-4DB1-AB7A-5C969628F25A}" type="datetime1">
              <a:rPr lang="es-ES" smtClean="0"/>
              <a:t>08/10/2012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DA59-EB85-47C2-976E-BB18896C3CE2}" type="datetime1">
              <a:rPr lang="es-ES" smtClean="0"/>
              <a:t>08/10/2012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AC0D-5D75-4C93-AD2F-A46ABEAA4718}" type="datetime1">
              <a:rPr lang="es-ES" smtClean="0"/>
              <a:t>08/10/2012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6169B-5B91-4F38-8B79-D9E78EE246D3}" type="datetime1">
              <a:rPr lang="es-ES" smtClean="0"/>
              <a:t>08/10/2012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ECE242 </a:t>
            </a:r>
            <a:r>
              <a:rPr lang="es-ES" dirty="0" err="1" smtClean="0"/>
              <a:t>Review</a:t>
            </a:r>
            <a:r>
              <a:rPr lang="es-ES" dirty="0" smtClean="0"/>
              <a:t> </a:t>
            </a:r>
            <a:r>
              <a:rPr lang="es-ES" dirty="0" err="1" smtClean="0"/>
              <a:t>class</a:t>
            </a:r>
            <a:endParaRPr lang="es-E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2B59-75D6-4BD3-9511-888EAD2A3FCC}" type="datetime1">
              <a:rPr lang="es-ES" smtClean="0"/>
              <a:t>08/10/2012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ECE242 </a:t>
            </a:r>
            <a:r>
              <a:rPr lang="es-ES" dirty="0" err="1" smtClean="0"/>
              <a:t>Review</a:t>
            </a:r>
            <a:r>
              <a:rPr lang="es-ES" dirty="0" smtClean="0"/>
              <a:t> </a:t>
            </a:r>
            <a:r>
              <a:rPr lang="es-ES" dirty="0" err="1" smtClean="0"/>
              <a:t>class</a:t>
            </a:r>
            <a:endParaRPr lang="es-E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1C603-C91C-43B2-A8B6-478E2DB7C867}" type="datetime1">
              <a:rPr lang="es-ES" smtClean="0"/>
              <a:t>08/10/2012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38622-DD8E-4C95-875B-3CA539508B1B}" type="datetime1">
              <a:rPr lang="es-ES" smtClean="0"/>
              <a:t>08/10/2012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31BEA1-00A3-4259-8FA8-ED4847267F90}" type="datetime1">
              <a:rPr lang="es-ES" smtClean="0"/>
              <a:t>08/10/2012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s-ES" dirty="0" smtClean="0"/>
              <a:t>ECE242 </a:t>
            </a:r>
            <a:r>
              <a:rPr lang="es-ES" dirty="0" err="1" smtClean="0"/>
              <a:t>Review</a:t>
            </a:r>
            <a:r>
              <a:rPr lang="es-ES" dirty="0" smtClean="0"/>
              <a:t> </a:t>
            </a:r>
            <a:r>
              <a:rPr lang="es-ES" dirty="0" err="1" smtClean="0"/>
              <a:t>class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accent1">
              <a:lumMod val="50000"/>
            </a:schemeClr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4619599"/>
          </a:xfrm>
        </p:spPr>
        <p:txBody>
          <a:bodyPr/>
          <a:lstStyle/>
          <a:p>
            <a:r>
              <a:rPr lang="en-US" sz="7200" dirty="0" smtClean="0"/>
              <a:t>Data  structures &amp; algorithms</a:t>
            </a:r>
            <a:br>
              <a:rPr lang="en-US" sz="7200" dirty="0" smtClean="0"/>
            </a:br>
            <a:r>
              <a:rPr lang="en-US" sz="7200" dirty="0" smtClean="0"/>
              <a:t>in Java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800" dirty="0"/>
              <a:t>E</a:t>
            </a:r>
            <a:r>
              <a:rPr lang="en-US" sz="4800" dirty="0" smtClean="0"/>
              <a:t>CE242 – Exam Review</a:t>
            </a:r>
            <a:endParaRPr lang="en-US" sz="4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By Daniel Gomez-Prado</a:t>
            </a:r>
            <a:br>
              <a:rPr lang="en-US" dirty="0" smtClean="0"/>
            </a:br>
            <a:r>
              <a:rPr lang="en-US" sz="1600" dirty="0" smtClean="0"/>
              <a:t>Sept 2012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7209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and</a:t>
            </a:r>
            <a:br>
              <a:rPr lang="en-US" dirty="0" smtClean="0"/>
            </a:br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goal of a </a:t>
            </a:r>
            <a:r>
              <a:rPr lang="en-US" dirty="0" smtClean="0"/>
              <a:t>“class” (in </a:t>
            </a:r>
            <a:r>
              <a:rPr lang="en-US" dirty="0"/>
              <a:t>object-oriented </a:t>
            </a:r>
            <a:r>
              <a:rPr lang="en-US" dirty="0" smtClean="0"/>
              <a:t>language)</a:t>
            </a:r>
            <a:endParaRPr lang="en-US" dirty="0"/>
          </a:p>
          <a:p>
            <a:pPr lvl="1"/>
            <a:r>
              <a:rPr lang="en-US" dirty="0"/>
              <a:t>Encapsulate state and </a:t>
            </a:r>
            <a:r>
              <a:rPr lang="en-US" dirty="0" smtClean="0"/>
              <a:t>behavior</a:t>
            </a:r>
            <a:endParaRPr lang="en-US" dirty="0"/>
          </a:p>
          <a:p>
            <a:r>
              <a:rPr lang="en-US" dirty="0" smtClean="0"/>
              <a:t>A class is a blueprint that has</a:t>
            </a:r>
          </a:p>
          <a:p>
            <a:pPr lvl="1"/>
            <a:r>
              <a:rPr lang="en-US" dirty="0" smtClean="0"/>
              <a:t>a constructor to initialize its data members</a:t>
            </a:r>
          </a:p>
          <a:p>
            <a:pPr lvl="1"/>
            <a:r>
              <a:rPr lang="en-US" dirty="0" smtClean="0"/>
              <a:t>a destructor to tear down the object</a:t>
            </a:r>
          </a:p>
          <a:p>
            <a:pPr lvl="1"/>
            <a:r>
              <a:rPr lang="en-US" dirty="0" smtClean="0"/>
              <a:t>A coherent interface to interact with the object (public methods)</a:t>
            </a:r>
          </a:p>
          <a:p>
            <a:pPr lvl="1"/>
            <a:r>
              <a:rPr lang="en-US" dirty="0" smtClean="0"/>
              <a:t>Private methods unreachable from the outside</a:t>
            </a:r>
          </a:p>
          <a:p>
            <a:pPr lvl="1"/>
            <a:r>
              <a:rPr lang="en-US" dirty="0" smtClean="0"/>
              <a:t>The possibility to extend and inherit members from other classes</a:t>
            </a:r>
          </a:p>
          <a:p>
            <a:r>
              <a:rPr lang="en-US" dirty="0" smtClean="0"/>
              <a:t>An object is an instant of a class</a:t>
            </a:r>
          </a:p>
          <a:p>
            <a:r>
              <a:rPr lang="en-US" dirty="0" smtClean="0"/>
              <a:t>What are the benefits:</a:t>
            </a:r>
          </a:p>
          <a:p>
            <a:pPr lvl="1"/>
            <a:r>
              <a:rPr lang="en-US" dirty="0" smtClean="0"/>
              <a:t>Through inheritance, extensions, packages  allows to structure a program</a:t>
            </a:r>
          </a:p>
          <a:p>
            <a:pPr lvl="1"/>
            <a:r>
              <a:rPr lang="en-US" dirty="0" smtClean="0"/>
              <a:t>Exposes behavior that could be reused </a:t>
            </a:r>
          </a:p>
          <a:p>
            <a:pPr lvl="1"/>
            <a:r>
              <a:rPr lang="en-US" dirty="0" smtClean="0"/>
              <a:t>Alleviates the problem of understanding somebody else code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1210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ADT</a:t>
            </a:r>
            <a:br>
              <a:rPr lang="en-US" dirty="0" smtClean="0"/>
            </a:br>
            <a:r>
              <a:rPr lang="en-US" dirty="0" smtClean="0"/>
              <a:t>(Abstract Data Type)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ADTs are containers</a:t>
            </a:r>
          </a:p>
          <a:p>
            <a:endParaRPr lang="en-US" sz="2800" dirty="0" smtClean="0"/>
          </a:p>
          <a:p>
            <a:r>
              <a:rPr lang="en-US" sz="2800" dirty="0" smtClean="0"/>
              <a:t>ADTs are primarily concern in:</a:t>
            </a:r>
          </a:p>
          <a:p>
            <a:pPr lvl="1"/>
            <a:r>
              <a:rPr lang="en-US" sz="1800" dirty="0" smtClean="0"/>
              <a:t>Aggregation of data</a:t>
            </a:r>
          </a:p>
          <a:p>
            <a:pPr lvl="1"/>
            <a:r>
              <a:rPr lang="en-US" sz="1800" dirty="0" smtClean="0"/>
              <a:t>Access of data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Efficiency of memory is used</a:t>
            </a:r>
          </a:p>
          <a:p>
            <a:pPr lvl="1"/>
            <a:r>
              <a:rPr lang="en-US" sz="1800" dirty="0" smtClean="0"/>
              <a:t>Efficiency of the container access</a:t>
            </a:r>
            <a:endParaRPr lang="en-US" sz="1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956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Contiguous blocks of memory of a data type</a:t>
            </a:r>
          </a:p>
          <a:p>
            <a:pPr lvl="1"/>
            <a:r>
              <a:rPr lang="en-US" dirty="0" smtClean="0"/>
              <a:t>Any position can be randomly access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[] </a:t>
            </a:r>
            <a:r>
              <a:rPr lang="en-US" dirty="0" err="1" smtClean="0"/>
              <a:t>integer_array</a:t>
            </a:r>
            <a:r>
              <a:rPr lang="en-US" dirty="0" smtClean="0"/>
              <a:t> = new </a:t>
            </a:r>
            <a:r>
              <a:rPr lang="en-US" dirty="0" err="1" smtClean="0"/>
              <a:t>int</a:t>
            </a:r>
            <a:r>
              <a:rPr lang="en-US" dirty="0" smtClean="0"/>
              <a:t>[1024];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ObjectY</a:t>
            </a:r>
            <a:r>
              <a:rPr lang="en-US" dirty="0" smtClean="0"/>
              <a:t>[] </a:t>
            </a:r>
            <a:r>
              <a:rPr lang="en-US" dirty="0" err="1" smtClean="0"/>
              <a:t>object_y_array</a:t>
            </a:r>
            <a:r>
              <a:rPr lang="en-US" dirty="0" smtClean="0"/>
              <a:t> = new </a:t>
            </a:r>
            <a:r>
              <a:rPr lang="en-US" dirty="0" err="1" smtClean="0"/>
              <a:t>ObjectY</a:t>
            </a:r>
            <a:r>
              <a:rPr lang="en-US" dirty="0" smtClean="0"/>
              <a:t>[512];</a:t>
            </a:r>
          </a:p>
        </p:txBody>
      </p:sp>
      <p:grpSp>
        <p:nvGrpSpPr>
          <p:cNvPr id="48" name="47 Grupo"/>
          <p:cNvGrpSpPr/>
          <p:nvPr/>
        </p:nvGrpSpPr>
        <p:grpSpPr>
          <a:xfrm>
            <a:off x="2053754" y="3690448"/>
            <a:ext cx="4044545" cy="662664"/>
            <a:chOff x="2053754" y="3690448"/>
            <a:chExt cx="4044545" cy="662664"/>
          </a:xfrm>
        </p:grpSpPr>
        <p:sp>
          <p:nvSpPr>
            <p:cNvPr id="8" name="7 Rectángulo"/>
            <p:cNvSpPr/>
            <p:nvPr/>
          </p:nvSpPr>
          <p:spPr>
            <a:xfrm>
              <a:off x="329083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390937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421864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451497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482424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513351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544278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2066698" y="369044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5451968" y="3690448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1023</a:t>
              </a:r>
              <a:endParaRPr lang="en-US" dirty="0"/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205375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236302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Rectángulo"/>
            <p:cNvSpPr/>
            <p:nvPr/>
          </p:nvSpPr>
          <p:spPr>
            <a:xfrm>
              <a:off x="267229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23 Rectángulo"/>
            <p:cNvSpPr/>
            <p:nvPr/>
          </p:nvSpPr>
          <p:spPr>
            <a:xfrm>
              <a:off x="298156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360010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48 Grupo"/>
          <p:cNvGrpSpPr/>
          <p:nvPr/>
        </p:nvGrpSpPr>
        <p:grpSpPr>
          <a:xfrm>
            <a:off x="2053753" y="5289272"/>
            <a:ext cx="4864985" cy="657364"/>
            <a:chOff x="2053753" y="5289272"/>
            <a:chExt cx="4864985" cy="657364"/>
          </a:xfrm>
        </p:grpSpPr>
        <p:sp>
          <p:nvSpPr>
            <p:cNvPr id="25" name="24 Rectángulo"/>
            <p:cNvSpPr/>
            <p:nvPr/>
          </p:nvSpPr>
          <p:spPr>
            <a:xfrm>
              <a:off x="2053753" y="5658604"/>
              <a:ext cx="543531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Rectángulo"/>
            <p:cNvSpPr/>
            <p:nvPr/>
          </p:nvSpPr>
          <p:spPr>
            <a:xfrm>
              <a:off x="3675113" y="5658604"/>
              <a:ext cx="543531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29 Rectángulo"/>
            <p:cNvSpPr/>
            <p:nvPr/>
          </p:nvSpPr>
          <p:spPr>
            <a:xfrm>
              <a:off x="4744614" y="5658604"/>
              <a:ext cx="543531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30 Rectángulo"/>
            <p:cNvSpPr/>
            <p:nvPr/>
          </p:nvSpPr>
          <p:spPr>
            <a:xfrm>
              <a:off x="5288145" y="5658604"/>
              <a:ext cx="543531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5831676" y="5658604"/>
              <a:ext cx="543531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6375207" y="5658604"/>
              <a:ext cx="543531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2597284" y="5658604"/>
              <a:ext cx="543531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37 Rectángulo"/>
            <p:cNvSpPr/>
            <p:nvPr/>
          </p:nvSpPr>
          <p:spPr>
            <a:xfrm>
              <a:off x="3140815" y="5658604"/>
              <a:ext cx="543531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2096488" y="528927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6375207" y="5289272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511</a:t>
              </a:r>
              <a:endParaRPr lang="en-US" dirty="0"/>
            </a:p>
          </p:txBody>
        </p:sp>
        <p:sp>
          <p:nvSpPr>
            <p:cNvPr id="29" name="28 Rectángulo"/>
            <p:cNvSpPr/>
            <p:nvPr/>
          </p:nvSpPr>
          <p:spPr>
            <a:xfrm>
              <a:off x="4218644" y="5658604"/>
              <a:ext cx="543531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44 Grupo"/>
          <p:cNvGrpSpPr/>
          <p:nvPr/>
        </p:nvGrpSpPr>
        <p:grpSpPr>
          <a:xfrm>
            <a:off x="3307817" y="3505782"/>
            <a:ext cx="910827" cy="842030"/>
            <a:chOff x="3307817" y="3087478"/>
            <a:chExt cx="910827" cy="842030"/>
          </a:xfrm>
        </p:grpSpPr>
        <p:sp>
          <p:nvSpPr>
            <p:cNvPr id="18" name="17 Abrir llave"/>
            <p:cNvSpPr/>
            <p:nvPr/>
          </p:nvSpPr>
          <p:spPr>
            <a:xfrm rot="5400000">
              <a:off x="3683606" y="3347402"/>
              <a:ext cx="150510" cy="301025"/>
            </a:xfrm>
            <a:prstGeom prst="leftBrace">
              <a:avLst>
                <a:gd name="adj1" fmla="val 0"/>
                <a:gd name="adj2" fmla="val 49999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3307817" y="3087478"/>
              <a:ext cx="9108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solidFill>
                    <a:srgbClr val="FF0000"/>
                  </a:solidFill>
                </a:rPr>
                <a:t>i</a:t>
              </a:r>
              <a:r>
                <a:rPr lang="en-US" dirty="0" err="1" smtClean="0">
                  <a:solidFill>
                    <a:srgbClr val="FF0000"/>
                  </a:solidFill>
                </a:rPr>
                <a:t>nt</a:t>
              </a:r>
              <a:r>
                <a:rPr lang="en-US" dirty="0" smtClean="0">
                  <a:solidFill>
                    <a:srgbClr val="FF0000"/>
                  </a:solidFill>
                </a:rPr>
                <a:t> size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4" name="43 Rectángulo"/>
            <p:cNvSpPr/>
            <p:nvPr/>
          </p:nvSpPr>
          <p:spPr>
            <a:xfrm>
              <a:off x="3600104" y="3641476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46 Grupo"/>
          <p:cNvGrpSpPr/>
          <p:nvPr/>
        </p:nvGrpSpPr>
        <p:grpSpPr>
          <a:xfrm>
            <a:off x="4068048" y="5138757"/>
            <a:ext cx="1435649" cy="806535"/>
            <a:chOff x="4068048" y="4790359"/>
            <a:chExt cx="1435649" cy="806535"/>
          </a:xfrm>
        </p:grpSpPr>
        <p:sp>
          <p:nvSpPr>
            <p:cNvPr id="41" name="40 Abrir llave"/>
            <p:cNvSpPr/>
            <p:nvPr/>
          </p:nvSpPr>
          <p:spPr>
            <a:xfrm rot="5400000">
              <a:off x="4415152" y="4929032"/>
              <a:ext cx="150514" cy="543531"/>
            </a:xfrm>
            <a:prstGeom prst="leftBrace">
              <a:avLst>
                <a:gd name="adj1" fmla="val 0"/>
                <a:gd name="adj2" fmla="val 49999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CuadroTexto"/>
            <p:cNvSpPr txBox="1"/>
            <p:nvPr/>
          </p:nvSpPr>
          <p:spPr>
            <a:xfrm>
              <a:off x="4068048" y="4790359"/>
              <a:ext cx="14356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ObjectY</a:t>
              </a:r>
              <a:r>
                <a:rPr lang="en-US" dirty="0" smtClean="0">
                  <a:solidFill>
                    <a:srgbClr val="FF0000"/>
                  </a:solidFill>
                </a:rPr>
                <a:t> size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6" name="45 Rectángulo"/>
            <p:cNvSpPr/>
            <p:nvPr/>
          </p:nvSpPr>
          <p:spPr>
            <a:xfrm>
              <a:off x="4220591" y="5308862"/>
              <a:ext cx="543531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53 Grupo"/>
          <p:cNvGrpSpPr/>
          <p:nvPr/>
        </p:nvGrpSpPr>
        <p:grpSpPr>
          <a:xfrm>
            <a:off x="5559911" y="3991474"/>
            <a:ext cx="3311492" cy="1297798"/>
            <a:chOff x="5559911" y="3991474"/>
            <a:chExt cx="3311492" cy="1297798"/>
          </a:xfrm>
        </p:grpSpPr>
        <p:sp>
          <p:nvSpPr>
            <p:cNvPr id="50" name="49 CuadroTexto"/>
            <p:cNvSpPr txBox="1"/>
            <p:nvPr/>
          </p:nvSpPr>
          <p:spPr>
            <a:xfrm>
              <a:off x="6375207" y="3991474"/>
              <a:ext cx="249619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Java takes care of the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memory management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for you</a:t>
              </a:r>
              <a:r>
                <a:rPr lang="en-US" dirty="0">
                  <a:solidFill>
                    <a:srgbClr val="FF0000"/>
                  </a:solidFill>
                </a:rPr>
                <a:t>.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2" name="51 Conector recto de flecha"/>
            <p:cNvCxnSpPr/>
            <p:nvPr/>
          </p:nvCxnSpPr>
          <p:spPr>
            <a:xfrm flipH="1">
              <a:off x="5559911" y="4815191"/>
              <a:ext cx="899255" cy="47408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54 Rectángulo"/>
          <p:cNvSpPr/>
          <p:nvPr/>
        </p:nvSpPr>
        <p:spPr>
          <a:xfrm>
            <a:off x="1013060" y="3190672"/>
            <a:ext cx="3811180" cy="315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Rectángulo"/>
          <p:cNvSpPr/>
          <p:nvPr/>
        </p:nvSpPr>
        <p:spPr>
          <a:xfrm>
            <a:off x="1013060" y="4657636"/>
            <a:ext cx="4996478" cy="315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79 Grupo"/>
          <p:cNvGrpSpPr/>
          <p:nvPr/>
        </p:nvGrpSpPr>
        <p:grpSpPr>
          <a:xfrm>
            <a:off x="2066698" y="4657637"/>
            <a:ext cx="4852040" cy="966816"/>
            <a:chOff x="2066698" y="4657637"/>
            <a:chExt cx="4852040" cy="966816"/>
          </a:xfrm>
        </p:grpSpPr>
        <p:sp>
          <p:nvSpPr>
            <p:cNvPr id="57" name="56 Rectángulo"/>
            <p:cNvSpPr/>
            <p:nvPr/>
          </p:nvSpPr>
          <p:spPr>
            <a:xfrm>
              <a:off x="5288145" y="4657637"/>
              <a:ext cx="543531" cy="31511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57 Rectángulo"/>
            <p:cNvSpPr/>
            <p:nvPr/>
          </p:nvSpPr>
          <p:spPr>
            <a:xfrm>
              <a:off x="6375207" y="5289272"/>
              <a:ext cx="543531" cy="319988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58 Rectángulo"/>
            <p:cNvSpPr/>
            <p:nvPr/>
          </p:nvSpPr>
          <p:spPr>
            <a:xfrm>
              <a:off x="2066698" y="5304465"/>
              <a:ext cx="543531" cy="319988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76 Grupo"/>
          <p:cNvGrpSpPr/>
          <p:nvPr/>
        </p:nvGrpSpPr>
        <p:grpSpPr>
          <a:xfrm>
            <a:off x="589710" y="4984301"/>
            <a:ext cx="1540166" cy="962335"/>
            <a:chOff x="589710" y="4984301"/>
            <a:chExt cx="1540166" cy="962335"/>
          </a:xfrm>
        </p:grpSpPr>
        <p:sp>
          <p:nvSpPr>
            <p:cNvPr id="60" name="59 Rectángulo"/>
            <p:cNvSpPr/>
            <p:nvPr/>
          </p:nvSpPr>
          <p:spPr>
            <a:xfrm>
              <a:off x="1834271" y="5658604"/>
              <a:ext cx="219481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61 Rectángulo"/>
            <p:cNvSpPr/>
            <p:nvPr/>
          </p:nvSpPr>
          <p:spPr>
            <a:xfrm>
              <a:off x="1614790" y="5658604"/>
              <a:ext cx="219481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62 Rectángulo"/>
            <p:cNvSpPr/>
            <p:nvPr/>
          </p:nvSpPr>
          <p:spPr>
            <a:xfrm>
              <a:off x="1398044" y="5658604"/>
              <a:ext cx="219481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63 Rectángulo"/>
            <p:cNvSpPr/>
            <p:nvPr/>
          </p:nvSpPr>
          <p:spPr>
            <a:xfrm>
              <a:off x="1178563" y="5658604"/>
              <a:ext cx="219481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64 CuadroTexto"/>
            <p:cNvSpPr txBox="1"/>
            <p:nvPr/>
          </p:nvSpPr>
          <p:spPr>
            <a:xfrm>
              <a:off x="589710" y="5255121"/>
              <a:ext cx="9909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ObjectX</a:t>
              </a:r>
              <a:endParaRPr lang="en-US" dirty="0"/>
            </a:p>
          </p:txBody>
        </p:sp>
        <p:sp>
          <p:nvSpPr>
            <p:cNvPr id="66" name="65 CuadroTexto"/>
            <p:cNvSpPr txBox="1"/>
            <p:nvPr/>
          </p:nvSpPr>
          <p:spPr>
            <a:xfrm>
              <a:off x="763065" y="5549195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67" name="66 CuadroTexto"/>
            <p:cNvSpPr txBox="1"/>
            <p:nvPr/>
          </p:nvSpPr>
          <p:spPr>
            <a:xfrm>
              <a:off x="1021880" y="4984301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1,934,218</a:t>
              </a:r>
              <a:endParaRPr lang="en-US" dirty="0"/>
            </a:p>
          </p:txBody>
        </p:sp>
        <p:cxnSp>
          <p:nvCxnSpPr>
            <p:cNvPr id="69" name="68 Conector recto de flecha"/>
            <p:cNvCxnSpPr>
              <a:endCxn id="60" idx="0"/>
            </p:cNvCxnSpPr>
            <p:nvPr/>
          </p:nvCxnSpPr>
          <p:spPr>
            <a:xfrm>
              <a:off x="1944012" y="5323423"/>
              <a:ext cx="0" cy="335181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77 Grupo"/>
          <p:cNvGrpSpPr/>
          <p:nvPr/>
        </p:nvGrpSpPr>
        <p:grpSpPr>
          <a:xfrm>
            <a:off x="6918738" y="5230585"/>
            <a:ext cx="1620343" cy="721541"/>
            <a:chOff x="6918738" y="5230585"/>
            <a:chExt cx="1620343" cy="721541"/>
          </a:xfrm>
        </p:grpSpPr>
        <p:sp>
          <p:nvSpPr>
            <p:cNvPr id="70" name="69 Rectángulo"/>
            <p:cNvSpPr/>
            <p:nvPr/>
          </p:nvSpPr>
          <p:spPr>
            <a:xfrm>
              <a:off x="6918738" y="5658604"/>
              <a:ext cx="308913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70 Rectángulo"/>
            <p:cNvSpPr/>
            <p:nvPr/>
          </p:nvSpPr>
          <p:spPr>
            <a:xfrm>
              <a:off x="7227651" y="5658604"/>
              <a:ext cx="308913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71 Rectángulo"/>
            <p:cNvSpPr/>
            <p:nvPr/>
          </p:nvSpPr>
          <p:spPr>
            <a:xfrm>
              <a:off x="7515922" y="5658604"/>
              <a:ext cx="308913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72 Rectángulo"/>
            <p:cNvSpPr/>
            <p:nvPr/>
          </p:nvSpPr>
          <p:spPr>
            <a:xfrm>
              <a:off x="7810362" y="5657260"/>
              <a:ext cx="308913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73 CuadroTexto"/>
            <p:cNvSpPr txBox="1"/>
            <p:nvPr/>
          </p:nvSpPr>
          <p:spPr>
            <a:xfrm>
              <a:off x="8123583" y="5582794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7515922" y="5230585"/>
              <a:ext cx="9909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ObjectZ</a:t>
              </a:r>
              <a:endParaRPr lang="en-US" dirty="0"/>
            </a:p>
          </p:txBody>
        </p:sp>
        <p:sp>
          <p:nvSpPr>
            <p:cNvPr id="76" name="75 CuadroTexto"/>
            <p:cNvSpPr txBox="1"/>
            <p:nvPr/>
          </p:nvSpPr>
          <p:spPr>
            <a:xfrm>
              <a:off x="6946218" y="52646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</p:grpSp>
      <p:grpSp>
        <p:nvGrpSpPr>
          <p:cNvPr id="88" name="87 Grupo"/>
          <p:cNvGrpSpPr/>
          <p:nvPr/>
        </p:nvGrpSpPr>
        <p:grpSpPr>
          <a:xfrm>
            <a:off x="2066698" y="5945292"/>
            <a:ext cx="4849152" cy="722460"/>
            <a:chOff x="2066698" y="5945292"/>
            <a:chExt cx="4849152" cy="722460"/>
          </a:xfrm>
        </p:grpSpPr>
        <p:cxnSp>
          <p:nvCxnSpPr>
            <p:cNvPr id="82" name="81 Conector recto"/>
            <p:cNvCxnSpPr/>
            <p:nvPr/>
          </p:nvCxnSpPr>
          <p:spPr>
            <a:xfrm>
              <a:off x="2066698" y="5952126"/>
              <a:ext cx="0" cy="52649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82 Conector recto"/>
            <p:cNvCxnSpPr/>
            <p:nvPr/>
          </p:nvCxnSpPr>
          <p:spPr>
            <a:xfrm>
              <a:off x="6915850" y="5945292"/>
              <a:ext cx="0" cy="52649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84 Conector recto"/>
            <p:cNvCxnSpPr/>
            <p:nvPr/>
          </p:nvCxnSpPr>
          <p:spPr>
            <a:xfrm>
              <a:off x="5285256" y="6215373"/>
              <a:ext cx="163059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85 Conector recto"/>
            <p:cNvCxnSpPr/>
            <p:nvPr/>
          </p:nvCxnSpPr>
          <p:spPr>
            <a:xfrm>
              <a:off x="2066698" y="6215373"/>
              <a:ext cx="163059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86 CuadroTexto"/>
            <p:cNvSpPr txBox="1"/>
            <p:nvPr/>
          </p:nvSpPr>
          <p:spPr>
            <a:xfrm>
              <a:off x="3590567" y="6021421"/>
              <a:ext cx="176202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512 </a:t>
              </a:r>
              <a:r>
                <a:rPr lang="en-US" dirty="0" err="1" smtClean="0">
                  <a:solidFill>
                    <a:srgbClr val="FF0000"/>
                  </a:solidFill>
                </a:rPr>
                <a:t>ObjectsY</a:t>
              </a:r>
              <a:endParaRPr lang="en-US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fixed boundary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884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Enforce a LIFO behavior (last in, first out)</a:t>
            </a:r>
          </a:p>
          <a:p>
            <a:pPr lvl="1"/>
            <a:r>
              <a:rPr lang="en-US" dirty="0" smtClean="0"/>
              <a:t>It is based on an array</a:t>
            </a:r>
          </a:p>
          <a:p>
            <a:pPr lvl="1"/>
            <a:r>
              <a:rPr lang="en-US" dirty="0" smtClean="0"/>
              <a:t>It overrides the random access of an array by a LIFO access</a:t>
            </a:r>
          </a:p>
        </p:txBody>
      </p:sp>
      <p:grpSp>
        <p:nvGrpSpPr>
          <p:cNvPr id="4" name="3 Grupo"/>
          <p:cNvGrpSpPr/>
          <p:nvPr/>
        </p:nvGrpSpPr>
        <p:grpSpPr>
          <a:xfrm rot="16200000">
            <a:off x="10142" y="4332155"/>
            <a:ext cx="3793908" cy="934363"/>
            <a:chOff x="2032073" y="3418749"/>
            <a:chExt cx="3793908" cy="934363"/>
          </a:xfrm>
        </p:grpSpPr>
        <p:sp>
          <p:nvSpPr>
            <p:cNvPr id="5" name="4 Rectángulo"/>
            <p:cNvSpPr/>
            <p:nvPr/>
          </p:nvSpPr>
          <p:spPr>
            <a:xfrm>
              <a:off x="329083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5 Rectángulo"/>
            <p:cNvSpPr/>
            <p:nvPr/>
          </p:nvSpPr>
          <p:spPr>
            <a:xfrm>
              <a:off x="390937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421864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451497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482424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513351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544278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11 CuadroTexto"/>
            <p:cNvSpPr txBox="1"/>
            <p:nvPr/>
          </p:nvSpPr>
          <p:spPr>
            <a:xfrm rot="5400000">
              <a:off x="2066698" y="369044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3" name="12 CuadroTexto"/>
            <p:cNvSpPr txBox="1"/>
            <p:nvPr/>
          </p:nvSpPr>
          <p:spPr>
            <a:xfrm rot="5400000">
              <a:off x="5318149" y="3557249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1023</a:t>
              </a:r>
              <a:endParaRPr lang="en-US" dirty="0"/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205375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236302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267229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298156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360010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72 Grupo"/>
          <p:cNvGrpSpPr/>
          <p:nvPr/>
        </p:nvGrpSpPr>
        <p:grpSpPr>
          <a:xfrm>
            <a:off x="3612715" y="2869736"/>
            <a:ext cx="2054871" cy="3802256"/>
            <a:chOff x="3612715" y="2869736"/>
            <a:chExt cx="2054871" cy="3802256"/>
          </a:xfrm>
        </p:grpSpPr>
        <p:grpSp>
          <p:nvGrpSpPr>
            <p:cNvPr id="19" name="18 Grupo"/>
            <p:cNvGrpSpPr/>
            <p:nvPr/>
          </p:nvGrpSpPr>
          <p:grpSpPr>
            <a:xfrm rot="16200000">
              <a:off x="2422601" y="4299508"/>
              <a:ext cx="3793908" cy="934363"/>
              <a:chOff x="2032073" y="3418749"/>
              <a:chExt cx="3793908" cy="934363"/>
            </a:xfrm>
          </p:grpSpPr>
          <p:sp>
            <p:nvSpPr>
              <p:cNvPr id="20" name="19 Rectángulo"/>
              <p:cNvSpPr/>
              <p:nvPr/>
            </p:nvSpPr>
            <p:spPr>
              <a:xfrm>
                <a:off x="329083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20 Rectángulo"/>
              <p:cNvSpPr/>
              <p:nvPr/>
            </p:nvSpPr>
            <p:spPr>
              <a:xfrm>
                <a:off x="390937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21 Rectángulo"/>
              <p:cNvSpPr/>
              <p:nvPr/>
            </p:nvSpPr>
            <p:spPr>
              <a:xfrm>
                <a:off x="421864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22 Rectángulo"/>
              <p:cNvSpPr/>
              <p:nvPr/>
            </p:nvSpPr>
            <p:spPr>
              <a:xfrm>
                <a:off x="451497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23 Rectángulo"/>
              <p:cNvSpPr/>
              <p:nvPr/>
            </p:nvSpPr>
            <p:spPr>
              <a:xfrm>
                <a:off x="482424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24 Rectángulo"/>
              <p:cNvSpPr/>
              <p:nvPr/>
            </p:nvSpPr>
            <p:spPr>
              <a:xfrm>
                <a:off x="513351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25 Rectángulo"/>
              <p:cNvSpPr/>
              <p:nvPr/>
            </p:nvSpPr>
            <p:spPr>
              <a:xfrm>
                <a:off x="544278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26 CuadroTexto"/>
              <p:cNvSpPr txBox="1"/>
              <p:nvPr/>
            </p:nvSpPr>
            <p:spPr>
              <a:xfrm rot="5400000">
                <a:off x="2066698" y="369044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28" name="27 CuadroTexto"/>
              <p:cNvSpPr txBox="1"/>
              <p:nvPr/>
            </p:nvSpPr>
            <p:spPr>
              <a:xfrm rot="5400000">
                <a:off x="5318149" y="3557249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1023</a:t>
                </a:r>
                <a:endParaRPr lang="en-US" dirty="0"/>
              </a:p>
            </p:txBody>
          </p:sp>
          <p:sp>
            <p:nvSpPr>
              <p:cNvPr id="29" name="28 Rectángulo"/>
              <p:cNvSpPr/>
              <p:nvPr/>
            </p:nvSpPr>
            <p:spPr>
              <a:xfrm>
                <a:off x="205375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29 Rectángulo"/>
              <p:cNvSpPr/>
              <p:nvPr/>
            </p:nvSpPr>
            <p:spPr>
              <a:xfrm>
                <a:off x="236302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30 Rectángulo"/>
              <p:cNvSpPr/>
              <p:nvPr/>
            </p:nvSpPr>
            <p:spPr>
              <a:xfrm>
                <a:off x="267229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31 Rectángulo"/>
              <p:cNvSpPr/>
              <p:nvPr/>
            </p:nvSpPr>
            <p:spPr>
              <a:xfrm>
                <a:off x="298156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32 Rectángulo"/>
              <p:cNvSpPr/>
              <p:nvPr/>
            </p:nvSpPr>
            <p:spPr>
              <a:xfrm>
                <a:off x="360010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9" name="48 CuadroTexto"/>
            <p:cNvSpPr txBox="1"/>
            <p:nvPr/>
          </p:nvSpPr>
          <p:spPr>
            <a:xfrm>
              <a:off x="4971562" y="6302660"/>
              <a:ext cx="696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push</a:t>
              </a:r>
              <a:endParaRPr lang="en-US" dirty="0"/>
            </a:p>
          </p:txBody>
        </p:sp>
        <p:cxnSp>
          <p:nvCxnSpPr>
            <p:cNvPr id="51" name="50 Conector recto de flecha"/>
            <p:cNvCxnSpPr>
              <a:stCxn id="49" idx="1"/>
              <a:endCxn id="29" idx="2"/>
            </p:cNvCxnSpPr>
            <p:nvPr/>
          </p:nvCxnSpPr>
          <p:spPr>
            <a:xfrm flipH="1">
              <a:off x="4786737" y="6487326"/>
              <a:ext cx="184825" cy="1"/>
            </a:xfrm>
            <a:prstGeom prst="straightConnector1">
              <a:avLst/>
            </a:prstGeom>
            <a:ln>
              <a:solidFill>
                <a:schemeClr val="accent5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56 CuadroTexto"/>
            <p:cNvSpPr txBox="1"/>
            <p:nvPr/>
          </p:nvSpPr>
          <p:spPr>
            <a:xfrm>
              <a:off x="4971562" y="5993390"/>
              <a:ext cx="696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push</a:t>
              </a:r>
              <a:endParaRPr lang="en-US" dirty="0"/>
            </a:p>
          </p:txBody>
        </p:sp>
        <p:cxnSp>
          <p:nvCxnSpPr>
            <p:cNvPr id="58" name="57 Conector recto de flecha"/>
            <p:cNvCxnSpPr>
              <a:stCxn id="57" idx="1"/>
            </p:cNvCxnSpPr>
            <p:nvPr/>
          </p:nvCxnSpPr>
          <p:spPr>
            <a:xfrm flipH="1">
              <a:off x="4786737" y="6178056"/>
              <a:ext cx="184825" cy="1"/>
            </a:xfrm>
            <a:prstGeom prst="straightConnector1">
              <a:avLst/>
            </a:prstGeom>
            <a:ln>
              <a:solidFill>
                <a:schemeClr val="accent5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58 CuadroTexto"/>
            <p:cNvSpPr txBox="1"/>
            <p:nvPr/>
          </p:nvSpPr>
          <p:spPr>
            <a:xfrm>
              <a:off x="4971562" y="4146105"/>
              <a:ext cx="696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push</a:t>
              </a:r>
              <a:endParaRPr lang="en-US" dirty="0"/>
            </a:p>
          </p:txBody>
        </p:sp>
        <p:cxnSp>
          <p:nvCxnSpPr>
            <p:cNvPr id="60" name="59 Conector recto de flecha"/>
            <p:cNvCxnSpPr>
              <a:stCxn id="59" idx="1"/>
            </p:cNvCxnSpPr>
            <p:nvPr/>
          </p:nvCxnSpPr>
          <p:spPr>
            <a:xfrm flipH="1">
              <a:off x="4786737" y="4330771"/>
              <a:ext cx="184825" cy="1"/>
            </a:xfrm>
            <a:prstGeom prst="straightConnector1">
              <a:avLst/>
            </a:prstGeom>
            <a:ln>
              <a:solidFill>
                <a:schemeClr val="accent5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Conector recto de flecha"/>
            <p:cNvCxnSpPr/>
            <p:nvPr/>
          </p:nvCxnSpPr>
          <p:spPr>
            <a:xfrm flipH="1">
              <a:off x="4284411" y="4322435"/>
              <a:ext cx="184825" cy="1"/>
            </a:xfrm>
            <a:prstGeom prst="straightConnector1">
              <a:avLst/>
            </a:prstGeom>
            <a:ln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61 CuadroTexto"/>
            <p:cNvSpPr txBox="1"/>
            <p:nvPr/>
          </p:nvSpPr>
          <p:spPr>
            <a:xfrm>
              <a:off x="3612715" y="4132462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peek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68" name="67 Conector recto de flecha"/>
            <p:cNvCxnSpPr>
              <a:stCxn id="57" idx="0"/>
              <a:endCxn id="59" idx="2"/>
            </p:cNvCxnSpPr>
            <p:nvPr/>
          </p:nvCxnSpPr>
          <p:spPr>
            <a:xfrm flipV="1">
              <a:off x="5319574" y="4515437"/>
              <a:ext cx="0" cy="1477953"/>
            </a:xfrm>
            <a:prstGeom prst="straightConnector1">
              <a:avLst/>
            </a:prstGeom>
            <a:ln>
              <a:solidFill>
                <a:schemeClr val="accent5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73 Grupo"/>
          <p:cNvGrpSpPr/>
          <p:nvPr/>
        </p:nvGrpSpPr>
        <p:grpSpPr>
          <a:xfrm>
            <a:off x="6047618" y="2848054"/>
            <a:ext cx="1926631" cy="3793908"/>
            <a:chOff x="6047618" y="2848054"/>
            <a:chExt cx="1926631" cy="3793908"/>
          </a:xfrm>
        </p:grpSpPr>
        <p:grpSp>
          <p:nvGrpSpPr>
            <p:cNvPr id="34" name="33 Grupo"/>
            <p:cNvGrpSpPr/>
            <p:nvPr/>
          </p:nvGrpSpPr>
          <p:grpSpPr>
            <a:xfrm rot="16200000">
              <a:off x="4835062" y="4277826"/>
              <a:ext cx="3793908" cy="934363"/>
              <a:chOff x="2032073" y="3418749"/>
              <a:chExt cx="3793908" cy="934363"/>
            </a:xfrm>
          </p:grpSpPr>
          <p:sp>
            <p:nvSpPr>
              <p:cNvPr id="35" name="34 Rectángulo"/>
              <p:cNvSpPr/>
              <p:nvPr/>
            </p:nvSpPr>
            <p:spPr>
              <a:xfrm>
                <a:off x="329083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35 Rectángulo"/>
              <p:cNvSpPr/>
              <p:nvPr/>
            </p:nvSpPr>
            <p:spPr>
              <a:xfrm>
                <a:off x="390937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36 Rectángulo"/>
              <p:cNvSpPr/>
              <p:nvPr/>
            </p:nvSpPr>
            <p:spPr>
              <a:xfrm>
                <a:off x="421864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37 Rectángulo"/>
              <p:cNvSpPr/>
              <p:nvPr/>
            </p:nvSpPr>
            <p:spPr>
              <a:xfrm>
                <a:off x="451497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38 Rectángulo"/>
              <p:cNvSpPr/>
              <p:nvPr/>
            </p:nvSpPr>
            <p:spPr>
              <a:xfrm>
                <a:off x="482424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39 Rectángulo"/>
              <p:cNvSpPr/>
              <p:nvPr/>
            </p:nvSpPr>
            <p:spPr>
              <a:xfrm>
                <a:off x="513351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40 Rectángulo"/>
              <p:cNvSpPr/>
              <p:nvPr/>
            </p:nvSpPr>
            <p:spPr>
              <a:xfrm>
                <a:off x="544278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41 CuadroTexto"/>
              <p:cNvSpPr txBox="1"/>
              <p:nvPr/>
            </p:nvSpPr>
            <p:spPr>
              <a:xfrm rot="5400000">
                <a:off x="2066698" y="369044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43" name="42 CuadroTexto"/>
              <p:cNvSpPr txBox="1"/>
              <p:nvPr/>
            </p:nvSpPr>
            <p:spPr>
              <a:xfrm rot="5400000">
                <a:off x="5318149" y="3557249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1023</a:t>
                </a:r>
                <a:endParaRPr lang="en-US" dirty="0"/>
              </a:p>
            </p:txBody>
          </p:sp>
          <p:sp>
            <p:nvSpPr>
              <p:cNvPr id="44" name="43 Rectángulo"/>
              <p:cNvSpPr/>
              <p:nvPr/>
            </p:nvSpPr>
            <p:spPr>
              <a:xfrm>
                <a:off x="205375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44 Rectángulo"/>
              <p:cNvSpPr/>
              <p:nvPr/>
            </p:nvSpPr>
            <p:spPr>
              <a:xfrm>
                <a:off x="236302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45 Rectángulo"/>
              <p:cNvSpPr/>
              <p:nvPr/>
            </p:nvSpPr>
            <p:spPr>
              <a:xfrm>
                <a:off x="267229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46 Rectángulo"/>
              <p:cNvSpPr/>
              <p:nvPr/>
            </p:nvSpPr>
            <p:spPr>
              <a:xfrm>
                <a:off x="298156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47 Rectángulo"/>
              <p:cNvSpPr/>
              <p:nvPr/>
            </p:nvSpPr>
            <p:spPr>
              <a:xfrm>
                <a:off x="360010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3" name="62 CuadroTexto"/>
            <p:cNvSpPr txBox="1"/>
            <p:nvPr/>
          </p:nvSpPr>
          <p:spPr>
            <a:xfrm>
              <a:off x="7384023" y="4105627"/>
              <a:ext cx="590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pop</a:t>
              </a:r>
              <a:endParaRPr lang="en-US" dirty="0"/>
            </a:p>
          </p:txBody>
        </p:sp>
        <p:cxnSp>
          <p:nvCxnSpPr>
            <p:cNvPr id="64" name="63 Conector recto de flecha"/>
            <p:cNvCxnSpPr>
              <a:stCxn id="63" idx="1"/>
            </p:cNvCxnSpPr>
            <p:nvPr/>
          </p:nvCxnSpPr>
          <p:spPr>
            <a:xfrm flipH="1">
              <a:off x="7199199" y="4290293"/>
              <a:ext cx="18482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64 CuadroTexto"/>
            <p:cNvSpPr txBox="1"/>
            <p:nvPr/>
          </p:nvSpPr>
          <p:spPr>
            <a:xfrm>
              <a:off x="7384023" y="5043898"/>
              <a:ext cx="590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pop</a:t>
              </a:r>
              <a:endParaRPr lang="en-US" dirty="0"/>
            </a:p>
          </p:txBody>
        </p:sp>
        <p:cxnSp>
          <p:nvCxnSpPr>
            <p:cNvPr id="66" name="65 Conector recto de flecha"/>
            <p:cNvCxnSpPr>
              <a:stCxn id="65" idx="1"/>
            </p:cNvCxnSpPr>
            <p:nvPr/>
          </p:nvCxnSpPr>
          <p:spPr>
            <a:xfrm flipH="1">
              <a:off x="7199199" y="5228564"/>
              <a:ext cx="18482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69 Conector recto de flecha"/>
            <p:cNvCxnSpPr>
              <a:stCxn id="63" idx="2"/>
            </p:cNvCxnSpPr>
            <p:nvPr/>
          </p:nvCxnSpPr>
          <p:spPr>
            <a:xfrm>
              <a:off x="7679136" y="4474959"/>
              <a:ext cx="0" cy="6533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Conector recto de flecha"/>
            <p:cNvCxnSpPr/>
            <p:nvPr/>
          </p:nvCxnSpPr>
          <p:spPr>
            <a:xfrm flipH="1">
              <a:off x="6719314" y="5513110"/>
              <a:ext cx="184825" cy="1"/>
            </a:xfrm>
            <a:prstGeom prst="straightConnector1">
              <a:avLst/>
            </a:prstGeom>
            <a:ln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71 CuadroTexto"/>
            <p:cNvSpPr txBox="1"/>
            <p:nvPr/>
          </p:nvSpPr>
          <p:spPr>
            <a:xfrm>
              <a:off x="6047618" y="5323137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peek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82" name="81 Grupo"/>
          <p:cNvGrpSpPr/>
          <p:nvPr/>
        </p:nvGrpSpPr>
        <p:grpSpPr>
          <a:xfrm>
            <a:off x="554886" y="3238203"/>
            <a:ext cx="6256840" cy="693711"/>
            <a:chOff x="554886" y="3238203"/>
            <a:chExt cx="6256840" cy="693711"/>
          </a:xfrm>
        </p:grpSpPr>
        <p:sp>
          <p:nvSpPr>
            <p:cNvPr id="75" name="74 CuadroTexto"/>
            <p:cNvSpPr txBox="1"/>
            <p:nvPr/>
          </p:nvSpPr>
          <p:spPr>
            <a:xfrm>
              <a:off x="554886" y="3271686"/>
              <a:ext cx="10374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accent1">
                      <a:lumMod val="75000"/>
                    </a:schemeClr>
                  </a:solidFill>
                </a:rPr>
                <a:t>isEmpty</a:t>
              </a:r>
              <a:endParaRPr lang="en-US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en-US" dirty="0"/>
                <a:t> </a:t>
              </a:r>
              <a:r>
                <a:rPr lang="en-US" dirty="0" smtClean="0"/>
                <a:t> true</a:t>
              </a:r>
              <a:endParaRPr lang="en-US" dirty="0"/>
            </a:p>
          </p:txBody>
        </p:sp>
        <p:sp>
          <p:nvSpPr>
            <p:cNvPr id="76" name="75 CuadroTexto"/>
            <p:cNvSpPr txBox="1"/>
            <p:nvPr/>
          </p:nvSpPr>
          <p:spPr>
            <a:xfrm>
              <a:off x="3093983" y="3285583"/>
              <a:ext cx="10374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accent1">
                      <a:lumMod val="75000"/>
                    </a:schemeClr>
                  </a:solidFill>
                </a:rPr>
                <a:t>isEmpty</a:t>
              </a:r>
              <a:endParaRPr lang="en-US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en-US" dirty="0"/>
                <a:t> </a:t>
              </a:r>
              <a:r>
                <a:rPr lang="en-US" dirty="0" smtClean="0"/>
                <a:t> false</a:t>
              </a:r>
              <a:endParaRPr lang="en-US" dirty="0"/>
            </a:p>
          </p:txBody>
        </p:sp>
        <p:cxnSp>
          <p:nvCxnSpPr>
            <p:cNvPr id="78" name="77 Conector recto de flecha"/>
            <p:cNvCxnSpPr/>
            <p:nvPr/>
          </p:nvCxnSpPr>
          <p:spPr>
            <a:xfrm flipH="1">
              <a:off x="1592350" y="3440217"/>
              <a:ext cx="170730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78 Conector recto de flecha"/>
            <p:cNvCxnSpPr/>
            <p:nvPr/>
          </p:nvCxnSpPr>
          <p:spPr>
            <a:xfrm flipH="1">
              <a:off x="4122237" y="3449600"/>
              <a:ext cx="170730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79 CuadroTexto"/>
            <p:cNvSpPr txBox="1"/>
            <p:nvPr/>
          </p:nvSpPr>
          <p:spPr>
            <a:xfrm>
              <a:off x="5612742" y="3238203"/>
              <a:ext cx="10374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accent1">
                      <a:lumMod val="75000"/>
                    </a:schemeClr>
                  </a:solidFill>
                </a:rPr>
                <a:t>isEmpty</a:t>
              </a:r>
              <a:endParaRPr lang="en-US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en-US" dirty="0"/>
                <a:t> </a:t>
              </a:r>
              <a:r>
                <a:rPr lang="en-US" dirty="0" smtClean="0"/>
                <a:t> false</a:t>
              </a:r>
              <a:endParaRPr lang="en-US" dirty="0"/>
            </a:p>
          </p:txBody>
        </p:sp>
        <p:cxnSp>
          <p:nvCxnSpPr>
            <p:cNvPr id="81" name="80 Conector recto de flecha"/>
            <p:cNvCxnSpPr/>
            <p:nvPr/>
          </p:nvCxnSpPr>
          <p:spPr>
            <a:xfrm flipH="1">
              <a:off x="6640996" y="3402220"/>
              <a:ext cx="170730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91 Grupo"/>
          <p:cNvGrpSpPr/>
          <p:nvPr/>
        </p:nvGrpSpPr>
        <p:grpSpPr>
          <a:xfrm>
            <a:off x="7199198" y="5332546"/>
            <a:ext cx="1236877" cy="369332"/>
            <a:chOff x="7199198" y="5332546"/>
            <a:chExt cx="1236877" cy="369332"/>
          </a:xfrm>
        </p:grpSpPr>
        <p:cxnSp>
          <p:nvCxnSpPr>
            <p:cNvPr id="90" name="89 Conector recto de flecha"/>
            <p:cNvCxnSpPr>
              <a:endCxn id="47" idx="2"/>
            </p:cNvCxnSpPr>
            <p:nvPr/>
          </p:nvCxnSpPr>
          <p:spPr>
            <a:xfrm flipH="1">
              <a:off x="7199198" y="5537834"/>
              <a:ext cx="553747" cy="1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90 CuadroTexto"/>
            <p:cNvSpPr txBox="1"/>
            <p:nvPr/>
          </p:nvSpPr>
          <p:spPr>
            <a:xfrm>
              <a:off x="7679137" y="5332546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index</a:t>
              </a:r>
              <a:endParaRPr lang="en-US" dirty="0"/>
            </a:p>
          </p:txBody>
        </p:sp>
      </p:grpSp>
      <p:grpSp>
        <p:nvGrpSpPr>
          <p:cNvPr id="117" name="116 Grupo"/>
          <p:cNvGrpSpPr/>
          <p:nvPr/>
        </p:nvGrpSpPr>
        <p:grpSpPr>
          <a:xfrm>
            <a:off x="5048703" y="3217386"/>
            <a:ext cx="3387373" cy="3156106"/>
            <a:chOff x="5048703" y="3217386"/>
            <a:chExt cx="3387373" cy="3156106"/>
          </a:xfrm>
        </p:grpSpPr>
        <p:sp>
          <p:nvSpPr>
            <p:cNvPr id="83" name="82 Rectángulo"/>
            <p:cNvSpPr/>
            <p:nvPr/>
          </p:nvSpPr>
          <p:spPr>
            <a:xfrm>
              <a:off x="5612742" y="3217386"/>
              <a:ext cx="958417" cy="37746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83 Rectángulo"/>
            <p:cNvSpPr/>
            <p:nvPr/>
          </p:nvSpPr>
          <p:spPr>
            <a:xfrm>
              <a:off x="7381592" y="5002827"/>
              <a:ext cx="590226" cy="37746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84 Rectángulo"/>
            <p:cNvSpPr/>
            <p:nvPr/>
          </p:nvSpPr>
          <p:spPr>
            <a:xfrm>
              <a:off x="6089296" y="5315004"/>
              <a:ext cx="590226" cy="37746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85 Rectángulo"/>
            <p:cNvSpPr/>
            <p:nvPr/>
          </p:nvSpPr>
          <p:spPr>
            <a:xfrm>
              <a:off x="5048703" y="5996027"/>
              <a:ext cx="590226" cy="37746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93 Conector curvado"/>
            <p:cNvCxnSpPr>
              <a:stCxn id="86" idx="3"/>
              <a:endCxn id="91" idx="2"/>
            </p:cNvCxnSpPr>
            <p:nvPr/>
          </p:nvCxnSpPr>
          <p:spPr>
            <a:xfrm flipV="1">
              <a:off x="5638929" y="5701878"/>
              <a:ext cx="2418677" cy="482882"/>
            </a:xfrm>
            <a:prstGeom prst="curvedConnector2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95 Conector curvado"/>
            <p:cNvCxnSpPr>
              <a:stCxn id="85" idx="2"/>
              <a:endCxn id="91" idx="2"/>
            </p:cNvCxnSpPr>
            <p:nvPr/>
          </p:nvCxnSpPr>
          <p:spPr>
            <a:xfrm rot="16200000" flipH="1">
              <a:off x="7216303" y="4860574"/>
              <a:ext cx="9409" cy="1673197"/>
            </a:xfrm>
            <a:prstGeom prst="curvedConnector3">
              <a:avLst>
                <a:gd name="adj1" fmla="val 5217643"/>
              </a:avLst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97 Conector curvado"/>
            <p:cNvCxnSpPr>
              <a:stCxn id="84" idx="2"/>
              <a:endCxn id="91" idx="2"/>
            </p:cNvCxnSpPr>
            <p:nvPr/>
          </p:nvCxnSpPr>
          <p:spPr>
            <a:xfrm rot="16200000" flipH="1">
              <a:off x="7706362" y="5350634"/>
              <a:ext cx="321586" cy="380901"/>
            </a:xfrm>
            <a:prstGeom prst="curvedConnector3">
              <a:avLst>
                <a:gd name="adj1" fmla="val 252757"/>
              </a:avLst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102 Conector curvado"/>
            <p:cNvCxnSpPr>
              <a:stCxn id="83" idx="2"/>
              <a:endCxn id="91" idx="3"/>
            </p:cNvCxnSpPr>
            <p:nvPr/>
          </p:nvCxnSpPr>
          <p:spPr>
            <a:xfrm rot="16200000" flipH="1">
              <a:off x="6302833" y="3383969"/>
              <a:ext cx="1922361" cy="2344124"/>
            </a:xfrm>
            <a:prstGeom prst="curvedConnector4">
              <a:avLst>
                <a:gd name="adj1" fmla="val 23944"/>
                <a:gd name="adj2" fmla="val 122202"/>
              </a:avLst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123 Grupo"/>
          <p:cNvGrpSpPr/>
          <p:nvPr/>
        </p:nvGrpSpPr>
        <p:grpSpPr>
          <a:xfrm>
            <a:off x="7384023" y="4959031"/>
            <a:ext cx="1704634" cy="787768"/>
            <a:chOff x="7384023" y="4959031"/>
            <a:chExt cx="1704634" cy="787768"/>
          </a:xfrm>
        </p:grpSpPr>
        <p:sp>
          <p:nvSpPr>
            <p:cNvPr id="119" name="118 Rectángulo redondeado"/>
            <p:cNvSpPr/>
            <p:nvPr/>
          </p:nvSpPr>
          <p:spPr>
            <a:xfrm>
              <a:off x="7384023" y="5332546"/>
              <a:ext cx="1215228" cy="414253"/>
            </a:xfrm>
            <a:prstGeom prst="roundRect">
              <a:avLst>
                <a:gd name="adj" fmla="val 27551"/>
              </a:avLst>
            </a:prstGeom>
            <a:solidFill>
              <a:schemeClr val="accent4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120 CuadroTexto"/>
            <p:cNvSpPr txBox="1"/>
            <p:nvPr/>
          </p:nvSpPr>
          <p:spPr>
            <a:xfrm>
              <a:off x="8057606" y="4959031"/>
              <a:ext cx="10310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+mj-lt"/>
                </a:rPr>
                <a:t>status</a:t>
              </a:r>
              <a:endParaRPr lang="en-US" sz="2400" dirty="0">
                <a:solidFill>
                  <a:srgbClr val="FF0000"/>
                </a:solidFill>
                <a:latin typeface="+mj-lt"/>
              </a:endParaRPr>
            </a:p>
          </p:txBody>
        </p:sp>
      </p:grpSp>
      <p:grpSp>
        <p:nvGrpSpPr>
          <p:cNvPr id="123" name="122 Grupo"/>
          <p:cNvGrpSpPr/>
          <p:nvPr/>
        </p:nvGrpSpPr>
        <p:grpSpPr>
          <a:xfrm>
            <a:off x="2305455" y="1602601"/>
            <a:ext cx="2228849" cy="461665"/>
            <a:chOff x="2305455" y="1602601"/>
            <a:chExt cx="2228849" cy="461665"/>
          </a:xfrm>
        </p:grpSpPr>
        <p:sp>
          <p:nvSpPr>
            <p:cNvPr id="120" name="119 Rectángulo redondeado"/>
            <p:cNvSpPr/>
            <p:nvPr/>
          </p:nvSpPr>
          <p:spPr>
            <a:xfrm>
              <a:off x="2305455" y="1645764"/>
              <a:ext cx="788528" cy="414253"/>
            </a:xfrm>
            <a:prstGeom prst="roundRect">
              <a:avLst>
                <a:gd name="adj" fmla="val 27551"/>
              </a:avLst>
            </a:prstGeom>
            <a:solidFill>
              <a:schemeClr val="accent4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121 CuadroTexto"/>
            <p:cNvSpPr txBox="1"/>
            <p:nvPr/>
          </p:nvSpPr>
          <p:spPr>
            <a:xfrm>
              <a:off x="3015940" y="1602601"/>
              <a:ext cx="15183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+mj-lt"/>
                </a:rPr>
                <a:t>behavior</a:t>
              </a:r>
              <a:endParaRPr lang="en-US" sz="2400" dirty="0">
                <a:solidFill>
                  <a:srgbClr val="FF0000"/>
                </a:solidFill>
                <a:latin typeface="+mj-lt"/>
              </a:endParaRPr>
            </a:p>
          </p:txBody>
        </p:sp>
      </p:grpSp>
      <p:sp>
        <p:nvSpPr>
          <p:cNvPr id="50" name="4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13</a:t>
            </a:fld>
            <a:endParaRPr lang="es-ES"/>
          </a:p>
        </p:txBody>
      </p:sp>
      <p:sp>
        <p:nvSpPr>
          <p:cNvPr id="53" name="5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780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Enforce a LIFO behavior (last in, first out)</a:t>
            </a:r>
          </a:p>
          <a:p>
            <a:pPr lvl="1"/>
            <a:r>
              <a:rPr lang="en-US" dirty="0" smtClean="0"/>
              <a:t>It is based on an array</a:t>
            </a:r>
          </a:p>
          <a:p>
            <a:pPr lvl="1"/>
            <a:r>
              <a:rPr lang="en-US" dirty="0" smtClean="0"/>
              <a:t>It overrides the random access of an array by a LIFO access</a:t>
            </a:r>
          </a:p>
        </p:txBody>
      </p:sp>
      <p:grpSp>
        <p:nvGrpSpPr>
          <p:cNvPr id="74" name="73 Grupo"/>
          <p:cNvGrpSpPr/>
          <p:nvPr/>
        </p:nvGrpSpPr>
        <p:grpSpPr>
          <a:xfrm>
            <a:off x="6047618" y="2614209"/>
            <a:ext cx="1926631" cy="4289248"/>
            <a:chOff x="6047618" y="2614209"/>
            <a:chExt cx="1926631" cy="4289248"/>
          </a:xfrm>
        </p:grpSpPr>
        <p:grpSp>
          <p:nvGrpSpPr>
            <p:cNvPr id="34" name="33 Grupo"/>
            <p:cNvGrpSpPr/>
            <p:nvPr/>
          </p:nvGrpSpPr>
          <p:grpSpPr>
            <a:xfrm rot="16200000">
              <a:off x="4878083" y="4000963"/>
              <a:ext cx="4289248" cy="1515740"/>
              <a:chOff x="1770580" y="3418749"/>
              <a:chExt cx="4289248" cy="1515740"/>
            </a:xfrm>
          </p:grpSpPr>
          <p:sp>
            <p:nvSpPr>
              <p:cNvPr id="35" name="34 Rectángulo"/>
              <p:cNvSpPr/>
              <p:nvPr/>
            </p:nvSpPr>
            <p:spPr>
              <a:xfrm>
                <a:off x="329083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35 Rectángulo"/>
              <p:cNvSpPr/>
              <p:nvPr/>
            </p:nvSpPr>
            <p:spPr>
              <a:xfrm>
                <a:off x="390937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36 Rectángulo"/>
              <p:cNvSpPr/>
              <p:nvPr/>
            </p:nvSpPr>
            <p:spPr>
              <a:xfrm>
                <a:off x="421864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37 Rectángulo"/>
              <p:cNvSpPr/>
              <p:nvPr/>
            </p:nvSpPr>
            <p:spPr>
              <a:xfrm>
                <a:off x="451497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38 Rectángulo"/>
              <p:cNvSpPr/>
              <p:nvPr/>
            </p:nvSpPr>
            <p:spPr>
              <a:xfrm>
                <a:off x="482424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39 Rectángulo"/>
              <p:cNvSpPr/>
              <p:nvPr/>
            </p:nvSpPr>
            <p:spPr>
              <a:xfrm>
                <a:off x="513351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40 Rectángulo"/>
              <p:cNvSpPr/>
              <p:nvPr/>
            </p:nvSpPr>
            <p:spPr>
              <a:xfrm>
                <a:off x="544278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41 CuadroTexto"/>
              <p:cNvSpPr txBox="1"/>
              <p:nvPr/>
            </p:nvSpPr>
            <p:spPr>
              <a:xfrm rot="5400000">
                <a:off x="2066698" y="369044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43" name="42 CuadroTexto"/>
              <p:cNvSpPr txBox="1"/>
              <p:nvPr/>
            </p:nvSpPr>
            <p:spPr>
              <a:xfrm rot="5400000">
                <a:off x="5318149" y="3557249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1023</a:t>
                </a:r>
                <a:endParaRPr lang="en-US" dirty="0"/>
              </a:p>
            </p:txBody>
          </p:sp>
          <p:sp>
            <p:nvSpPr>
              <p:cNvPr id="44" name="43 Rectángulo"/>
              <p:cNvSpPr/>
              <p:nvPr/>
            </p:nvSpPr>
            <p:spPr>
              <a:xfrm>
                <a:off x="205375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44 Rectángulo"/>
              <p:cNvSpPr/>
              <p:nvPr/>
            </p:nvSpPr>
            <p:spPr>
              <a:xfrm>
                <a:off x="236302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45 Rectángulo"/>
              <p:cNvSpPr/>
              <p:nvPr/>
            </p:nvSpPr>
            <p:spPr>
              <a:xfrm>
                <a:off x="267229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46 Rectángulo"/>
              <p:cNvSpPr/>
              <p:nvPr/>
            </p:nvSpPr>
            <p:spPr>
              <a:xfrm>
                <a:off x="298156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47 Rectángulo"/>
              <p:cNvSpPr/>
              <p:nvPr/>
            </p:nvSpPr>
            <p:spPr>
              <a:xfrm>
                <a:off x="360010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106 CuadroTexto"/>
              <p:cNvSpPr txBox="1"/>
              <p:nvPr/>
            </p:nvSpPr>
            <p:spPr>
              <a:xfrm rot="5400000">
                <a:off x="1757596" y="4060431"/>
                <a:ext cx="3337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-1</a:t>
                </a:r>
                <a:endParaRPr lang="en-US" sz="1400" dirty="0"/>
              </a:p>
            </p:txBody>
          </p:sp>
          <p:sp>
            <p:nvSpPr>
              <p:cNvPr id="108" name="107 CuadroTexto"/>
              <p:cNvSpPr txBox="1"/>
              <p:nvPr/>
            </p:nvSpPr>
            <p:spPr>
              <a:xfrm rot="5400000">
                <a:off x="5634070" y="4508731"/>
                <a:ext cx="5437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1024</a:t>
                </a:r>
                <a:endParaRPr lang="en-US" sz="1400" dirty="0"/>
              </a:p>
            </p:txBody>
          </p:sp>
        </p:grpSp>
        <p:sp>
          <p:nvSpPr>
            <p:cNvPr id="63" name="62 CuadroTexto"/>
            <p:cNvSpPr txBox="1"/>
            <p:nvPr/>
          </p:nvSpPr>
          <p:spPr>
            <a:xfrm>
              <a:off x="7384023" y="4105627"/>
              <a:ext cx="590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pop</a:t>
              </a:r>
              <a:endParaRPr lang="en-US" dirty="0"/>
            </a:p>
          </p:txBody>
        </p:sp>
        <p:cxnSp>
          <p:nvCxnSpPr>
            <p:cNvPr id="64" name="63 Conector recto de flecha"/>
            <p:cNvCxnSpPr>
              <a:stCxn id="63" idx="1"/>
            </p:cNvCxnSpPr>
            <p:nvPr/>
          </p:nvCxnSpPr>
          <p:spPr>
            <a:xfrm flipH="1">
              <a:off x="7199199" y="4290293"/>
              <a:ext cx="18482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Conector recto de flecha"/>
            <p:cNvCxnSpPr/>
            <p:nvPr/>
          </p:nvCxnSpPr>
          <p:spPr>
            <a:xfrm flipH="1">
              <a:off x="6719314" y="5513110"/>
              <a:ext cx="184825" cy="1"/>
            </a:xfrm>
            <a:prstGeom prst="straightConnector1">
              <a:avLst/>
            </a:prstGeom>
            <a:ln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71 CuadroTexto"/>
            <p:cNvSpPr txBox="1"/>
            <p:nvPr/>
          </p:nvSpPr>
          <p:spPr>
            <a:xfrm>
              <a:off x="6047618" y="5323137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peek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82" name="81 Grupo"/>
          <p:cNvGrpSpPr/>
          <p:nvPr/>
        </p:nvGrpSpPr>
        <p:grpSpPr>
          <a:xfrm>
            <a:off x="5612742" y="3238203"/>
            <a:ext cx="1198984" cy="646331"/>
            <a:chOff x="5612742" y="3238203"/>
            <a:chExt cx="1198984" cy="646331"/>
          </a:xfrm>
        </p:grpSpPr>
        <p:sp>
          <p:nvSpPr>
            <p:cNvPr id="80" name="79 CuadroTexto"/>
            <p:cNvSpPr txBox="1"/>
            <p:nvPr/>
          </p:nvSpPr>
          <p:spPr>
            <a:xfrm>
              <a:off x="5612742" y="3238203"/>
              <a:ext cx="10374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accent1">
                      <a:lumMod val="75000"/>
                    </a:schemeClr>
                  </a:solidFill>
                </a:rPr>
                <a:t>isEmpty</a:t>
              </a:r>
              <a:endParaRPr lang="en-US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en-US" dirty="0"/>
                <a:t> </a:t>
              </a:r>
              <a:r>
                <a:rPr lang="en-US" dirty="0" smtClean="0"/>
                <a:t> false</a:t>
              </a:r>
              <a:endParaRPr lang="en-US" dirty="0"/>
            </a:p>
          </p:txBody>
        </p:sp>
        <p:cxnSp>
          <p:nvCxnSpPr>
            <p:cNvPr id="81" name="80 Conector recto de flecha"/>
            <p:cNvCxnSpPr/>
            <p:nvPr/>
          </p:nvCxnSpPr>
          <p:spPr>
            <a:xfrm flipH="1">
              <a:off x="6640996" y="3402220"/>
              <a:ext cx="170730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91 Grupo"/>
          <p:cNvGrpSpPr/>
          <p:nvPr/>
        </p:nvGrpSpPr>
        <p:grpSpPr>
          <a:xfrm>
            <a:off x="7199198" y="5332546"/>
            <a:ext cx="1236877" cy="369332"/>
            <a:chOff x="7199198" y="5332546"/>
            <a:chExt cx="1236877" cy="369332"/>
          </a:xfrm>
        </p:grpSpPr>
        <p:cxnSp>
          <p:nvCxnSpPr>
            <p:cNvPr id="90" name="89 Conector recto de flecha"/>
            <p:cNvCxnSpPr>
              <a:endCxn id="47" idx="2"/>
            </p:cNvCxnSpPr>
            <p:nvPr/>
          </p:nvCxnSpPr>
          <p:spPr>
            <a:xfrm flipH="1">
              <a:off x="7199198" y="5537834"/>
              <a:ext cx="553747" cy="1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90 CuadroTexto"/>
            <p:cNvSpPr txBox="1"/>
            <p:nvPr/>
          </p:nvSpPr>
          <p:spPr>
            <a:xfrm>
              <a:off x="7679137" y="5332546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index</a:t>
              </a:r>
              <a:endParaRPr lang="en-US" dirty="0"/>
            </a:p>
          </p:txBody>
        </p:sp>
      </p:grpSp>
      <p:sp>
        <p:nvSpPr>
          <p:cNvPr id="119" name="118 Rectángulo redondeado"/>
          <p:cNvSpPr/>
          <p:nvPr/>
        </p:nvSpPr>
        <p:spPr>
          <a:xfrm>
            <a:off x="7384023" y="5332546"/>
            <a:ext cx="1215228" cy="414253"/>
          </a:xfrm>
          <a:prstGeom prst="roundRect">
            <a:avLst>
              <a:gd name="adj" fmla="val 27551"/>
            </a:avLst>
          </a:prstGeom>
          <a:solidFill>
            <a:schemeClr val="accent4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119 Rectángulo redondeado"/>
          <p:cNvSpPr/>
          <p:nvPr/>
        </p:nvSpPr>
        <p:spPr>
          <a:xfrm>
            <a:off x="2305455" y="1645764"/>
            <a:ext cx="788528" cy="414253"/>
          </a:xfrm>
          <a:prstGeom prst="roundRect">
            <a:avLst>
              <a:gd name="adj" fmla="val 27551"/>
            </a:avLst>
          </a:prstGeom>
          <a:solidFill>
            <a:schemeClr val="accent4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CuadroTexto"/>
          <p:cNvSpPr txBox="1"/>
          <p:nvPr/>
        </p:nvSpPr>
        <p:spPr>
          <a:xfrm>
            <a:off x="500828" y="3182297"/>
            <a:ext cx="4033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Recall what a class encapsulates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dirty="0" smtClean="0">
                <a:latin typeface="+mj-lt"/>
              </a:rPr>
              <a:t>Status  &amp;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dirty="0" smtClean="0">
                <a:latin typeface="+mj-lt"/>
              </a:rPr>
              <a:t>Behavior</a:t>
            </a:r>
            <a:endParaRPr lang="en-US" dirty="0">
              <a:latin typeface="+mj-lt"/>
            </a:endParaRPr>
          </a:p>
        </p:txBody>
      </p:sp>
      <p:sp>
        <p:nvSpPr>
          <p:cNvPr id="93" name="92 CuadroTexto"/>
          <p:cNvSpPr txBox="1"/>
          <p:nvPr/>
        </p:nvSpPr>
        <p:spPr>
          <a:xfrm>
            <a:off x="500828" y="4430024"/>
            <a:ext cx="406553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Does it mean we are always safe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dirty="0" smtClean="0">
                <a:latin typeface="+mj-lt"/>
              </a:rPr>
              <a:t>index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= -1</a:t>
            </a:r>
            <a:r>
              <a:rPr lang="en-US" dirty="0" smtClean="0">
                <a:latin typeface="+mj-lt"/>
              </a:rPr>
              <a:t>, </a:t>
            </a:r>
          </a:p>
          <a:p>
            <a:pPr lvl="1"/>
            <a:r>
              <a:rPr lang="en-US" dirty="0" smtClean="0">
                <a:latin typeface="+mj-lt"/>
              </a:rPr>
              <a:t>stack is empty, good </a:t>
            </a:r>
          </a:p>
          <a:p>
            <a:pPr marL="285750" lvl="1" indent="-285750">
              <a:buFont typeface="Courier New" pitchFamily="49" charset="0"/>
              <a:buChar char="o"/>
            </a:pPr>
            <a:r>
              <a:rPr lang="en-US" dirty="0" smtClean="0">
                <a:latin typeface="+mj-lt"/>
              </a:rPr>
              <a:t>index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= 1024</a:t>
            </a:r>
            <a:r>
              <a:rPr lang="en-US" dirty="0" smtClean="0">
                <a:latin typeface="+mj-lt"/>
              </a:rPr>
              <a:t>, </a:t>
            </a:r>
          </a:p>
          <a:p>
            <a:pPr marL="742950" lvl="2" indent="-285750">
              <a:buFont typeface="Courier New" pitchFamily="49" charset="0"/>
              <a:buChar char="o"/>
            </a:pPr>
            <a:r>
              <a:rPr lang="en-US" dirty="0" smtClean="0">
                <a:latin typeface="+mj-lt"/>
              </a:rPr>
              <a:t>refuse </a:t>
            </a:r>
            <a:r>
              <a:rPr lang="en-US" dirty="0">
                <a:latin typeface="+mj-lt"/>
              </a:rPr>
              <a:t>to push objects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overflow, runtime exception</a:t>
            </a:r>
          </a:p>
        </p:txBody>
      </p:sp>
      <p:sp>
        <p:nvSpPr>
          <p:cNvPr id="95" name="94 Rectángulo"/>
          <p:cNvSpPr/>
          <p:nvPr/>
        </p:nvSpPr>
        <p:spPr>
          <a:xfrm>
            <a:off x="5457216" y="2317654"/>
            <a:ext cx="1453949" cy="288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7" name="96 Grupo"/>
          <p:cNvGrpSpPr/>
          <p:nvPr/>
        </p:nvGrpSpPr>
        <p:grpSpPr>
          <a:xfrm rot="16200000">
            <a:off x="6573263" y="1267432"/>
            <a:ext cx="1627488" cy="1681613"/>
            <a:chOff x="6911593" y="5299225"/>
            <a:chExt cx="1627488" cy="1681613"/>
          </a:xfrm>
        </p:grpSpPr>
        <p:sp>
          <p:nvSpPr>
            <p:cNvPr id="99" name="98 Rectángulo"/>
            <p:cNvSpPr/>
            <p:nvPr/>
          </p:nvSpPr>
          <p:spPr>
            <a:xfrm>
              <a:off x="6918738" y="5658604"/>
              <a:ext cx="308913" cy="288032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99 Rectángulo"/>
            <p:cNvSpPr/>
            <p:nvPr/>
          </p:nvSpPr>
          <p:spPr>
            <a:xfrm>
              <a:off x="7227651" y="5658604"/>
              <a:ext cx="308913" cy="288032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100 Rectángulo"/>
            <p:cNvSpPr/>
            <p:nvPr/>
          </p:nvSpPr>
          <p:spPr>
            <a:xfrm>
              <a:off x="7515922" y="5658604"/>
              <a:ext cx="308913" cy="288032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101 Rectángulo"/>
            <p:cNvSpPr/>
            <p:nvPr/>
          </p:nvSpPr>
          <p:spPr>
            <a:xfrm>
              <a:off x="7810363" y="5657261"/>
              <a:ext cx="308913" cy="28937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103 CuadroTexto"/>
            <p:cNvSpPr txBox="1"/>
            <p:nvPr/>
          </p:nvSpPr>
          <p:spPr>
            <a:xfrm>
              <a:off x="8123583" y="5582794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…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5" name="104 CuadroTexto"/>
            <p:cNvSpPr txBox="1"/>
            <p:nvPr/>
          </p:nvSpPr>
          <p:spPr>
            <a:xfrm rot="5400000">
              <a:off x="7814293" y="6300684"/>
              <a:ext cx="9909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ObjectZ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6" name="105 CuadroTexto"/>
            <p:cNvSpPr txBox="1"/>
            <p:nvPr/>
          </p:nvSpPr>
          <p:spPr>
            <a:xfrm rot="5400000">
              <a:off x="6946218" y="52646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55" name="54 Conector angular"/>
          <p:cNvCxnSpPr>
            <a:stCxn id="119" idx="2"/>
            <a:endCxn id="107" idx="3"/>
          </p:cNvCxnSpPr>
          <p:nvPr/>
        </p:nvCxnSpPr>
        <p:spPr>
          <a:xfrm rot="5400000">
            <a:off x="7108075" y="5866005"/>
            <a:ext cx="1002769" cy="764356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angular"/>
          <p:cNvCxnSpPr>
            <a:stCxn id="119" idx="0"/>
            <a:endCxn id="108" idx="3"/>
          </p:cNvCxnSpPr>
          <p:nvPr/>
        </p:nvCxnSpPr>
        <p:spPr>
          <a:xfrm rot="16200000" flipV="1">
            <a:off x="6603883" y="3944792"/>
            <a:ext cx="2564448" cy="211060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Rectángulo"/>
          <p:cNvSpPr/>
          <p:nvPr/>
        </p:nvSpPr>
        <p:spPr>
          <a:xfrm>
            <a:off x="982494" y="5847107"/>
            <a:ext cx="3482502" cy="3372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476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5" grpId="0" animBg="1"/>
      <p:bldP spid="6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Enforce a </a:t>
            </a:r>
            <a:r>
              <a:rPr lang="en-US" dirty="0" smtClean="0">
                <a:solidFill>
                  <a:srgbClr val="FF0000"/>
                </a:solidFill>
              </a:rPr>
              <a:t>FIFO </a:t>
            </a:r>
            <a:r>
              <a:rPr lang="en-US" dirty="0">
                <a:solidFill>
                  <a:srgbClr val="FF0000"/>
                </a:solidFill>
              </a:rPr>
              <a:t>behavior </a:t>
            </a:r>
            <a:r>
              <a:rPr lang="en-US" dirty="0" smtClean="0"/>
              <a:t>(first </a:t>
            </a:r>
            <a:r>
              <a:rPr lang="en-US" dirty="0"/>
              <a:t>in, first out)</a:t>
            </a:r>
          </a:p>
          <a:p>
            <a:pPr lvl="1"/>
            <a:r>
              <a:rPr lang="en-US" dirty="0"/>
              <a:t>It is based on an array</a:t>
            </a:r>
          </a:p>
          <a:p>
            <a:pPr lvl="1"/>
            <a:r>
              <a:rPr lang="en-US" dirty="0"/>
              <a:t>It overrides the random access of an array by a </a:t>
            </a:r>
            <a:r>
              <a:rPr lang="en-US" dirty="0" smtClean="0"/>
              <a:t>FIFO </a:t>
            </a:r>
            <a:r>
              <a:rPr lang="en-US" dirty="0"/>
              <a:t>access</a:t>
            </a:r>
          </a:p>
          <a:p>
            <a:endParaRPr lang="en-US" dirty="0"/>
          </a:p>
        </p:txBody>
      </p:sp>
      <p:grpSp>
        <p:nvGrpSpPr>
          <p:cNvPr id="4" name="3 Grupo"/>
          <p:cNvGrpSpPr/>
          <p:nvPr/>
        </p:nvGrpSpPr>
        <p:grpSpPr>
          <a:xfrm rot="16200000">
            <a:off x="10142" y="4332155"/>
            <a:ext cx="3793908" cy="934363"/>
            <a:chOff x="2032073" y="3418749"/>
            <a:chExt cx="3793908" cy="934363"/>
          </a:xfrm>
        </p:grpSpPr>
        <p:sp>
          <p:nvSpPr>
            <p:cNvPr id="5" name="4 Rectángulo"/>
            <p:cNvSpPr/>
            <p:nvPr/>
          </p:nvSpPr>
          <p:spPr>
            <a:xfrm>
              <a:off x="329083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5 Rectángulo"/>
            <p:cNvSpPr/>
            <p:nvPr/>
          </p:nvSpPr>
          <p:spPr>
            <a:xfrm>
              <a:off x="390937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421864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451497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482424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513351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544278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11 CuadroTexto"/>
            <p:cNvSpPr txBox="1"/>
            <p:nvPr/>
          </p:nvSpPr>
          <p:spPr>
            <a:xfrm rot="5400000">
              <a:off x="2066698" y="369044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3" name="12 CuadroTexto"/>
            <p:cNvSpPr txBox="1"/>
            <p:nvPr/>
          </p:nvSpPr>
          <p:spPr>
            <a:xfrm rot="5400000">
              <a:off x="5318149" y="3557249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1023</a:t>
              </a:r>
              <a:endParaRPr lang="en-US" dirty="0"/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205375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236302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267229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298156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360010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3612715" y="2869736"/>
            <a:ext cx="2418753" cy="3802256"/>
            <a:chOff x="3612715" y="2869736"/>
            <a:chExt cx="2418753" cy="3802256"/>
          </a:xfrm>
        </p:grpSpPr>
        <p:grpSp>
          <p:nvGrpSpPr>
            <p:cNvPr id="20" name="19 Grupo"/>
            <p:cNvGrpSpPr/>
            <p:nvPr/>
          </p:nvGrpSpPr>
          <p:grpSpPr>
            <a:xfrm rot="16200000">
              <a:off x="2422601" y="4299508"/>
              <a:ext cx="3793908" cy="934363"/>
              <a:chOff x="2032073" y="3418749"/>
              <a:chExt cx="3793908" cy="934363"/>
            </a:xfrm>
          </p:grpSpPr>
          <p:sp>
            <p:nvSpPr>
              <p:cNvPr id="30" name="29 Rectángulo"/>
              <p:cNvSpPr/>
              <p:nvPr/>
            </p:nvSpPr>
            <p:spPr>
              <a:xfrm>
                <a:off x="329083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30 Rectángulo"/>
              <p:cNvSpPr/>
              <p:nvPr/>
            </p:nvSpPr>
            <p:spPr>
              <a:xfrm>
                <a:off x="390937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31 Rectángulo"/>
              <p:cNvSpPr/>
              <p:nvPr/>
            </p:nvSpPr>
            <p:spPr>
              <a:xfrm>
                <a:off x="421864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32 Rectángulo"/>
              <p:cNvSpPr/>
              <p:nvPr/>
            </p:nvSpPr>
            <p:spPr>
              <a:xfrm>
                <a:off x="451497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33 Rectángulo"/>
              <p:cNvSpPr/>
              <p:nvPr/>
            </p:nvSpPr>
            <p:spPr>
              <a:xfrm>
                <a:off x="482424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34 Rectángulo"/>
              <p:cNvSpPr/>
              <p:nvPr/>
            </p:nvSpPr>
            <p:spPr>
              <a:xfrm>
                <a:off x="513351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35 Rectángulo"/>
              <p:cNvSpPr/>
              <p:nvPr/>
            </p:nvSpPr>
            <p:spPr>
              <a:xfrm>
                <a:off x="544278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36 CuadroTexto"/>
              <p:cNvSpPr txBox="1"/>
              <p:nvPr/>
            </p:nvSpPr>
            <p:spPr>
              <a:xfrm rot="5400000">
                <a:off x="2066698" y="369044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38" name="37 CuadroTexto"/>
              <p:cNvSpPr txBox="1"/>
              <p:nvPr/>
            </p:nvSpPr>
            <p:spPr>
              <a:xfrm rot="5400000">
                <a:off x="5318149" y="3557249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1023</a:t>
                </a:r>
                <a:endParaRPr lang="en-US" dirty="0"/>
              </a:p>
            </p:txBody>
          </p:sp>
          <p:sp>
            <p:nvSpPr>
              <p:cNvPr id="39" name="38 Rectángulo"/>
              <p:cNvSpPr/>
              <p:nvPr/>
            </p:nvSpPr>
            <p:spPr>
              <a:xfrm>
                <a:off x="205375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39 Rectángulo"/>
              <p:cNvSpPr/>
              <p:nvPr/>
            </p:nvSpPr>
            <p:spPr>
              <a:xfrm>
                <a:off x="236302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40 Rectángulo"/>
              <p:cNvSpPr/>
              <p:nvPr/>
            </p:nvSpPr>
            <p:spPr>
              <a:xfrm>
                <a:off x="267229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41 Rectángulo"/>
              <p:cNvSpPr/>
              <p:nvPr/>
            </p:nvSpPr>
            <p:spPr>
              <a:xfrm>
                <a:off x="298156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42 Rectángulo"/>
              <p:cNvSpPr/>
              <p:nvPr/>
            </p:nvSpPr>
            <p:spPr>
              <a:xfrm>
                <a:off x="360010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20 CuadroTexto"/>
            <p:cNvSpPr txBox="1"/>
            <p:nvPr/>
          </p:nvSpPr>
          <p:spPr>
            <a:xfrm>
              <a:off x="4971562" y="6302660"/>
              <a:ext cx="1059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enqueue</a:t>
              </a:r>
              <a:endParaRPr lang="en-US" dirty="0"/>
            </a:p>
          </p:txBody>
        </p:sp>
        <p:cxnSp>
          <p:nvCxnSpPr>
            <p:cNvPr id="22" name="21 Conector recto de flecha"/>
            <p:cNvCxnSpPr>
              <a:stCxn id="21" idx="1"/>
              <a:endCxn id="39" idx="2"/>
            </p:cNvCxnSpPr>
            <p:nvPr/>
          </p:nvCxnSpPr>
          <p:spPr>
            <a:xfrm flipH="1">
              <a:off x="4786737" y="6487326"/>
              <a:ext cx="184825" cy="1"/>
            </a:xfrm>
            <a:prstGeom prst="straightConnector1">
              <a:avLst/>
            </a:prstGeom>
            <a:ln>
              <a:solidFill>
                <a:schemeClr val="accent5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CuadroTexto"/>
            <p:cNvSpPr txBox="1"/>
            <p:nvPr/>
          </p:nvSpPr>
          <p:spPr>
            <a:xfrm>
              <a:off x="4971562" y="5993390"/>
              <a:ext cx="1059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enqueue</a:t>
              </a:r>
              <a:endParaRPr lang="en-US" dirty="0"/>
            </a:p>
          </p:txBody>
        </p:sp>
        <p:cxnSp>
          <p:nvCxnSpPr>
            <p:cNvPr id="24" name="23 Conector recto de flecha"/>
            <p:cNvCxnSpPr>
              <a:stCxn id="23" idx="1"/>
            </p:cNvCxnSpPr>
            <p:nvPr/>
          </p:nvCxnSpPr>
          <p:spPr>
            <a:xfrm flipH="1">
              <a:off x="4786738" y="6178056"/>
              <a:ext cx="184824" cy="1"/>
            </a:xfrm>
            <a:prstGeom prst="straightConnector1">
              <a:avLst/>
            </a:prstGeom>
            <a:ln>
              <a:solidFill>
                <a:schemeClr val="accent5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CuadroTexto"/>
            <p:cNvSpPr txBox="1"/>
            <p:nvPr/>
          </p:nvSpPr>
          <p:spPr>
            <a:xfrm>
              <a:off x="4971562" y="4146105"/>
              <a:ext cx="1059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enqueue</a:t>
              </a:r>
              <a:endParaRPr lang="en-US" dirty="0"/>
            </a:p>
          </p:txBody>
        </p:sp>
        <p:cxnSp>
          <p:nvCxnSpPr>
            <p:cNvPr id="26" name="25 Conector recto de flecha"/>
            <p:cNvCxnSpPr>
              <a:stCxn id="25" idx="1"/>
            </p:cNvCxnSpPr>
            <p:nvPr/>
          </p:nvCxnSpPr>
          <p:spPr>
            <a:xfrm flipH="1">
              <a:off x="4786738" y="4330771"/>
              <a:ext cx="184824" cy="1"/>
            </a:xfrm>
            <a:prstGeom prst="straightConnector1">
              <a:avLst/>
            </a:prstGeom>
            <a:ln>
              <a:solidFill>
                <a:schemeClr val="accent5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 de flecha"/>
            <p:cNvCxnSpPr/>
            <p:nvPr/>
          </p:nvCxnSpPr>
          <p:spPr>
            <a:xfrm flipH="1">
              <a:off x="4284411" y="4322435"/>
              <a:ext cx="184825" cy="1"/>
            </a:xfrm>
            <a:prstGeom prst="straightConnector1">
              <a:avLst/>
            </a:prstGeom>
            <a:ln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27 CuadroTexto"/>
            <p:cNvSpPr txBox="1"/>
            <p:nvPr/>
          </p:nvSpPr>
          <p:spPr>
            <a:xfrm>
              <a:off x="3612715" y="4132462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peek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9" name="28 Conector recto de flecha"/>
            <p:cNvCxnSpPr>
              <a:stCxn id="23" idx="0"/>
              <a:endCxn id="25" idx="2"/>
            </p:cNvCxnSpPr>
            <p:nvPr/>
          </p:nvCxnSpPr>
          <p:spPr>
            <a:xfrm flipV="1">
              <a:off x="5501515" y="4515437"/>
              <a:ext cx="0" cy="1477953"/>
            </a:xfrm>
            <a:prstGeom prst="straightConnector1">
              <a:avLst/>
            </a:prstGeom>
            <a:ln>
              <a:solidFill>
                <a:schemeClr val="accent5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43 Grupo"/>
          <p:cNvGrpSpPr/>
          <p:nvPr/>
        </p:nvGrpSpPr>
        <p:grpSpPr>
          <a:xfrm>
            <a:off x="6047618" y="2848054"/>
            <a:ext cx="2402723" cy="3810360"/>
            <a:chOff x="6047618" y="2848054"/>
            <a:chExt cx="2402723" cy="3810360"/>
          </a:xfrm>
        </p:grpSpPr>
        <p:grpSp>
          <p:nvGrpSpPr>
            <p:cNvPr id="45" name="44 Grupo"/>
            <p:cNvGrpSpPr/>
            <p:nvPr/>
          </p:nvGrpSpPr>
          <p:grpSpPr>
            <a:xfrm rot="16200000">
              <a:off x="4835062" y="4277826"/>
              <a:ext cx="3793908" cy="934363"/>
              <a:chOff x="2032073" y="3418749"/>
              <a:chExt cx="3793908" cy="934363"/>
            </a:xfrm>
          </p:grpSpPr>
          <p:sp>
            <p:nvSpPr>
              <p:cNvPr id="53" name="52 Rectángulo"/>
              <p:cNvSpPr/>
              <p:nvPr/>
            </p:nvSpPr>
            <p:spPr>
              <a:xfrm>
                <a:off x="329083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53 Rectángulo"/>
              <p:cNvSpPr/>
              <p:nvPr/>
            </p:nvSpPr>
            <p:spPr>
              <a:xfrm>
                <a:off x="390937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54 Rectángulo"/>
              <p:cNvSpPr/>
              <p:nvPr/>
            </p:nvSpPr>
            <p:spPr>
              <a:xfrm>
                <a:off x="421864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55 Rectángulo"/>
              <p:cNvSpPr/>
              <p:nvPr/>
            </p:nvSpPr>
            <p:spPr>
              <a:xfrm>
                <a:off x="451497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56 Rectángulo"/>
              <p:cNvSpPr/>
              <p:nvPr/>
            </p:nvSpPr>
            <p:spPr>
              <a:xfrm>
                <a:off x="482424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57 Rectángulo"/>
              <p:cNvSpPr/>
              <p:nvPr/>
            </p:nvSpPr>
            <p:spPr>
              <a:xfrm>
                <a:off x="513351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58 Rectángulo"/>
              <p:cNvSpPr/>
              <p:nvPr/>
            </p:nvSpPr>
            <p:spPr>
              <a:xfrm>
                <a:off x="544278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59 CuadroTexto"/>
              <p:cNvSpPr txBox="1"/>
              <p:nvPr/>
            </p:nvSpPr>
            <p:spPr>
              <a:xfrm rot="5400000">
                <a:off x="2066698" y="369044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61" name="60 CuadroTexto"/>
              <p:cNvSpPr txBox="1"/>
              <p:nvPr/>
            </p:nvSpPr>
            <p:spPr>
              <a:xfrm rot="5400000">
                <a:off x="5318149" y="3557249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1023</a:t>
                </a:r>
                <a:endParaRPr lang="en-US" dirty="0"/>
              </a:p>
            </p:txBody>
          </p:sp>
          <p:sp>
            <p:nvSpPr>
              <p:cNvPr id="62" name="61 Rectángulo"/>
              <p:cNvSpPr/>
              <p:nvPr/>
            </p:nvSpPr>
            <p:spPr>
              <a:xfrm>
                <a:off x="2053754" y="4065080"/>
                <a:ext cx="309270" cy="288032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62 Rectángulo"/>
              <p:cNvSpPr/>
              <p:nvPr/>
            </p:nvSpPr>
            <p:spPr>
              <a:xfrm>
                <a:off x="2363024" y="4065080"/>
                <a:ext cx="309270" cy="288032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63 Rectángulo"/>
              <p:cNvSpPr/>
              <p:nvPr/>
            </p:nvSpPr>
            <p:spPr>
              <a:xfrm>
                <a:off x="2672294" y="4065080"/>
                <a:ext cx="309270" cy="288032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64 Rectángulo"/>
              <p:cNvSpPr/>
              <p:nvPr/>
            </p:nvSpPr>
            <p:spPr>
              <a:xfrm>
                <a:off x="2981564" y="4065080"/>
                <a:ext cx="309270" cy="288032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65 Rectángulo"/>
              <p:cNvSpPr/>
              <p:nvPr/>
            </p:nvSpPr>
            <p:spPr>
              <a:xfrm>
                <a:off x="360010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45 CuadroTexto"/>
            <p:cNvSpPr txBox="1"/>
            <p:nvPr/>
          </p:nvSpPr>
          <p:spPr>
            <a:xfrm>
              <a:off x="7384023" y="5350811"/>
              <a:ext cx="1066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dequeue</a:t>
              </a:r>
              <a:endParaRPr lang="en-US" dirty="0"/>
            </a:p>
          </p:txBody>
        </p:sp>
        <p:cxnSp>
          <p:nvCxnSpPr>
            <p:cNvPr id="47" name="46 Conector recto de flecha"/>
            <p:cNvCxnSpPr>
              <a:stCxn id="46" idx="1"/>
            </p:cNvCxnSpPr>
            <p:nvPr/>
          </p:nvCxnSpPr>
          <p:spPr>
            <a:xfrm flipH="1">
              <a:off x="7199199" y="5535477"/>
              <a:ext cx="18482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47 CuadroTexto"/>
            <p:cNvSpPr txBox="1"/>
            <p:nvPr/>
          </p:nvSpPr>
          <p:spPr>
            <a:xfrm>
              <a:off x="7384023" y="6289082"/>
              <a:ext cx="1066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dequeue</a:t>
              </a:r>
              <a:endParaRPr lang="en-US" dirty="0"/>
            </a:p>
          </p:txBody>
        </p:sp>
        <p:cxnSp>
          <p:nvCxnSpPr>
            <p:cNvPr id="49" name="48 Conector recto de flecha"/>
            <p:cNvCxnSpPr>
              <a:stCxn id="48" idx="1"/>
            </p:cNvCxnSpPr>
            <p:nvPr/>
          </p:nvCxnSpPr>
          <p:spPr>
            <a:xfrm flipH="1">
              <a:off x="7199199" y="6473748"/>
              <a:ext cx="18482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Conector recto de flecha"/>
            <p:cNvCxnSpPr>
              <a:stCxn id="46" idx="2"/>
              <a:endCxn id="48" idx="0"/>
            </p:cNvCxnSpPr>
            <p:nvPr/>
          </p:nvCxnSpPr>
          <p:spPr>
            <a:xfrm>
              <a:off x="7917182" y="5720143"/>
              <a:ext cx="0" cy="568939"/>
            </a:xfrm>
            <a:prstGeom prst="straightConnector1">
              <a:avLst/>
            </a:prstGeom>
            <a:ln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 de flecha"/>
            <p:cNvCxnSpPr/>
            <p:nvPr/>
          </p:nvCxnSpPr>
          <p:spPr>
            <a:xfrm flipH="1">
              <a:off x="6719314" y="4306838"/>
              <a:ext cx="184825" cy="1"/>
            </a:xfrm>
            <a:prstGeom prst="straightConnector1">
              <a:avLst/>
            </a:prstGeom>
            <a:ln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51 CuadroTexto"/>
            <p:cNvSpPr txBox="1"/>
            <p:nvPr/>
          </p:nvSpPr>
          <p:spPr>
            <a:xfrm>
              <a:off x="6047618" y="4116865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peek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67" name="66 Grupo"/>
          <p:cNvGrpSpPr/>
          <p:nvPr/>
        </p:nvGrpSpPr>
        <p:grpSpPr>
          <a:xfrm>
            <a:off x="554886" y="3238203"/>
            <a:ext cx="6256840" cy="693711"/>
            <a:chOff x="554886" y="3238203"/>
            <a:chExt cx="6256840" cy="693711"/>
          </a:xfrm>
        </p:grpSpPr>
        <p:sp>
          <p:nvSpPr>
            <p:cNvPr id="68" name="67 CuadroTexto"/>
            <p:cNvSpPr txBox="1"/>
            <p:nvPr/>
          </p:nvSpPr>
          <p:spPr>
            <a:xfrm>
              <a:off x="554886" y="3271686"/>
              <a:ext cx="10374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accent1">
                      <a:lumMod val="75000"/>
                    </a:schemeClr>
                  </a:solidFill>
                </a:rPr>
                <a:t>isEmpty</a:t>
              </a:r>
              <a:endParaRPr lang="en-US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en-US" dirty="0"/>
                <a:t> </a:t>
              </a:r>
              <a:r>
                <a:rPr lang="en-US" dirty="0" smtClean="0"/>
                <a:t> true</a:t>
              </a:r>
              <a:endParaRPr lang="en-US" dirty="0"/>
            </a:p>
          </p:txBody>
        </p:sp>
        <p:sp>
          <p:nvSpPr>
            <p:cNvPr id="69" name="68 CuadroTexto"/>
            <p:cNvSpPr txBox="1"/>
            <p:nvPr/>
          </p:nvSpPr>
          <p:spPr>
            <a:xfrm>
              <a:off x="3093983" y="3285583"/>
              <a:ext cx="10374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accent1">
                      <a:lumMod val="75000"/>
                    </a:schemeClr>
                  </a:solidFill>
                </a:rPr>
                <a:t>isEmpty</a:t>
              </a:r>
              <a:endParaRPr lang="en-US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en-US" dirty="0"/>
                <a:t> </a:t>
              </a:r>
              <a:r>
                <a:rPr lang="en-US" dirty="0" smtClean="0"/>
                <a:t> false</a:t>
              </a:r>
              <a:endParaRPr lang="en-US" dirty="0"/>
            </a:p>
          </p:txBody>
        </p:sp>
        <p:cxnSp>
          <p:nvCxnSpPr>
            <p:cNvPr id="70" name="69 Conector recto de flecha"/>
            <p:cNvCxnSpPr/>
            <p:nvPr/>
          </p:nvCxnSpPr>
          <p:spPr>
            <a:xfrm flipH="1">
              <a:off x="1592350" y="3440217"/>
              <a:ext cx="170730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Conector recto de flecha"/>
            <p:cNvCxnSpPr/>
            <p:nvPr/>
          </p:nvCxnSpPr>
          <p:spPr>
            <a:xfrm flipH="1">
              <a:off x="4122237" y="3449600"/>
              <a:ext cx="170730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71 CuadroTexto"/>
            <p:cNvSpPr txBox="1"/>
            <p:nvPr/>
          </p:nvSpPr>
          <p:spPr>
            <a:xfrm>
              <a:off x="5612742" y="3238203"/>
              <a:ext cx="10374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accent1">
                      <a:lumMod val="75000"/>
                    </a:schemeClr>
                  </a:solidFill>
                </a:rPr>
                <a:t>isEmpty</a:t>
              </a:r>
              <a:endParaRPr lang="en-US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en-US" dirty="0"/>
                <a:t> </a:t>
              </a:r>
              <a:r>
                <a:rPr lang="en-US" dirty="0" smtClean="0"/>
                <a:t> false</a:t>
              </a:r>
              <a:endParaRPr lang="en-US" dirty="0"/>
            </a:p>
          </p:txBody>
        </p:sp>
        <p:cxnSp>
          <p:nvCxnSpPr>
            <p:cNvPr id="73" name="72 Conector recto de flecha"/>
            <p:cNvCxnSpPr/>
            <p:nvPr/>
          </p:nvCxnSpPr>
          <p:spPr>
            <a:xfrm flipH="1">
              <a:off x="6640996" y="3402220"/>
              <a:ext cx="170730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97 Grupo"/>
          <p:cNvGrpSpPr/>
          <p:nvPr/>
        </p:nvGrpSpPr>
        <p:grpSpPr>
          <a:xfrm>
            <a:off x="7194464" y="3402222"/>
            <a:ext cx="1515723" cy="1982723"/>
            <a:chOff x="7194464" y="3402222"/>
            <a:chExt cx="1515723" cy="1982723"/>
          </a:xfrm>
        </p:grpSpPr>
        <p:sp>
          <p:nvSpPr>
            <p:cNvPr id="96" name="95 Rectángulo redondeado"/>
            <p:cNvSpPr/>
            <p:nvPr/>
          </p:nvSpPr>
          <p:spPr>
            <a:xfrm>
              <a:off x="7548664" y="3931914"/>
              <a:ext cx="1128408" cy="145128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5" name="94 Grupo"/>
            <p:cNvGrpSpPr/>
            <p:nvPr/>
          </p:nvGrpSpPr>
          <p:grpSpPr>
            <a:xfrm>
              <a:off x="7194464" y="4090869"/>
              <a:ext cx="1357029" cy="1294076"/>
              <a:chOff x="7194464" y="4090869"/>
              <a:chExt cx="1357029" cy="1294076"/>
            </a:xfrm>
          </p:grpSpPr>
          <p:grpSp>
            <p:nvGrpSpPr>
              <p:cNvPr id="89" name="88 Grupo"/>
              <p:cNvGrpSpPr/>
              <p:nvPr/>
            </p:nvGrpSpPr>
            <p:grpSpPr>
              <a:xfrm>
                <a:off x="7194464" y="4090869"/>
                <a:ext cx="1352294" cy="369332"/>
                <a:chOff x="7199198" y="5332546"/>
                <a:chExt cx="1352294" cy="369332"/>
              </a:xfrm>
            </p:grpSpPr>
            <p:cxnSp>
              <p:nvCxnSpPr>
                <p:cNvPr id="90" name="89 Conector recto de flecha"/>
                <p:cNvCxnSpPr/>
                <p:nvPr/>
              </p:nvCxnSpPr>
              <p:spPr>
                <a:xfrm flipH="1">
                  <a:off x="7199198" y="5537834"/>
                  <a:ext cx="553747" cy="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1" name="90 CuadroTexto"/>
                <p:cNvSpPr txBox="1"/>
                <p:nvPr/>
              </p:nvSpPr>
              <p:spPr>
                <a:xfrm>
                  <a:off x="7679137" y="5332546"/>
                  <a:ext cx="8723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index1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2" name="91 Grupo"/>
              <p:cNvGrpSpPr/>
              <p:nvPr/>
            </p:nvGrpSpPr>
            <p:grpSpPr>
              <a:xfrm>
                <a:off x="7199199" y="5015613"/>
                <a:ext cx="1352294" cy="369332"/>
                <a:chOff x="7199198" y="5332546"/>
                <a:chExt cx="1352294" cy="369332"/>
              </a:xfrm>
            </p:grpSpPr>
            <p:cxnSp>
              <p:nvCxnSpPr>
                <p:cNvPr id="93" name="92 Conector recto de flecha"/>
                <p:cNvCxnSpPr/>
                <p:nvPr/>
              </p:nvCxnSpPr>
              <p:spPr>
                <a:xfrm flipH="1">
                  <a:off x="7199198" y="5537834"/>
                  <a:ext cx="553747" cy="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4" name="93 CuadroTexto"/>
                <p:cNvSpPr txBox="1"/>
                <p:nvPr/>
              </p:nvSpPr>
              <p:spPr>
                <a:xfrm>
                  <a:off x="7679137" y="5332546"/>
                  <a:ext cx="8723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index2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97" name="96 CuadroTexto"/>
            <p:cNvSpPr txBox="1"/>
            <p:nvPr/>
          </p:nvSpPr>
          <p:spPr>
            <a:xfrm>
              <a:off x="7679136" y="3402222"/>
              <a:ext cx="10310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+mj-lt"/>
                </a:rPr>
                <a:t>status</a:t>
              </a:r>
              <a:endParaRPr lang="en-US" sz="2400" dirty="0">
                <a:solidFill>
                  <a:srgbClr val="FF0000"/>
                </a:solidFill>
                <a:latin typeface="+mj-lt"/>
              </a:endParaRPr>
            </a:p>
          </p:txBody>
        </p:sp>
      </p:grpSp>
      <p:cxnSp>
        <p:nvCxnSpPr>
          <p:cNvPr id="99" name="98 Conector angular"/>
          <p:cNvCxnSpPr/>
          <p:nvPr/>
        </p:nvCxnSpPr>
        <p:spPr>
          <a:xfrm rot="16200000" flipH="1">
            <a:off x="5206034" y="4771132"/>
            <a:ext cx="3698296" cy="12700"/>
          </a:xfrm>
          <a:prstGeom prst="bentConnector5">
            <a:avLst>
              <a:gd name="adj1" fmla="val -3551"/>
              <a:gd name="adj2" fmla="val 14353772"/>
              <a:gd name="adj3" fmla="val 104077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15</a:t>
            </a:fld>
            <a:endParaRPr lang="es-ES"/>
          </a:p>
        </p:txBody>
      </p:sp>
      <p:sp>
        <p:nvSpPr>
          <p:cNvPr id="76" name="7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242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Enforce a </a:t>
            </a:r>
            <a:r>
              <a:rPr lang="en-US" dirty="0" smtClean="0">
                <a:solidFill>
                  <a:srgbClr val="FF0000"/>
                </a:solidFill>
              </a:rPr>
              <a:t>FIFO </a:t>
            </a:r>
            <a:r>
              <a:rPr lang="en-US" dirty="0">
                <a:solidFill>
                  <a:srgbClr val="FF0000"/>
                </a:solidFill>
              </a:rPr>
              <a:t>behavior </a:t>
            </a:r>
            <a:r>
              <a:rPr lang="en-US" dirty="0" smtClean="0"/>
              <a:t>(first </a:t>
            </a:r>
            <a:r>
              <a:rPr lang="en-US" dirty="0"/>
              <a:t>in, first out)</a:t>
            </a:r>
          </a:p>
          <a:p>
            <a:pPr lvl="1"/>
            <a:r>
              <a:rPr lang="en-US" dirty="0"/>
              <a:t>It is based on an array</a:t>
            </a:r>
          </a:p>
          <a:p>
            <a:pPr lvl="1"/>
            <a:r>
              <a:rPr lang="en-US" dirty="0"/>
              <a:t>It overrides the random access of an array by a </a:t>
            </a:r>
            <a:r>
              <a:rPr lang="en-US" dirty="0" smtClean="0"/>
              <a:t>FIFO </a:t>
            </a:r>
            <a:r>
              <a:rPr lang="en-US" dirty="0"/>
              <a:t>access</a:t>
            </a:r>
          </a:p>
          <a:p>
            <a:endParaRPr lang="en-US" dirty="0"/>
          </a:p>
        </p:txBody>
      </p:sp>
      <p:grpSp>
        <p:nvGrpSpPr>
          <p:cNvPr id="44" name="43 Grupo"/>
          <p:cNvGrpSpPr/>
          <p:nvPr/>
        </p:nvGrpSpPr>
        <p:grpSpPr>
          <a:xfrm>
            <a:off x="6047618" y="2848054"/>
            <a:ext cx="2402723" cy="3810360"/>
            <a:chOff x="6047618" y="2848054"/>
            <a:chExt cx="2402723" cy="3810360"/>
          </a:xfrm>
        </p:grpSpPr>
        <p:grpSp>
          <p:nvGrpSpPr>
            <p:cNvPr id="45" name="44 Grupo"/>
            <p:cNvGrpSpPr/>
            <p:nvPr/>
          </p:nvGrpSpPr>
          <p:grpSpPr>
            <a:xfrm rot="16200000">
              <a:off x="4835062" y="4277826"/>
              <a:ext cx="3793908" cy="934363"/>
              <a:chOff x="2032073" y="3418749"/>
              <a:chExt cx="3793908" cy="934363"/>
            </a:xfrm>
          </p:grpSpPr>
          <p:sp>
            <p:nvSpPr>
              <p:cNvPr id="53" name="52 Rectángulo"/>
              <p:cNvSpPr/>
              <p:nvPr/>
            </p:nvSpPr>
            <p:spPr>
              <a:xfrm>
                <a:off x="329083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53 Rectángulo"/>
              <p:cNvSpPr/>
              <p:nvPr/>
            </p:nvSpPr>
            <p:spPr>
              <a:xfrm>
                <a:off x="390937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54 Rectángulo"/>
              <p:cNvSpPr/>
              <p:nvPr/>
            </p:nvSpPr>
            <p:spPr>
              <a:xfrm>
                <a:off x="421864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55 Rectángulo"/>
              <p:cNvSpPr/>
              <p:nvPr/>
            </p:nvSpPr>
            <p:spPr>
              <a:xfrm>
                <a:off x="451497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56 Rectángulo"/>
              <p:cNvSpPr/>
              <p:nvPr/>
            </p:nvSpPr>
            <p:spPr>
              <a:xfrm>
                <a:off x="482424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57 Rectángulo"/>
              <p:cNvSpPr/>
              <p:nvPr/>
            </p:nvSpPr>
            <p:spPr>
              <a:xfrm>
                <a:off x="513351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58 Rectángulo"/>
              <p:cNvSpPr/>
              <p:nvPr/>
            </p:nvSpPr>
            <p:spPr>
              <a:xfrm>
                <a:off x="544278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59 CuadroTexto"/>
              <p:cNvSpPr txBox="1"/>
              <p:nvPr/>
            </p:nvSpPr>
            <p:spPr>
              <a:xfrm rot="5400000">
                <a:off x="2066698" y="369044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61" name="60 CuadroTexto"/>
              <p:cNvSpPr txBox="1"/>
              <p:nvPr/>
            </p:nvSpPr>
            <p:spPr>
              <a:xfrm rot="5400000">
                <a:off x="5318149" y="3557249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1023</a:t>
                </a:r>
                <a:endParaRPr lang="en-US" dirty="0"/>
              </a:p>
            </p:txBody>
          </p:sp>
          <p:sp>
            <p:nvSpPr>
              <p:cNvPr id="62" name="61 Rectángulo"/>
              <p:cNvSpPr/>
              <p:nvPr/>
            </p:nvSpPr>
            <p:spPr>
              <a:xfrm>
                <a:off x="2053754" y="4065080"/>
                <a:ext cx="309270" cy="288032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62 Rectángulo"/>
              <p:cNvSpPr/>
              <p:nvPr/>
            </p:nvSpPr>
            <p:spPr>
              <a:xfrm>
                <a:off x="2363024" y="4065080"/>
                <a:ext cx="309270" cy="288032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63 Rectángulo"/>
              <p:cNvSpPr/>
              <p:nvPr/>
            </p:nvSpPr>
            <p:spPr>
              <a:xfrm>
                <a:off x="2672294" y="4065080"/>
                <a:ext cx="309270" cy="288032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64 Rectángulo"/>
              <p:cNvSpPr/>
              <p:nvPr/>
            </p:nvSpPr>
            <p:spPr>
              <a:xfrm>
                <a:off x="2981564" y="4065080"/>
                <a:ext cx="309270" cy="288032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65 Rectángulo"/>
              <p:cNvSpPr/>
              <p:nvPr/>
            </p:nvSpPr>
            <p:spPr>
              <a:xfrm>
                <a:off x="360010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45 CuadroTexto"/>
            <p:cNvSpPr txBox="1"/>
            <p:nvPr/>
          </p:nvSpPr>
          <p:spPr>
            <a:xfrm>
              <a:off x="7384023" y="5350811"/>
              <a:ext cx="1066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dequeue</a:t>
              </a:r>
              <a:endParaRPr lang="en-US" dirty="0"/>
            </a:p>
          </p:txBody>
        </p:sp>
        <p:cxnSp>
          <p:nvCxnSpPr>
            <p:cNvPr id="47" name="46 Conector recto de flecha"/>
            <p:cNvCxnSpPr>
              <a:stCxn id="46" idx="1"/>
            </p:cNvCxnSpPr>
            <p:nvPr/>
          </p:nvCxnSpPr>
          <p:spPr>
            <a:xfrm flipH="1">
              <a:off x="7199199" y="5535477"/>
              <a:ext cx="18482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47 CuadroTexto"/>
            <p:cNvSpPr txBox="1"/>
            <p:nvPr/>
          </p:nvSpPr>
          <p:spPr>
            <a:xfrm>
              <a:off x="7384023" y="6289082"/>
              <a:ext cx="1066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dequeue</a:t>
              </a:r>
              <a:endParaRPr lang="en-US" dirty="0"/>
            </a:p>
          </p:txBody>
        </p:sp>
        <p:cxnSp>
          <p:nvCxnSpPr>
            <p:cNvPr id="49" name="48 Conector recto de flecha"/>
            <p:cNvCxnSpPr>
              <a:stCxn id="48" idx="1"/>
            </p:cNvCxnSpPr>
            <p:nvPr/>
          </p:nvCxnSpPr>
          <p:spPr>
            <a:xfrm flipH="1">
              <a:off x="7199199" y="6473748"/>
              <a:ext cx="18482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Conector recto de flecha"/>
            <p:cNvCxnSpPr>
              <a:stCxn id="46" idx="2"/>
              <a:endCxn id="48" idx="0"/>
            </p:cNvCxnSpPr>
            <p:nvPr/>
          </p:nvCxnSpPr>
          <p:spPr>
            <a:xfrm>
              <a:off x="7917182" y="5720143"/>
              <a:ext cx="0" cy="56893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 de flecha"/>
            <p:cNvCxnSpPr/>
            <p:nvPr/>
          </p:nvCxnSpPr>
          <p:spPr>
            <a:xfrm flipH="1">
              <a:off x="6719314" y="4306838"/>
              <a:ext cx="184825" cy="1"/>
            </a:xfrm>
            <a:prstGeom prst="straightConnector1">
              <a:avLst/>
            </a:prstGeom>
            <a:ln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51 CuadroTexto"/>
            <p:cNvSpPr txBox="1"/>
            <p:nvPr/>
          </p:nvSpPr>
          <p:spPr>
            <a:xfrm>
              <a:off x="6047618" y="4116865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peek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67" name="66 Grupo"/>
          <p:cNvGrpSpPr/>
          <p:nvPr/>
        </p:nvGrpSpPr>
        <p:grpSpPr>
          <a:xfrm>
            <a:off x="5612742" y="3238203"/>
            <a:ext cx="1198984" cy="646331"/>
            <a:chOff x="5612742" y="3238203"/>
            <a:chExt cx="1198984" cy="646331"/>
          </a:xfrm>
        </p:grpSpPr>
        <p:sp>
          <p:nvSpPr>
            <p:cNvPr id="72" name="71 CuadroTexto"/>
            <p:cNvSpPr txBox="1"/>
            <p:nvPr/>
          </p:nvSpPr>
          <p:spPr>
            <a:xfrm>
              <a:off x="5612742" y="3238203"/>
              <a:ext cx="10374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accent1">
                      <a:lumMod val="75000"/>
                    </a:schemeClr>
                  </a:solidFill>
                </a:rPr>
                <a:t>isEmpty</a:t>
              </a:r>
              <a:endParaRPr lang="en-US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en-US" dirty="0"/>
                <a:t> </a:t>
              </a:r>
              <a:r>
                <a:rPr lang="en-US" dirty="0" smtClean="0"/>
                <a:t> false</a:t>
              </a:r>
              <a:endParaRPr lang="en-US" dirty="0"/>
            </a:p>
          </p:txBody>
        </p:sp>
        <p:cxnSp>
          <p:nvCxnSpPr>
            <p:cNvPr id="73" name="72 Conector recto de flecha"/>
            <p:cNvCxnSpPr/>
            <p:nvPr/>
          </p:nvCxnSpPr>
          <p:spPr>
            <a:xfrm flipH="1">
              <a:off x="6640996" y="3402220"/>
              <a:ext cx="170730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97 Grupo"/>
          <p:cNvGrpSpPr/>
          <p:nvPr/>
        </p:nvGrpSpPr>
        <p:grpSpPr>
          <a:xfrm>
            <a:off x="7194464" y="3402222"/>
            <a:ext cx="1515723" cy="1982723"/>
            <a:chOff x="7194464" y="3402222"/>
            <a:chExt cx="1515723" cy="1982723"/>
          </a:xfrm>
        </p:grpSpPr>
        <p:sp>
          <p:nvSpPr>
            <p:cNvPr id="96" name="95 Rectángulo redondeado"/>
            <p:cNvSpPr/>
            <p:nvPr/>
          </p:nvSpPr>
          <p:spPr>
            <a:xfrm>
              <a:off x="7548664" y="3931914"/>
              <a:ext cx="1128408" cy="145128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5" name="94 Grupo"/>
            <p:cNvGrpSpPr/>
            <p:nvPr/>
          </p:nvGrpSpPr>
          <p:grpSpPr>
            <a:xfrm>
              <a:off x="7194464" y="4090869"/>
              <a:ext cx="1357029" cy="1294076"/>
              <a:chOff x="7194464" y="4090869"/>
              <a:chExt cx="1357029" cy="1294076"/>
            </a:xfrm>
          </p:grpSpPr>
          <p:grpSp>
            <p:nvGrpSpPr>
              <p:cNvPr id="89" name="88 Grupo"/>
              <p:cNvGrpSpPr/>
              <p:nvPr/>
            </p:nvGrpSpPr>
            <p:grpSpPr>
              <a:xfrm>
                <a:off x="7194464" y="4090869"/>
                <a:ext cx="1352294" cy="369332"/>
                <a:chOff x="7199198" y="5332546"/>
                <a:chExt cx="1352294" cy="369332"/>
              </a:xfrm>
            </p:grpSpPr>
            <p:cxnSp>
              <p:nvCxnSpPr>
                <p:cNvPr id="90" name="89 Conector recto de flecha"/>
                <p:cNvCxnSpPr/>
                <p:nvPr/>
              </p:nvCxnSpPr>
              <p:spPr>
                <a:xfrm flipH="1">
                  <a:off x="7199198" y="5537834"/>
                  <a:ext cx="553747" cy="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1" name="90 CuadroTexto"/>
                <p:cNvSpPr txBox="1"/>
                <p:nvPr/>
              </p:nvSpPr>
              <p:spPr>
                <a:xfrm>
                  <a:off x="7679137" y="5332546"/>
                  <a:ext cx="8723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index1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2" name="91 Grupo"/>
              <p:cNvGrpSpPr/>
              <p:nvPr/>
            </p:nvGrpSpPr>
            <p:grpSpPr>
              <a:xfrm>
                <a:off x="7199199" y="5015613"/>
                <a:ext cx="1352294" cy="369332"/>
                <a:chOff x="7199198" y="5332546"/>
                <a:chExt cx="1352294" cy="369332"/>
              </a:xfrm>
            </p:grpSpPr>
            <p:cxnSp>
              <p:nvCxnSpPr>
                <p:cNvPr id="93" name="92 Conector recto de flecha"/>
                <p:cNvCxnSpPr/>
                <p:nvPr/>
              </p:nvCxnSpPr>
              <p:spPr>
                <a:xfrm flipH="1">
                  <a:off x="7199198" y="5537834"/>
                  <a:ext cx="553747" cy="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4" name="93 CuadroTexto"/>
                <p:cNvSpPr txBox="1"/>
                <p:nvPr/>
              </p:nvSpPr>
              <p:spPr>
                <a:xfrm>
                  <a:off x="7679137" y="5332546"/>
                  <a:ext cx="8723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index2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97" name="96 CuadroTexto"/>
            <p:cNvSpPr txBox="1"/>
            <p:nvPr/>
          </p:nvSpPr>
          <p:spPr>
            <a:xfrm>
              <a:off x="7679136" y="3402222"/>
              <a:ext cx="10310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+mj-lt"/>
                </a:rPr>
                <a:t>status</a:t>
              </a:r>
              <a:endParaRPr lang="en-US" sz="2400" dirty="0">
                <a:solidFill>
                  <a:srgbClr val="FF0000"/>
                </a:solidFill>
                <a:latin typeface="+mj-lt"/>
              </a:endParaRPr>
            </a:p>
          </p:txBody>
        </p:sp>
      </p:grpSp>
      <p:sp>
        <p:nvSpPr>
          <p:cNvPr id="84" name="83 CuadroTexto"/>
          <p:cNvSpPr txBox="1"/>
          <p:nvPr/>
        </p:nvSpPr>
        <p:spPr>
          <a:xfrm>
            <a:off x="500828" y="3182297"/>
            <a:ext cx="4033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Recall what a class encapsulates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dirty="0" smtClean="0">
                <a:latin typeface="+mj-lt"/>
              </a:rPr>
              <a:t>Status  &amp;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dirty="0" smtClean="0">
                <a:latin typeface="+mj-lt"/>
              </a:rPr>
              <a:t>Behavior</a:t>
            </a:r>
            <a:endParaRPr lang="en-US" dirty="0">
              <a:latin typeface="+mj-lt"/>
            </a:endParaRPr>
          </a:p>
        </p:txBody>
      </p:sp>
      <p:sp>
        <p:nvSpPr>
          <p:cNvPr id="85" name="84 CuadroTexto"/>
          <p:cNvSpPr txBox="1"/>
          <p:nvPr/>
        </p:nvSpPr>
        <p:spPr>
          <a:xfrm>
            <a:off x="500828" y="4430024"/>
            <a:ext cx="435087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Does it mean we are always safe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dirty="0" smtClean="0">
                <a:latin typeface="+mj-lt"/>
              </a:rPr>
              <a:t>index1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= index2</a:t>
            </a:r>
            <a:r>
              <a:rPr lang="en-US" dirty="0" smtClean="0">
                <a:latin typeface="+mj-lt"/>
              </a:rPr>
              <a:t>, </a:t>
            </a:r>
          </a:p>
          <a:p>
            <a:pPr lvl="1"/>
            <a:r>
              <a:rPr lang="en-US" dirty="0" smtClean="0">
                <a:latin typeface="+mj-lt"/>
              </a:rPr>
              <a:t>stack is empty, good </a:t>
            </a:r>
          </a:p>
          <a:p>
            <a:pPr marL="285750" lvl="1" indent="-285750">
              <a:buFont typeface="Courier New" pitchFamily="49" charset="0"/>
              <a:buChar char="o"/>
            </a:pPr>
            <a:r>
              <a:rPr lang="en-US" dirty="0" smtClean="0">
                <a:latin typeface="+mj-lt"/>
              </a:rPr>
              <a:t>index1 or index2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= 1024</a:t>
            </a:r>
            <a:r>
              <a:rPr lang="en-US" dirty="0" smtClean="0">
                <a:latin typeface="+mj-lt"/>
              </a:rPr>
              <a:t>, </a:t>
            </a:r>
          </a:p>
          <a:p>
            <a:pPr marL="742950" lvl="2" indent="-285750">
              <a:buFont typeface="Courier New" pitchFamily="49" charset="0"/>
              <a:buChar char="o"/>
            </a:pPr>
            <a:r>
              <a:rPr lang="en-US" dirty="0" smtClean="0">
                <a:latin typeface="+mj-lt"/>
              </a:rPr>
              <a:t>rewind to 0 </a:t>
            </a:r>
          </a:p>
          <a:p>
            <a:pPr marL="1200150" lvl="3" indent="-285750">
              <a:buFont typeface="Courier New" pitchFamily="49" charset="0"/>
              <a:buChar char="o"/>
            </a:pPr>
            <a:r>
              <a:rPr lang="en-US" dirty="0" smtClean="0">
                <a:latin typeface="+mj-lt"/>
              </a:rPr>
              <a:t>test condition</a:t>
            </a:r>
          </a:p>
          <a:p>
            <a:pPr marL="1200150" lvl="3" indent="-285750">
              <a:buFont typeface="Courier New" pitchFamily="49" charset="0"/>
              <a:buChar char="o"/>
            </a:pPr>
            <a:r>
              <a:rPr lang="en-US" dirty="0" smtClean="0">
                <a:latin typeface="+mj-lt"/>
              </a:rPr>
              <a:t>Increment using mod 1024</a:t>
            </a:r>
          </a:p>
          <a:p>
            <a:pPr marL="285750" lvl="1" indent="-285750">
              <a:buFont typeface="Courier New" pitchFamily="49" charset="0"/>
              <a:buChar char="o"/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What if index2 &gt; index1</a:t>
            </a:r>
          </a:p>
        </p:txBody>
      </p:sp>
      <p:cxnSp>
        <p:nvCxnSpPr>
          <p:cNvPr id="100" name="99 Conector angular"/>
          <p:cNvCxnSpPr/>
          <p:nvPr/>
        </p:nvCxnSpPr>
        <p:spPr>
          <a:xfrm rot="16200000" flipH="1">
            <a:off x="5206034" y="4771132"/>
            <a:ext cx="3698296" cy="12700"/>
          </a:xfrm>
          <a:prstGeom prst="bentConnector5">
            <a:avLst>
              <a:gd name="adj1" fmla="val -3551"/>
              <a:gd name="adj2" fmla="val 14353772"/>
              <a:gd name="adj3" fmla="val 104077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CuadroTexto"/>
          <p:cNvSpPr txBox="1"/>
          <p:nvPr/>
        </p:nvSpPr>
        <p:spPr>
          <a:xfrm>
            <a:off x="7974249" y="445538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&gt;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500828" y="6418383"/>
            <a:ext cx="3127589" cy="3199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810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79" grpId="1" build="allAtOnce"/>
      <p:bldP spid="8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Enforce a </a:t>
            </a:r>
            <a:r>
              <a:rPr lang="en-US" dirty="0" smtClean="0">
                <a:solidFill>
                  <a:srgbClr val="FF0000"/>
                </a:solidFill>
              </a:rPr>
              <a:t>FIFO </a:t>
            </a:r>
            <a:r>
              <a:rPr lang="en-US" dirty="0">
                <a:solidFill>
                  <a:srgbClr val="FF0000"/>
                </a:solidFill>
              </a:rPr>
              <a:t>behavior </a:t>
            </a:r>
            <a:r>
              <a:rPr lang="en-US" dirty="0" smtClean="0"/>
              <a:t>(first </a:t>
            </a:r>
            <a:r>
              <a:rPr lang="en-US" dirty="0"/>
              <a:t>in, first out)</a:t>
            </a:r>
          </a:p>
          <a:p>
            <a:pPr lvl="1"/>
            <a:r>
              <a:rPr lang="en-US" dirty="0"/>
              <a:t>It is based on an array</a:t>
            </a:r>
          </a:p>
          <a:p>
            <a:pPr lvl="1"/>
            <a:r>
              <a:rPr lang="en-US" dirty="0"/>
              <a:t>It overrides the random access of an array by a </a:t>
            </a:r>
            <a:r>
              <a:rPr lang="en-US" dirty="0" smtClean="0"/>
              <a:t>FIFO </a:t>
            </a:r>
            <a:r>
              <a:rPr lang="en-US" dirty="0"/>
              <a:t>access</a:t>
            </a:r>
          </a:p>
          <a:p>
            <a:endParaRPr lang="en-US" dirty="0"/>
          </a:p>
        </p:txBody>
      </p:sp>
      <p:grpSp>
        <p:nvGrpSpPr>
          <p:cNvPr id="44" name="43 Grupo"/>
          <p:cNvGrpSpPr/>
          <p:nvPr/>
        </p:nvGrpSpPr>
        <p:grpSpPr>
          <a:xfrm>
            <a:off x="6047618" y="2848054"/>
            <a:ext cx="2402723" cy="3810360"/>
            <a:chOff x="6047618" y="2848054"/>
            <a:chExt cx="2402723" cy="3810360"/>
          </a:xfrm>
        </p:grpSpPr>
        <p:grpSp>
          <p:nvGrpSpPr>
            <p:cNvPr id="45" name="44 Grupo"/>
            <p:cNvGrpSpPr/>
            <p:nvPr/>
          </p:nvGrpSpPr>
          <p:grpSpPr>
            <a:xfrm rot="16200000">
              <a:off x="4835062" y="4277826"/>
              <a:ext cx="3793908" cy="934363"/>
              <a:chOff x="2032073" y="3418749"/>
              <a:chExt cx="3793908" cy="934363"/>
            </a:xfrm>
          </p:grpSpPr>
          <p:sp>
            <p:nvSpPr>
              <p:cNvPr id="53" name="52 Rectángulo"/>
              <p:cNvSpPr/>
              <p:nvPr/>
            </p:nvSpPr>
            <p:spPr>
              <a:xfrm>
                <a:off x="329083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53 Rectángulo"/>
              <p:cNvSpPr/>
              <p:nvPr/>
            </p:nvSpPr>
            <p:spPr>
              <a:xfrm>
                <a:off x="390937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54 Rectángulo"/>
              <p:cNvSpPr/>
              <p:nvPr/>
            </p:nvSpPr>
            <p:spPr>
              <a:xfrm>
                <a:off x="421864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55 Rectángulo"/>
              <p:cNvSpPr/>
              <p:nvPr/>
            </p:nvSpPr>
            <p:spPr>
              <a:xfrm>
                <a:off x="451497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56 Rectángulo"/>
              <p:cNvSpPr/>
              <p:nvPr/>
            </p:nvSpPr>
            <p:spPr>
              <a:xfrm>
                <a:off x="482424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57 Rectángulo"/>
              <p:cNvSpPr/>
              <p:nvPr/>
            </p:nvSpPr>
            <p:spPr>
              <a:xfrm>
                <a:off x="513351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58 Rectángulo"/>
              <p:cNvSpPr/>
              <p:nvPr/>
            </p:nvSpPr>
            <p:spPr>
              <a:xfrm>
                <a:off x="544278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59 CuadroTexto"/>
              <p:cNvSpPr txBox="1"/>
              <p:nvPr/>
            </p:nvSpPr>
            <p:spPr>
              <a:xfrm rot="5400000">
                <a:off x="2066698" y="369044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61" name="60 CuadroTexto"/>
              <p:cNvSpPr txBox="1"/>
              <p:nvPr/>
            </p:nvSpPr>
            <p:spPr>
              <a:xfrm rot="5400000">
                <a:off x="5318149" y="3557249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1023</a:t>
                </a:r>
                <a:endParaRPr lang="en-US" dirty="0"/>
              </a:p>
            </p:txBody>
          </p:sp>
          <p:sp>
            <p:nvSpPr>
              <p:cNvPr id="62" name="61 Rectángulo"/>
              <p:cNvSpPr/>
              <p:nvPr/>
            </p:nvSpPr>
            <p:spPr>
              <a:xfrm>
                <a:off x="2053754" y="4065080"/>
                <a:ext cx="309270" cy="288032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62 Rectángulo"/>
              <p:cNvSpPr/>
              <p:nvPr/>
            </p:nvSpPr>
            <p:spPr>
              <a:xfrm>
                <a:off x="2363024" y="4065080"/>
                <a:ext cx="309270" cy="288032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63 Rectángulo"/>
              <p:cNvSpPr/>
              <p:nvPr/>
            </p:nvSpPr>
            <p:spPr>
              <a:xfrm>
                <a:off x="2672294" y="4065080"/>
                <a:ext cx="309270" cy="288032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64 Rectángulo"/>
              <p:cNvSpPr/>
              <p:nvPr/>
            </p:nvSpPr>
            <p:spPr>
              <a:xfrm>
                <a:off x="2981564" y="4065080"/>
                <a:ext cx="309270" cy="288032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65 Rectángulo"/>
              <p:cNvSpPr/>
              <p:nvPr/>
            </p:nvSpPr>
            <p:spPr>
              <a:xfrm>
                <a:off x="360010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45 CuadroTexto"/>
            <p:cNvSpPr txBox="1"/>
            <p:nvPr/>
          </p:nvSpPr>
          <p:spPr>
            <a:xfrm>
              <a:off x="7384023" y="5350811"/>
              <a:ext cx="1066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dequeue</a:t>
              </a:r>
              <a:endParaRPr lang="en-US" dirty="0"/>
            </a:p>
          </p:txBody>
        </p:sp>
        <p:cxnSp>
          <p:nvCxnSpPr>
            <p:cNvPr id="47" name="46 Conector recto de flecha"/>
            <p:cNvCxnSpPr>
              <a:stCxn id="46" idx="1"/>
            </p:cNvCxnSpPr>
            <p:nvPr/>
          </p:nvCxnSpPr>
          <p:spPr>
            <a:xfrm flipH="1">
              <a:off x="7199199" y="5535477"/>
              <a:ext cx="18482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47 CuadroTexto"/>
            <p:cNvSpPr txBox="1"/>
            <p:nvPr/>
          </p:nvSpPr>
          <p:spPr>
            <a:xfrm>
              <a:off x="7384023" y="6289082"/>
              <a:ext cx="1066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dequeue</a:t>
              </a:r>
              <a:endParaRPr lang="en-US" dirty="0"/>
            </a:p>
          </p:txBody>
        </p:sp>
        <p:cxnSp>
          <p:nvCxnSpPr>
            <p:cNvPr id="49" name="48 Conector recto de flecha"/>
            <p:cNvCxnSpPr>
              <a:stCxn id="48" idx="1"/>
            </p:cNvCxnSpPr>
            <p:nvPr/>
          </p:nvCxnSpPr>
          <p:spPr>
            <a:xfrm flipH="1">
              <a:off x="7199199" y="6473748"/>
              <a:ext cx="18482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Conector recto de flecha"/>
            <p:cNvCxnSpPr>
              <a:stCxn id="46" idx="2"/>
              <a:endCxn id="48" idx="0"/>
            </p:cNvCxnSpPr>
            <p:nvPr/>
          </p:nvCxnSpPr>
          <p:spPr>
            <a:xfrm>
              <a:off x="7917182" y="5720143"/>
              <a:ext cx="0" cy="56893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 de flecha"/>
            <p:cNvCxnSpPr/>
            <p:nvPr/>
          </p:nvCxnSpPr>
          <p:spPr>
            <a:xfrm flipH="1">
              <a:off x="6719314" y="4306838"/>
              <a:ext cx="184825" cy="1"/>
            </a:xfrm>
            <a:prstGeom prst="straightConnector1">
              <a:avLst/>
            </a:prstGeom>
            <a:ln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51 CuadroTexto"/>
            <p:cNvSpPr txBox="1"/>
            <p:nvPr/>
          </p:nvSpPr>
          <p:spPr>
            <a:xfrm>
              <a:off x="6047618" y="4116865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peek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98" name="97 Grupo"/>
          <p:cNvGrpSpPr/>
          <p:nvPr/>
        </p:nvGrpSpPr>
        <p:grpSpPr>
          <a:xfrm>
            <a:off x="7194464" y="3402222"/>
            <a:ext cx="1515723" cy="1982723"/>
            <a:chOff x="7194464" y="3402222"/>
            <a:chExt cx="1515723" cy="1982723"/>
          </a:xfrm>
        </p:grpSpPr>
        <p:sp>
          <p:nvSpPr>
            <p:cNvPr id="96" name="95 Rectángulo redondeado"/>
            <p:cNvSpPr/>
            <p:nvPr/>
          </p:nvSpPr>
          <p:spPr>
            <a:xfrm>
              <a:off x="7548664" y="3931914"/>
              <a:ext cx="1128408" cy="145128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/>
                <a:t>&gt;</a:t>
              </a:r>
              <a:endParaRPr lang="en-US" sz="4000" b="1" dirty="0"/>
            </a:p>
          </p:txBody>
        </p:sp>
        <p:grpSp>
          <p:nvGrpSpPr>
            <p:cNvPr id="95" name="94 Grupo"/>
            <p:cNvGrpSpPr/>
            <p:nvPr/>
          </p:nvGrpSpPr>
          <p:grpSpPr>
            <a:xfrm>
              <a:off x="7194464" y="4090869"/>
              <a:ext cx="1357029" cy="1294076"/>
              <a:chOff x="7194464" y="4090869"/>
              <a:chExt cx="1357029" cy="1294076"/>
            </a:xfrm>
          </p:grpSpPr>
          <p:grpSp>
            <p:nvGrpSpPr>
              <p:cNvPr id="89" name="88 Grupo"/>
              <p:cNvGrpSpPr/>
              <p:nvPr/>
            </p:nvGrpSpPr>
            <p:grpSpPr>
              <a:xfrm>
                <a:off x="7194464" y="4090869"/>
                <a:ext cx="1352294" cy="369332"/>
                <a:chOff x="7199198" y="5332546"/>
                <a:chExt cx="1352294" cy="369332"/>
              </a:xfrm>
            </p:grpSpPr>
            <p:cxnSp>
              <p:nvCxnSpPr>
                <p:cNvPr id="90" name="89 Conector recto de flecha"/>
                <p:cNvCxnSpPr/>
                <p:nvPr/>
              </p:nvCxnSpPr>
              <p:spPr>
                <a:xfrm flipH="1">
                  <a:off x="7199198" y="5537834"/>
                  <a:ext cx="553747" cy="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1" name="90 CuadroTexto"/>
                <p:cNvSpPr txBox="1"/>
                <p:nvPr/>
              </p:nvSpPr>
              <p:spPr>
                <a:xfrm>
                  <a:off x="7679137" y="5332546"/>
                  <a:ext cx="8723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index1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2" name="91 Grupo"/>
              <p:cNvGrpSpPr/>
              <p:nvPr/>
            </p:nvGrpSpPr>
            <p:grpSpPr>
              <a:xfrm>
                <a:off x="7199199" y="5015613"/>
                <a:ext cx="1352294" cy="369332"/>
                <a:chOff x="7199198" y="5332546"/>
                <a:chExt cx="1352294" cy="369332"/>
              </a:xfrm>
            </p:grpSpPr>
            <p:cxnSp>
              <p:nvCxnSpPr>
                <p:cNvPr id="93" name="92 Conector recto de flecha"/>
                <p:cNvCxnSpPr/>
                <p:nvPr/>
              </p:nvCxnSpPr>
              <p:spPr>
                <a:xfrm flipH="1">
                  <a:off x="7199198" y="5537834"/>
                  <a:ext cx="553747" cy="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4" name="93 CuadroTexto"/>
                <p:cNvSpPr txBox="1"/>
                <p:nvPr/>
              </p:nvSpPr>
              <p:spPr>
                <a:xfrm>
                  <a:off x="7679137" y="5332546"/>
                  <a:ext cx="8723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index2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97" name="96 CuadroTexto"/>
            <p:cNvSpPr txBox="1"/>
            <p:nvPr/>
          </p:nvSpPr>
          <p:spPr>
            <a:xfrm>
              <a:off x="7679136" y="3402222"/>
              <a:ext cx="10310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+mj-lt"/>
                </a:rPr>
                <a:t>status</a:t>
              </a:r>
              <a:endParaRPr lang="en-US" sz="2400" dirty="0">
                <a:solidFill>
                  <a:srgbClr val="FF0000"/>
                </a:solidFill>
                <a:latin typeface="+mj-lt"/>
              </a:endParaRPr>
            </a:p>
          </p:txBody>
        </p:sp>
      </p:grpSp>
      <p:cxnSp>
        <p:nvCxnSpPr>
          <p:cNvPr id="100" name="99 Conector angular"/>
          <p:cNvCxnSpPr/>
          <p:nvPr/>
        </p:nvCxnSpPr>
        <p:spPr>
          <a:xfrm rot="16200000" flipH="1">
            <a:off x="5206034" y="4771132"/>
            <a:ext cx="3698296" cy="12700"/>
          </a:xfrm>
          <a:prstGeom prst="bentConnector5">
            <a:avLst>
              <a:gd name="adj1" fmla="val -3551"/>
              <a:gd name="adj2" fmla="val 14353772"/>
              <a:gd name="adj3" fmla="val 104077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42 Grupo"/>
          <p:cNvGrpSpPr/>
          <p:nvPr/>
        </p:nvGrpSpPr>
        <p:grpSpPr>
          <a:xfrm>
            <a:off x="1436708" y="2816270"/>
            <a:ext cx="1151579" cy="3793908"/>
            <a:chOff x="6047618" y="2848054"/>
            <a:chExt cx="1151579" cy="3793908"/>
          </a:xfrm>
        </p:grpSpPr>
        <p:grpSp>
          <p:nvGrpSpPr>
            <p:cNvPr id="68" name="67 Grupo"/>
            <p:cNvGrpSpPr/>
            <p:nvPr/>
          </p:nvGrpSpPr>
          <p:grpSpPr>
            <a:xfrm rot="16200000">
              <a:off x="4835062" y="4277826"/>
              <a:ext cx="3793908" cy="934363"/>
              <a:chOff x="2032073" y="3418749"/>
              <a:chExt cx="3793908" cy="934363"/>
            </a:xfrm>
          </p:grpSpPr>
          <p:sp>
            <p:nvSpPr>
              <p:cNvPr id="78" name="77 Rectángulo"/>
              <p:cNvSpPr/>
              <p:nvPr/>
            </p:nvSpPr>
            <p:spPr>
              <a:xfrm>
                <a:off x="329083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78 Rectángulo"/>
              <p:cNvSpPr/>
              <p:nvPr/>
            </p:nvSpPr>
            <p:spPr>
              <a:xfrm>
                <a:off x="390937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79 Rectángulo"/>
              <p:cNvSpPr/>
              <p:nvPr/>
            </p:nvSpPr>
            <p:spPr>
              <a:xfrm>
                <a:off x="421864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80 Rectángulo"/>
              <p:cNvSpPr/>
              <p:nvPr/>
            </p:nvSpPr>
            <p:spPr>
              <a:xfrm>
                <a:off x="4514970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81 Rectángulo"/>
              <p:cNvSpPr/>
              <p:nvPr/>
            </p:nvSpPr>
            <p:spPr>
              <a:xfrm>
                <a:off x="4824240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82 Rectángulo"/>
              <p:cNvSpPr/>
              <p:nvPr/>
            </p:nvSpPr>
            <p:spPr>
              <a:xfrm>
                <a:off x="5133510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85 Rectángulo"/>
              <p:cNvSpPr/>
              <p:nvPr/>
            </p:nvSpPr>
            <p:spPr>
              <a:xfrm>
                <a:off x="5442780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86 CuadroTexto"/>
              <p:cNvSpPr txBox="1"/>
              <p:nvPr/>
            </p:nvSpPr>
            <p:spPr>
              <a:xfrm rot="5400000">
                <a:off x="2066698" y="369044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88" name="87 CuadroTexto"/>
              <p:cNvSpPr txBox="1"/>
              <p:nvPr/>
            </p:nvSpPr>
            <p:spPr>
              <a:xfrm rot="5400000">
                <a:off x="5318149" y="3557249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1023</a:t>
                </a:r>
                <a:endParaRPr lang="en-US" dirty="0"/>
              </a:p>
            </p:txBody>
          </p:sp>
          <p:sp>
            <p:nvSpPr>
              <p:cNvPr id="99" name="98 Rectángulo"/>
              <p:cNvSpPr/>
              <p:nvPr/>
            </p:nvSpPr>
            <p:spPr>
              <a:xfrm>
                <a:off x="205375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100 Rectángulo"/>
              <p:cNvSpPr/>
              <p:nvPr/>
            </p:nvSpPr>
            <p:spPr>
              <a:xfrm>
                <a:off x="236302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101 Rectángulo"/>
              <p:cNvSpPr/>
              <p:nvPr/>
            </p:nvSpPr>
            <p:spPr>
              <a:xfrm>
                <a:off x="2672294" y="4065080"/>
                <a:ext cx="309270" cy="288032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102 Rectángulo"/>
              <p:cNvSpPr/>
              <p:nvPr/>
            </p:nvSpPr>
            <p:spPr>
              <a:xfrm>
                <a:off x="2981564" y="4065080"/>
                <a:ext cx="309270" cy="288032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103 Rectángulo"/>
              <p:cNvSpPr/>
              <p:nvPr/>
            </p:nvSpPr>
            <p:spPr>
              <a:xfrm>
                <a:off x="360010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6" name="75 Conector recto de flecha"/>
            <p:cNvCxnSpPr/>
            <p:nvPr/>
          </p:nvCxnSpPr>
          <p:spPr>
            <a:xfrm flipH="1">
              <a:off x="6719314" y="5561750"/>
              <a:ext cx="184825" cy="1"/>
            </a:xfrm>
            <a:prstGeom prst="straightConnector1">
              <a:avLst/>
            </a:prstGeom>
            <a:ln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76 CuadroTexto"/>
            <p:cNvSpPr txBox="1"/>
            <p:nvPr/>
          </p:nvSpPr>
          <p:spPr>
            <a:xfrm>
              <a:off x="6047618" y="5371777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peek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05" name="104 Grupo"/>
          <p:cNvGrpSpPr/>
          <p:nvPr/>
        </p:nvGrpSpPr>
        <p:grpSpPr>
          <a:xfrm>
            <a:off x="2583554" y="2986553"/>
            <a:ext cx="1515725" cy="2629264"/>
            <a:chOff x="7194464" y="3018337"/>
            <a:chExt cx="1515725" cy="2629264"/>
          </a:xfrm>
        </p:grpSpPr>
        <p:sp>
          <p:nvSpPr>
            <p:cNvPr id="106" name="105 Rectángulo redondeado"/>
            <p:cNvSpPr/>
            <p:nvPr/>
          </p:nvSpPr>
          <p:spPr>
            <a:xfrm>
              <a:off x="7548664" y="3417672"/>
              <a:ext cx="1128408" cy="2229929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/>
                <a:t>&gt;</a:t>
              </a:r>
              <a:endParaRPr lang="en-US" sz="4000" b="1" dirty="0"/>
            </a:p>
          </p:txBody>
        </p:sp>
        <p:grpSp>
          <p:nvGrpSpPr>
            <p:cNvPr id="107" name="106 Grupo"/>
            <p:cNvGrpSpPr/>
            <p:nvPr/>
          </p:nvGrpSpPr>
          <p:grpSpPr>
            <a:xfrm>
              <a:off x="7194464" y="3507189"/>
              <a:ext cx="1357029" cy="2140412"/>
              <a:chOff x="7194464" y="3507189"/>
              <a:chExt cx="1357029" cy="2140412"/>
            </a:xfrm>
          </p:grpSpPr>
          <p:grpSp>
            <p:nvGrpSpPr>
              <p:cNvPr id="109" name="108 Grupo"/>
              <p:cNvGrpSpPr/>
              <p:nvPr/>
            </p:nvGrpSpPr>
            <p:grpSpPr>
              <a:xfrm>
                <a:off x="7194464" y="3507189"/>
                <a:ext cx="1352294" cy="369332"/>
                <a:chOff x="7199198" y="4748866"/>
                <a:chExt cx="1352294" cy="369332"/>
              </a:xfrm>
            </p:grpSpPr>
            <p:cxnSp>
              <p:nvCxnSpPr>
                <p:cNvPr id="113" name="112 Conector recto de flecha"/>
                <p:cNvCxnSpPr/>
                <p:nvPr/>
              </p:nvCxnSpPr>
              <p:spPr>
                <a:xfrm flipH="1">
                  <a:off x="7199198" y="4954154"/>
                  <a:ext cx="553747" cy="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4" name="113 CuadroTexto"/>
                <p:cNvSpPr txBox="1"/>
                <p:nvPr/>
              </p:nvSpPr>
              <p:spPr>
                <a:xfrm>
                  <a:off x="7679137" y="4748866"/>
                  <a:ext cx="8723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index2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10" name="109 Grupo"/>
              <p:cNvGrpSpPr/>
              <p:nvPr/>
            </p:nvGrpSpPr>
            <p:grpSpPr>
              <a:xfrm>
                <a:off x="7199199" y="5278269"/>
                <a:ext cx="1352294" cy="369332"/>
                <a:chOff x="7199198" y="5595202"/>
                <a:chExt cx="1352294" cy="369332"/>
              </a:xfrm>
            </p:grpSpPr>
            <p:cxnSp>
              <p:nvCxnSpPr>
                <p:cNvPr id="111" name="110 Conector recto de flecha"/>
                <p:cNvCxnSpPr/>
                <p:nvPr/>
              </p:nvCxnSpPr>
              <p:spPr>
                <a:xfrm flipH="1">
                  <a:off x="7199198" y="5800490"/>
                  <a:ext cx="553747" cy="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2" name="111 CuadroTexto"/>
                <p:cNvSpPr txBox="1"/>
                <p:nvPr/>
              </p:nvSpPr>
              <p:spPr>
                <a:xfrm>
                  <a:off x="7679137" y="5595202"/>
                  <a:ext cx="8723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index1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108" name="107 CuadroTexto"/>
            <p:cNvSpPr txBox="1"/>
            <p:nvPr/>
          </p:nvSpPr>
          <p:spPr>
            <a:xfrm>
              <a:off x="7679138" y="3018337"/>
              <a:ext cx="10310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+mj-lt"/>
                </a:rPr>
                <a:t>status</a:t>
              </a:r>
              <a:endParaRPr lang="en-US" sz="2400" dirty="0">
                <a:solidFill>
                  <a:srgbClr val="FF0000"/>
                </a:solidFill>
                <a:latin typeface="+mj-lt"/>
              </a:endParaRPr>
            </a:p>
          </p:txBody>
        </p:sp>
      </p:grpSp>
      <p:cxnSp>
        <p:nvCxnSpPr>
          <p:cNvPr id="115" name="114 Conector angular"/>
          <p:cNvCxnSpPr/>
          <p:nvPr/>
        </p:nvCxnSpPr>
        <p:spPr>
          <a:xfrm rot="16200000" flipH="1">
            <a:off x="601474" y="4726526"/>
            <a:ext cx="3698296" cy="12700"/>
          </a:xfrm>
          <a:prstGeom prst="bentConnector5">
            <a:avLst>
              <a:gd name="adj1" fmla="val -3551"/>
              <a:gd name="adj2" fmla="val 14353772"/>
              <a:gd name="adj3" fmla="val 104077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469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" name="183 Grupo"/>
          <p:cNvGrpSpPr/>
          <p:nvPr/>
        </p:nvGrpSpPr>
        <p:grpSpPr>
          <a:xfrm>
            <a:off x="4743834" y="4758347"/>
            <a:ext cx="2534429" cy="1856462"/>
            <a:chOff x="4743834" y="4758347"/>
            <a:chExt cx="2534429" cy="1856462"/>
          </a:xfrm>
          <a:solidFill>
            <a:srgbClr val="AC8032"/>
          </a:solidFill>
        </p:grpSpPr>
        <p:sp>
          <p:nvSpPr>
            <p:cNvPr id="177" name="176 Rectángulo redondeado"/>
            <p:cNvSpPr/>
            <p:nvPr/>
          </p:nvSpPr>
          <p:spPr>
            <a:xfrm>
              <a:off x="4743834" y="4758347"/>
              <a:ext cx="2534429" cy="185646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177 CuadroTexto"/>
            <p:cNvSpPr txBox="1"/>
            <p:nvPr/>
          </p:nvSpPr>
          <p:spPr>
            <a:xfrm>
              <a:off x="4812407" y="5755208"/>
              <a:ext cx="755335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Node</a:t>
              </a:r>
              <a:endParaRPr lang="en-US" dirty="0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everything an Array?</a:t>
            </a:r>
            <a:br>
              <a:rPr lang="en-US" dirty="0" smtClean="0"/>
            </a:br>
            <a:r>
              <a:rPr lang="en-US" dirty="0" smtClean="0"/>
              <a:t>can we use something else?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199" y="1600200"/>
            <a:ext cx="4552545" cy="4525963"/>
          </a:xfrm>
        </p:spPr>
        <p:txBody>
          <a:bodyPr/>
          <a:lstStyle/>
          <a:p>
            <a:r>
              <a:rPr lang="en-US" dirty="0" smtClean="0"/>
              <a:t>Recall an array</a:t>
            </a:r>
          </a:p>
          <a:p>
            <a:pPr lvl="1"/>
            <a:r>
              <a:rPr lang="en-US" dirty="0" smtClean="0"/>
              <a:t>Contiguous memory</a:t>
            </a:r>
          </a:p>
          <a:p>
            <a:pPr lvl="1"/>
            <a:r>
              <a:rPr lang="en-US" dirty="0" smtClean="0"/>
              <a:t>Fixed bound size</a:t>
            </a:r>
          </a:p>
          <a:p>
            <a:pPr lvl="1"/>
            <a:r>
              <a:rPr lang="en-US" dirty="0" smtClean="0"/>
              <a:t>Random access</a:t>
            </a:r>
          </a:p>
          <a:p>
            <a:pPr lvl="1"/>
            <a:endParaRPr lang="en-US" dirty="0"/>
          </a:p>
          <a:p>
            <a:r>
              <a:rPr lang="en-US" dirty="0"/>
              <a:t>Let’s use </a:t>
            </a:r>
            <a:r>
              <a:rPr lang="en-US" dirty="0" smtClean="0"/>
              <a:t>another construct</a:t>
            </a:r>
            <a:endParaRPr lang="en-US" dirty="0"/>
          </a:p>
          <a:p>
            <a:pPr lvl="1"/>
            <a:r>
              <a:rPr lang="en-US" dirty="0"/>
              <a:t>Non contiguous memory</a:t>
            </a:r>
          </a:p>
          <a:p>
            <a:pPr lvl="1"/>
            <a:r>
              <a:rPr lang="en-US" dirty="0"/>
              <a:t>Unlimited size</a:t>
            </a:r>
          </a:p>
          <a:p>
            <a:pPr lvl="1"/>
            <a:r>
              <a:rPr lang="en-US" dirty="0" smtClean="0"/>
              <a:t>Sequential  </a:t>
            </a:r>
            <a:r>
              <a:rPr lang="en-US" dirty="0"/>
              <a:t>access only</a:t>
            </a:r>
          </a:p>
          <a:p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936581" y="1598577"/>
            <a:ext cx="476967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pSp>
        <p:nvGrpSpPr>
          <p:cNvPr id="9" name="8 Grupo"/>
          <p:cNvGrpSpPr/>
          <p:nvPr/>
        </p:nvGrpSpPr>
        <p:grpSpPr>
          <a:xfrm>
            <a:off x="5728116" y="5062499"/>
            <a:ext cx="1305624" cy="1456784"/>
            <a:chOff x="1038280" y="2924944"/>
            <a:chExt cx="1305624" cy="1456784"/>
          </a:xfrm>
        </p:grpSpPr>
        <p:sp>
          <p:nvSpPr>
            <p:cNvPr id="32" name="31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33 Conector recto de flecha"/>
            <p:cNvCxnSpPr/>
            <p:nvPr/>
          </p:nvCxnSpPr>
          <p:spPr>
            <a:xfrm>
              <a:off x="1331640" y="3176972"/>
              <a:ext cx="0" cy="6840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34 Elipse"/>
            <p:cNvSpPr/>
            <p:nvPr/>
          </p:nvSpPr>
          <p:spPr>
            <a:xfrm>
              <a:off x="1038280" y="3898736"/>
              <a:ext cx="573988" cy="4829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dirty="0" smtClean="0">
                  <a:solidFill>
                    <a:schemeClr val="tx2"/>
                  </a:solidFill>
                </a:rPr>
                <a:t>object</a:t>
              </a:r>
              <a:endParaRPr lang="en-US" sz="1050" dirty="0">
                <a:solidFill>
                  <a:schemeClr val="tx2"/>
                </a:solidFill>
              </a:endParaRPr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5080731" y="5057570"/>
            <a:ext cx="1953009" cy="1456784"/>
            <a:chOff x="390895" y="2924944"/>
            <a:chExt cx="1953009" cy="1456784"/>
          </a:xfrm>
        </p:grpSpPr>
        <p:sp>
          <p:nvSpPr>
            <p:cNvPr id="27" name="26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28 Conector recto de flecha"/>
            <p:cNvCxnSpPr/>
            <p:nvPr/>
          </p:nvCxnSpPr>
          <p:spPr>
            <a:xfrm>
              <a:off x="1331640" y="3176972"/>
              <a:ext cx="0" cy="6840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Elipse"/>
            <p:cNvSpPr/>
            <p:nvPr/>
          </p:nvSpPr>
          <p:spPr>
            <a:xfrm>
              <a:off x="1038280" y="3898736"/>
              <a:ext cx="573988" cy="4829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dirty="0" smtClean="0">
                  <a:solidFill>
                    <a:schemeClr val="tx2"/>
                  </a:solidFill>
                </a:rPr>
                <a:t>object</a:t>
              </a:r>
              <a:endParaRPr lang="en-US" sz="1050" dirty="0">
                <a:solidFill>
                  <a:schemeClr val="tx2"/>
                </a:solidFill>
              </a:endParaRPr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4" name="173 Rectángulo"/>
            <p:cNvSpPr/>
            <p:nvPr/>
          </p:nvSpPr>
          <p:spPr>
            <a:xfrm>
              <a:off x="390895" y="2924944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174 CuadroTexto"/>
            <p:cNvSpPr txBox="1"/>
            <p:nvPr/>
          </p:nvSpPr>
          <p:spPr>
            <a:xfrm>
              <a:off x="401644" y="2980550"/>
              <a:ext cx="655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prev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14 CuadroTexto"/>
          <p:cNvSpPr txBox="1"/>
          <p:nvPr/>
        </p:nvSpPr>
        <p:spPr>
          <a:xfrm>
            <a:off x="7242724" y="5690530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head</a:t>
            </a:r>
            <a:endParaRPr lang="en-US" dirty="0"/>
          </a:p>
        </p:txBody>
      </p:sp>
      <p:grpSp>
        <p:nvGrpSpPr>
          <p:cNvPr id="66" name="65 Grupo"/>
          <p:cNvGrpSpPr/>
          <p:nvPr/>
        </p:nvGrpSpPr>
        <p:grpSpPr>
          <a:xfrm>
            <a:off x="4079870" y="2052619"/>
            <a:ext cx="4498401" cy="408273"/>
            <a:chOff x="711098" y="1743229"/>
            <a:chExt cx="7951011" cy="980658"/>
          </a:xfrm>
        </p:grpSpPr>
        <p:grpSp>
          <p:nvGrpSpPr>
            <p:cNvPr id="37" name="36 Grupo"/>
            <p:cNvGrpSpPr/>
            <p:nvPr/>
          </p:nvGrpSpPr>
          <p:grpSpPr>
            <a:xfrm>
              <a:off x="2129876" y="1986803"/>
              <a:ext cx="4874520" cy="657364"/>
              <a:chOff x="2053753" y="5289272"/>
              <a:chExt cx="4874520" cy="657364"/>
            </a:xfrm>
          </p:grpSpPr>
          <p:sp>
            <p:nvSpPr>
              <p:cNvPr id="38" name="37 Rectángulo"/>
              <p:cNvSpPr/>
              <p:nvPr/>
            </p:nvSpPr>
            <p:spPr>
              <a:xfrm>
                <a:off x="2053753" y="5658604"/>
                <a:ext cx="543531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  <p:sp>
            <p:nvSpPr>
              <p:cNvPr id="39" name="38 Rectángulo"/>
              <p:cNvSpPr/>
              <p:nvPr/>
            </p:nvSpPr>
            <p:spPr>
              <a:xfrm>
                <a:off x="3675113" y="5658604"/>
                <a:ext cx="543531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  <p:sp>
            <p:nvSpPr>
              <p:cNvPr id="40" name="39 Rectángulo"/>
              <p:cNvSpPr/>
              <p:nvPr/>
            </p:nvSpPr>
            <p:spPr>
              <a:xfrm>
                <a:off x="4744614" y="5658604"/>
                <a:ext cx="543531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  <p:sp>
            <p:nvSpPr>
              <p:cNvPr id="41" name="40 Rectángulo"/>
              <p:cNvSpPr/>
              <p:nvPr/>
            </p:nvSpPr>
            <p:spPr>
              <a:xfrm>
                <a:off x="5288145" y="5658604"/>
                <a:ext cx="543531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  <p:sp>
            <p:nvSpPr>
              <p:cNvPr id="42" name="41 Rectángulo"/>
              <p:cNvSpPr/>
              <p:nvPr/>
            </p:nvSpPr>
            <p:spPr>
              <a:xfrm>
                <a:off x="5831676" y="5658604"/>
                <a:ext cx="543531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  <p:sp>
            <p:nvSpPr>
              <p:cNvPr id="43" name="42 Rectángulo"/>
              <p:cNvSpPr/>
              <p:nvPr/>
            </p:nvSpPr>
            <p:spPr>
              <a:xfrm>
                <a:off x="6375207" y="5658604"/>
                <a:ext cx="543531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  <p:sp>
            <p:nvSpPr>
              <p:cNvPr id="44" name="43 Rectángulo"/>
              <p:cNvSpPr/>
              <p:nvPr/>
            </p:nvSpPr>
            <p:spPr>
              <a:xfrm>
                <a:off x="2597284" y="5658604"/>
                <a:ext cx="543531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  <p:sp>
            <p:nvSpPr>
              <p:cNvPr id="45" name="44 Rectángulo"/>
              <p:cNvSpPr/>
              <p:nvPr/>
            </p:nvSpPr>
            <p:spPr>
              <a:xfrm>
                <a:off x="3140815" y="5658604"/>
                <a:ext cx="543531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  <p:sp>
            <p:nvSpPr>
              <p:cNvPr id="46" name="45 CuadroTexto"/>
              <p:cNvSpPr txBox="1"/>
              <p:nvPr/>
            </p:nvSpPr>
            <p:spPr>
              <a:xfrm>
                <a:off x="2096488" y="5289272"/>
                <a:ext cx="394401" cy="4435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 smtClean="0"/>
                  <a:t>0</a:t>
                </a:r>
                <a:endParaRPr lang="en-US" sz="600" dirty="0"/>
              </a:p>
            </p:txBody>
          </p:sp>
          <p:sp>
            <p:nvSpPr>
              <p:cNvPr id="47" name="46 CuadroTexto"/>
              <p:cNvSpPr txBox="1"/>
              <p:nvPr/>
            </p:nvSpPr>
            <p:spPr>
              <a:xfrm>
                <a:off x="6375206" y="5289272"/>
                <a:ext cx="553067" cy="4435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 smtClean="0"/>
                  <a:t>N-1</a:t>
                </a:r>
                <a:endParaRPr lang="en-US" sz="600" dirty="0"/>
              </a:p>
            </p:txBody>
          </p:sp>
          <p:sp>
            <p:nvSpPr>
              <p:cNvPr id="48" name="47 Rectángulo"/>
              <p:cNvSpPr/>
              <p:nvPr/>
            </p:nvSpPr>
            <p:spPr>
              <a:xfrm>
                <a:off x="4218644" y="5658604"/>
                <a:ext cx="543531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</p:grpSp>
        <p:grpSp>
          <p:nvGrpSpPr>
            <p:cNvPr id="49" name="48 Grupo"/>
            <p:cNvGrpSpPr/>
            <p:nvPr/>
          </p:nvGrpSpPr>
          <p:grpSpPr>
            <a:xfrm>
              <a:off x="711098" y="1743229"/>
              <a:ext cx="4438068" cy="947059"/>
              <a:chOff x="634975" y="5045698"/>
              <a:chExt cx="4438068" cy="947059"/>
            </a:xfrm>
          </p:grpSpPr>
          <p:sp>
            <p:nvSpPr>
              <p:cNvPr id="50" name="49 Rectángulo"/>
              <p:cNvSpPr/>
              <p:nvPr/>
            </p:nvSpPr>
            <p:spPr>
              <a:xfrm>
                <a:off x="1834271" y="5658604"/>
                <a:ext cx="219481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  <p:sp>
            <p:nvSpPr>
              <p:cNvPr id="51" name="50 Rectángulo"/>
              <p:cNvSpPr/>
              <p:nvPr/>
            </p:nvSpPr>
            <p:spPr>
              <a:xfrm>
                <a:off x="1614790" y="5658604"/>
                <a:ext cx="219481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  <p:sp>
            <p:nvSpPr>
              <p:cNvPr id="52" name="51 Rectángulo"/>
              <p:cNvSpPr/>
              <p:nvPr/>
            </p:nvSpPr>
            <p:spPr>
              <a:xfrm>
                <a:off x="1398044" y="5658604"/>
                <a:ext cx="219481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  <p:sp>
            <p:nvSpPr>
              <p:cNvPr id="53" name="52 Rectángulo"/>
              <p:cNvSpPr/>
              <p:nvPr/>
            </p:nvSpPr>
            <p:spPr>
              <a:xfrm>
                <a:off x="1178563" y="5658604"/>
                <a:ext cx="219481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  <p:sp>
            <p:nvSpPr>
              <p:cNvPr id="54" name="53 CuadroTexto"/>
              <p:cNvSpPr txBox="1"/>
              <p:nvPr/>
            </p:nvSpPr>
            <p:spPr>
              <a:xfrm>
                <a:off x="634975" y="5065846"/>
                <a:ext cx="1173569" cy="591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err="1" smtClean="0"/>
                  <a:t>ObjectX</a:t>
                </a:r>
                <a:endParaRPr lang="en-US" sz="1000" b="1" dirty="0"/>
              </a:p>
            </p:txBody>
          </p:sp>
          <p:sp>
            <p:nvSpPr>
              <p:cNvPr id="55" name="54 CuadroTexto"/>
              <p:cNvSpPr txBox="1"/>
              <p:nvPr/>
            </p:nvSpPr>
            <p:spPr>
              <a:xfrm>
                <a:off x="763065" y="5549196"/>
                <a:ext cx="462401" cy="443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 smtClean="0"/>
                  <a:t>…</a:t>
                </a:r>
                <a:endParaRPr lang="en-US" sz="600" dirty="0"/>
              </a:p>
            </p:txBody>
          </p:sp>
          <p:sp>
            <p:nvSpPr>
              <p:cNvPr id="69" name="68 CuadroTexto"/>
              <p:cNvSpPr txBox="1"/>
              <p:nvPr/>
            </p:nvSpPr>
            <p:spPr>
              <a:xfrm>
                <a:off x="3899474" y="5045698"/>
                <a:ext cx="1173569" cy="591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err="1" smtClean="0">
                    <a:solidFill>
                      <a:schemeClr val="accent1">
                        <a:lumMod val="75000"/>
                      </a:schemeClr>
                    </a:solidFill>
                  </a:rPr>
                  <a:t>ObjectY</a:t>
                </a:r>
                <a:endParaRPr lang="en-US" sz="10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8" name="57 Grupo"/>
            <p:cNvGrpSpPr/>
            <p:nvPr/>
          </p:nvGrpSpPr>
          <p:grpSpPr>
            <a:xfrm>
              <a:off x="6994861" y="1764554"/>
              <a:ext cx="1667248" cy="959333"/>
              <a:chOff x="6918738" y="5067023"/>
              <a:chExt cx="1667248" cy="959333"/>
            </a:xfrm>
          </p:grpSpPr>
          <p:sp>
            <p:nvSpPr>
              <p:cNvPr id="59" name="58 Rectángulo"/>
              <p:cNvSpPr/>
              <p:nvPr/>
            </p:nvSpPr>
            <p:spPr>
              <a:xfrm>
                <a:off x="6918738" y="5658604"/>
                <a:ext cx="308913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  <p:sp>
            <p:nvSpPr>
              <p:cNvPr id="60" name="59 Rectángulo"/>
              <p:cNvSpPr/>
              <p:nvPr/>
            </p:nvSpPr>
            <p:spPr>
              <a:xfrm>
                <a:off x="7227651" y="5658604"/>
                <a:ext cx="308913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  <p:sp>
            <p:nvSpPr>
              <p:cNvPr id="61" name="60 Rectángulo"/>
              <p:cNvSpPr/>
              <p:nvPr/>
            </p:nvSpPr>
            <p:spPr>
              <a:xfrm>
                <a:off x="7515922" y="5658604"/>
                <a:ext cx="308913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  <p:sp>
            <p:nvSpPr>
              <p:cNvPr id="62" name="61 Rectángulo"/>
              <p:cNvSpPr/>
              <p:nvPr/>
            </p:nvSpPr>
            <p:spPr>
              <a:xfrm>
                <a:off x="7810362" y="5657260"/>
                <a:ext cx="308913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/>
              </a:p>
            </p:txBody>
          </p:sp>
          <p:sp>
            <p:nvSpPr>
              <p:cNvPr id="63" name="62 CuadroTexto"/>
              <p:cNvSpPr txBox="1"/>
              <p:nvPr/>
            </p:nvSpPr>
            <p:spPr>
              <a:xfrm>
                <a:off x="8123585" y="5582795"/>
                <a:ext cx="462401" cy="443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 smtClean="0"/>
                  <a:t>…</a:t>
                </a:r>
                <a:endParaRPr lang="en-US" sz="600" dirty="0"/>
              </a:p>
            </p:txBody>
          </p:sp>
          <p:sp>
            <p:nvSpPr>
              <p:cNvPr id="64" name="63 CuadroTexto"/>
              <p:cNvSpPr txBox="1"/>
              <p:nvPr/>
            </p:nvSpPr>
            <p:spPr>
              <a:xfrm>
                <a:off x="7378366" y="5067023"/>
                <a:ext cx="1173569" cy="591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err="1" smtClean="0">
                    <a:solidFill>
                      <a:srgbClr val="FF0000"/>
                    </a:solidFill>
                  </a:rPr>
                  <a:t>ObjectZ</a:t>
                </a:r>
                <a:endParaRPr lang="en-US" sz="6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5" name="64 CuadroTexto"/>
              <p:cNvSpPr txBox="1"/>
              <p:nvPr/>
            </p:nvSpPr>
            <p:spPr>
              <a:xfrm>
                <a:off x="6946218" y="5264599"/>
                <a:ext cx="394401" cy="443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 smtClean="0"/>
                  <a:t>0</a:t>
                </a:r>
                <a:endParaRPr lang="en-US" sz="600" dirty="0"/>
              </a:p>
            </p:txBody>
          </p:sp>
        </p:grpSp>
      </p:grpSp>
      <p:grpSp>
        <p:nvGrpSpPr>
          <p:cNvPr id="70" name="69 Grupo"/>
          <p:cNvGrpSpPr/>
          <p:nvPr/>
        </p:nvGrpSpPr>
        <p:grpSpPr>
          <a:xfrm>
            <a:off x="4917152" y="2488857"/>
            <a:ext cx="2710419" cy="266858"/>
            <a:chOff x="2066698" y="5945292"/>
            <a:chExt cx="4849152" cy="563915"/>
          </a:xfrm>
        </p:grpSpPr>
        <p:cxnSp>
          <p:nvCxnSpPr>
            <p:cNvPr id="71" name="70 Conector recto"/>
            <p:cNvCxnSpPr/>
            <p:nvPr/>
          </p:nvCxnSpPr>
          <p:spPr>
            <a:xfrm>
              <a:off x="2066698" y="5952126"/>
              <a:ext cx="0" cy="52649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71 Conector recto"/>
            <p:cNvCxnSpPr/>
            <p:nvPr/>
          </p:nvCxnSpPr>
          <p:spPr>
            <a:xfrm>
              <a:off x="6915850" y="5945292"/>
              <a:ext cx="0" cy="52649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Conector recto"/>
            <p:cNvCxnSpPr/>
            <p:nvPr/>
          </p:nvCxnSpPr>
          <p:spPr>
            <a:xfrm>
              <a:off x="5285256" y="6215373"/>
              <a:ext cx="163059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73 Conector recto"/>
            <p:cNvCxnSpPr/>
            <p:nvPr/>
          </p:nvCxnSpPr>
          <p:spPr>
            <a:xfrm>
              <a:off x="2066698" y="6215373"/>
              <a:ext cx="163059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74 CuadroTexto"/>
            <p:cNvSpPr txBox="1"/>
            <p:nvPr/>
          </p:nvSpPr>
          <p:spPr>
            <a:xfrm>
              <a:off x="3603751" y="6021421"/>
              <a:ext cx="1735651" cy="4877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rgbClr val="FF0000"/>
                  </a:solidFill>
                </a:rPr>
                <a:t>fixed boundary</a:t>
              </a:r>
              <a:endParaRPr lang="en-US" sz="9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8" name="107 Grupo"/>
          <p:cNvGrpSpPr/>
          <p:nvPr/>
        </p:nvGrpSpPr>
        <p:grpSpPr>
          <a:xfrm>
            <a:off x="4079870" y="3974290"/>
            <a:ext cx="4853964" cy="408272"/>
            <a:chOff x="3690782" y="3861559"/>
            <a:chExt cx="4853964" cy="408272"/>
          </a:xfrm>
        </p:grpSpPr>
        <p:sp>
          <p:nvSpPr>
            <p:cNvPr id="94" name="93 Rectángulo"/>
            <p:cNvSpPr/>
            <p:nvPr/>
          </p:nvSpPr>
          <p:spPr>
            <a:xfrm>
              <a:off x="4635023" y="4116726"/>
              <a:ext cx="307511" cy="11991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95" name="94 Rectángulo"/>
            <p:cNvSpPr/>
            <p:nvPr/>
          </p:nvSpPr>
          <p:spPr>
            <a:xfrm>
              <a:off x="5669067" y="4116726"/>
              <a:ext cx="307511" cy="11991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96" name="95 Rectángulo"/>
            <p:cNvSpPr/>
            <p:nvPr/>
          </p:nvSpPr>
          <p:spPr>
            <a:xfrm>
              <a:off x="6274153" y="4116726"/>
              <a:ext cx="307511" cy="11991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97" name="96 Rectángulo"/>
            <p:cNvSpPr/>
            <p:nvPr/>
          </p:nvSpPr>
          <p:spPr>
            <a:xfrm>
              <a:off x="6581664" y="4116726"/>
              <a:ext cx="307511" cy="11991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98" name="97 Rectángulo"/>
            <p:cNvSpPr/>
            <p:nvPr/>
          </p:nvSpPr>
          <p:spPr>
            <a:xfrm>
              <a:off x="7064278" y="4116726"/>
              <a:ext cx="307511" cy="11991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99" name="98 Rectángulo"/>
            <p:cNvSpPr/>
            <p:nvPr/>
          </p:nvSpPr>
          <p:spPr>
            <a:xfrm>
              <a:off x="7371789" y="4116726"/>
              <a:ext cx="307511" cy="11991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100" name="99 Rectángulo"/>
            <p:cNvSpPr/>
            <p:nvPr/>
          </p:nvSpPr>
          <p:spPr>
            <a:xfrm>
              <a:off x="4942534" y="4116726"/>
              <a:ext cx="307511" cy="11991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101" name="100 Rectángulo"/>
            <p:cNvSpPr/>
            <p:nvPr/>
          </p:nvSpPr>
          <p:spPr>
            <a:xfrm>
              <a:off x="5366780" y="4116726"/>
              <a:ext cx="307511" cy="11991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104" name="103 Rectángulo"/>
            <p:cNvSpPr/>
            <p:nvPr/>
          </p:nvSpPr>
          <p:spPr>
            <a:xfrm>
              <a:off x="8009150" y="4116727"/>
              <a:ext cx="307511" cy="1199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87" name="86 Rectángulo"/>
            <p:cNvSpPr/>
            <p:nvPr/>
          </p:nvSpPr>
          <p:spPr>
            <a:xfrm>
              <a:off x="6153771" y="4116727"/>
              <a:ext cx="124175" cy="1199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88" name="87 Rectángulo"/>
            <p:cNvSpPr/>
            <p:nvPr/>
          </p:nvSpPr>
          <p:spPr>
            <a:xfrm>
              <a:off x="4503410" y="4116727"/>
              <a:ext cx="124175" cy="1199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89" name="88 Rectángulo"/>
            <p:cNvSpPr/>
            <p:nvPr/>
          </p:nvSpPr>
          <p:spPr>
            <a:xfrm>
              <a:off x="4380782" y="4116727"/>
              <a:ext cx="124175" cy="1199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90" name="89 Rectángulo"/>
            <p:cNvSpPr/>
            <p:nvPr/>
          </p:nvSpPr>
          <p:spPr>
            <a:xfrm>
              <a:off x="3955040" y="4116727"/>
              <a:ext cx="124175" cy="1199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91" name="90 CuadroTexto"/>
            <p:cNvSpPr txBox="1"/>
            <p:nvPr/>
          </p:nvSpPr>
          <p:spPr>
            <a:xfrm>
              <a:off x="3949065" y="3869946"/>
              <a:ext cx="6639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err="1" smtClean="0"/>
                <a:t>ObjectX</a:t>
              </a:r>
              <a:endParaRPr lang="en-US" sz="1000" b="1" dirty="0"/>
            </a:p>
          </p:txBody>
        </p:sp>
        <p:sp>
          <p:nvSpPr>
            <p:cNvPr id="92" name="91 CuadroTexto"/>
            <p:cNvSpPr txBox="1"/>
            <p:nvPr/>
          </p:nvSpPr>
          <p:spPr>
            <a:xfrm>
              <a:off x="3690782" y="4071177"/>
              <a:ext cx="26161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/>
                <a:t>…</a:t>
              </a:r>
              <a:endParaRPr lang="en-US" sz="600" dirty="0"/>
            </a:p>
          </p:txBody>
        </p:sp>
        <p:sp>
          <p:nvSpPr>
            <p:cNvPr id="93" name="92 CuadroTexto"/>
            <p:cNvSpPr txBox="1"/>
            <p:nvPr/>
          </p:nvSpPr>
          <p:spPr>
            <a:xfrm>
              <a:off x="5796002" y="3861559"/>
              <a:ext cx="6639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err="1" smtClean="0">
                  <a:solidFill>
                    <a:schemeClr val="accent1">
                      <a:lumMod val="75000"/>
                    </a:schemeClr>
                  </a:solidFill>
                </a:rPr>
                <a:t>ObjectY</a:t>
              </a:r>
              <a:endParaRPr lang="en-US" sz="10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0" name="79 Rectángulo"/>
            <p:cNvSpPr/>
            <p:nvPr/>
          </p:nvSpPr>
          <p:spPr>
            <a:xfrm>
              <a:off x="5976578" y="4116726"/>
              <a:ext cx="174772" cy="11991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7678968" y="4116726"/>
              <a:ext cx="174772" cy="11991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7842062" y="4116726"/>
              <a:ext cx="174772" cy="11991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6889175" y="4116167"/>
              <a:ext cx="175102" cy="12047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84" name="83 CuadroTexto"/>
            <p:cNvSpPr txBox="1"/>
            <p:nvPr/>
          </p:nvSpPr>
          <p:spPr>
            <a:xfrm>
              <a:off x="8283136" y="4085165"/>
              <a:ext cx="26161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/>
                <a:t>…</a:t>
              </a:r>
              <a:endParaRPr lang="en-US" sz="600" dirty="0"/>
            </a:p>
          </p:txBody>
        </p:sp>
        <p:sp>
          <p:nvSpPr>
            <p:cNvPr id="85" name="84 CuadroTexto"/>
            <p:cNvSpPr txBox="1"/>
            <p:nvPr/>
          </p:nvSpPr>
          <p:spPr>
            <a:xfrm>
              <a:off x="7764237" y="3870435"/>
              <a:ext cx="6639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err="1" smtClean="0">
                  <a:solidFill>
                    <a:srgbClr val="FF0000"/>
                  </a:solidFill>
                </a:rPr>
                <a:t>ObjectZ</a:t>
              </a:r>
              <a:endParaRPr lang="en-US" sz="600" b="1" dirty="0">
                <a:solidFill>
                  <a:srgbClr val="FF0000"/>
                </a:solidFill>
              </a:endParaRPr>
            </a:p>
          </p:txBody>
        </p:sp>
        <p:sp>
          <p:nvSpPr>
            <p:cNvPr id="106" name="105 Rectángulo"/>
            <p:cNvSpPr/>
            <p:nvPr/>
          </p:nvSpPr>
          <p:spPr>
            <a:xfrm>
              <a:off x="5250045" y="4116727"/>
              <a:ext cx="124175" cy="1199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  <p:sp>
          <p:nvSpPr>
            <p:cNvPr id="107" name="106 Rectángulo"/>
            <p:cNvSpPr/>
            <p:nvPr/>
          </p:nvSpPr>
          <p:spPr>
            <a:xfrm>
              <a:off x="4073893" y="4116726"/>
              <a:ext cx="307511" cy="11991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/>
            </a:p>
          </p:txBody>
        </p:sp>
      </p:grpSp>
      <p:sp>
        <p:nvSpPr>
          <p:cNvPr id="110" name="109 CuadroTexto"/>
          <p:cNvSpPr txBox="1"/>
          <p:nvPr/>
        </p:nvSpPr>
        <p:spPr>
          <a:xfrm>
            <a:off x="5201234" y="2940046"/>
            <a:ext cx="38291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How do we know in this container?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dirty="0" smtClean="0"/>
              <a:t>the beginning, the end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dirty="0" smtClean="0"/>
              <a:t>which element is next</a:t>
            </a:r>
            <a:endParaRPr lang="en-US" dirty="0"/>
          </a:p>
        </p:txBody>
      </p:sp>
      <p:cxnSp>
        <p:nvCxnSpPr>
          <p:cNvPr id="112" name="111 Conector recto de flecha"/>
          <p:cNvCxnSpPr>
            <a:stCxn id="116" idx="2"/>
            <a:endCxn id="46" idx="0"/>
          </p:cNvCxnSpPr>
          <p:nvPr/>
        </p:nvCxnSpPr>
        <p:spPr>
          <a:xfrm flipH="1">
            <a:off x="5018311" y="1894978"/>
            <a:ext cx="2843" cy="2590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recto de flecha"/>
          <p:cNvCxnSpPr>
            <a:stCxn id="120" idx="2"/>
            <a:endCxn id="47" idx="0"/>
          </p:cNvCxnSpPr>
          <p:nvPr/>
        </p:nvCxnSpPr>
        <p:spPr>
          <a:xfrm>
            <a:off x="7483942" y="1895936"/>
            <a:ext cx="0" cy="2580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CuadroTexto"/>
          <p:cNvSpPr txBox="1"/>
          <p:nvPr/>
        </p:nvSpPr>
        <p:spPr>
          <a:xfrm>
            <a:off x="4411852" y="1525646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beginning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0" name="119 CuadroTexto"/>
          <p:cNvSpPr txBox="1"/>
          <p:nvPr/>
        </p:nvSpPr>
        <p:spPr>
          <a:xfrm>
            <a:off x="7198447" y="1526604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end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69" name="168 Grupo"/>
          <p:cNvGrpSpPr/>
          <p:nvPr/>
        </p:nvGrpSpPr>
        <p:grpSpPr>
          <a:xfrm>
            <a:off x="4623087" y="4223107"/>
            <a:ext cx="3862220" cy="12701"/>
            <a:chOff x="4623087" y="4223107"/>
            <a:chExt cx="3862220" cy="12701"/>
          </a:xfrm>
        </p:grpSpPr>
        <p:cxnSp>
          <p:nvCxnSpPr>
            <p:cNvPr id="126" name="125 Conector curvado"/>
            <p:cNvCxnSpPr>
              <a:stCxn id="107" idx="0"/>
              <a:endCxn id="94" idx="0"/>
            </p:cNvCxnSpPr>
            <p:nvPr/>
          </p:nvCxnSpPr>
          <p:spPr>
            <a:xfrm rot="5400000" flipH="1" flipV="1">
              <a:off x="4897302" y="3948892"/>
              <a:ext cx="12700" cy="561130"/>
            </a:xfrm>
            <a:prstGeom prst="curvedConnector3">
              <a:avLst>
                <a:gd name="adj1" fmla="val 2565953"/>
              </a:avLst>
            </a:prstGeom>
            <a:ln w="19050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128 Conector curvado"/>
            <p:cNvCxnSpPr>
              <a:stCxn id="94" idx="0"/>
              <a:endCxn id="100" idx="0"/>
            </p:cNvCxnSpPr>
            <p:nvPr/>
          </p:nvCxnSpPr>
          <p:spPr>
            <a:xfrm rot="5400000" flipH="1" flipV="1">
              <a:off x="5331622" y="4075702"/>
              <a:ext cx="12700" cy="307511"/>
            </a:xfrm>
            <a:prstGeom prst="curvedConnector3">
              <a:avLst>
                <a:gd name="adj1" fmla="val 2719150"/>
              </a:avLst>
            </a:prstGeom>
            <a:ln w="19050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131 Conector curvado"/>
            <p:cNvCxnSpPr>
              <a:stCxn id="100" idx="0"/>
              <a:endCxn id="101" idx="0"/>
            </p:cNvCxnSpPr>
            <p:nvPr/>
          </p:nvCxnSpPr>
          <p:spPr>
            <a:xfrm rot="5400000" flipH="1" flipV="1">
              <a:off x="5697501" y="4017334"/>
              <a:ext cx="12700" cy="424246"/>
            </a:xfrm>
            <a:prstGeom prst="curvedConnector3">
              <a:avLst>
                <a:gd name="adj1" fmla="val 2642551"/>
              </a:avLst>
            </a:prstGeom>
            <a:ln w="19050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134 Conector curvado"/>
            <p:cNvCxnSpPr>
              <a:stCxn id="101" idx="0"/>
              <a:endCxn id="95" idx="0"/>
            </p:cNvCxnSpPr>
            <p:nvPr/>
          </p:nvCxnSpPr>
          <p:spPr>
            <a:xfrm rot="5400000" flipH="1" flipV="1">
              <a:off x="6060767" y="4078314"/>
              <a:ext cx="12700" cy="302287"/>
            </a:xfrm>
            <a:prstGeom prst="curvedConnector3">
              <a:avLst>
                <a:gd name="adj1" fmla="val 2795748"/>
              </a:avLst>
            </a:prstGeom>
            <a:ln w="19050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137 Conector curvado"/>
            <p:cNvCxnSpPr>
              <a:stCxn id="95" idx="0"/>
              <a:endCxn id="96" idx="0"/>
            </p:cNvCxnSpPr>
            <p:nvPr/>
          </p:nvCxnSpPr>
          <p:spPr>
            <a:xfrm rot="5400000" flipH="1" flipV="1">
              <a:off x="6514454" y="3926914"/>
              <a:ext cx="12700" cy="605086"/>
            </a:xfrm>
            <a:prstGeom prst="curvedConnector3">
              <a:avLst>
                <a:gd name="adj1" fmla="val 2948929"/>
              </a:avLst>
            </a:prstGeom>
            <a:ln w="19050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140 Conector curvado"/>
            <p:cNvCxnSpPr>
              <a:stCxn id="96" idx="0"/>
              <a:endCxn id="97" idx="0"/>
            </p:cNvCxnSpPr>
            <p:nvPr/>
          </p:nvCxnSpPr>
          <p:spPr>
            <a:xfrm rot="5400000" flipH="1" flipV="1">
              <a:off x="6970752" y="4075702"/>
              <a:ext cx="12700" cy="307511"/>
            </a:xfrm>
            <a:prstGeom prst="curvedConnector3">
              <a:avLst>
                <a:gd name="adj1" fmla="val 2795748"/>
              </a:avLst>
            </a:prstGeom>
            <a:ln w="19050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143 Conector curvado"/>
            <p:cNvCxnSpPr>
              <a:stCxn id="97" idx="0"/>
              <a:endCxn id="98" idx="0"/>
            </p:cNvCxnSpPr>
            <p:nvPr/>
          </p:nvCxnSpPr>
          <p:spPr>
            <a:xfrm rot="5400000" flipH="1" flipV="1">
              <a:off x="7365815" y="3988150"/>
              <a:ext cx="12700" cy="482614"/>
            </a:xfrm>
            <a:prstGeom prst="curvedConnector3">
              <a:avLst>
                <a:gd name="adj1" fmla="val 2872339"/>
              </a:avLst>
            </a:prstGeom>
            <a:ln w="19050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146 Conector curvado"/>
            <p:cNvCxnSpPr>
              <a:stCxn id="98" idx="0"/>
              <a:endCxn id="99" idx="0"/>
            </p:cNvCxnSpPr>
            <p:nvPr/>
          </p:nvCxnSpPr>
          <p:spPr>
            <a:xfrm rot="5400000" flipH="1" flipV="1">
              <a:off x="7760877" y="4075702"/>
              <a:ext cx="12700" cy="307511"/>
            </a:xfrm>
            <a:prstGeom prst="curvedConnector3">
              <a:avLst>
                <a:gd name="adj1" fmla="val 2872339"/>
              </a:avLst>
            </a:prstGeom>
            <a:ln w="19050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162 Conector curvado"/>
            <p:cNvCxnSpPr>
              <a:stCxn id="99" idx="0"/>
              <a:endCxn id="85" idx="2"/>
            </p:cNvCxnSpPr>
            <p:nvPr/>
          </p:nvCxnSpPr>
          <p:spPr>
            <a:xfrm rot="5400000" flipH="1" flipV="1">
              <a:off x="8199935" y="3944085"/>
              <a:ext cx="70" cy="570674"/>
            </a:xfrm>
            <a:prstGeom prst="curvedConnector3">
              <a:avLst>
                <a:gd name="adj1" fmla="val 500330000"/>
              </a:avLst>
            </a:prstGeom>
            <a:ln w="19050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171 CuadroTexto"/>
          <p:cNvSpPr txBox="1"/>
          <p:nvPr/>
        </p:nvSpPr>
        <p:spPr>
          <a:xfrm>
            <a:off x="6009472" y="4389015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next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3" name="172 CuadroTexto"/>
          <p:cNvSpPr txBox="1"/>
          <p:nvPr/>
        </p:nvSpPr>
        <p:spPr>
          <a:xfrm>
            <a:off x="4437164" y="4361084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head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9" name="108 Rectángulo"/>
          <p:cNvSpPr/>
          <p:nvPr/>
        </p:nvSpPr>
        <p:spPr>
          <a:xfrm>
            <a:off x="422039" y="3219855"/>
            <a:ext cx="8511795" cy="1510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5" name="184 Grupo"/>
          <p:cNvGrpSpPr/>
          <p:nvPr/>
        </p:nvGrpSpPr>
        <p:grpSpPr>
          <a:xfrm>
            <a:off x="3956439" y="4649830"/>
            <a:ext cx="3229828" cy="1105378"/>
            <a:chOff x="3956439" y="4649830"/>
            <a:chExt cx="3229828" cy="1105378"/>
          </a:xfrm>
        </p:grpSpPr>
        <p:sp>
          <p:nvSpPr>
            <p:cNvPr id="179" name="178 Elipse"/>
            <p:cNvSpPr/>
            <p:nvPr/>
          </p:nvSpPr>
          <p:spPr>
            <a:xfrm>
              <a:off x="4903652" y="4863830"/>
              <a:ext cx="924916" cy="89137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179 Elipse"/>
            <p:cNvSpPr/>
            <p:nvPr/>
          </p:nvSpPr>
          <p:spPr>
            <a:xfrm>
              <a:off x="6261351" y="4834496"/>
              <a:ext cx="924916" cy="89137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182 CuadroTexto"/>
            <p:cNvSpPr txBox="1"/>
            <p:nvPr/>
          </p:nvSpPr>
          <p:spPr>
            <a:xfrm>
              <a:off x="3956439" y="4649830"/>
              <a:ext cx="787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edges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87" name="186 Conector recto de flecha"/>
          <p:cNvCxnSpPr>
            <a:endCxn id="179" idx="2"/>
          </p:cNvCxnSpPr>
          <p:nvPr/>
        </p:nvCxnSpPr>
        <p:spPr>
          <a:xfrm>
            <a:off x="4511588" y="5019162"/>
            <a:ext cx="392064" cy="290357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 de flecha"/>
          <p:cNvCxnSpPr/>
          <p:nvPr/>
        </p:nvCxnSpPr>
        <p:spPr>
          <a:xfrm>
            <a:off x="4511587" y="5019162"/>
            <a:ext cx="1747203" cy="261023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18</a:t>
            </a:fld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728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0" grpId="0"/>
      <p:bldP spid="172" grpId="0"/>
      <p:bldP spid="173" grpId="0"/>
      <p:bldP spid="10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prior construct (node and edge)</a:t>
            </a:r>
            <a:endParaRPr lang="en-US" dirty="0"/>
          </a:p>
        </p:txBody>
      </p:sp>
      <p:cxnSp>
        <p:nvCxnSpPr>
          <p:cNvPr id="5" name="4 Conector recto de flecha"/>
          <p:cNvCxnSpPr>
            <a:stCxn id="32" idx="3"/>
            <a:endCxn id="26" idx="1"/>
          </p:cNvCxnSpPr>
          <p:nvPr/>
        </p:nvCxnSpPr>
        <p:spPr>
          <a:xfrm>
            <a:off x="2017791" y="2790974"/>
            <a:ext cx="259433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>
            <a:stCxn id="30" idx="3"/>
            <a:endCxn id="21" idx="1"/>
          </p:cNvCxnSpPr>
          <p:nvPr/>
        </p:nvCxnSpPr>
        <p:spPr>
          <a:xfrm>
            <a:off x="3559200" y="2790974"/>
            <a:ext cx="335090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7 Grupo"/>
          <p:cNvGrpSpPr/>
          <p:nvPr/>
        </p:nvGrpSpPr>
        <p:grpSpPr>
          <a:xfrm>
            <a:off x="712167" y="2538946"/>
            <a:ext cx="1305624" cy="1456784"/>
            <a:chOff x="1038280" y="2924944"/>
            <a:chExt cx="1305624" cy="1456784"/>
          </a:xfrm>
        </p:grpSpPr>
        <p:sp>
          <p:nvSpPr>
            <p:cNvPr id="31" name="30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31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32 Conector recto de flecha"/>
            <p:cNvCxnSpPr/>
            <p:nvPr/>
          </p:nvCxnSpPr>
          <p:spPr>
            <a:xfrm>
              <a:off x="1331640" y="3176972"/>
              <a:ext cx="0" cy="6840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33 Elipse"/>
            <p:cNvSpPr/>
            <p:nvPr/>
          </p:nvSpPr>
          <p:spPr>
            <a:xfrm>
              <a:off x="1038280" y="3898736"/>
              <a:ext cx="573988" cy="4829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50" dirty="0">
                <a:solidFill>
                  <a:schemeClr val="tx2"/>
                </a:solidFill>
              </a:endParaRPr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8 Grupo"/>
          <p:cNvGrpSpPr/>
          <p:nvPr/>
        </p:nvGrpSpPr>
        <p:grpSpPr>
          <a:xfrm>
            <a:off x="2267744" y="2538946"/>
            <a:ext cx="1305624" cy="1456784"/>
            <a:chOff x="1038280" y="2924944"/>
            <a:chExt cx="1305624" cy="1456784"/>
          </a:xfrm>
        </p:grpSpPr>
        <p:sp>
          <p:nvSpPr>
            <p:cNvPr id="26" name="25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26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27 Conector recto de flecha"/>
            <p:cNvCxnSpPr/>
            <p:nvPr/>
          </p:nvCxnSpPr>
          <p:spPr>
            <a:xfrm>
              <a:off x="1331640" y="3176972"/>
              <a:ext cx="0" cy="6840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28 Elipse"/>
            <p:cNvSpPr/>
            <p:nvPr/>
          </p:nvSpPr>
          <p:spPr>
            <a:xfrm>
              <a:off x="1038280" y="3898736"/>
              <a:ext cx="573988" cy="4829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dirty="0" smtClean="0">
                  <a:solidFill>
                    <a:schemeClr val="tx2"/>
                  </a:solidFill>
                </a:rPr>
                <a:t>object</a:t>
              </a:r>
              <a:endParaRPr lang="en-US" sz="1050" dirty="0">
                <a:solidFill>
                  <a:schemeClr val="tx2"/>
                </a:solidFill>
              </a:endParaRP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3884810" y="2538946"/>
            <a:ext cx="1305624" cy="1456784"/>
            <a:chOff x="1038280" y="2924944"/>
            <a:chExt cx="1305624" cy="1456784"/>
          </a:xfrm>
        </p:grpSpPr>
        <p:sp>
          <p:nvSpPr>
            <p:cNvPr id="21" name="20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22 Conector recto de flecha"/>
            <p:cNvCxnSpPr/>
            <p:nvPr/>
          </p:nvCxnSpPr>
          <p:spPr>
            <a:xfrm>
              <a:off x="1331640" y="3176972"/>
              <a:ext cx="0" cy="6840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23 Elipse"/>
            <p:cNvSpPr/>
            <p:nvPr/>
          </p:nvSpPr>
          <p:spPr>
            <a:xfrm>
              <a:off x="1038280" y="3898736"/>
              <a:ext cx="573988" cy="4829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dirty="0" smtClean="0">
                  <a:solidFill>
                    <a:schemeClr val="tx2"/>
                  </a:solidFill>
                </a:rPr>
                <a:t>object</a:t>
              </a:r>
              <a:endParaRPr lang="en-US" sz="1050" dirty="0">
                <a:solidFill>
                  <a:schemeClr val="tx2"/>
                </a:solidFill>
              </a:endParaRPr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7029752" y="2538946"/>
            <a:ext cx="1305624" cy="1456784"/>
            <a:chOff x="1038280" y="2924944"/>
            <a:chExt cx="1305624" cy="1456784"/>
          </a:xfrm>
        </p:grpSpPr>
        <p:sp>
          <p:nvSpPr>
            <p:cNvPr id="16" name="15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17 Conector recto de flecha"/>
            <p:cNvCxnSpPr/>
            <p:nvPr/>
          </p:nvCxnSpPr>
          <p:spPr>
            <a:xfrm>
              <a:off x="1331640" y="3176972"/>
              <a:ext cx="0" cy="6840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18 Elipse"/>
            <p:cNvSpPr/>
            <p:nvPr/>
          </p:nvSpPr>
          <p:spPr>
            <a:xfrm>
              <a:off x="1038280" y="3898736"/>
              <a:ext cx="573988" cy="4829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dirty="0" smtClean="0">
                  <a:solidFill>
                    <a:schemeClr val="tx2"/>
                  </a:solidFill>
                </a:rPr>
                <a:t>object</a:t>
              </a:r>
              <a:endParaRPr lang="en-US" sz="1050" dirty="0">
                <a:solidFill>
                  <a:schemeClr val="tx2"/>
                </a:solidFill>
              </a:endParaRP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2" name="11 Conector recto de flecha"/>
          <p:cNvCxnSpPr/>
          <p:nvPr/>
        </p:nvCxnSpPr>
        <p:spPr>
          <a:xfrm>
            <a:off x="5190434" y="2761898"/>
            <a:ext cx="259433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6779799" y="2790974"/>
            <a:ext cx="259433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697162" y="2169614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37" name="36 Conector recto de flecha"/>
          <p:cNvCxnSpPr/>
          <p:nvPr/>
        </p:nvCxnSpPr>
        <p:spPr>
          <a:xfrm>
            <a:off x="8335376" y="2790974"/>
            <a:ext cx="259433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5817140" y="33251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…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9" name="38 Conector recto"/>
          <p:cNvCxnSpPr/>
          <p:nvPr/>
        </p:nvCxnSpPr>
        <p:spPr>
          <a:xfrm>
            <a:off x="8594809" y="2623773"/>
            <a:ext cx="276817" cy="36933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 flipV="1">
            <a:off x="8594809" y="2623773"/>
            <a:ext cx="276817" cy="36933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41 Grupo"/>
          <p:cNvGrpSpPr/>
          <p:nvPr/>
        </p:nvGrpSpPr>
        <p:grpSpPr>
          <a:xfrm>
            <a:off x="2277224" y="4523389"/>
            <a:ext cx="1305624" cy="1456784"/>
            <a:chOff x="1038280" y="2924944"/>
            <a:chExt cx="1305624" cy="1456784"/>
          </a:xfrm>
        </p:grpSpPr>
        <p:sp>
          <p:nvSpPr>
            <p:cNvPr id="43" name="42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43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44 Conector recto de flecha"/>
            <p:cNvCxnSpPr/>
            <p:nvPr/>
          </p:nvCxnSpPr>
          <p:spPr>
            <a:xfrm>
              <a:off x="1331640" y="3176972"/>
              <a:ext cx="0" cy="6840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45 Elipse"/>
            <p:cNvSpPr/>
            <p:nvPr/>
          </p:nvSpPr>
          <p:spPr>
            <a:xfrm>
              <a:off x="1038280" y="3898736"/>
              <a:ext cx="573988" cy="4829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dirty="0" smtClean="0">
                  <a:solidFill>
                    <a:schemeClr val="tx2"/>
                  </a:solidFill>
                </a:rPr>
                <a:t>object</a:t>
              </a:r>
              <a:endParaRPr lang="en-US" sz="1050" dirty="0">
                <a:solidFill>
                  <a:schemeClr val="tx2"/>
                </a:solidFill>
              </a:endParaRP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48" name="47 CuadroTexto"/>
          <p:cNvSpPr txBox="1"/>
          <p:nvPr/>
        </p:nvSpPr>
        <p:spPr>
          <a:xfrm>
            <a:off x="1053231" y="4523389"/>
            <a:ext cx="753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push </a:t>
            </a:r>
          </a:p>
          <a:p>
            <a:endParaRPr lang="en-US" dirty="0"/>
          </a:p>
        </p:txBody>
      </p:sp>
      <p:cxnSp>
        <p:nvCxnSpPr>
          <p:cNvPr id="51" name="50 Conector angular"/>
          <p:cNvCxnSpPr>
            <a:stCxn id="44" idx="3"/>
            <a:endCxn id="26" idx="1"/>
          </p:cNvCxnSpPr>
          <p:nvPr/>
        </p:nvCxnSpPr>
        <p:spPr>
          <a:xfrm flipH="1" flipV="1">
            <a:off x="2277224" y="2790974"/>
            <a:ext cx="1305624" cy="1984443"/>
          </a:xfrm>
          <a:prstGeom prst="bentConnector5">
            <a:avLst>
              <a:gd name="adj1" fmla="val -17509"/>
              <a:gd name="adj2" fmla="val 27941"/>
              <a:gd name="adj3" fmla="val 107823"/>
            </a:avLst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angular"/>
          <p:cNvCxnSpPr>
            <a:stCxn id="32" idx="3"/>
            <a:endCxn id="43" idx="1"/>
          </p:cNvCxnSpPr>
          <p:nvPr/>
        </p:nvCxnSpPr>
        <p:spPr>
          <a:xfrm>
            <a:off x="2017791" y="2790974"/>
            <a:ext cx="268913" cy="1984443"/>
          </a:xfrm>
          <a:prstGeom prst="bentConnector3">
            <a:avLst>
              <a:gd name="adj1" fmla="val 24678"/>
            </a:avLst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CuadroTexto"/>
          <p:cNvSpPr txBox="1"/>
          <p:nvPr/>
        </p:nvSpPr>
        <p:spPr>
          <a:xfrm>
            <a:off x="1053231" y="4794289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pop </a:t>
            </a:r>
          </a:p>
          <a:p>
            <a:endParaRPr lang="en-US" dirty="0"/>
          </a:p>
        </p:txBody>
      </p:sp>
      <p:sp>
        <p:nvSpPr>
          <p:cNvPr id="59" name="58 CuadroTexto"/>
          <p:cNvSpPr txBox="1"/>
          <p:nvPr/>
        </p:nvSpPr>
        <p:spPr>
          <a:xfrm>
            <a:off x="1049873" y="5092346"/>
            <a:ext cx="731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peek </a:t>
            </a:r>
          </a:p>
          <a:p>
            <a:endParaRPr lang="en-US" dirty="0"/>
          </a:p>
        </p:txBody>
      </p:sp>
      <p:cxnSp>
        <p:nvCxnSpPr>
          <p:cNvPr id="61" name="60 Conector angular"/>
          <p:cNvCxnSpPr>
            <a:stCxn id="59" idx="0"/>
            <a:endCxn id="29" idx="0"/>
          </p:cNvCxnSpPr>
          <p:nvPr/>
        </p:nvCxnSpPr>
        <p:spPr>
          <a:xfrm rot="5400000" flipH="1" flipV="1">
            <a:off x="1195324" y="3732932"/>
            <a:ext cx="1579608" cy="1139220"/>
          </a:xfrm>
          <a:prstGeom prst="bentConnector3">
            <a:avLst>
              <a:gd name="adj1" fmla="val 145263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>
            <a:off x="2432175" y="4609623"/>
            <a:ext cx="276817" cy="3693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 flipV="1">
            <a:off x="2432175" y="4609623"/>
            <a:ext cx="276817" cy="3693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19</a:t>
            </a:fld>
            <a:endParaRPr lang="es-ES"/>
          </a:p>
        </p:txBody>
      </p:sp>
      <p:sp>
        <p:nvSpPr>
          <p:cNvPr id="15" name="1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695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8" grpId="1"/>
      <p:bldP spid="58" grpId="0"/>
      <p:bldP spid="58" grpId="1"/>
      <p:bldP spid="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Analysis of complexity</a:t>
            </a:r>
          </a:p>
          <a:p>
            <a:pPr lvl="1"/>
            <a:r>
              <a:rPr lang="en-US" dirty="0" smtClean="0"/>
              <a:t>Q1 Fall 2011 problems</a:t>
            </a:r>
          </a:p>
          <a:p>
            <a:r>
              <a:rPr lang="en-US" dirty="0" smtClean="0"/>
              <a:t>Classes, objects and containers</a:t>
            </a:r>
          </a:p>
          <a:p>
            <a:r>
              <a:rPr lang="en-US" dirty="0" smtClean="0"/>
              <a:t>Array</a:t>
            </a:r>
          </a:p>
          <a:p>
            <a:r>
              <a:rPr lang="en-US" dirty="0" smtClean="0"/>
              <a:t>Stack</a:t>
            </a:r>
          </a:p>
          <a:p>
            <a:r>
              <a:rPr lang="en-US" dirty="0" smtClean="0"/>
              <a:t>Queue</a:t>
            </a:r>
          </a:p>
          <a:p>
            <a:r>
              <a:rPr lang="en-US" dirty="0" smtClean="0"/>
              <a:t>(Single) Linked and Double Linked List</a:t>
            </a:r>
          </a:p>
          <a:p>
            <a:r>
              <a:rPr lang="en-US" dirty="0" smtClean="0"/>
              <a:t>Iterators</a:t>
            </a:r>
          </a:p>
          <a:p>
            <a:r>
              <a:rPr lang="en-US" dirty="0" smtClean="0"/>
              <a:t>Linear and Binary search</a:t>
            </a:r>
          </a:p>
          <a:p>
            <a:r>
              <a:rPr lang="en-US" dirty="0" smtClean="0"/>
              <a:t>Merge sort</a:t>
            </a:r>
          </a:p>
          <a:p>
            <a:r>
              <a:rPr lang="en-US" dirty="0" smtClean="0"/>
              <a:t>Quick sort</a:t>
            </a:r>
          </a:p>
          <a:p>
            <a:r>
              <a:rPr lang="en-US" dirty="0" smtClean="0"/>
              <a:t>Q2 – Q6, Fall 2011 problems</a:t>
            </a:r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735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" name="103 Conector angular"/>
          <p:cNvCxnSpPr>
            <a:stCxn id="53" idx="1"/>
          </p:cNvCxnSpPr>
          <p:nvPr/>
        </p:nvCxnSpPr>
        <p:spPr>
          <a:xfrm rot="10800000" flipH="1" flipV="1">
            <a:off x="88277" y="3567222"/>
            <a:ext cx="524349" cy="2219673"/>
          </a:xfrm>
          <a:prstGeom prst="bentConnector4">
            <a:avLst>
              <a:gd name="adj1" fmla="val -11019"/>
              <a:gd name="adj2" fmla="val 80869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linked List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prior construct (node and edge)</a:t>
            </a:r>
            <a:endParaRPr lang="en-US" dirty="0"/>
          </a:p>
        </p:txBody>
      </p:sp>
      <p:grpSp>
        <p:nvGrpSpPr>
          <p:cNvPr id="4" name="3 Grupo"/>
          <p:cNvGrpSpPr/>
          <p:nvPr/>
        </p:nvGrpSpPr>
        <p:grpSpPr>
          <a:xfrm>
            <a:off x="69423" y="3297730"/>
            <a:ext cx="1948368" cy="1456784"/>
            <a:chOff x="69423" y="2538946"/>
            <a:chExt cx="1948368" cy="1456784"/>
          </a:xfrm>
        </p:grpSpPr>
        <p:sp>
          <p:nvSpPr>
            <p:cNvPr id="52" name="51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7 Grupo"/>
            <p:cNvGrpSpPr/>
            <p:nvPr/>
          </p:nvGrpSpPr>
          <p:grpSpPr>
            <a:xfrm>
              <a:off x="88278" y="2538946"/>
              <a:ext cx="1929513" cy="1456784"/>
              <a:chOff x="414391" y="2924944"/>
              <a:chExt cx="1929513" cy="1456784"/>
            </a:xfrm>
          </p:grpSpPr>
          <p:sp>
            <p:nvSpPr>
              <p:cNvPr id="31" name="30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31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" name="32 Conector recto de flecha"/>
              <p:cNvCxnSpPr/>
              <p:nvPr/>
            </p:nvCxnSpPr>
            <p:spPr>
              <a:xfrm>
                <a:off x="1331640" y="3176972"/>
                <a:ext cx="0" cy="6840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33 Elipse"/>
              <p:cNvSpPr/>
              <p:nvPr/>
            </p:nvSpPr>
            <p:spPr>
              <a:xfrm>
                <a:off x="1038280" y="3898736"/>
                <a:ext cx="573988" cy="482992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en-US" sz="105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35" name="34 CuadroTexto"/>
              <p:cNvSpPr txBox="1"/>
              <p:nvPr/>
            </p:nvSpPr>
            <p:spPr>
              <a:xfrm>
                <a:off x="1705847" y="2992306"/>
                <a:ext cx="6238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next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3" name="52 CuadroTexto"/>
              <p:cNvSpPr txBox="1"/>
              <p:nvPr/>
            </p:nvSpPr>
            <p:spPr>
              <a:xfrm>
                <a:off x="414391" y="3009771"/>
                <a:ext cx="6559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prev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4" name="13 CuadroTexto"/>
          <p:cNvSpPr txBox="1"/>
          <p:nvPr/>
        </p:nvSpPr>
        <p:spPr>
          <a:xfrm>
            <a:off x="697162" y="2928398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37" name="36 Conector recto de flecha"/>
          <p:cNvCxnSpPr/>
          <p:nvPr/>
        </p:nvCxnSpPr>
        <p:spPr>
          <a:xfrm>
            <a:off x="8817887" y="3801786"/>
            <a:ext cx="0" cy="759299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6650326" y="332419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…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9" name="38 Conector recto"/>
          <p:cNvCxnSpPr/>
          <p:nvPr/>
        </p:nvCxnSpPr>
        <p:spPr>
          <a:xfrm>
            <a:off x="8679479" y="4569848"/>
            <a:ext cx="276817" cy="36933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 flipV="1">
            <a:off x="8679479" y="4569848"/>
            <a:ext cx="276817" cy="36933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53 Grupo"/>
          <p:cNvGrpSpPr/>
          <p:nvPr/>
        </p:nvGrpSpPr>
        <p:grpSpPr>
          <a:xfrm>
            <a:off x="2365151" y="3297730"/>
            <a:ext cx="1948368" cy="1456784"/>
            <a:chOff x="69423" y="2538946"/>
            <a:chExt cx="1948368" cy="1456784"/>
          </a:xfrm>
        </p:grpSpPr>
        <p:sp>
          <p:nvSpPr>
            <p:cNvPr id="56" name="55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7" name="56 Grupo"/>
            <p:cNvGrpSpPr/>
            <p:nvPr/>
          </p:nvGrpSpPr>
          <p:grpSpPr>
            <a:xfrm>
              <a:off x="88278" y="2538946"/>
              <a:ext cx="1929513" cy="1456784"/>
              <a:chOff x="414391" y="2924944"/>
              <a:chExt cx="1929513" cy="1456784"/>
            </a:xfrm>
          </p:grpSpPr>
          <p:sp>
            <p:nvSpPr>
              <p:cNvPr id="60" name="59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61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5" name="64 Conector recto de flecha"/>
              <p:cNvCxnSpPr/>
              <p:nvPr/>
            </p:nvCxnSpPr>
            <p:spPr>
              <a:xfrm>
                <a:off x="1331640" y="3176972"/>
                <a:ext cx="0" cy="6840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65 Elipse"/>
              <p:cNvSpPr/>
              <p:nvPr/>
            </p:nvSpPr>
            <p:spPr>
              <a:xfrm>
                <a:off x="1038280" y="3898736"/>
                <a:ext cx="573988" cy="482992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2"/>
                    </a:solidFill>
                  </a:rPr>
                  <a:t>object</a:t>
                </a:r>
                <a:endParaRPr lang="en-US" sz="105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67" name="66 CuadroTexto"/>
              <p:cNvSpPr txBox="1"/>
              <p:nvPr/>
            </p:nvSpPr>
            <p:spPr>
              <a:xfrm>
                <a:off x="1705847" y="2992306"/>
                <a:ext cx="6238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next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8" name="67 CuadroTexto"/>
              <p:cNvSpPr txBox="1"/>
              <p:nvPr/>
            </p:nvSpPr>
            <p:spPr>
              <a:xfrm>
                <a:off x="414391" y="3009771"/>
                <a:ext cx="6559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prev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38" name="37 Conector angular"/>
          <p:cNvCxnSpPr>
            <a:stCxn id="32" idx="3"/>
            <a:endCxn id="62" idx="0"/>
          </p:cNvCxnSpPr>
          <p:nvPr/>
        </p:nvCxnSpPr>
        <p:spPr>
          <a:xfrm flipV="1">
            <a:off x="2017791" y="3297730"/>
            <a:ext cx="1969616" cy="252028"/>
          </a:xfrm>
          <a:prstGeom prst="bentConnector4">
            <a:avLst>
              <a:gd name="adj1" fmla="val 5174"/>
              <a:gd name="adj2" fmla="val 190704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69 Grupo"/>
          <p:cNvGrpSpPr/>
          <p:nvPr/>
        </p:nvGrpSpPr>
        <p:grpSpPr>
          <a:xfrm>
            <a:off x="4680334" y="3286247"/>
            <a:ext cx="1948368" cy="1456784"/>
            <a:chOff x="69423" y="2538946"/>
            <a:chExt cx="1948368" cy="1456784"/>
          </a:xfrm>
        </p:grpSpPr>
        <p:sp>
          <p:nvSpPr>
            <p:cNvPr id="71" name="70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2" name="71 Grupo"/>
            <p:cNvGrpSpPr/>
            <p:nvPr/>
          </p:nvGrpSpPr>
          <p:grpSpPr>
            <a:xfrm>
              <a:off x="88278" y="2538946"/>
              <a:ext cx="1929513" cy="1456784"/>
              <a:chOff x="414391" y="2924944"/>
              <a:chExt cx="1929513" cy="1456784"/>
            </a:xfrm>
          </p:grpSpPr>
          <p:sp>
            <p:nvSpPr>
              <p:cNvPr id="73" name="72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73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5" name="74 Conector recto de flecha"/>
              <p:cNvCxnSpPr/>
              <p:nvPr/>
            </p:nvCxnSpPr>
            <p:spPr>
              <a:xfrm>
                <a:off x="1331640" y="3176972"/>
                <a:ext cx="0" cy="6840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75 Elipse"/>
              <p:cNvSpPr/>
              <p:nvPr/>
            </p:nvSpPr>
            <p:spPr>
              <a:xfrm>
                <a:off x="1038280" y="3898736"/>
                <a:ext cx="573988" cy="482992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2"/>
                    </a:solidFill>
                  </a:rPr>
                  <a:t>object</a:t>
                </a:r>
                <a:endParaRPr lang="en-US" sz="105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77" name="76 CuadroTexto"/>
              <p:cNvSpPr txBox="1"/>
              <p:nvPr/>
            </p:nvSpPr>
            <p:spPr>
              <a:xfrm>
                <a:off x="1705847" y="2992306"/>
                <a:ext cx="6238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next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8" name="77 CuadroTexto"/>
              <p:cNvSpPr txBox="1"/>
              <p:nvPr/>
            </p:nvSpPr>
            <p:spPr>
              <a:xfrm>
                <a:off x="414391" y="3009771"/>
                <a:ext cx="6559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prev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9" name="78 Grupo"/>
          <p:cNvGrpSpPr/>
          <p:nvPr/>
        </p:nvGrpSpPr>
        <p:grpSpPr>
          <a:xfrm>
            <a:off x="7195632" y="3297730"/>
            <a:ext cx="1948368" cy="1456784"/>
            <a:chOff x="69423" y="2538946"/>
            <a:chExt cx="1948368" cy="1456784"/>
          </a:xfrm>
        </p:grpSpPr>
        <p:sp>
          <p:nvSpPr>
            <p:cNvPr id="80" name="79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1" name="80 Grupo"/>
            <p:cNvGrpSpPr/>
            <p:nvPr/>
          </p:nvGrpSpPr>
          <p:grpSpPr>
            <a:xfrm>
              <a:off x="88278" y="2538946"/>
              <a:ext cx="1929513" cy="1456784"/>
              <a:chOff x="414391" y="2924944"/>
              <a:chExt cx="1929513" cy="1456784"/>
            </a:xfrm>
          </p:grpSpPr>
          <p:sp>
            <p:nvSpPr>
              <p:cNvPr id="82" name="81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82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4" name="83 Conector recto de flecha"/>
              <p:cNvCxnSpPr/>
              <p:nvPr/>
            </p:nvCxnSpPr>
            <p:spPr>
              <a:xfrm>
                <a:off x="1331640" y="3176972"/>
                <a:ext cx="0" cy="6840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84 Elipse"/>
              <p:cNvSpPr/>
              <p:nvPr/>
            </p:nvSpPr>
            <p:spPr>
              <a:xfrm>
                <a:off x="1038280" y="3898736"/>
                <a:ext cx="573988" cy="482992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2"/>
                    </a:solidFill>
                  </a:rPr>
                  <a:t>object</a:t>
                </a:r>
                <a:endParaRPr lang="en-US" sz="105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86" name="85 CuadroTexto"/>
              <p:cNvSpPr txBox="1"/>
              <p:nvPr/>
            </p:nvSpPr>
            <p:spPr>
              <a:xfrm>
                <a:off x="1705847" y="2992306"/>
                <a:ext cx="6238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next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7" name="86 CuadroTexto"/>
              <p:cNvSpPr txBox="1"/>
              <p:nvPr/>
            </p:nvSpPr>
            <p:spPr>
              <a:xfrm>
                <a:off x="414391" y="3009771"/>
                <a:ext cx="6559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prev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50" name="49 Conector angular"/>
          <p:cNvCxnSpPr>
            <a:stCxn id="62" idx="3"/>
            <a:endCxn id="74" idx="0"/>
          </p:cNvCxnSpPr>
          <p:nvPr/>
        </p:nvCxnSpPr>
        <p:spPr>
          <a:xfrm flipV="1">
            <a:off x="4313519" y="3286247"/>
            <a:ext cx="1989071" cy="263511"/>
          </a:xfrm>
          <a:prstGeom prst="bentConnector4">
            <a:avLst>
              <a:gd name="adj1" fmla="val 4145"/>
              <a:gd name="adj2" fmla="val 186752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angular"/>
          <p:cNvCxnSpPr>
            <a:stCxn id="78" idx="1"/>
            <a:endCxn id="56" idx="2"/>
          </p:cNvCxnSpPr>
          <p:nvPr/>
        </p:nvCxnSpPr>
        <p:spPr>
          <a:xfrm rot="10800000" flipV="1">
            <a:off x="2691263" y="3555740"/>
            <a:ext cx="2007926" cy="246046"/>
          </a:xfrm>
          <a:prstGeom prst="bentConnector4">
            <a:avLst>
              <a:gd name="adj1" fmla="val 5545"/>
              <a:gd name="adj2" fmla="val 588268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angular"/>
          <p:cNvCxnSpPr>
            <a:stCxn id="56" idx="1"/>
            <a:endCxn id="52" idx="2"/>
          </p:cNvCxnSpPr>
          <p:nvPr/>
        </p:nvCxnSpPr>
        <p:spPr>
          <a:xfrm rot="10800000" flipV="1">
            <a:off x="395535" y="3549758"/>
            <a:ext cx="1969616" cy="252028"/>
          </a:xfrm>
          <a:prstGeom prst="bentConnector4">
            <a:avLst>
              <a:gd name="adj1" fmla="val 3692"/>
              <a:gd name="adj2" fmla="val 588259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Conector angular"/>
          <p:cNvCxnSpPr>
            <a:endCxn id="83" idx="0"/>
          </p:cNvCxnSpPr>
          <p:nvPr/>
        </p:nvCxnSpPr>
        <p:spPr>
          <a:xfrm>
            <a:off x="7214487" y="3113064"/>
            <a:ext cx="1603401" cy="184666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114 Conector angular"/>
          <p:cNvCxnSpPr>
            <a:stCxn id="87" idx="1"/>
          </p:cNvCxnSpPr>
          <p:nvPr/>
        </p:nvCxnSpPr>
        <p:spPr>
          <a:xfrm rot="10800000" flipV="1">
            <a:off x="5616439" y="3567222"/>
            <a:ext cx="1598049" cy="1461977"/>
          </a:xfrm>
          <a:prstGeom prst="bentConnector3">
            <a:avLst>
              <a:gd name="adj1" fmla="val 7998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20</a:t>
            </a:fld>
            <a:endParaRPr lang="es-ES"/>
          </a:p>
        </p:txBody>
      </p:sp>
      <p:cxnSp>
        <p:nvCxnSpPr>
          <p:cNvPr id="55" name="54 Conector recto"/>
          <p:cNvCxnSpPr/>
          <p:nvPr/>
        </p:nvCxnSpPr>
        <p:spPr>
          <a:xfrm>
            <a:off x="474219" y="5786895"/>
            <a:ext cx="276817" cy="36933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 flipV="1">
            <a:off x="474219" y="5786895"/>
            <a:ext cx="276817" cy="36933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104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Quick Questions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 we do: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a linked list or double linked list from an array</a:t>
            </a:r>
          </a:p>
          <a:p>
            <a:pPr lvl="1"/>
            <a:r>
              <a:rPr lang="en-US" dirty="0" smtClean="0"/>
              <a:t>Yes</a:t>
            </a:r>
          </a:p>
          <a:p>
            <a:pPr lvl="1"/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queue with nodes and edges</a:t>
            </a:r>
          </a:p>
          <a:p>
            <a:pPr lvl="1"/>
            <a:r>
              <a:rPr lang="en-US" dirty="0"/>
              <a:t>Why not.</a:t>
            </a:r>
          </a:p>
          <a:p>
            <a:endParaRPr lang="en-US" dirty="0" smtClean="0"/>
          </a:p>
          <a:p>
            <a:r>
              <a:rPr lang="en-US" dirty="0" smtClean="0"/>
              <a:t>a stack with nodes and edges</a:t>
            </a:r>
          </a:p>
          <a:p>
            <a:pPr lvl="1"/>
            <a:r>
              <a:rPr lang="en-US" dirty="0" smtClean="0"/>
              <a:t>Sure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135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 encapsulate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container traversals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two implementations of a stack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4" name="3 Grupo"/>
          <p:cNvGrpSpPr/>
          <p:nvPr/>
        </p:nvGrpSpPr>
        <p:grpSpPr>
          <a:xfrm>
            <a:off x="512580" y="2663387"/>
            <a:ext cx="2032428" cy="3794620"/>
            <a:chOff x="6047618" y="2848054"/>
            <a:chExt cx="2032428" cy="3794620"/>
          </a:xfrm>
        </p:grpSpPr>
        <p:grpSp>
          <p:nvGrpSpPr>
            <p:cNvPr id="5" name="4 Grupo"/>
            <p:cNvGrpSpPr/>
            <p:nvPr/>
          </p:nvGrpSpPr>
          <p:grpSpPr>
            <a:xfrm rot="16200000">
              <a:off x="4835062" y="4277826"/>
              <a:ext cx="3793908" cy="934363"/>
              <a:chOff x="2032073" y="3418749"/>
              <a:chExt cx="3793908" cy="934363"/>
            </a:xfrm>
          </p:grpSpPr>
          <p:sp>
            <p:nvSpPr>
              <p:cNvPr id="13" name="12 Rectángulo"/>
              <p:cNvSpPr/>
              <p:nvPr/>
            </p:nvSpPr>
            <p:spPr>
              <a:xfrm>
                <a:off x="329083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13 Rectángulo"/>
              <p:cNvSpPr/>
              <p:nvPr/>
            </p:nvSpPr>
            <p:spPr>
              <a:xfrm>
                <a:off x="390937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14 Rectángulo"/>
              <p:cNvSpPr/>
              <p:nvPr/>
            </p:nvSpPr>
            <p:spPr>
              <a:xfrm>
                <a:off x="421864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15 Rectángulo"/>
              <p:cNvSpPr/>
              <p:nvPr/>
            </p:nvSpPr>
            <p:spPr>
              <a:xfrm>
                <a:off x="451497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16 Rectángulo"/>
              <p:cNvSpPr/>
              <p:nvPr/>
            </p:nvSpPr>
            <p:spPr>
              <a:xfrm>
                <a:off x="482424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17 Rectángulo"/>
              <p:cNvSpPr/>
              <p:nvPr/>
            </p:nvSpPr>
            <p:spPr>
              <a:xfrm>
                <a:off x="513351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18 Rectángulo"/>
              <p:cNvSpPr/>
              <p:nvPr/>
            </p:nvSpPr>
            <p:spPr>
              <a:xfrm>
                <a:off x="544278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19 CuadroTexto"/>
              <p:cNvSpPr txBox="1"/>
              <p:nvPr/>
            </p:nvSpPr>
            <p:spPr>
              <a:xfrm rot="5400000">
                <a:off x="2066698" y="369044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21" name="20 CuadroTexto"/>
              <p:cNvSpPr txBox="1"/>
              <p:nvPr/>
            </p:nvSpPr>
            <p:spPr>
              <a:xfrm rot="5400000">
                <a:off x="5318149" y="3557249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1023</a:t>
                </a:r>
                <a:endParaRPr lang="en-US" dirty="0"/>
              </a:p>
            </p:txBody>
          </p:sp>
          <p:sp>
            <p:nvSpPr>
              <p:cNvPr id="22" name="21 Rectángulo"/>
              <p:cNvSpPr/>
              <p:nvPr/>
            </p:nvSpPr>
            <p:spPr>
              <a:xfrm>
                <a:off x="205375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23" name="22 Rectángulo"/>
              <p:cNvSpPr/>
              <p:nvPr/>
            </p:nvSpPr>
            <p:spPr>
              <a:xfrm>
                <a:off x="236302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24" name="23 Rectángulo"/>
              <p:cNvSpPr/>
              <p:nvPr/>
            </p:nvSpPr>
            <p:spPr>
              <a:xfrm>
                <a:off x="267229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25" name="24 Rectángulo"/>
              <p:cNvSpPr/>
              <p:nvPr/>
            </p:nvSpPr>
            <p:spPr>
              <a:xfrm>
                <a:off x="298156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26" name="25 Rectángulo"/>
              <p:cNvSpPr/>
              <p:nvPr/>
            </p:nvSpPr>
            <p:spPr>
              <a:xfrm>
                <a:off x="360010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5 CuadroTexto"/>
            <p:cNvSpPr txBox="1"/>
            <p:nvPr/>
          </p:nvSpPr>
          <p:spPr>
            <a:xfrm>
              <a:off x="7384023" y="4105627"/>
              <a:ext cx="590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pop</a:t>
              </a:r>
              <a:endParaRPr lang="en-US" dirty="0"/>
            </a:p>
          </p:txBody>
        </p:sp>
        <p:cxnSp>
          <p:nvCxnSpPr>
            <p:cNvPr id="7" name="6 Conector recto de flecha"/>
            <p:cNvCxnSpPr>
              <a:stCxn id="6" idx="1"/>
            </p:cNvCxnSpPr>
            <p:nvPr/>
          </p:nvCxnSpPr>
          <p:spPr>
            <a:xfrm flipH="1">
              <a:off x="7199199" y="4290293"/>
              <a:ext cx="18482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 de flecha"/>
            <p:cNvCxnSpPr/>
            <p:nvPr/>
          </p:nvCxnSpPr>
          <p:spPr>
            <a:xfrm flipH="1">
              <a:off x="6719314" y="5513110"/>
              <a:ext cx="184825" cy="1"/>
            </a:xfrm>
            <a:prstGeom prst="straightConnector1">
              <a:avLst/>
            </a:prstGeom>
            <a:ln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11 CuadroTexto"/>
            <p:cNvSpPr txBox="1"/>
            <p:nvPr/>
          </p:nvSpPr>
          <p:spPr>
            <a:xfrm>
              <a:off x="6047618" y="5323137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peek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7384022" y="6273342"/>
              <a:ext cx="696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push</a:t>
              </a:r>
              <a:endParaRPr lang="en-US" dirty="0"/>
            </a:p>
          </p:txBody>
        </p:sp>
      </p:grpSp>
      <p:cxnSp>
        <p:nvCxnSpPr>
          <p:cNvPr id="29" name="28 Conector recto de flecha"/>
          <p:cNvCxnSpPr>
            <a:endCxn id="22" idx="2"/>
          </p:cNvCxnSpPr>
          <p:nvPr/>
        </p:nvCxnSpPr>
        <p:spPr>
          <a:xfrm flipH="1">
            <a:off x="1664160" y="6280978"/>
            <a:ext cx="3105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>
            <a:stCxn id="25" idx="2"/>
          </p:cNvCxnSpPr>
          <p:nvPr/>
        </p:nvCxnSpPr>
        <p:spPr>
          <a:xfrm>
            <a:off x="1664160" y="5353168"/>
            <a:ext cx="4799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2196996" y="5168502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grpSp>
        <p:nvGrpSpPr>
          <p:cNvPr id="41" name="40 Grupo"/>
          <p:cNvGrpSpPr/>
          <p:nvPr/>
        </p:nvGrpSpPr>
        <p:grpSpPr>
          <a:xfrm>
            <a:off x="4987823" y="5109286"/>
            <a:ext cx="1030517" cy="269493"/>
            <a:chOff x="-33672" y="2538946"/>
            <a:chExt cx="2153106" cy="504056"/>
          </a:xfrm>
        </p:grpSpPr>
        <p:sp>
          <p:nvSpPr>
            <p:cNvPr id="42" name="41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42 Grupo"/>
            <p:cNvGrpSpPr/>
            <p:nvPr/>
          </p:nvGrpSpPr>
          <p:grpSpPr>
            <a:xfrm>
              <a:off x="-33672" y="2538946"/>
              <a:ext cx="2153106" cy="504056"/>
              <a:chOff x="292441" y="2924944"/>
              <a:chExt cx="2153106" cy="504056"/>
            </a:xfrm>
          </p:grpSpPr>
          <p:sp>
            <p:nvSpPr>
              <p:cNvPr id="44" name="43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44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47 CuadroTexto"/>
              <p:cNvSpPr txBox="1"/>
              <p:nvPr/>
            </p:nvSpPr>
            <p:spPr>
              <a:xfrm>
                <a:off x="1604222" y="2955916"/>
                <a:ext cx="841325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next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48 CuadroTexto"/>
              <p:cNvSpPr txBox="1"/>
              <p:nvPr/>
            </p:nvSpPr>
            <p:spPr>
              <a:xfrm>
                <a:off x="292441" y="2955186"/>
                <a:ext cx="874817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prev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0" name="49 Grupo"/>
          <p:cNvGrpSpPr/>
          <p:nvPr/>
        </p:nvGrpSpPr>
        <p:grpSpPr>
          <a:xfrm>
            <a:off x="6281601" y="5109286"/>
            <a:ext cx="1030517" cy="269493"/>
            <a:chOff x="-33672" y="2538946"/>
            <a:chExt cx="2153106" cy="504056"/>
          </a:xfrm>
        </p:grpSpPr>
        <p:sp>
          <p:nvSpPr>
            <p:cNvPr id="51" name="50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2" name="51 Grupo"/>
            <p:cNvGrpSpPr/>
            <p:nvPr/>
          </p:nvGrpSpPr>
          <p:grpSpPr>
            <a:xfrm>
              <a:off x="-33672" y="2538946"/>
              <a:ext cx="2153106" cy="504056"/>
              <a:chOff x="292441" y="2924944"/>
              <a:chExt cx="2153106" cy="504056"/>
            </a:xfrm>
          </p:grpSpPr>
          <p:sp>
            <p:nvSpPr>
              <p:cNvPr id="53" name="52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53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54 CuadroTexto"/>
              <p:cNvSpPr txBox="1"/>
              <p:nvPr/>
            </p:nvSpPr>
            <p:spPr>
              <a:xfrm>
                <a:off x="1604222" y="2955916"/>
                <a:ext cx="841325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next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55 CuadroTexto"/>
              <p:cNvSpPr txBox="1"/>
              <p:nvPr/>
            </p:nvSpPr>
            <p:spPr>
              <a:xfrm>
                <a:off x="292441" y="2955186"/>
                <a:ext cx="874817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prev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7" name="56 Grupo"/>
          <p:cNvGrpSpPr/>
          <p:nvPr/>
        </p:nvGrpSpPr>
        <p:grpSpPr>
          <a:xfrm>
            <a:off x="6282304" y="5547080"/>
            <a:ext cx="1030517" cy="269493"/>
            <a:chOff x="-33672" y="2538946"/>
            <a:chExt cx="2153106" cy="504056"/>
          </a:xfrm>
        </p:grpSpPr>
        <p:sp>
          <p:nvSpPr>
            <p:cNvPr id="58" name="57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9" name="58 Grupo"/>
            <p:cNvGrpSpPr/>
            <p:nvPr/>
          </p:nvGrpSpPr>
          <p:grpSpPr>
            <a:xfrm>
              <a:off x="-33672" y="2538946"/>
              <a:ext cx="2153106" cy="504056"/>
              <a:chOff x="292441" y="2924944"/>
              <a:chExt cx="2153106" cy="504056"/>
            </a:xfrm>
          </p:grpSpPr>
          <p:sp>
            <p:nvSpPr>
              <p:cNvPr id="60" name="59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60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61 CuadroTexto"/>
              <p:cNvSpPr txBox="1"/>
              <p:nvPr/>
            </p:nvSpPr>
            <p:spPr>
              <a:xfrm>
                <a:off x="1604222" y="2955916"/>
                <a:ext cx="841325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next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62 CuadroTexto"/>
              <p:cNvSpPr txBox="1"/>
              <p:nvPr/>
            </p:nvSpPr>
            <p:spPr>
              <a:xfrm>
                <a:off x="292441" y="2955186"/>
                <a:ext cx="874817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prev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4" name="63 Grupo"/>
          <p:cNvGrpSpPr/>
          <p:nvPr/>
        </p:nvGrpSpPr>
        <p:grpSpPr>
          <a:xfrm>
            <a:off x="6283007" y="5992029"/>
            <a:ext cx="1030517" cy="269493"/>
            <a:chOff x="-33672" y="2538946"/>
            <a:chExt cx="2153106" cy="504056"/>
          </a:xfrm>
        </p:grpSpPr>
        <p:sp>
          <p:nvSpPr>
            <p:cNvPr id="65" name="64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6" name="65 Grupo"/>
            <p:cNvGrpSpPr/>
            <p:nvPr/>
          </p:nvGrpSpPr>
          <p:grpSpPr>
            <a:xfrm>
              <a:off x="-33672" y="2538946"/>
              <a:ext cx="2153106" cy="504056"/>
              <a:chOff x="292441" y="2924944"/>
              <a:chExt cx="2153106" cy="504056"/>
            </a:xfrm>
          </p:grpSpPr>
          <p:sp>
            <p:nvSpPr>
              <p:cNvPr id="67" name="66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67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68 CuadroTexto"/>
              <p:cNvSpPr txBox="1"/>
              <p:nvPr/>
            </p:nvSpPr>
            <p:spPr>
              <a:xfrm>
                <a:off x="1604222" y="2955916"/>
                <a:ext cx="841325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next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69 CuadroTexto"/>
              <p:cNvSpPr txBox="1"/>
              <p:nvPr/>
            </p:nvSpPr>
            <p:spPr>
              <a:xfrm>
                <a:off x="292441" y="2955186"/>
                <a:ext cx="874817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prev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1" name="70 Grupo"/>
          <p:cNvGrpSpPr/>
          <p:nvPr/>
        </p:nvGrpSpPr>
        <p:grpSpPr>
          <a:xfrm>
            <a:off x="6287184" y="6435613"/>
            <a:ext cx="1030517" cy="269493"/>
            <a:chOff x="-33672" y="2538946"/>
            <a:chExt cx="2153106" cy="504056"/>
          </a:xfrm>
        </p:grpSpPr>
        <p:sp>
          <p:nvSpPr>
            <p:cNvPr id="72" name="71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72 Grupo"/>
            <p:cNvGrpSpPr/>
            <p:nvPr/>
          </p:nvGrpSpPr>
          <p:grpSpPr>
            <a:xfrm>
              <a:off x="-33672" y="2538946"/>
              <a:ext cx="2153106" cy="504056"/>
              <a:chOff x="292441" y="2924944"/>
              <a:chExt cx="2153106" cy="504056"/>
            </a:xfrm>
          </p:grpSpPr>
          <p:sp>
            <p:nvSpPr>
              <p:cNvPr id="74" name="73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  </a:t>
                </a:r>
                <a:endParaRPr lang="en-US" dirty="0"/>
              </a:p>
            </p:txBody>
          </p:sp>
          <p:sp>
            <p:nvSpPr>
              <p:cNvPr id="75" name="74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75 CuadroTexto"/>
              <p:cNvSpPr txBox="1"/>
              <p:nvPr/>
            </p:nvSpPr>
            <p:spPr>
              <a:xfrm>
                <a:off x="1604222" y="2955916"/>
                <a:ext cx="841325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next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7" name="76 CuadroTexto"/>
              <p:cNvSpPr txBox="1"/>
              <p:nvPr/>
            </p:nvSpPr>
            <p:spPr>
              <a:xfrm>
                <a:off x="292441" y="2955186"/>
                <a:ext cx="874817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prev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79" name="78 Conector recto de flecha"/>
          <p:cNvCxnSpPr>
            <a:stCxn id="72" idx="0"/>
            <a:endCxn id="65" idx="2"/>
          </p:cNvCxnSpPr>
          <p:nvPr/>
        </p:nvCxnSpPr>
        <p:spPr>
          <a:xfrm flipH="1" flipV="1">
            <a:off x="6488434" y="6261522"/>
            <a:ext cx="4177" cy="17409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 de flecha"/>
          <p:cNvCxnSpPr>
            <a:stCxn id="70" idx="0"/>
            <a:endCxn id="63" idx="2"/>
          </p:cNvCxnSpPr>
          <p:nvPr/>
        </p:nvCxnSpPr>
        <p:spPr>
          <a:xfrm flipH="1" flipV="1">
            <a:off x="6491656" y="5794081"/>
            <a:ext cx="703" cy="21411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 de flecha"/>
          <p:cNvCxnSpPr>
            <a:stCxn id="58" idx="0"/>
            <a:endCxn id="56" idx="2"/>
          </p:cNvCxnSpPr>
          <p:nvPr/>
        </p:nvCxnSpPr>
        <p:spPr>
          <a:xfrm flipV="1">
            <a:off x="6487731" y="5356287"/>
            <a:ext cx="3222" cy="19079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 de flecha"/>
          <p:cNvCxnSpPr>
            <a:stCxn id="54" idx="2"/>
            <a:endCxn id="61" idx="0"/>
          </p:cNvCxnSpPr>
          <p:nvPr/>
        </p:nvCxnSpPr>
        <p:spPr>
          <a:xfrm>
            <a:off x="7107387" y="5378779"/>
            <a:ext cx="703" cy="168301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recto de flecha"/>
          <p:cNvCxnSpPr>
            <a:stCxn id="61" idx="2"/>
            <a:endCxn id="69" idx="0"/>
          </p:cNvCxnSpPr>
          <p:nvPr/>
        </p:nvCxnSpPr>
        <p:spPr>
          <a:xfrm>
            <a:off x="7108090" y="5816573"/>
            <a:ext cx="4097" cy="192015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 de flecha"/>
          <p:cNvCxnSpPr>
            <a:stCxn id="68" idx="2"/>
            <a:endCxn id="75" idx="0"/>
          </p:cNvCxnSpPr>
          <p:nvPr/>
        </p:nvCxnSpPr>
        <p:spPr>
          <a:xfrm>
            <a:off x="7108793" y="6261522"/>
            <a:ext cx="4177" cy="174091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96 Conector angular"/>
          <p:cNvCxnSpPr>
            <a:stCxn id="49" idx="1"/>
            <a:endCxn id="77" idx="1"/>
          </p:cNvCxnSpPr>
          <p:nvPr/>
        </p:nvCxnSpPr>
        <p:spPr>
          <a:xfrm rot="10800000" flipH="1" flipV="1">
            <a:off x="4987822" y="5240870"/>
            <a:ext cx="1299361" cy="1326327"/>
          </a:xfrm>
          <a:prstGeom prst="bentConnector3">
            <a:avLst>
              <a:gd name="adj1" fmla="val -17593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97 Grupo"/>
          <p:cNvGrpSpPr/>
          <p:nvPr/>
        </p:nvGrpSpPr>
        <p:grpSpPr>
          <a:xfrm>
            <a:off x="6281601" y="4443185"/>
            <a:ext cx="1030517" cy="269493"/>
            <a:chOff x="-33672" y="2538946"/>
            <a:chExt cx="2153106" cy="504056"/>
          </a:xfrm>
        </p:grpSpPr>
        <p:sp>
          <p:nvSpPr>
            <p:cNvPr id="99" name="98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0" name="99 Grupo"/>
            <p:cNvGrpSpPr/>
            <p:nvPr/>
          </p:nvGrpSpPr>
          <p:grpSpPr>
            <a:xfrm>
              <a:off x="-33672" y="2538946"/>
              <a:ext cx="2153106" cy="504056"/>
              <a:chOff x="292441" y="2924944"/>
              <a:chExt cx="2153106" cy="504056"/>
            </a:xfrm>
          </p:grpSpPr>
          <p:sp>
            <p:nvSpPr>
              <p:cNvPr id="101" name="100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101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102 CuadroTexto"/>
              <p:cNvSpPr txBox="1"/>
              <p:nvPr/>
            </p:nvSpPr>
            <p:spPr>
              <a:xfrm>
                <a:off x="1604222" y="2955916"/>
                <a:ext cx="841325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next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4" name="103 CuadroTexto"/>
              <p:cNvSpPr txBox="1"/>
              <p:nvPr/>
            </p:nvSpPr>
            <p:spPr>
              <a:xfrm>
                <a:off x="292441" y="2955186"/>
                <a:ext cx="874817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prev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5" name="104 Grupo"/>
          <p:cNvGrpSpPr/>
          <p:nvPr/>
        </p:nvGrpSpPr>
        <p:grpSpPr>
          <a:xfrm>
            <a:off x="6281601" y="3974664"/>
            <a:ext cx="1030517" cy="269493"/>
            <a:chOff x="-33672" y="2538946"/>
            <a:chExt cx="2153106" cy="504056"/>
          </a:xfrm>
        </p:grpSpPr>
        <p:sp>
          <p:nvSpPr>
            <p:cNvPr id="106" name="105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7" name="106 Grupo"/>
            <p:cNvGrpSpPr/>
            <p:nvPr/>
          </p:nvGrpSpPr>
          <p:grpSpPr>
            <a:xfrm>
              <a:off x="-33672" y="2538946"/>
              <a:ext cx="2153106" cy="504056"/>
              <a:chOff x="292441" y="2924944"/>
              <a:chExt cx="2153106" cy="504056"/>
            </a:xfrm>
          </p:grpSpPr>
          <p:sp>
            <p:nvSpPr>
              <p:cNvPr id="108" name="107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108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109 CuadroTexto"/>
              <p:cNvSpPr txBox="1"/>
              <p:nvPr/>
            </p:nvSpPr>
            <p:spPr>
              <a:xfrm>
                <a:off x="1604222" y="2955916"/>
                <a:ext cx="841325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next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1" name="110 CuadroTexto"/>
              <p:cNvSpPr txBox="1"/>
              <p:nvPr/>
            </p:nvSpPr>
            <p:spPr>
              <a:xfrm>
                <a:off x="292441" y="2955186"/>
                <a:ext cx="874817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prev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113" name="112 Conector angular"/>
          <p:cNvCxnSpPr>
            <a:stCxn id="48" idx="3"/>
            <a:endCxn id="55" idx="0"/>
          </p:cNvCxnSpPr>
          <p:nvPr/>
        </p:nvCxnSpPr>
        <p:spPr>
          <a:xfrm flipV="1">
            <a:off x="6018340" y="5125845"/>
            <a:ext cx="1092441" cy="115416"/>
          </a:xfrm>
          <a:prstGeom prst="bentConnector4">
            <a:avLst>
              <a:gd name="adj1" fmla="val 9619"/>
              <a:gd name="adj2" fmla="val 298066"/>
            </a:avLst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118 Conector angular"/>
          <p:cNvCxnSpPr>
            <a:endCxn id="42" idx="2"/>
          </p:cNvCxnSpPr>
          <p:nvPr/>
        </p:nvCxnSpPr>
        <p:spPr>
          <a:xfrm rot="10800000" flipV="1">
            <a:off x="5193251" y="5244031"/>
            <a:ext cx="1143277" cy="134747"/>
          </a:xfrm>
          <a:prstGeom prst="bentConnector4">
            <a:avLst>
              <a:gd name="adj1" fmla="val 9990"/>
              <a:gd name="adj2" fmla="val 269651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124 CuadroTexto"/>
          <p:cNvSpPr txBox="1"/>
          <p:nvPr/>
        </p:nvSpPr>
        <p:spPr>
          <a:xfrm>
            <a:off x="5037166" y="4689604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head</a:t>
            </a:r>
            <a:endParaRPr lang="en-US" dirty="0"/>
          </a:p>
        </p:txBody>
      </p:sp>
      <p:grpSp>
        <p:nvGrpSpPr>
          <p:cNvPr id="137" name="136 Grupo"/>
          <p:cNvGrpSpPr/>
          <p:nvPr/>
        </p:nvGrpSpPr>
        <p:grpSpPr>
          <a:xfrm>
            <a:off x="581830" y="3961453"/>
            <a:ext cx="1993635" cy="2498501"/>
            <a:chOff x="581830" y="3961453"/>
            <a:chExt cx="1993635" cy="2498501"/>
          </a:xfrm>
        </p:grpSpPr>
        <p:sp>
          <p:nvSpPr>
            <p:cNvPr id="126" name="125 Rectángulo redondeado"/>
            <p:cNvSpPr/>
            <p:nvPr/>
          </p:nvSpPr>
          <p:spPr>
            <a:xfrm>
              <a:off x="1904129" y="3961453"/>
              <a:ext cx="535082" cy="328839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126 Rectángulo redondeado"/>
            <p:cNvSpPr/>
            <p:nvPr/>
          </p:nvSpPr>
          <p:spPr>
            <a:xfrm>
              <a:off x="581830" y="5178963"/>
              <a:ext cx="535082" cy="328839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127 Rectángulo redondeado"/>
            <p:cNvSpPr/>
            <p:nvPr/>
          </p:nvSpPr>
          <p:spPr>
            <a:xfrm>
              <a:off x="1938301" y="6131115"/>
              <a:ext cx="535082" cy="328839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0" name="129 Conector recto de flecha"/>
            <p:cNvCxnSpPr>
              <a:stCxn id="128" idx="0"/>
              <a:endCxn id="40" idx="2"/>
            </p:cNvCxnSpPr>
            <p:nvPr/>
          </p:nvCxnSpPr>
          <p:spPr>
            <a:xfrm flipV="1">
              <a:off x="2205842" y="5537834"/>
              <a:ext cx="369623" cy="59328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131 Conector recto de flecha"/>
            <p:cNvCxnSpPr>
              <a:stCxn id="6" idx="2"/>
              <a:endCxn id="40" idx="0"/>
            </p:cNvCxnSpPr>
            <p:nvPr/>
          </p:nvCxnSpPr>
          <p:spPr>
            <a:xfrm>
              <a:off x="2144098" y="4290292"/>
              <a:ext cx="431367" cy="87821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133 Conector curvado"/>
            <p:cNvCxnSpPr>
              <a:stCxn id="127" idx="2"/>
              <a:endCxn id="40" idx="2"/>
            </p:cNvCxnSpPr>
            <p:nvPr/>
          </p:nvCxnSpPr>
          <p:spPr>
            <a:xfrm rot="16200000" flipH="1">
              <a:off x="1697402" y="4659771"/>
              <a:ext cx="30032" cy="1726094"/>
            </a:xfrm>
            <a:prstGeom prst="curvedConnector3">
              <a:avLst>
                <a:gd name="adj1" fmla="val 861188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147 Grupo"/>
          <p:cNvGrpSpPr/>
          <p:nvPr/>
        </p:nvGrpSpPr>
        <p:grpSpPr>
          <a:xfrm>
            <a:off x="4253399" y="3649721"/>
            <a:ext cx="1821332" cy="1039883"/>
            <a:chOff x="4253399" y="3649721"/>
            <a:chExt cx="1821332" cy="1039883"/>
          </a:xfrm>
        </p:grpSpPr>
        <p:sp>
          <p:nvSpPr>
            <p:cNvPr id="138" name="137 CuadroTexto"/>
            <p:cNvSpPr txBox="1"/>
            <p:nvPr/>
          </p:nvSpPr>
          <p:spPr>
            <a:xfrm>
              <a:off x="4253399" y="3690537"/>
              <a:ext cx="18213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peek  push  pop</a:t>
              </a:r>
              <a:endParaRPr lang="en-US" dirty="0"/>
            </a:p>
          </p:txBody>
        </p:sp>
        <p:sp>
          <p:nvSpPr>
            <p:cNvPr id="139" name="138 Rectángulo redondeado"/>
            <p:cNvSpPr/>
            <p:nvPr/>
          </p:nvSpPr>
          <p:spPr>
            <a:xfrm>
              <a:off x="4340291" y="3649723"/>
              <a:ext cx="522825" cy="450961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139 Rectángulo redondeado"/>
            <p:cNvSpPr/>
            <p:nvPr/>
          </p:nvSpPr>
          <p:spPr>
            <a:xfrm>
              <a:off x="4935762" y="3649722"/>
              <a:ext cx="522825" cy="450961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140 Rectángulo redondeado"/>
            <p:cNvSpPr/>
            <p:nvPr/>
          </p:nvSpPr>
          <p:spPr>
            <a:xfrm>
              <a:off x="5516073" y="3649721"/>
              <a:ext cx="522825" cy="450961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3" name="142 Conector recto de flecha"/>
            <p:cNvCxnSpPr>
              <a:stCxn id="139" idx="2"/>
              <a:endCxn id="125" idx="0"/>
            </p:cNvCxnSpPr>
            <p:nvPr/>
          </p:nvCxnSpPr>
          <p:spPr>
            <a:xfrm>
              <a:off x="4601704" y="4100684"/>
              <a:ext cx="778665" cy="58892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144 Conector recto de flecha"/>
            <p:cNvCxnSpPr>
              <a:stCxn id="140" idx="2"/>
              <a:endCxn id="125" idx="0"/>
            </p:cNvCxnSpPr>
            <p:nvPr/>
          </p:nvCxnSpPr>
          <p:spPr>
            <a:xfrm>
              <a:off x="5197175" y="4100683"/>
              <a:ext cx="183194" cy="58892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146 Conector recto de flecha"/>
            <p:cNvCxnSpPr>
              <a:stCxn id="141" idx="2"/>
              <a:endCxn id="125" idx="0"/>
            </p:cNvCxnSpPr>
            <p:nvPr/>
          </p:nvCxnSpPr>
          <p:spPr>
            <a:xfrm flipH="1">
              <a:off x="5380369" y="4100682"/>
              <a:ext cx="397117" cy="58892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148 CuadroTexto"/>
          <p:cNvSpPr txBox="1"/>
          <p:nvPr/>
        </p:nvSpPr>
        <p:spPr>
          <a:xfrm>
            <a:off x="6679965" y="5110429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0" name="149 CuadroTexto"/>
          <p:cNvSpPr txBox="1"/>
          <p:nvPr/>
        </p:nvSpPr>
        <p:spPr>
          <a:xfrm>
            <a:off x="6675100" y="553895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1" name="150 CuadroTexto"/>
          <p:cNvSpPr txBox="1"/>
          <p:nvPr/>
        </p:nvSpPr>
        <p:spPr>
          <a:xfrm>
            <a:off x="6675100" y="598025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2" name="151 CuadroTexto"/>
          <p:cNvSpPr txBox="1"/>
          <p:nvPr/>
        </p:nvSpPr>
        <p:spPr>
          <a:xfrm>
            <a:off x="6675100" y="642237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1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22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343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79 Grupo"/>
          <p:cNvGrpSpPr/>
          <p:nvPr/>
        </p:nvGrpSpPr>
        <p:grpSpPr>
          <a:xfrm>
            <a:off x="2196997" y="3665127"/>
            <a:ext cx="3925331" cy="1688041"/>
            <a:chOff x="2196997" y="3665127"/>
            <a:chExt cx="3925331" cy="1688041"/>
          </a:xfrm>
        </p:grpSpPr>
        <p:sp>
          <p:nvSpPr>
            <p:cNvPr id="47" name="46 Rectángulo redondeado"/>
            <p:cNvSpPr/>
            <p:nvPr/>
          </p:nvSpPr>
          <p:spPr>
            <a:xfrm>
              <a:off x="2196997" y="3665127"/>
              <a:ext cx="3921702" cy="168804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2196997" y="4304851"/>
              <a:ext cx="175240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i</a:t>
              </a:r>
              <a:r>
                <a:rPr lang="en-US" dirty="0" smtClean="0">
                  <a:solidFill>
                    <a:schemeClr val="bg1"/>
                  </a:solidFill>
                </a:rPr>
                <a:t>ncrement by 1</a:t>
              </a:r>
              <a:br>
                <a:rPr lang="en-US" dirty="0" smtClean="0">
                  <a:solidFill>
                    <a:schemeClr val="bg1"/>
                  </a:solidFill>
                </a:rPr>
              </a:br>
              <a:r>
                <a:rPr lang="en-US" dirty="0" smtClean="0">
                  <a:solidFill>
                    <a:schemeClr val="bg1"/>
                  </a:solidFill>
                </a:rPr>
                <a:t>decrement by 1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29" name="128 CuadroTexto"/>
            <p:cNvSpPr txBox="1"/>
            <p:nvPr/>
          </p:nvSpPr>
          <p:spPr>
            <a:xfrm>
              <a:off x="4687320" y="3668057"/>
              <a:ext cx="143500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update next</a:t>
              </a:r>
              <a:br>
                <a:rPr lang="en-US" dirty="0" smtClean="0">
                  <a:solidFill>
                    <a:schemeClr val="bg1"/>
                  </a:solidFill>
                </a:rPr>
              </a:br>
              <a:r>
                <a:rPr lang="en-US" dirty="0" smtClean="0">
                  <a:solidFill>
                    <a:schemeClr val="bg1"/>
                  </a:solidFill>
                </a:rPr>
                <a:t>update prev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 encapsulate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container traversals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two implementations of a stack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4" name="3 Grupo"/>
          <p:cNvGrpSpPr/>
          <p:nvPr/>
        </p:nvGrpSpPr>
        <p:grpSpPr>
          <a:xfrm>
            <a:off x="504126" y="2663387"/>
            <a:ext cx="2040882" cy="3794620"/>
            <a:chOff x="6039164" y="2848054"/>
            <a:chExt cx="2040882" cy="3794620"/>
          </a:xfrm>
        </p:grpSpPr>
        <p:grpSp>
          <p:nvGrpSpPr>
            <p:cNvPr id="5" name="4 Grupo"/>
            <p:cNvGrpSpPr/>
            <p:nvPr/>
          </p:nvGrpSpPr>
          <p:grpSpPr>
            <a:xfrm rot="16200000">
              <a:off x="4835062" y="4277826"/>
              <a:ext cx="3793908" cy="934363"/>
              <a:chOff x="2032073" y="3418749"/>
              <a:chExt cx="3793908" cy="934363"/>
            </a:xfrm>
          </p:grpSpPr>
          <p:sp>
            <p:nvSpPr>
              <p:cNvPr id="13" name="12 Rectángulo"/>
              <p:cNvSpPr/>
              <p:nvPr/>
            </p:nvSpPr>
            <p:spPr>
              <a:xfrm>
                <a:off x="329083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5</a:t>
                </a:r>
                <a:endParaRPr lang="en-US" dirty="0"/>
              </a:p>
            </p:txBody>
          </p:sp>
          <p:sp>
            <p:nvSpPr>
              <p:cNvPr id="14" name="13 Rectángulo"/>
              <p:cNvSpPr/>
              <p:nvPr/>
            </p:nvSpPr>
            <p:spPr>
              <a:xfrm>
                <a:off x="390937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14 Rectángulo"/>
              <p:cNvSpPr/>
              <p:nvPr/>
            </p:nvSpPr>
            <p:spPr>
              <a:xfrm>
                <a:off x="421864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15 Rectángulo"/>
              <p:cNvSpPr/>
              <p:nvPr/>
            </p:nvSpPr>
            <p:spPr>
              <a:xfrm>
                <a:off x="451497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16 Rectángulo"/>
              <p:cNvSpPr/>
              <p:nvPr/>
            </p:nvSpPr>
            <p:spPr>
              <a:xfrm>
                <a:off x="482424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17 Rectángulo"/>
              <p:cNvSpPr/>
              <p:nvPr/>
            </p:nvSpPr>
            <p:spPr>
              <a:xfrm>
                <a:off x="513351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18 Rectángulo"/>
              <p:cNvSpPr/>
              <p:nvPr/>
            </p:nvSpPr>
            <p:spPr>
              <a:xfrm>
                <a:off x="5442780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19 CuadroTexto"/>
              <p:cNvSpPr txBox="1"/>
              <p:nvPr/>
            </p:nvSpPr>
            <p:spPr>
              <a:xfrm rot="5400000">
                <a:off x="2066698" y="369044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21" name="20 CuadroTexto"/>
              <p:cNvSpPr txBox="1"/>
              <p:nvPr/>
            </p:nvSpPr>
            <p:spPr>
              <a:xfrm rot="5400000">
                <a:off x="5318149" y="3557249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1023</a:t>
                </a:r>
                <a:endParaRPr lang="en-US" dirty="0"/>
              </a:p>
            </p:txBody>
          </p:sp>
          <p:sp>
            <p:nvSpPr>
              <p:cNvPr id="22" name="21 Rectángulo"/>
              <p:cNvSpPr/>
              <p:nvPr/>
            </p:nvSpPr>
            <p:spPr>
              <a:xfrm>
                <a:off x="205375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23" name="22 Rectángulo"/>
              <p:cNvSpPr/>
              <p:nvPr/>
            </p:nvSpPr>
            <p:spPr>
              <a:xfrm>
                <a:off x="236302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24" name="23 Rectángulo"/>
              <p:cNvSpPr/>
              <p:nvPr/>
            </p:nvSpPr>
            <p:spPr>
              <a:xfrm>
                <a:off x="267229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25" name="24 Rectángulo"/>
              <p:cNvSpPr/>
              <p:nvPr/>
            </p:nvSpPr>
            <p:spPr>
              <a:xfrm>
                <a:off x="2981564" y="4065080"/>
                <a:ext cx="309270" cy="2880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26" name="25 Rectángulo"/>
              <p:cNvSpPr/>
              <p:nvPr/>
            </p:nvSpPr>
            <p:spPr>
              <a:xfrm>
                <a:off x="3600104" y="4065080"/>
                <a:ext cx="309270" cy="288032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1" name="10 Conector recto de flecha"/>
            <p:cNvCxnSpPr/>
            <p:nvPr/>
          </p:nvCxnSpPr>
          <p:spPr>
            <a:xfrm flipH="1">
              <a:off x="6710860" y="5233872"/>
              <a:ext cx="184825" cy="1"/>
            </a:xfrm>
            <a:prstGeom prst="straightConnector1">
              <a:avLst/>
            </a:prstGeom>
            <a:ln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11 CuadroTexto"/>
            <p:cNvSpPr txBox="1"/>
            <p:nvPr/>
          </p:nvSpPr>
          <p:spPr>
            <a:xfrm>
              <a:off x="6039164" y="5043899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peek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7384022" y="6273342"/>
              <a:ext cx="696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push</a:t>
              </a:r>
              <a:endParaRPr lang="en-US" dirty="0"/>
            </a:p>
          </p:txBody>
        </p:sp>
      </p:grpSp>
      <p:cxnSp>
        <p:nvCxnSpPr>
          <p:cNvPr id="29" name="28 Conector recto de flecha"/>
          <p:cNvCxnSpPr>
            <a:endCxn id="22" idx="2"/>
          </p:cNvCxnSpPr>
          <p:nvPr/>
        </p:nvCxnSpPr>
        <p:spPr>
          <a:xfrm flipH="1">
            <a:off x="1664160" y="6280978"/>
            <a:ext cx="3105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40 Grupo"/>
          <p:cNvGrpSpPr/>
          <p:nvPr/>
        </p:nvGrpSpPr>
        <p:grpSpPr>
          <a:xfrm>
            <a:off x="4987821" y="4643625"/>
            <a:ext cx="1030517" cy="269493"/>
            <a:chOff x="-33672" y="2538946"/>
            <a:chExt cx="2153106" cy="504056"/>
          </a:xfrm>
        </p:grpSpPr>
        <p:sp>
          <p:nvSpPr>
            <p:cNvPr id="42" name="41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42 Grupo"/>
            <p:cNvGrpSpPr/>
            <p:nvPr/>
          </p:nvGrpSpPr>
          <p:grpSpPr>
            <a:xfrm>
              <a:off x="-33672" y="2538946"/>
              <a:ext cx="2153106" cy="504056"/>
              <a:chOff x="292441" y="2924944"/>
              <a:chExt cx="2153106" cy="504056"/>
            </a:xfrm>
          </p:grpSpPr>
          <p:sp>
            <p:nvSpPr>
              <p:cNvPr id="44" name="43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44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47 CuadroTexto"/>
              <p:cNvSpPr txBox="1"/>
              <p:nvPr/>
            </p:nvSpPr>
            <p:spPr>
              <a:xfrm>
                <a:off x="1604222" y="2955916"/>
                <a:ext cx="841325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next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48 CuadroTexto"/>
              <p:cNvSpPr txBox="1"/>
              <p:nvPr/>
            </p:nvSpPr>
            <p:spPr>
              <a:xfrm>
                <a:off x="292441" y="2955186"/>
                <a:ext cx="874817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prev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0" name="49 Grupo"/>
          <p:cNvGrpSpPr/>
          <p:nvPr/>
        </p:nvGrpSpPr>
        <p:grpSpPr>
          <a:xfrm>
            <a:off x="6281601" y="5109286"/>
            <a:ext cx="1030517" cy="269493"/>
            <a:chOff x="-33672" y="2538946"/>
            <a:chExt cx="2153106" cy="504056"/>
          </a:xfrm>
        </p:grpSpPr>
        <p:sp>
          <p:nvSpPr>
            <p:cNvPr id="51" name="50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2" name="51 Grupo"/>
            <p:cNvGrpSpPr/>
            <p:nvPr/>
          </p:nvGrpSpPr>
          <p:grpSpPr>
            <a:xfrm>
              <a:off x="-33672" y="2538946"/>
              <a:ext cx="2153106" cy="504056"/>
              <a:chOff x="292441" y="2924944"/>
              <a:chExt cx="2153106" cy="504056"/>
            </a:xfrm>
          </p:grpSpPr>
          <p:sp>
            <p:nvSpPr>
              <p:cNvPr id="53" name="52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53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54 CuadroTexto"/>
              <p:cNvSpPr txBox="1"/>
              <p:nvPr/>
            </p:nvSpPr>
            <p:spPr>
              <a:xfrm>
                <a:off x="1604222" y="2955916"/>
                <a:ext cx="841325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next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55 CuadroTexto"/>
              <p:cNvSpPr txBox="1"/>
              <p:nvPr/>
            </p:nvSpPr>
            <p:spPr>
              <a:xfrm>
                <a:off x="292441" y="2955186"/>
                <a:ext cx="874817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prev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7" name="56 Grupo"/>
          <p:cNvGrpSpPr/>
          <p:nvPr/>
        </p:nvGrpSpPr>
        <p:grpSpPr>
          <a:xfrm>
            <a:off x="6282304" y="5547080"/>
            <a:ext cx="1030517" cy="269493"/>
            <a:chOff x="-33672" y="2538946"/>
            <a:chExt cx="2153106" cy="504056"/>
          </a:xfrm>
        </p:grpSpPr>
        <p:sp>
          <p:nvSpPr>
            <p:cNvPr id="58" name="57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9" name="58 Grupo"/>
            <p:cNvGrpSpPr/>
            <p:nvPr/>
          </p:nvGrpSpPr>
          <p:grpSpPr>
            <a:xfrm>
              <a:off x="-33672" y="2538946"/>
              <a:ext cx="2153106" cy="504056"/>
              <a:chOff x="292441" y="2924944"/>
              <a:chExt cx="2153106" cy="504056"/>
            </a:xfrm>
          </p:grpSpPr>
          <p:sp>
            <p:nvSpPr>
              <p:cNvPr id="60" name="59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60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61 CuadroTexto"/>
              <p:cNvSpPr txBox="1"/>
              <p:nvPr/>
            </p:nvSpPr>
            <p:spPr>
              <a:xfrm>
                <a:off x="1604222" y="2955916"/>
                <a:ext cx="841325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next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62 CuadroTexto"/>
              <p:cNvSpPr txBox="1"/>
              <p:nvPr/>
            </p:nvSpPr>
            <p:spPr>
              <a:xfrm>
                <a:off x="292441" y="2955186"/>
                <a:ext cx="874817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prev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4" name="63 Grupo"/>
          <p:cNvGrpSpPr/>
          <p:nvPr/>
        </p:nvGrpSpPr>
        <p:grpSpPr>
          <a:xfrm>
            <a:off x="6283007" y="5992029"/>
            <a:ext cx="1030517" cy="269493"/>
            <a:chOff x="-33672" y="2538946"/>
            <a:chExt cx="2153106" cy="504056"/>
          </a:xfrm>
        </p:grpSpPr>
        <p:sp>
          <p:nvSpPr>
            <p:cNvPr id="65" name="64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6" name="65 Grupo"/>
            <p:cNvGrpSpPr/>
            <p:nvPr/>
          </p:nvGrpSpPr>
          <p:grpSpPr>
            <a:xfrm>
              <a:off x="-33672" y="2538946"/>
              <a:ext cx="2153106" cy="504056"/>
              <a:chOff x="292441" y="2924944"/>
              <a:chExt cx="2153106" cy="504056"/>
            </a:xfrm>
          </p:grpSpPr>
          <p:sp>
            <p:nvSpPr>
              <p:cNvPr id="67" name="66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67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68 CuadroTexto"/>
              <p:cNvSpPr txBox="1"/>
              <p:nvPr/>
            </p:nvSpPr>
            <p:spPr>
              <a:xfrm>
                <a:off x="1604222" y="2955916"/>
                <a:ext cx="841325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next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69 CuadroTexto"/>
              <p:cNvSpPr txBox="1"/>
              <p:nvPr/>
            </p:nvSpPr>
            <p:spPr>
              <a:xfrm>
                <a:off x="292441" y="2955186"/>
                <a:ext cx="874817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prev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1" name="70 Grupo"/>
          <p:cNvGrpSpPr/>
          <p:nvPr/>
        </p:nvGrpSpPr>
        <p:grpSpPr>
          <a:xfrm>
            <a:off x="6287184" y="6435613"/>
            <a:ext cx="1030517" cy="269493"/>
            <a:chOff x="-33672" y="2538946"/>
            <a:chExt cx="2153106" cy="504056"/>
          </a:xfrm>
        </p:grpSpPr>
        <p:sp>
          <p:nvSpPr>
            <p:cNvPr id="72" name="71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72 Grupo"/>
            <p:cNvGrpSpPr/>
            <p:nvPr/>
          </p:nvGrpSpPr>
          <p:grpSpPr>
            <a:xfrm>
              <a:off x="-33672" y="2538946"/>
              <a:ext cx="2153106" cy="504056"/>
              <a:chOff x="292441" y="2924944"/>
              <a:chExt cx="2153106" cy="504056"/>
            </a:xfrm>
          </p:grpSpPr>
          <p:sp>
            <p:nvSpPr>
              <p:cNvPr id="74" name="73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74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75 CuadroTexto"/>
              <p:cNvSpPr txBox="1"/>
              <p:nvPr/>
            </p:nvSpPr>
            <p:spPr>
              <a:xfrm>
                <a:off x="1604222" y="2955916"/>
                <a:ext cx="841325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next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7" name="76 CuadroTexto"/>
              <p:cNvSpPr txBox="1"/>
              <p:nvPr/>
            </p:nvSpPr>
            <p:spPr>
              <a:xfrm>
                <a:off x="292441" y="2955186"/>
                <a:ext cx="874817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prev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79" name="78 Conector recto de flecha"/>
          <p:cNvCxnSpPr>
            <a:stCxn id="72" idx="0"/>
            <a:endCxn id="65" idx="2"/>
          </p:cNvCxnSpPr>
          <p:nvPr/>
        </p:nvCxnSpPr>
        <p:spPr>
          <a:xfrm flipH="1" flipV="1">
            <a:off x="6488434" y="6261522"/>
            <a:ext cx="4177" cy="17409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 de flecha"/>
          <p:cNvCxnSpPr>
            <a:stCxn id="70" idx="0"/>
            <a:endCxn id="63" idx="2"/>
          </p:cNvCxnSpPr>
          <p:nvPr/>
        </p:nvCxnSpPr>
        <p:spPr>
          <a:xfrm flipH="1" flipV="1">
            <a:off x="6491656" y="5794081"/>
            <a:ext cx="703" cy="21411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 de flecha"/>
          <p:cNvCxnSpPr>
            <a:stCxn id="58" idx="0"/>
            <a:endCxn id="56" idx="2"/>
          </p:cNvCxnSpPr>
          <p:nvPr/>
        </p:nvCxnSpPr>
        <p:spPr>
          <a:xfrm flipV="1">
            <a:off x="6487731" y="5356287"/>
            <a:ext cx="3222" cy="19079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 de flecha"/>
          <p:cNvCxnSpPr>
            <a:stCxn id="54" idx="2"/>
            <a:endCxn id="61" idx="0"/>
          </p:cNvCxnSpPr>
          <p:nvPr/>
        </p:nvCxnSpPr>
        <p:spPr>
          <a:xfrm>
            <a:off x="7107387" y="5378779"/>
            <a:ext cx="703" cy="168301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recto de flecha"/>
          <p:cNvCxnSpPr>
            <a:stCxn id="61" idx="2"/>
            <a:endCxn id="69" idx="0"/>
          </p:cNvCxnSpPr>
          <p:nvPr/>
        </p:nvCxnSpPr>
        <p:spPr>
          <a:xfrm>
            <a:off x="7108090" y="5816573"/>
            <a:ext cx="4097" cy="192015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 de flecha"/>
          <p:cNvCxnSpPr>
            <a:stCxn id="68" idx="2"/>
            <a:endCxn id="75" idx="0"/>
          </p:cNvCxnSpPr>
          <p:nvPr/>
        </p:nvCxnSpPr>
        <p:spPr>
          <a:xfrm>
            <a:off x="7108793" y="6261522"/>
            <a:ext cx="4177" cy="174091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96 Conector angular"/>
          <p:cNvCxnSpPr>
            <a:stCxn id="49" idx="1"/>
            <a:endCxn id="77" idx="1"/>
          </p:cNvCxnSpPr>
          <p:nvPr/>
        </p:nvCxnSpPr>
        <p:spPr>
          <a:xfrm rot="10800000" flipH="1" flipV="1">
            <a:off x="4987820" y="4775210"/>
            <a:ext cx="1299363" cy="1791988"/>
          </a:xfrm>
          <a:prstGeom prst="bentConnector3">
            <a:avLst>
              <a:gd name="adj1" fmla="val -17593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97 Grupo"/>
          <p:cNvGrpSpPr/>
          <p:nvPr/>
        </p:nvGrpSpPr>
        <p:grpSpPr>
          <a:xfrm>
            <a:off x="6281601" y="4628017"/>
            <a:ext cx="1030517" cy="269493"/>
            <a:chOff x="-33672" y="2538946"/>
            <a:chExt cx="2153106" cy="504056"/>
          </a:xfrm>
        </p:grpSpPr>
        <p:sp>
          <p:nvSpPr>
            <p:cNvPr id="99" name="98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0" name="99 Grupo"/>
            <p:cNvGrpSpPr/>
            <p:nvPr/>
          </p:nvGrpSpPr>
          <p:grpSpPr>
            <a:xfrm>
              <a:off x="-33672" y="2538946"/>
              <a:ext cx="2153106" cy="504056"/>
              <a:chOff x="292441" y="2924944"/>
              <a:chExt cx="2153106" cy="504056"/>
            </a:xfrm>
          </p:grpSpPr>
          <p:sp>
            <p:nvSpPr>
              <p:cNvPr id="101" name="100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101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102 CuadroTexto"/>
              <p:cNvSpPr txBox="1"/>
              <p:nvPr/>
            </p:nvSpPr>
            <p:spPr>
              <a:xfrm>
                <a:off x="1604222" y="2955916"/>
                <a:ext cx="841325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next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4" name="103 CuadroTexto"/>
              <p:cNvSpPr txBox="1"/>
              <p:nvPr/>
            </p:nvSpPr>
            <p:spPr>
              <a:xfrm>
                <a:off x="292441" y="2955186"/>
                <a:ext cx="874817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prev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5" name="104 Grupo"/>
          <p:cNvGrpSpPr/>
          <p:nvPr/>
        </p:nvGrpSpPr>
        <p:grpSpPr>
          <a:xfrm>
            <a:off x="6281601" y="3974664"/>
            <a:ext cx="1030517" cy="269493"/>
            <a:chOff x="-33672" y="2538946"/>
            <a:chExt cx="2153106" cy="504056"/>
          </a:xfrm>
        </p:grpSpPr>
        <p:sp>
          <p:nvSpPr>
            <p:cNvPr id="106" name="105 Rectángulo"/>
            <p:cNvSpPr/>
            <p:nvPr/>
          </p:nvSpPr>
          <p:spPr>
            <a:xfrm>
              <a:off x="69423" y="2538946"/>
              <a:ext cx="65222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7" name="106 Grupo"/>
            <p:cNvGrpSpPr/>
            <p:nvPr/>
          </p:nvGrpSpPr>
          <p:grpSpPr>
            <a:xfrm>
              <a:off x="-33672" y="2538946"/>
              <a:ext cx="2153106" cy="504056"/>
              <a:chOff x="292441" y="2924944"/>
              <a:chExt cx="2153106" cy="504056"/>
            </a:xfrm>
          </p:grpSpPr>
          <p:sp>
            <p:nvSpPr>
              <p:cNvPr id="108" name="107 Rectángulo"/>
              <p:cNvSpPr/>
              <p:nvPr/>
            </p:nvSpPr>
            <p:spPr>
              <a:xfrm>
                <a:off x="1047760" y="2924944"/>
                <a:ext cx="1296144" cy="504056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108 Rectángulo"/>
              <p:cNvSpPr/>
              <p:nvPr/>
            </p:nvSpPr>
            <p:spPr>
              <a:xfrm>
                <a:off x="1691680" y="2924944"/>
                <a:ext cx="652224" cy="50405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109 CuadroTexto"/>
              <p:cNvSpPr txBox="1"/>
              <p:nvPr/>
            </p:nvSpPr>
            <p:spPr>
              <a:xfrm>
                <a:off x="1604222" y="2955916"/>
                <a:ext cx="841325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next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1" name="110 CuadroTexto"/>
              <p:cNvSpPr txBox="1"/>
              <p:nvPr/>
            </p:nvSpPr>
            <p:spPr>
              <a:xfrm>
                <a:off x="292441" y="2955186"/>
                <a:ext cx="874817" cy="431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</a:rPr>
                  <a:t>prev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113" name="112 Conector angular"/>
          <p:cNvCxnSpPr>
            <a:stCxn id="48" idx="3"/>
            <a:endCxn id="103" idx="0"/>
          </p:cNvCxnSpPr>
          <p:nvPr/>
        </p:nvCxnSpPr>
        <p:spPr>
          <a:xfrm flipV="1">
            <a:off x="6018338" y="4644576"/>
            <a:ext cx="1092443" cy="131024"/>
          </a:xfrm>
          <a:prstGeom prst="bentConnector4">
            <a:avLst>
              <a:gd name="adj1" fmla="val 6057"/>
              <a:gd name="adj2" fmla="val 274472"/>
            </a:avLst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118 Conector angular"/>
          <p:cNvCxnSpPr>
            <a:endCxn id="42" idx="2"/>
          </p:cNvCxnSpPr>
          <p:nvPr/>
        </p:nvCxnSpPr>
        <p:spPr>
          <a:xfrm rot="10800000" flipV="1">
            <a:off x="5193249" y="4759602"/>
            <a:ext cx="1139103" cy="153516"/>
          </a:xfrm>
          <a:prstGeom prst="bentConnector4">
            <a:avLst>
              <a:gd name="adj1" fmla="val 9844"/>
              <a:gd name="adj2" fmla="val 248910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111 Conector recto"/>
          <p:cNvCxnSpPr/>
          <p:nvPr/>
        </p:nvCxnSpPr>
        <p:spPr>
          <a:xfrm>
            <a:off x="1664160" y="5059366"/>
            <a:ext cx="4799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113 CuadroTexto"/>
          <p:cNvSpPr txBox="1"/>
          <p:nvPr/>
        </p:nvSpPr>
        <p:spPr>
          <a:xfrm>
            <a:off x="2196996" y="48747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117" name="116 Conector recto de flecha"/>
          <p:cNvCxnSpPr/>
          <p:nvPr/>
        </p:nvCxnSpPr>
        <p:spPr>
          <a:xfrm flipV="1">
            <a:off x="6478074" y="4898991"/>
            <a:ext cx="3222" cy="19079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117 Conector recto de flecha"/>
          <p:cNvCxnSpPr/>
          <p:nvPr/>
        </p:nvCxnSpPr>
        <p:spPr>
          <a:xfrm>
            <a:off x="7132333" y="4923430"/>
            <a:ext cx="703" cy="168301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CuadroTexto"/>
          <p:cNvSpPr txBox="1"/>
          <p:nvPr/>
        </p:nvSpPr>
        <p:spPr>
          <a:xfrm>
            <a:off x="6679965" y="462051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5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0" name="119 CuadroTexto"/>
          <p:cNvSpPr txBox="1"/>
          <p:nvPr/>
        </p:nvSpPr>
        <p:spPr>
          <a:xfrm>
            <a:off x="6679965" y="5110429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1" name="120 CuadroTexto"/>
          <p:cNvSpPr txBox="1"/>
          <p:nvPr/>
        </p:nvSpPr>
        <p:spPr>
          <a:xfrm>
            <a:off x="6675100" y="553895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2" name="121 CuadroTexto"/>
          <p:cNvSpPr txBox="1"/>
          <p:nvPr/>
        </p:nvSpPr>
        <p:spPr>
          <a:xfrm>
            <a:off x="6675100" y="598025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3" name="122 CuadroTexto"/>
          <p:cNvSpPr txBox="1"/>
          <p:nvPr/>
        </p:nvSpPr>
        <p:spPr>
          <a:xfrm>
            <a:off x="6675100" y="642237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1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4" name="123 CuadroTexto"/>
          <p:cNvSpPr txBox="1"/>
          <p:nvPr/>
        </p:nvSpPr>
        <p:spPr>
          <a:xfrm>
            <a:off x="5027438" y="4271300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82" name="81 CuadroTexto"/>
          <p:cNvSpPr txBox="1"/>
          <p:nvPr/>
        </p:nvSpPr>
        <p:spPr>
          <a:xfrm>
            <a:off x="2632419" y="2402086"/>
            <a:ext cx="3034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Traverse container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according to container rules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86" name="85 Conector recto de flecha"/>
          <p:cNvCxnSpPr>
            <a:stCxn id="47" idx="0"/>
          </p:cNvCxnSpPr>
          <p:nvPr/>
        </p:nvCxnSpPr>
        <p:spPr>
          <a:xfrm flipV="1">
            <a:off x="4157848" y="3032719"/>
            <a:ext cx="0" cy="632408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92 Grupo"/>
          <p:cNvGrpSpPr/>
          <p:nvPr/>
        </p:nvGrpSpPr>
        <p:grpSpPr>
          <a:xfrm>
            <a:off x="2414043" y="2479565"/>
            <a:ext cx="4233040" cy="1185562"/>
            <a:chOff x="2414043" y="2479565"/>
            <a:chExt cx="4233040" cy="1185562"/>
          </a:xfrm>
        </p:grpSpPr>
        <p:sp>
          <p:nvSpPr>
            <p:cNvPr id="88" name="87 Rectángulo redondeado"/>
            <p:cNvSpPr/>
            <p:nvPr/>
          </p:nvSpPr>
          <p:spPr>
            <a:xfrm>
              <a:off x="4017523" y="2737316"/>
              <a:ext cx="1598141" cy="295403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89 CuadroTexto"/>
            <p:cNvSpPr txBox="1"/>
            <p:nvPr/>
          </p:nvSpPr>
          <p:spPr>
            <a:xfrm>
              <a:off x="5558323" y="2479565"/>
              <a:ext cx="10887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behavior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92" name="91 Conector recto de flecha"/>
            <p:cNvCxnSpPr/>
            <p:nvPr/>
          </p:nvCxnSpPr>
          <p:spPr>
            <a:xfrm>
              <a:off x="3073198" y="3032719"/>
              <a:ext cx="0" cy="63240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135 CuadroTexto"/>
            <p:cNvSpPr txBox="1"/>
            <p:nvPr/>
          </p:nvSpPr>
          <p:spPr>
            <a:xfrm>
              <a:off x="2414043" y="3201222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state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493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</a:t>
            </a:r>
            <a:br>
              <a:rPr lang="en-US" dirty="0" smtClean="0"/>
            </a:br>
            <a:r>
              <a:rPr lang="en-US" dirty="0" smtClean="0"/>
              <a:t>Linear </a:t>
            </a:r>
            <a:r>
              <a:rPr lang="en-US" dirty="0" err="1" smtClean="0"/>
              <a:t>vs</a:t>
            </a:r>
            <a:r>
              <a:rPr lang="en-US" dirty="0" smtClean="0"/>
              <a:t> Binary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make no assumptions</a:t>
            </a:r>
          </a:p>
          <a:p>
            <a:pPr lvl="1"/>
            <a:r>
              <a:rPr lang="en-US" dirty="0" smtClean="0"/>
              <a:t>iterate (traverse) all elements to find an existing element</a:t>
            </a:r>
          </a:p>
          <a:p>
            <a:pPr lvl="1"/>
            <a:r>
              <a:rPr lang="en-US" dirty="0" smtClean="0"/>
              <a:t>iterate (traverse) all elements to realize you don’t have an element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you assume the container is already order (according to certain rule)</a:t>
            </a:r>
          </a:p>
          <a:p>
            <a:pPr lvl="1"/>
            <a:r>
              <a:rPr lang="en-US" dirty="0" smtClean="0"/>
              <a:t>Iterate back/forth skipping some elements to speed up the process</a:t>
            </a:r>
            <a:endParaRPr lang="en-US" dirty="0"/>
          </a:p>
        </p:txBody>
      </p:sp>
      <p:grpSp>
        <p:nvGrpSpPr>
          <p:cNvPr id="4" name="3 Grupo"/>
          <p:cNvGrpSpPr/>
          <p:nvPr/>
        </p:nvGrpSpPr>
        <p:grpSpPr>
          <a:xfrm>
            <a:off x="2409605" y="3011515"/>
            <a:ext cx="3698296" cy="288032"/>
            <a:chOff x="2053754" y="4065080"/>
            <a:chExt cx="3698296" cy="288032"/>
          </a:xfrm>
        </p:grpSpPr>
        <p:sp>
          <p:nvSpPr>
            <p:cNvPr id="5" name="4 Rectángulo"/>
            <p:cNvSpPr/>
            <p:nvPr/>
          </p:nvSpPr>
          <p:spPr>
            <a:xfrm>
              <a:off x="329083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n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390937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l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7" name="6 Rectángulo"/>
            <p:cNvSpPr/>
            <p:nvPr/>
          </p:nvSpPr>
          <p:spPr>
            <a:xfrm>
              <a:off x="421864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j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" name="7 Rectángulo"/>
            <p:cNvSpPr/>
            <p:nvPr/>
          </p:nvSpPr>
          <p:spPr>
            <a:xfrm>
              <a:off x="451497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accent1">
                      <a:lumMod val="50000"/>
                    </a:schemeClr>
                  </a:solidFill>
                </a:rPr>
                <a:t>i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9" name="8 Rectángulo"/>
            <p:cNvSpPr/>
            <p:nvPr/>
          </p:nvSpPr>
          <p:spPr>
            <a:xfrm>
              <a:off x="482424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b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513351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c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544278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u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205375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a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236302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267229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z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298156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b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360010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m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25" name="24 Grupo"/>
          <p:cNvGrpSpPr/>
          <p:nvPr/>
        </p:nvGrpSpPr>
        <p:grpSpPr>
          <a:xfrm>
            <a:off x="942537" y="2762379"/>
            <a:ext cx="7553685" cy="602040"/>
            <a:chOff x="942537" y="2762379"/>
            <a:chExt cx="7553685" cy="602040"/>
          </a:xfrm>
        </p:grpSpPr>
        <p:cxnSp>
          <p:nvCxnSpPr>
            <p:cNvPr id="20" name="19 Conector recto de flecha"/>
            <p:cNvCxnSpPr/>
            <p:nvPr/>
          </p:nvCxnSpPr>
          <p:spPr>
            <a:xfrm>
              <a:off x="2409605" y="2918302"/>
              <a:ext cx="246121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CuadroTexto"/>
            <p:cNvSpPr txBox="1"/>
            <p:nvPr/>
          </p:nvSpPr>
          <p:spPr>
            <a:xfrm>
              <a:off x="942537" y="2762379"/>
              <a:ext cx="14670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50000"/>
                    </a:schemeClr>
                  </a:solidFill>
                </a:rPr>
                <a:t>Looking for u</a:t>
              </a:r>
              <a:endParaRPr lang="en-US" sz="16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6234384" y="2779644"/>
              <a:ext cx="226183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50000"/>
                    </a:schemeClr>
                  </a:solidFill>
                </a:rPr>
                <a:t>worst case all elements</a:t>
              </a:r>
              <a:br>
                <a:rPr lang="en-US" sz="1600" dirty="0" smtClean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en-US" sz="1600" dirty="0" smtClean="0">
                  <a:solidFill>
                    <a:schemeClr val="accent1">
                      <a:lumMod val="50000"/>
                    </a:schemeClr>
                  </a:solidFill>
                </a:rPr>
                <a:t>are visited. O(n)</a:t>
              </a:r>
              <a:endParaRPr lang="en-US" sz="16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2409605" y="5122424"/>
            <a:ext cx="3698296" cy="288032"/>
            <a:chOff x="2053754" y="4065080"/>
            <a:chExt cx="3698296" cy="288032"/>
          </a:xfrm>
        </p:grpSpPr>
        <p:sp>
          <p:nvSpPr>
            <p:cNvPr id="27" name="26 Rectángulo"/>
            <p:cNvSpPr/>
            <p:nvPr/>
          </p:nvSpPr>
          <p:spPr>
            <a:xfrm>
              <a:off x="329083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i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28" name="27 Rectángulo"/>
            <p:cNvSpPr/>
            <p:nvPr/>
          </p:nvSpPr>
          <p:spPr>
            <a:xfrm>
              <a:off x="390937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l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29" name="28 Rectángulo"/>
            <p:cNvSpPr/>
            <p:nvPr/>
          </p:nvSpPr>
          <p:spPr>
            <a:xfrm>
              <a:off x="421864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>
                      <a:lumMod val="50000"/>
                    </a:schemeClr>
                  </a:solidFill>
                </a:rPr>
                <a:t>n</a:t>
              </a:r>
            </a:p>
          </p:txBody>
        </p:sp>
        <p:sp>
          <p:nvSpPr>
            <p:cNvPr id="30" name="29 Rectángulo"/>
            <p:cNvSpPr/>
            <p:nvPr/>
          </p:nvSpPr>
          <p:spPr>
            <a:xfrm>
              <a:off x="451497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>
                      <a:lumMod val="50000"/>
                    </a:schemeClr>
                  </a:solidFill>
                </a:rPr>
                <a:t>m</a:t>
              </a:r>
            </a:p>
          </p:txBody>
        </p:sp>
        <p:sp>
          <p:nvSpPr>
            <p:cNvPr id="31" name="30 Rectángulo"/>
            <p:cNvSpPr/>
            <p:nvPr/>
          </p:nvSpPr>
          <p:spPr>
            <a:xfrm>
              <a:off x="482424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>
                      <a:lumMod val="50000"/>
                    </a:schemeClr>
                  </a:solidFill>
                </a:rPr>
                <a:t>u</a:t>
              </a:r>
            </a:p>
          </p:txBody>
        </p:sp>
        <p:sp>
          <p:nvSpPr>
            <p:cNvPr id="32" name="31 Rectángulo"/>
            <p:cNvSpPr/>
            <p:nvPr/>
          </p:nvSpPr>
          <p:spPr>
            <a:xfrm>
              <a:off x="513351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544278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>
                      <a:lumMod val="50000"/>
                    </a:schemeClr>
                  </a:solidFill>
                </a:rPr>
                <a:t>z</a:t>
              </a:r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205375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a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236302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b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267229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b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298156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>
                      <a:lumMod val="50000"/>
                    </a:schemeClr>
                  </a:solidFill>
                </a:rPr>
                <a:t>c</a:t>
              </a:r>
            </a:p>
          </p:txBody>
        </p:sp>
        <p:sp>
          <p:nvSpPr>
            <p:cNvPr id="38" name="37 Rectángulo"/>
            <p:cNvSpPr/>
            <p:nvPr/>
          </p:nvSpPr>
          <p:spPr>
            <a:xfrm>
              <a:off x="360010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j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52" name="51 Grupo"/>
          <p:cNvGrpSpPr/>
          <p:nvPr/>
        </p:nvGrpSpPr>
        <p:grpSpPr>
          <a:xfrm>
            <a:off x="2570590" y="5404106"/>
            <a:ext cx="3079756" cy="12700"/>
            <a:chOff x="2570590" y="5404106"/>
            <a:chExt cx="3079756" cy="12700"/>
          </a:xfrm>
        </p:grpSpPr>
        <p:cxnSp>
          <p:nvCxnSpPr>
            <p:cNvPr id="40" name="39 Conector curvado"/>
            <p:cNvCxnSpPr>
              <a:stCxn id="34" idx="2"/>
              <a:endCxn id="38" idx="2"/>
            </p:cNvCxnSpPr>
            <p:nvPr/>
          </p:nvCxnSpPr>
          <p:spPr>
            <a:xfrm rot="16200000" flipH="1">
              <a:off x="3337415" y="4637281"/>
              <a:ext cx="12700" cy="1546350"/>
            </a:xfrm>
            <a:prstGeom prst="curvedConnector3">
              <a:avLst>
                <a:gd name="adj1" fmla="val 3178724"/>
              </a:avLst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Conector curvado"/>
            <p:cNvCxnSpPr>
              <a:stCxn id="38" idx="2"/>
              <a:endCxn id="30" idx="2"/>
            </p:cNvCxnSpPr>
            <p:nvPr/>
          </p:nvCxnSpPr>
          <p:spPr>
            <a:xfrm rot="16200000" flipH="1">
              <a:off x="4568023" y="4953023"/>
              <a:ext cx="12700" cy="914866"/>
            </a:xfrm>
            <a:prstGeom prst="curvedConnector3">
              <a:avLst>
                <a:gd name="adj1" fmla="val 3102126"/>
              </a:avLst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45 Conector curvado"/>
            <p:cNvCxnSpPr>
              <a:stCxn id="30" idx="2"/>
              <a:endCxn id="32" idx="2"/>
            </p:cNvCxnSpPr>
            <p:nvPr/>
          </p:nvCxnSpPr>
          <p:spPr>
            <a:xfrm rot="16200000" flipH="1">
              <a:off x="5334726" y="5101186"/>
              <a:ext cx="12700" cy="618540"/>
            </a:xfrm>
            <a:prstGeom prst="curvedConnector3">
              <a:avLst>
                <a:gd name="adj1" fmla="val 3102126"/>
              </a:avLst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49 Conector curvado"/>
          <p:cNvCxnSpPr>
            <a:stCxn id="32" idx="0"/>
            <a:endCxn id="31" idx="0"/>
          </p:cNvCxnSpPr>
          <p:nvPr/>
        </p:nvCxnSpPr>
        <p:spPr>
          <a:xfrm rot="16200000" flipV="1">
            <a:off x="5489361" y="4967789"/>
            <a:ext cx="12700" cy="309270"/>
          </a:xfrm>
          <a:prstGeom prst="curvedConnector3">
            <a:avLst>
              <a:gd name="adj1" fmla="val 2489362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CuadroTexto"/>
          <p:cNvSpPr txBox="1"/>
          <p:nvPr/>
        </p:nvSpPr>
        <p:spPr>
          <a:xfrm>
            <a:off x="916268" y="5404105"/>
            <a:ext cx="146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Looking for u</a:t>
            </a: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6234384" y="4959497"/>
            <a:ext cx="27796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worst case there are log(n)+1</a:t>
            </a: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element visited. O(log(n))</a:t>
            </a: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7" name="56 Rectángulo"/>
          <p:cNvSpPr/>
          <p:nvPr/>
        </p:nvSpPr>
        <p:spPr>
          <a:xfrm>
            <a:off x="428017" y="3531140"/>
            <a:ext cx="7743217" cy="1206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24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452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6" grpId="0"/>
      <p:bldP spid="5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binary search is faster</a:t>
            </a:r>
            <a:br>
              <a:rPr lang="en-US" dirty="0" smtClean="0"/>
            </a:br>
            <a:r>
              <a:rPr lang="en-US" dirty="0" smtClean="0"/>
              <a:t>but the assumption is…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The container is already order, so</a:t>
            </a:r>
          </a:p>
          <a:p>
            <a:pPr lvl="1"/>
            <a:r>
              <a:rPr lang="en-US" sz="2000" dirty="0" smtClean="0"/>
              <a:t>how do we sort a container</a:t>
            </a:r>
          </a:p>
          <a:p>
            <a:pPr lvl="1"/>
            <a:r>
              <a:rPr lang="en-US" sz="2000" dirty="0" smtClean="0"/>
              <a:t>how do insert elements in a sorted container</a:t>
            </a:r>
          </a:p>
          <a:p>
            <a:pPr lvl="1"/>
            <a:r>
              <a:rPr lang="en-US" sz="2000" dirty="0" smtClean="0"/>
              <a:t>How do we remove elements in a sorted container</a:t>
            </a:r>
          </a:p>
          <a:p>
            <a:pPr lvl="1"/>
            <a:endParaRPr lang="en-US" dirty="0" smtClean="0"/>
          </a:p>
          <a:p>
            <a:r>
              <a:rPr lang="en-US" sz="3200" dirty="0" smtClean="0"/>
              <a:t>What is more expensive (big-Oh)</a:t>
            </a:r>
          </a:p>
          <a:p>
            <a:pPr lvl="1"/>
            <a:r>
              <a:rPr lang="en-US" sz="2000" dirty="0" smtClean="0"/>
              <a:t>A linear search</a:t>
            </a:r>
          </a:p>
          <a:p>
            <a:pPr lvl="1"/>
            <a:r>
              <a:rPr lang="en-US" sz="2000" dirty="0" smtClean="0"/>
              <a:t>Order </a:t>
            </a:r>
            <a:r>
              <a:rPr lang="en-US" sz="2000" dirty="0"/>
              <a:t>a container and then a binary search</a:t>
            </a:r>
          </a:p>
          <a:p>
            <a:pPr lvl="1"/>
            <a:r>
              <a:rPr lang="en-US" sz="2000" dirty="0" smtClean="0"/>
              <a:t>Maintain a container sorted and then a binary search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613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 container</a:t>
            </a:r>
            <a:br>
              <a:rPr lang="en-US" dirty="0" smtClean="0"/>
            </a:br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divide and conquer approach</a:t>
            </a:r>
          </a:p>
          <a:p>
            <a:pPr lvl="1"/>
            <a:r>
              <a:rPr lang="en-US" b="1" dirty="0" smtClean="0"/>
              <a:t>Divide</a:t>
            </a:r>
            <a:r>
              <a:rPr lang="en-US" dirty="0" smtClean="0"/>
              <a:t> the problem into 2 subsets (unless you have a base case)</a:t>
            </a:r>
          </a:p>
          <a:p>
            <a:pPr lvl="1"/>
            <a:r>
              <a:rPr lang="en-US" b="1" dirty="0" smtClean="0"/>
              <a:t>Recur</a:t>
            </a:r>
            <a:r>
              <a:rPr lang="en-US" dirty="0" smtClean="0"/>
              <a:t>sively solve each subset</a:t>
            </a:r>
          </a:p>
          <a:p>
            <a:pPr lvl="1"/>
            <a:r>
              <a:rPr lang="en-US" b="1" dirty="0" smtClean="0"/>
              <a:t>Conquer</a:t>
            </a:r>
            <a:r>
              <a:rPr lang="en-US" dirty="0" smtClean="0"/>
              <a:t>: Solve the sub-problem and merge them into a solution</a:t>
            </a:r>
          </a:p>
          <a:p>
            <a:endParaRPr lang="en-US" dirty="0" smtClean="0"/>
          </a:p>
        </p:txBody>
      </p:sp>
      <p:sp>
        <p:nvSpPr>
          <p:cNvPr id="4" name="3 Rectángulo redondeado"/>
          <p:cNvSpPr/>
          <p:nvPr/>
        </p:nvSpPr>
        <p:spPr>
          <a:xfrm>
            <a:off x="2675106" y="3180944"/>
            <a:ext cx="3122579" cy="42801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85  24  63  45  19  37  91  56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2130358" y="3608961"/>
            <a:ext cx="2106038" cy="749031"/>
            <a:chOff x="2130358" y="3608961"/>
            <a:chExt cx="2106038" cy="749031"/>
          </a:xfrm>
        </p:grpSpPr>
        <p:sp>
          <p:nvSpPr>
            <p:cNvPr id="5" name="4 Rectángulo redondeado"/>
            <p:cNvSpPr/>
            <p:nvPr/>
          </p:nvSpPr>
          <p:spPr>
            <a:xfrm>
              <a:off x="2130358" y="3929975"/>
              <a:ext cx="1721796" cy="42801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85  24  63  45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0" name="9 Conector recto de flecha"/>
            <p:cNvCxnSpPr>
              <a:stCxn id="4" idx="2"/>
              <a:endCxn id="5" idx="0"/>
            </p:cNvCxnSpPr>
            <p:nvPr/>
          </p:nvCxnSpPr>
          <p:spPr>
            <a:xfrm flipH="1">
              <a:off x="2991256" y="3608961"/>
              <a:ext cx="1245140" cy="32101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21 Grupo"/>
          <p:cNvGrpSpPr/>
          <p:nvPr/>
        </p:nvGrpSpPr>
        <p:grpSpPr>
          <a:xfrm>
            <a:off x="4236396" y="3608961"/>
            <a:ext cx="2174133" cy="749030"/>
            <a:chOff x="4236396" y="3608961"/>
            <a:chExt cx="2174133" cy="749030"/>
          </a:xfrm>
        </p:grpSpPr>
        <p:sp>
          <p:nvSpPr>
            <p:cNvPr id="6" name="5 Rectángulo redondeado"/>
            <p:cNvSpPr/>
            <p:nvPr/>
          </p:nvSpPr>
          <p:spPr>
            <a:xfrm>
              <a:off x="4737373" y="3929974"/>
              <a:ext cx="1673156" cy="42801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19  37  91  56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2" name="11 Conector recto de flecha"/>
            <p:cNvCxnSpPr>
              <a:stCxn id="4" idx="2"/>
            </p:cNvCxnSpPr>
            <p:nvPr/>
          </p:nvCxnSpPr>
          <p:spPr>
            <a:xfrm>
              <a:off x="4236396" y="3608961"/>
              <a:ext cx="1473740" cy="32101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22 Grupo"/>
          <p:cNvGrpSpPr/>
          <p:nvPr/>
        </p:nvGrpSpPr>
        <p:grpSpPr>
          <a:xfrm>
            <a:off x="1770434" y="4357992"/>
            <a:ext cx="1220822" cy="739301"/>
            <a:chOff x="1770434" y="4357992"/>
            <a:chExt cx="1220822" cy="739301"/>
          </a:xfrm>
        </p:grpSpPr>
        <p:sp>
          <p:nvSpPr>
            <p:cNvPr id="7" name="6 Rectángulo redondeado"/>
            <p:cNvSpPr/>
            <p:nvPr/>
          </p:nvSpPr>
          <p:spPr>
            <a:xfrm>
              <a:off x="1770434" y="4669276"/>
              <a:ext cx="943582" cy="42801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85  24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13 Conector recto de flecha"/>
            <p:cNvCxnSpPr>
              <a:stCxn id="5" idx="2"/>
              <a:endCxn id="7" idx="0"/>
            </p:cNvCxnSpPr>
            <p:nvPr/>
          </p:nvCxnSpPr>
          <p:spPr>
            <a:xfrm flipH="1">
              <a:off x="2242225" y="4357992"/>
              <a:ext cx="749031" cy="3112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23 Grupo"/>
          <p:cNvGrpSpPr/>
          <p:nvPr/>
        </p:nvGrpSpPr>
        <p:grpSpPr>
          <a:xfrm>
            <a:off x="2991256" y="4357992"/>
            <a:ext cx="1045723" cy="749029"/>
            <a:chOff x="2991256" y="4357992"/>
            <a:chExt cx="1045723" cy="749029"/>
          </a:xfrm>
        </p:grpSpPr>
        <p:sp>
          <p:nvSpPr>
            <p:cNvPr id="8" name="7 Rectángulo redondeado"/>
            <p:cNvSpPr/>
            <p:nvPr/>
          </p:nvSpPr>
          <p:spPr>
            <a:xfrm>
              <a:off x="3093397" y="4679004"/>
              <a:ext cx="943582" cy="42801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63  45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6" name="15 Conector recto de flecha"/>
            <p:cNvCxnSpPr>
              <a:stCxn id="5" idx="2"/>
              <a:endCxn id="8" idx="0"/>
            </p:cNvCxnSpPr>
            <p:nvPr/>
          </p:nvCxnSpPr>
          <p:spPr>
            <a:xfrm>
              <a:off x="2991256" y="4357992"/>
              <a:ext cx="573932" cy="3210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28 Grupo"/>
          <p:cNvGrpSpPr/>
          <p:nvPr/>
        </p:nvGrpSpPr>
        <p:grpSpPr>
          <a:xfrm>
            <a:off x="1770433" y="4357992"/>
            <a:ext cx="1220822" cy="739300"/>
            <a:chOff x="1770434" y="4357992"/>
            <a:chExt cx="1220822" cy="739300"/>
          </a:xfrm>
        </p:grpSpPr>
        <p:sp>
          <p:nvSpPr>
            <p:cNvPr id="19" name="18 Rectángulo redondeado"/>
            <p:cNvSpPr/>
            <p:nvPr/>
          </p:nvSpPr>
          <p:spPr>
            <a:xfrm>
              <a:off x="1770434" y="4669275"/>
              <a:ext cx="943582" cy="42801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24 85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26" name="25 Conector recto de flecha"/>
            <p:cNvCxnSpPr>
              <a:stCxn id="19" idx="0"/>
              <a:endCxn id="5" idx="2"/>
            </p:cNvCxnSpPr>
            <p:nvPr/>
          </p:nvCxnSpPr>
          <p:spPr>
            <a:xfrm flipV="1">
              <a:off x="2242225" y="4357992"/>
              <a:ext cx="749031" cy="311283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29 Grupo"/>
          <p:cNvGrpSpPr/>
          <p:nvPr/>
        </p:nvGrpSpPr>
        <p:grpSpPr>
          <a:xfrm>
            <a:off x="2991256" y="4357992"/>
            <a:ext cx="1045723" cy="749029"/>
            <a:chOff x="3176081" y="5155659"/>
            <a:chExt cx="1045723" cy="749029"/>
          </a:xfrm>
        </p:grpSpPr>
        <p:sp>
          <p:nvSpPr>
            <p:cNvPr id="20" name="19 Rectángulo redondeado"/>
            <p:cNvSpPr/>
            <p:nvPr/>
          </p:nvSpPr>
          <p:spPr>
            <a:xfrm>
              <a:off x="3278222" y="5476671"/>
              <a:ext cx="943582" cy="42801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45 63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28" name="27 Conector recto de flecha"/>
            <p:cNvCxnSpPr/>
            <p:nvPr/>
          </p:nvCxnSpPr>
          <p:spPr>
            <a:xfrm flipH="1" flipV="1">
              <a:off x="3176081" y="5155659"/>
              <a:ext cx="573932" cy="321012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30 Grupo"/>
          <p:cNvGrpSpPr/>
          <p:nvPr/>
        </p:nvGrpSpPr>
        <p:grpSpPr>
          <a:xfrm>
            <a:off x="2130357" y="3608961"/>
            <a:ext cx="2106038" cy="749031"/>
            <a:chOff x="2130358" y="3608961"/>
            <a:chExt cx="2106038" cy="749031"/>
          </a:xfrm>
        </p:grpSpPr>
        <p:sp>
          <p:nvSpPr>
            <p:cNvPr id="32" name="31 Rectángulo redondeado"/>
            <p:cNvSpPr/>
            <p:nvPr/>
          </p:nvSpPr>
          <p:spPr>
            <a:xfrm>
              <a:off x="2130358" y="3929975"/>
              <a:ext cx="1721796" cy="42801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24  45  63  85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33" name="32 Conector recto de flecha"/>
            <p:cNvCxnSpPr>
              <a:endCxn id="32" idx="0"/>
            </p:cNvCxnSpPr>
            <p:nvPr/>
          </p:nvCxnSpPr>
          <p:spPr>
            <a:xfrm flipH="1">
              <a:off x="2991256" y="3608961"/>
              <a:ext cx="1245140" cy="321014"/>
            </a:xfrm>
            <a:prstGeom prst="straightConnector1">
              <a:avLst/>
            </a:prstGeom>
            <a:ln>
              <a:solidFill>
                <a:srgbClr val="C0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33 CuadroTexto"/>
          <p:cNvSpPr txBox="1"/>
          <p:nvPr/>
        </p:nvSpPr>
        <p:spPr>
          <a:xfrm>
            <a:off x="377424" y="3929975"/>
            <a:ext cx="1393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Wait, what?</a:t>
            </a:r>
          </a:p>
        </p:txBody>
      </p:sp>
      <p:grpSp>
        <p:nvGrpSpPr>
          <p:cNvPr id="45" name="44 Grupo"/>
          <p:cNvGrpSpPr/>
          <p:nvPr/>
        </p:nvGrpSpPr>
        <p:grpSpPr>
          <a:xfrm>
            <a:off x="2130357" y="4143983"/>
            <a:ext cx="1575881" cy="642026"/>
            <a:chOff x="2130357" y="4143983"/>
            <a:chExt cx="1575881" cy="642026"/>
          </a:xfrm>
        </p:grpSpPr>
        <p:cxnSp>
          <p:nvCxnSpPr>
            <p:cNvPr id="36" name="35 Conector recto de flecha"/>
            <p:cNvCxnSpPr/>
            <p:nvPr/>
          </p:nvCxnSpPr>
          <p:spPr>
            <a:xfrm flipV="1">
              <a:off x="2130357" y="4143983"/>
              <a:ext cx="321013" cy="64202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Conector recto de flecha"/>
            <p:cNvCxnSpPr/>
            <p:nvPr/>
          </p:nvCxnSpPr>
          <p:spPr>
            <a:xfrm flipV="1">
              <a:off x="2451370" y="4212077"/>
              <a:ext cx="1113818" cy="57393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 de flecha"/>
            <p:cNvCxnSpPr/>
            <p:nvPr/>
          </p:nvCxnSpPr>
          <p:spPr>
            <a:xfrm flipH="1" flipV="1">
              <a:off x="2840477" y="4212077"/>
              <a:ext cx="515566" cy="57393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 de flecha"/>
            <p:cNvCxnSpPr/>
            <p:nvPr/>
          </p:nvCxnSpPr>
          <p:spPr>
            <a:xfrm flipH="1" flipV="1">
              <a:off x="3180945" y="4212077"/>
              <a:ext cx="525293" cy="57393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57 Grupo"/>
          <p:cNvGrpSpPr/>
          <p:nvPr/>
        </p:nvGrpSpPr>
        <p:grpSpPr>
          <a:xfrm>
            <a:off x="4679007" y="5642039"/>
            <a:ext cx="943582" cy="943585"/>
            <a:chOff x="4679007" y="5642039"/>
            <a:chExt cx="943582" cy="943585"/>
          </a:xfrm>
        </p:grpSpPr>
        <p:sp>
          <p:nvSpPr>
            <p:cNvPr id="50" name="49 Rectángulo redondeado"/>
            <p:cNvSpPr/>
            <p:nvPr/>
          </p:nvSpPr>
          <p:spPr>
            <a:xfrm>
              <a:off x="4679007" y="6157607"/>
              <a:ext cx="943582" cy="42801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45 63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3" name="52 Rectángulo redondeado"/>
            <p:cNvSpPr/>
            <p:nvPr/>
          </p:nvSpPr>
          <p:spPr>
            <a:xfrm>
              <a:off x="4679007" y="5642039"/>
              <a:ext cx="943582" cy="42801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24 85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4679007" y="5646903"/>
            <a:ext cx="943582" cy="943585"/>
            <a:chOff x="4679007" y="5642039"/>
            <a:chExt cx="943582" cy="943585"/>
          </a:xfrm>
        </p:grpSpPr>
        <p:sp>
          <p:nvSpPr>
            <p:cNvPr id="60" name="59 Rectángulo redondeado"/>
            <p:cNvSpPr/>
            <p:nvPr/>
          </p:nvSpPr>
          <p:spPr>
            <a:xfrm>
              <a:off x="4679007" y="6157607"/>
              <a:ext cx="943582" cy="42801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45 63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1" name="60 Rectángulo redondeado"/>
            <p:cNvSpPr/>
            <p:nvPr/>
          </p:nvSpPr>
          <p:spPr>
            <a:xfrm>
              <a:off x="4679007" y="5642039"/>
              <a:ext cx="943582" cy="42801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 85  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66" name="65 Rectángulo redondeado"/>
          <p:cNvSpPr/>
          <p:nvPr/>
        </p:nvSpPr>
        <p:spPr>
          <a:xfrm>
            <a:off x="2225203" y="5943598"/>
            <a:ext cx="1721796" cy="428017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24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68" name="67 Grupo"/>
          <p:cNvGrpSpPr/>
          <p:nvPr/>
        </p:nvGrpSpPr>
        <p:grpSpPr>
          <a:xfrm>
            <a:off x="4679007" y="5646903"/>
            <a:ext cx="943582" cy="943585"/>
            <a:chOff x="4679007" y="5642039"/>
            <a:chExt cx="943582" cy="943585"/>
          </a:xfrm>
        </p:grpSpPr>
        <p:sp>
          <p:nvSpPr>
            <p:cNvPr id="69" name="68 Rectángulo redondeado"/>
            <p:cNvSpPr/>
            <p:nvPr/>
          </p:nvSpPr>
          <p:spPr>
            <a:xfrm>
              <a:off x="4679007" y="6157607"/>
              <a:ext cx="943582" cy="42801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 63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70" name="69 Rectángulo redondeado"/>
            <p:cNvSpPr/>
            <p:nvPr/>
          </p:nvSpPr>
          <p:spPr>
            <a:xfrm>
              <a:off x="4679007" y="5642039"/>
              <a:ext cx="943582" cy="42801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 85  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57" name="56 Grupo"/>
          <p:cNvGrpSpPr/>
          <p:nvPr/>
        </p:nvGrpSpPr>
        <p:grpSpPr>
          <a:xfrm>
            <a:off x="4254288" y="5117068"/>
            <a:ext cx="1455848" cy="1565834"/>
            <a:chOff x="4254288" y="5117068"/>
            <a:chExt cx="1455848" cy="1565834"/>
          </a:xfrm>
        </p:grpSpPr>
        <p:sp>
          <p:nvSpPr>
            <p:cNvPr id="55" name="54 Rectángulo redondeado"/>
            <p:cNvSpPr/>
            <p:nvPr/>
          </p:nvSpPr>
          <p:spPr>
            <a:xfrm>
              <a:off x="4572000" y="5486400"/>
              <a:ext cx="578798" cy="119650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4254288" y="5117068"/>
              <a:ext cx="14558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dirty="0" smtClean="0"/>
                <a:t>ake the min</a:t>
              </a:r>
              <a:endParaRPr lang="en-US" dirty="0"/>
            </a:p>
          </p:txBody>
        </p:sp>
      </p:grpSp>
      <p:sp>
        <p:nvSpPr>
          <p:cNvPr id="71" name="70 Rectángulo redondeado"/>
          <p:cNvSpPr/>
          <p:nvPr/>
        </p:nvSpPr>
        <p:spPr>
          <a:xfrm>
            <a:off x="2232499" y="5943597"/>
            <a:ext cx="1721796" cy="428017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24 45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79" name="78 Grupo"/>
          <p:cNvGrpSpPr/>
          <p:nvPr/>
        </p:nvGrpSpPr>
        <p:grpSpPr>
          <a:xfrm>
            <a:off x="2324906" y="3428840"/>
            <a:ext cx="3900796" cy="1240435"/>
            <a:chOff x="2324906" y="3428840"/>
            <a:chExt cx="3900796" cy="1240435"/>
          </a:xfrm>
        </p:grpSpPr>
        <p:sp>
          <p:nvSpPr>
            <p:cNvPr id="72" name="71 CuadroTexto"/>
            <p:cNvSpPr txBox="1"/>
            <p:nvPr/>
          </p:nvSpPr>
          <p:spPr>
            <a:xfrm>
              <a:off x="3751586" y="3428840"/>
              <a:ext cx="100540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DIVIDE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74" name="73 Conector recto de flecha"/>
            <p:cNvCxnSpPr>
              <a:stCxn id="6" idx="2"/>
            </p:cNvCxnSpPr>
            <p:nvPr/>
          </p:nvCxnSpPr>
          <p:spPr>
            <a:xfrm>
              <a:off x="5573951" y="4357991"/>
              <a:ext cx="651751" cy="3112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75 Conector recto de flecha"/>
            <p:cNvCxnSpPr>
              <a:stCxn id="6" idx="2"/>
            </p:cNvCxnSpPr>
            <p:nvPr/>
          </p:nvCxnSpPr>
          <p:spPr>
            <a:xfrm flipH="1">
              <a:off x="4982212" y="4357991"/>
              <a:ext cx="591739" cy="3112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76 CuadroTexto"/>
            <p:cNvSpPr txBox="1"/>
            <p:nvPr/>
          </p:nvSpPr>
          <p:spPr>
            <a:xfrm>
              <a:off x="5085676" y="4182575"/>
              <a:ext cx="97654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RECUR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2324906" y="4192621"/>
              <a:ext cx="13773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CONQUER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26</a:t>
            </a:fld>
            <a:endParaRPr lang="es-ES"/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792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4" grpId="0"/>
      <p:bldP spid="34" grpId="1"/>
      <p:bldP spid="66" grpId="0" animBg="1"/>
      <p:bldP spid="66" grpId="1" animBg="1"/>
      <p:bldP spid="71" grpId="0" animBg="1"/>
      <p:bldP spid="71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 container</a:t>
            </a:r>
            <a:br>
              <a:rPr lang="en-US" dirty="0" smtClean="0"/>
            </a:br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complexity of merge sort</a:t>
            </a:r>
          </a:p>
          <a:p>
            <a:pPr lvl="1"/>
            <a:r>
              <a:rPr lang="en-US" b="1" dirty="0" smtClean="0"/>
              <a:t>Divide</a:t>
            </a:r>
            <a:r>
              <a:rPr lang="en-US" dirty="0" smtClean="0"/>
              <a:t> the problem into 2 subsets </a:t>
            </a:r>
            <a:r>
              <a:rPr lang="en-US" dirty="0" smtClean="0">
                <a:solidFill>
                  <a:srgbClr val="FF0000"/>
                </a:solidFill>
              </a:rPr>
              <a:t>(2  times half the problem)</a:t>
            </a:r>
          </a:p>
          <a:p>
            <a:pPr lvl="1"/>
            <a:r>
              <a:rPr lang="en-US" b="1" dirty="0" smtClean="0"/>
              <a:t>Recur</a:t>
            </a:r>
            <a:r>
              <a:rPr lang="en-US" dirty="0" smtClean="0"/>
              <a:t>sively solve each subset </a:t>
            </a:r>
            <a:r>
              <a:rPr lang="en-US" dirty="0" smtClean="0">
                <a:solidFill>
                  <a:srgbClr val="FF0000"/>
                </a:solidFill>
              </a:rPr>
              <a:t>(keep subdividing the problem)</a:t>
            </a:r>
          </a:p>
          <a:p>
            <a:pPr lvl="1"/>
            <a:r>
              <a:rPr lang="en-US" b="1" dirty="0" smtClean="0"/>
              <a:t>Conquer</a:t>
            </a:r>
            <a:r>
              <a:rPr lang="en-US" dirty="0" smtClean="0"/>
              <a:t>: Solve the sub-problem and merge </a:t>
            </a:r>
            <a:r>
              <a:rPr lang="en-US" dirty="0" smtClean="0">
                <a:solidFill>
                  <a:srgbClr val="FF0000"/>
                </a:solidFill>
              </a:rPr>
              <a:t>(the merge running time)</a:t>
            </a:r>
          </a:p>
          <a:p>
            <a:endParaRPr lang="en-US" dirty="0" smtClean="0"/>
          </a:p>
        </p:txBody>
      </p:sp>
      <p:grpSp>
        <p:nvGrpSpPr>
          <p:cNvPr id="35" name="34 Grupo"/>
          <p:cNvGrpSpPr/>
          <p:nvPr/>
        </p:nvGrpSpPr>
        <p:grpSpPr>
          <a:xfrm>
            <a:off x="1770434" y="3180944"/>
            <a:ext cx="4640095" cy="1926077"/>
            <a:chOff x="1770434" y="3180944"/>
            <a:chExt cx="4640095" cy="1926077"/>
          </a:xfrm>
        </p:grpSpPr>
        <p:sp>
          <p:nvSpPr>
            <p:cNvPr id="4" name="3 Rectángulo redondeado"/>
            <p:cNvSpPr/>
            <p:nvPr/>
          </p:nvSpPr>
          <p:spPr>
            <a:xfrm>
              <a:off x="2675106" y="3180944"/>
              <a:ext cx="3122579" cy="42801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85  24  63  45  19  37  91  56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grpSp>
          <p:nvGrpSpPr>
            <p:cNvPr id="21" name="20 Grupo"/>
            <p:cNvGrpSpPr/>
            <p:nvPr/>
          </p:nvGrpSpPr>
          <p:grpSpPr>
            <a:xfrm>
              <a:off x="2130358" y="3608961"/>
              <a:ext cx="2106038" cy="749031"/>
              <a:chOff x="2130358" y="3608961"/>
              <a:chExt cx="2106038" cy="749031"/>
            </a:xfrm>
          </p:grpSpPr>
          <p:sp>
            <p:nvSpPr>
              <p:cNvPr id="5" name="4 Rectángulo redondeado"/>
              <p:cNvSpPr/>
              <p:nvPr/>
            </p:nvSpPr>
            <p:spPr>
              <a:xfrm>
                <a:off x="2130358" y="3929975"/>
                <a:ext cx="1721796" cy="428017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85  24  63  45</a:t>
                </a:r>
                <a:endParaRPr 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10" name="9 Conector recto de flecha"/>
              <p:cNvCxnSpPr>
                <a:stCxn id="4" idx="2"/>
                <a:endCxn id="5" idx="0"/>
              </p:cNvCxnSpPr>
              <p:nvPr/>
            </p:nvCxnSpPr>
            <p:spPr>
              <a:xfrm flipH="1">
                <a:off x="2991256" y="3608961"/>
                <a:ext cx="1245140" cy="32101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21 Grupo"/>
            <p:cNvGrpSpPr/>
            <p:nvPr/>
          </p:nvGrpSpPr>
          <p:grpSpPr>
            <a:xfrm>
              <a:off x="4236396" y="3608961"/>
              <a:ext cx="2174133" cy="749030"/>
              <a:chOff x="4236396" y="3608961"/>
              <a:chExt cx="2174133" cy="749030"/>
            </a:xfrm>
          </p:grpSpPr>
          <p:sp>
            <p:nvSpPr>
              <p:cNvPr id="6" name="5 Rectángulo redondeado"/>
              <p:cNvSpPr/>
              <p:nvPr/>
            </p:nvSpPr>
            <p:spPr>
              <a:xfrm>
                <a:off x="4737373" y="3929974"/>
                <a:ext cx="1673156" cy="428017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19  37  91  56</a:t>
                </a:r>
                <a:endParaRPr 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12" name="11 Conector recto de flecha"/>
              <p:cNvCxnSpPr>
                <a:stCxn id="4" idx="2"/>
              </p:cNvCxnSpPr>
              <p:nvPr/>
            </p:nvCxnSpPr>
            <p:spPr>
              <a:xfrm>
                <a:off x="4236396" y="3608961"/>
                <a:ext cx="1473740" cy="32101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22 Grupo"/>
            <p:cNvGrpSpPr/>
            <p:nvPr/>
          </p:nvGrpSpPr>
          <p:grpSpPr>
            <a:xfrm>
              <a:off x="1770434" y="4357992"/>
              <a:ext cx="1220822" cy="739301"/>
              <a:chOff x="1770434" y="4357992"/>
              <a:chExt cx="1220822" cy="739301"/>
            </a:xfrm>
          </p:grpSpPr>
          <p:sp>
            <p:nvSpPr>
              <p:cNvPr id="7" name="6 Rectángulo redondeado"/>
              <p:cNvSpPr/>
              <p:nvPr/>
            </p:nvSpPr>
            <p:spPr>
              <a:xfrm>
                <a:off x="1770434" y="4669276"/>
                <a:ext cx="943582" cy="428017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85  24</a:t>
                </a:r>
                <a:endParaRPr 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14" name="13 Conector recto de flecha"/>
              <p:cNvCxnSpPr>
                <a:stCxn id="5" idx="2"/>
                <a:endCxn id="7" idx="0"/>
              </p:cNvCxnSpPr>
              <p:nvPr/>
            </p:nvCxnSpPr>
            <p:spPr>
              <a:xfrm flipH="1">
                <a:off x="2242225" y="4357992"/>
                <a:ext cx="749031" cy="31128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23 Grupo"/>
            <p:cNvGrpSpPr/>
            <p:nvPr/>
          </p:nvGrpSpPr>
          <p:grpSpPr>
            <a:xfrm>
              <a:off x="2991256" y="4357992"/>
              <a:ext cx="1045723" cy="749029"/>
              <a:chOff x="2991256" y="4357992"/>
              <a:chExt cx="1045723" cy="749029"/>
            </a:xfrm>
          </p:grpSpPr>
          <p:sp>
            <p:nvSpPr>
              <p:cNvPr id="8" name="7 Rectángulo redondeado"/>
              <p:cNvSpPr/>
              <p:nvPr/>
            </p:nvSpPr>
            <p:spPr>
              <a:xfrm>
                <a:off x="3093397" y="4679004"/>
                <a:ext cx="943582" cy="428017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63  45</a:t>
                </a:r>
                <a:endParaRPr 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16" name="15 Conector recto de flecha"/>
              <p:cNvCxnSpPr>
                <a:stCxn id="5" idx="2"/>
                <a:endCxn id="8" idx="0"/>
              </p:cNvCxnSpPr>
              <p:nvPr/>
            </p:nvCxnSpPr>
            <p:spPr>
              <a:xfrm>
                <a:off x="2991256" y="4357992"/>
                <a:ext cx="573932" cy="3210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8" name="57 Grupo"/>
          <p:cNvGrpSpPr/>
          <p:nvPr/>
        </p:nvGrpSpPr>
        <p:grpSpPr>
          <a:xfrm>
            <a:off x="4679007" y="5642039"/>
            <a:ext cx="943582" cy="943585"/>
            <a:chOff x="4679007" y="5642039"/>
            <a:chExt cx="943582" cy="943585"/>
          </a:xfrm>
        </p:grpSpPr>
        <p:sp>
          <p:nvSpPr>
            <p:cNvPr id="50" name="49 Rectángulo redondeado"/>
            <p:cNvSpPr/>
            <p:nvPr/>
          </p:nvSpPr>
          <p:spPr>
            <a:xfrm>
              <a:off x="4679007" y="6157607"/>
              <a:ext cx="943582" cy="42801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45 63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3" name="52 Rectángulo redondeado"/>
            <p:cNvSpPr/>
            <p:nvPr/>
          </p:nvSpPr>
          <p:spPr>
            <a:xfrm>
              <a:off x="4679007" y="5642039"/>
              <a:ext cx="943582" cy="42801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24 85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71" name="70 Rectángulo redondeado"/>
          <p:cNvSpPr/>
          <p:nvPr/>
        </p:nvSpPr>
        <p:spPr>
          <a:xfrm>
            <a:off x="2232499" y="5943597"/>
            <a:ext cx="1721796" cy="428017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24 45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7" name="36 Grupo"/>
          <p:cNvGrpSpPr/>
          <p:nvPr/>
        </p:nvGrpSpPr>
        <p:grpSpPr>
          <a:xfrm>
            <a:off x="3954295" y="5671382"/>
            <a:ext cx="2995680" cy="884898"/>
            <a:chOff x="3954295" y="5671382"/>
            <a:chExt cx="2995680" cy="884898"/>
          </a:xfrm>
        </p:grpSpPr>
        <p:cxnSp>
          <p:nvCxnSpPr>
            <p:cNvPr id="11" name="10 Conector recto de flecha"/>
            <p:cNvCxnSpPr>
              <a:stCxn id="53" idx="1"/>
              <a:endCxn id="71" idx="3"/>
            </p:cNvCxnSpPr>
            <p:nvPr/>
          </p:nvCxnSpPr>
          <p:spPr>
            <a:xfrm flipH="1">
              <a:off x="3954295" y="5856048"/>
              <a:ext cx="724712" cy="30155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 de flecha"/>
            <p:cNvCxnSpPr>
              <a:stCxn id="50" idx="1"/>
              <a:endCxn id="71" idx="3"/>
            </p:cNvCxnSpPr>
            <p:nvPr/>
          </p:nvCxnSpPr>
          <p:spPr>
            <a:xfrm flipH="1" flipV="1">
              <a:off x="3954295" y="6157606"/>
              <a:ext cx="724712" cy="21401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5678473" y="5671382"/>
              <a:ext cx="12715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 elements</a:t>
              </a:r>
              <a:endParaRPr lang="en-US" dirty="0"/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5651773" y="6186948"/>
              <a:ext cx="12811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 elements</a:t>
              </a:r>
              <a:endParaRPr lang="en-U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1283762" y="5972941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O(</a:t>
            </a:r>
            <a:r>
              <a:rPr lang="en-US" dirty="0" err="1" smtClean="0"/>
              <a:t>x+y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823860" y="3180944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f(n)</a:t>
            </a:r>
            <a:endParaRPr lang="en-US" dirty="0"/>
          </a:p>
        </p:txBody>
      </p:sp>
      <p:sp>
        <p:nvSpPr>
          <p:cNvPr id="63" name="62 CuadroTexto"/>
          <p:cNvSpPr txBox="1"/>
          <p:nvPr/>
        </p:nvSpPr>
        <p:spPr>
          <a:xfrm>
            <a:off x="762505" y="3929974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2f(n/2)</a:t>
            </a:r>
            <a:endParaRPr lang="en-US" dirty="0"/>
          </a:p>
        </p:txBody>
      </p:sp>
      <p:sp>
        <p:nvSpPr>
          <p:cNvPr id="64" name="63 CuadroTexto"/>
          <p:cNvSpPr txBox="1"/>
          <p:nvPr/>
        </p:nvSpPr>
        <p:spPr>
          <a:xfrm>
            <a:off x="762505" y="4669276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4f(n/4)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38 CuadroTexto"/>
              <p:cNvSpPr txBox="1"/>
              <p:nvPr/>
            </p:nvSpPr>
            <p:spPr>
              <a:xfrm>
                <a:off x="5886208" y="4667431"/>
                <a:ext cx="2806986" cy="7161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&gt;0    (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𝑏𝑎𝑠𝑒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𝑐𝑎𝑠𝑒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type m:val="skw"/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𝑐𝑛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            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3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6208" y="4667431"/>
                <a:ext cx="2806986" cy="71615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8" name="87 Grupo"/>
          <p:cNvGrpSpPr/>
          <p:nvPr/>
        </p:nvGrpSpPr>
        <p:grpSpPr>
          <a:xfrm>
            <a:off x="1189866" y="4667431"/>
            <a:ext cx="6617311" cy="1704183"/>
            <a:chOff x="1189866" y="4667431"/>
            <a:chExt cx="6617311" cy="1704183"/>
          </a:xfrm>
        </p:grpSpPr>
        <p:cxnSp>
          <p:nvCxnSpPr>
            <p:cNvPr id="46" name="45 Conector angular"/>
            <p:cNvCxnSpPr>
              <a:stCxn id="71" idx="2"/>
            </p:cNvCxnSpPr>
            <p:nvPr/>
          </p:nvCxnSpPr>
          <p:spPr>
            <a:xfrm rot="5400000" flipH="1" flipV="1">
              <a:off x="4920962" y="3485400"/>
              <a:ext cx="1058649" cy="4713780"/>
            </a:xfrm>
            <a:prstGeom prst="bentConnector4">
              <a:avLst>
                <a:gd name="adj1" fmla="val -29864"/>
                <a:gd name="adj2" fmla="val 99993"/>
              </a:avLst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Conector angular"/>
            <p:cNvCxnSpPr>
              <a:stCxn id="64" idx="2"/>
              <a:endCxn id="39" idx="2"/>
            </p:cNvCxnSpPr>
            <p:nvPr/>
          </p:nvCxnSpPr>
          <p:spPr>
            <a:xfrm rot="16200000" flipH="1">
              <a:off x="4067293" y="2161180"/>
              <a:ext cx="344981" cy="6099835"/>
            </a:xfrm>
            <a:prstGeom prst="bentConnector3">
              <a:avLst>
                <a:gd name="adj1" fmla="val 143707"/>
              </a:avLst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53 Conector angular"/>
            <p:cNvCxnSpPr>
              <a:stCxn id="8" idx="3"/>
              <a:endCxn id="39" idx="0"/>
            </p:cNvCxnSpPr>
            <p:nvPr/>
          </p:nvCxnSpPr>
          <p:spPr>
            <a:xfrm flipV="1">
              <a:off x="4036979" y="4667431"/>
              <a:ext cx="3252722" cy="225582"/>
            </a:xfrm>
            <a:prstGeom prst="bentConnector4">
              <a:avLst>
                <a:gd name="adj1" fmla="val 28426"/>
                <a:gd name="adj2" fmla="val 201338"/>
              </a:avLst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91 Grupo"/>
          <p:cNvGrpSpPr/>
          <p:nvPr/>
        </p:nvGrpSpPr>
        <p:grpSpPr>
          <a:xfrm>
            <a:off x="95335" y="3239150"/>
            <a:ext cx="679994" cy="1937660"/>
            <a:chOff x="95335" y="3239150"/>
            <a:chExt cx="679994" cy="1937660"/>
          </a:xfrm>
        </p:grpSpPr>
        <p:cxnSp>
          <p:nvCxnSpPr>
            <p:cNvPr id="90" name="89 Conector recto de flecha"/>
            <p:cNvCxnSpPr/>
            <p:nvPr/>
          </p:nvCxnSpPr>
          <p:spPr>
            <a:xfrm>
              <a:off x="349904" y="3239150"/>
              <a:ext cx="9728" cy="1614792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90 CuadroTexto"/>
            <p:cNvSpPr txBox="1"/>
            <p:nvPr/>
          </p:nvSpPr>
          <p:spPr>
            <a:xfrm>
              <a:off x="95335" y="4899811"/>
              <a:ext cx="6799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log2(n)</a:t>
              </a:r>
              <a:endParaRPr lang="en-US" b="1" dirty="0"/>
            </a:p>
          </p:txBody>
        </p:sp>
      </p:grp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778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7" grpId="0"/>
      <p:bldP spid="63" grpId="0"/>
      <p:bldP spid="64" grpId="0"/>
      <p:bldP spid="3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 container</a:t>
            </a:r>
            <a:br>
              <a:rPr lang="en-US" dirty="0" smtClean="0"/>
            </a:br>
            <a:r>
              <a:rPr lang="en-US" dirty="0" smtClean="0"/>
              <a:t>Merge sort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97877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What is the complexity of merge sort</a:t>
                </a:r>
              </a:p>
              <a:p>
                <a:pPr lvl="1"/>
                <a:r>
                  <a:rPr lang="en-US" b="1" dirty="0" smtClean="0"/>
                  <a:t>Divide</a:t>
                </a:r>
                <a:r>
                  <a:rPr lang="en-US" dirty="0" smtClean="0"/>
                  <a:t> the problem into 2 subsets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(2  times half the problem)</a:t>
                </a:r>
              </a:p>
              <a:p>
                <a:pPr lvl="1"/>
                <a:r>
                  <a:rPr lang="en-US" b="1" dirty="0" smtClean="0"/>
                  <a:t>Recur</a:t>
                </a:r>
                <a:r>
                  <a:rPr lang="en-US" dirty="0" smtClean="0"/>
                  <a:t>sively solve each subset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(keep subdividing the problem)</a:t>
                </a:r>
              </a:p>
              <a:p>
                <a:pPr lvl="1"/>
                <a:r>
                  <a:rPr lang="en-US" b="1" dirty="0" smtClean="0"/>
                  <a:t>Conquer</a:t>
                </a:r>
                <a:r>
                  <a:rPr lang="en-US" dirty="0" smtClean="0"/>
                  <a:t>: Solve the sub-problem and merge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(the merge running time)</a:t>
                </a:r>
              </a:p>
              <a:p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=2</m:t>
                    </m:r>
                    <m:r>
                      <a:rPr lang="en-US" sz="16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latin typeface="Cambria Math"/>
                      </a:rPr>
                      <m:t>+</m:t>
                    </m:r>
                    <m:r>
                      <a:rPr lang="en-US" sz="1600" b="0" i="1" smtClean="0">
                        <a:latin typeface="Cambria Math"/>
                      </a:rPr>
                      <m:t>𝑐𝑛</m:t>
                    </m:r>
                  </m:oMath>
                </a14:m>
                <a:endParaRPr lang="en-US" sz="1600" dirty="0" smtClean="0"/>
              </a:p>
              <a:p>
                <a:pPr marL="0" indent="0">
                  <a:buNone/>
                </a:pPr>
                <a:r>
                  <a:rPr lang="en-US" sz="1600" dirty="0" smtClean="0"/>
                  <a:t>	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=2</m:t>
                    </m:r>
                    <m:r>
                      <a:rPr lang="en-US" sz="1600" b="0" i="1" smtClean="0">
                        <a:latin typeface="Cambria Math"/>
                      </a:rPr>
                      <m:t>[2</m:t>
                    </m:r>
                    <m:r>
                      <a:rPr lang="en-US" sz="16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16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sz="1600" b="0" i="1" smtClean="0">
                        <a:latin typeface="Cambria Math"/>
                      </a:rPr>
                      <m:t>+</m:t>
                    </m:r>
                    <m:r>
                      <a:rPr lang="en-US" sz="1600" b="0" i="1" smtClean="0">
                        <a:latin typeface="Cambria Math"/>
                      </a:rPr>
                      <m:t>𝑐𝑛</m:t>
                    </m:r>
                    <m:r>
                      <a:rPr lang="en-US" sz="1600" b="0" i="1" smtClean="0">
                        <a:latin typeface="Cambria Math"/>
                      </a:rPr>
                      <m:t>]+</m:t>
                    </m:r>
                    <m:r>
                      <a:rPr lang="en-US" sz="1600" i="1">
                        <a:latin typeface="Cambria Math"/>
                      </a:rPr>
                      <m:t>𝑐𝑛</m:t>
                    </m:r>
                  </m:oMath>
                </a14:m>
                <a:endParaRPr lang="en-US" sz="1600" dirty="0"/>
              </a:p>
              <a:p>
                <a:pPr marL="0" indent="0">
                  <a:buNone/>
                </a:pPr>
                <a:r>
                  <a:rPr lang="en-US" sz="1600" dirty="0" smtClean="0"/>
                  <a:t>	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=2[2[2</m:t>
                    </m:r>
                    <m:r>
                      <a:rPr lang="en-US" sz="16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sz="1600" i="1">
                        <a:latin typeface="Cambria Math"/>
                      </a:rPr>
                      <m:t>+</m:t>
                    </m:r>
                    <m:r>
                      <a:rPr lang="en-US" sz="1600" i="1">
                        <a:latin typeface="Cambria Math"/>
                      </a:rPr>
                      <m:t>𝑐</m:t>
                    </m:r>
                    <m:f>
                      <m:fPr>
                        <m:type m:val="skw"/>
                        <m:ctrlPr>
                          <a:rPr lang="en-US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</a:rPr>
                          <m:t>𝑛</m:t>
                        </m:r>
                      </m:num>
                      <m:den>
                        <m:sSup>
                          <m:sSup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600" i="1">
                        <a:latin typeface="Cambria Math"/>
                      </a:rPr>
                      <m:t>]+</m:t>
                    </m:r>
                    <m:r>
                      <a:rPr lang="en-US" sz="1600" i="1">
                        <a:latin typeface="Cambria Math"/>
                      </a:rPr>
                      <m:t>𝑐</m:t>
                    </m:r>
                    <m:f>
                      <m:fPr>
                        <m:type m:val="skw"/>
                        <m:ctrlPr>
                          <a:rPr lang="en-US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</a:rPr>
                          <m:t>𝑛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1600" i="1">
                        <a:latin typeface="Cambria Math"/>
                      </a:rPr>
                      <m:t>]+</m:t>
                    </m:r>
                    <m:r>
                      <a:rPr lang="en-US" sz="1600" i="1">
                        <a:latin typeface="Cambria Math"/>
                      </a:rPr>
                      <m:t>𝑐𝑛</m:t>
                    </m:r>
                  </m:oMath>
                </a14:m>
                <a:endParaRPr lang="en-US" sz="1600" dirty="0"/>
              </a:p>
              <a:p>
                <a:pPr marL="0" indent="0">
                  <a:buNone/>
                </a:pPr>
                <a:r>
                  <a:rPr lang="en-US" sz="1600" dirty="0" smtClean="0"/>
                  <a:t>	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sz="1600" i="1">
                        <a:latin typeface="Cambria Math"/>
                      </a:rPr>
                      <m:t>+</m:t>
                    </m:r>
                    <m:r>
                      <a:rPr lang="en-US" sz="1600" b="0" i="1" smtClean="0">
                        <a:latin typeface="Cambria Math"/>
                      </a:rPr>
                      <m:t>3</m:t>
                    </m:r>
                    <m:r>
                      <a:rPr lang="en-US" sz="1600" i="1">
                        <a:latin typeface="Cambria Math"/>
                      </a:rPr>
                      <m:t>𝑐𝑛</m:t>
                    </m:r>
                  </m:oMath>
                </a14:m>
                <a:endParaRPr lang="en-US" sz="1600" dirty="0" smtClean="0"/>
              </a:p>
              <a:p>
                <a:pPr marL="0" indent="0">
                  <a:buNone/>
                </a:pPr>
                <a:endParaRPr lang="en-US" sz="1600" dirty="0" smtClean="0"/>
              </a:p>
              <a:p>
                <a:pPr marL="0" indent="0">
                  <a:buNone/>
                </a:pPr>
                <a:r>
                  <a:rPr lang="en-US" sz="1600" dirty="0" smtClean="0"/>
                  <a:t>	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𝑖</m:t>
                        </m:r>
                      </m:sup>
                    </m:sSup>
                    <m:r>
                      <a:rPr lang="en-US" sz="16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sz="1600" i="1">
                        <a:latin typeface="Cambria Math"/>
                      </a:rPr>
                      <m:t>+</m:t>
                    </m:r>
                    <m:r>
                      <a:rPr lang="en-US" sz="1600" b="0" i="1" smtClean="0">
                        <a:latin typeface="Cambria Math"/>
                      </a:rPr>
                      <m:t>𝑖</m:t>
                    </m:r>
                    <m:r>
                      <a:rPr lang="en-US" sz="1600" i="1">
                        <a:latin typeface="Cambria Math"/>
                      </a:rPr>
                      <m:t>𝑐𝑛</m:t>
                    </m:r>
                  </m:oMath>
                </a14:m>
                <a:r>
                  <a:rPr lang="en-US" sz="1600" dirty="0" smtClean="0"/>
                  <a:t>	where </a:t>
                </a:r>
                <a:r>
                  <a:rPr lang="en-US" sz="1600" dirty="0" err="1" smtClean="0"/>
                  <a:t>i</a:t>
                </a:r>
                <a:r>
                  <a:rPr lang="en-US" sz="1600" dirty="0" smtClean="0"/>
                  <a:t> is the number of subsets created</a:t>
                </a:r>
              </a:p>
              <a:p>
                <a:pPr marL="0" indent="0">
                  <a:buNone/>
                </a:pPr>
                <a:r>
                  <a:rPr lang="en-US" sz="1600" dirty="0"/>
                  <a:t>	</a:t>
                </a:r>
                <a:r>
                  <a:rPr lang="en-US" sz="1600" dirty="0" smtClean="0"/>
                  <a:t>				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𝑖</m:t>
                    </m:r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𝑙𝑜𝑔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endParaRPr lang="en-US" sz="1600" b="0" dirty="0" smtClean="0"/>
              </a:p>
              <a:p>
                <a:pPr marL="0" indent="0">
                  <a:buNone/>
                </a:pPr>
                <a:r>
                  <a:rPr lang="en-US" sz="1600" dirty="0" smtClean="0"/>
                  <a:t>	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</a:rPr>
                      <m:t>𝑛</m:t>
                    </m:r>
                    <m:r>
                      <a:rPr lang="en-US" sz="16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1600" i="1" smtClean="0">
                                <a:latin typeface="Cambria Math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6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𝑙𝑜𝑔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𝑐𝑛</m:t>
                    </m:r>
                  </m:oMath>
                </a14:m>
                <a:endParaRPr lang="en-US" sz="1600" dirty="0" smtClean="0"/>
              </a:p>
              <a:p>
                <a:pPr marL="0" indent="0">
                  <a:buNone/>
                </a:pPr>
                <a:r>
                  <a:rPr lang="en-US" sz="1600" dirty="0" smtClean="0"/>
                  <a:t>	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=</m:t>
                    </m:r>
                    <m:r>
                      <a:rPr lang="en-US" sz="1600" i="1">
                        <a:latin typeface="Cambria Math"/>
                      </a:rPr>
                      <m:t>𝑛𝑓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𝑐𝑛</m:t>
                        </m:r>
                        <m:r>
                          <a:rPr lang="en-US" sz="1600" i="1">
                            <a:latin typeface="Cambria Math"/>
                          </a:rPr>
                          <m:t>𝑙𝑜𝑔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endParaRPr lang="en-US" sz="1600" dirty="0" smtClean="0"/>
              </a:p>
              <a:p>
                <a:pPr marL="0" indent="0">
                  <a:buNone/>
                </a:pPr>
                <a:r>
                  <a:rPr lang="en-US" sz="1600" dirty="0" smtClean="0"/>
                  <a:t>	</a:t>
                </a:r>
              </a:p>
              <a:p>
                <a:pPr marL="0" indent="0">
                  <a:buNone/>
                </a:pPr>
                <a:r>
                  <a:rPr lang="en-US" sz="1600" dirty="0"/>
                  <a:t>	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=</m:t>
                    </m:r>
                    <m:r>
                      <a:rPr lang="en-US" sz="1600" i="1">
                        <a:latin typeface="Cambria Math"/>
                      </a:rPr>
                      <m:t>𝑛𝑏</m:t>
                    </m:r>
                    <m:r>
                      <a:rPr lang="en-US" sz="16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𝑐𝑛𝑙𝑜𝑔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1600" dirty="0" smtClean="0"/>
                  <a:t>	</a:t>
                </a:r>
                <a:endParaRPr lang="en-US" sz="1600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97877"/>
              </a:xfrm>
              <a:blipFill rotWithShape="1">
                <a:blip r:embed="rId2"/>
                <a:stretch>
                  <a:fillRect l="-815" t="-2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37 CuadroTexto"/>
              <p:cNvSpPr txBox="1"/>
              <p:nvPr/>
            </p:nvSpPr>
            <p:spPr>
              <a:xfrm>
                <a:off x="4699431" y="3157799"/>
                <a:ext cx="3706015" cy="7161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&gt;0          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𝑎𝑠𝑒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𝑐𝑎𝑠𝑒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=1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type m:val="skw"/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𝑐𝑛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      (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𝑐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&gt;0)         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3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431" y="3157799"/>
                <a:ext cx="3706015" cy="71615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18 Conector angular"/>
          <p:cNvCxnSpPr>
            <a:stCxn id="38" idx="1"/>
          </p:cNvCxnSpPr>
          <p:nvPr/>
        </p:nvCxnSpPr>
        <p:spPr>
          <a:xfrm rot="10800000">
            <a:off x="3249039" y="3515878"/>
            <a:ext cx="1450393" cy="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1974716" y="4893012"/>
            <a:ext cx="0" cy="3015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angular"/>
          <p:cNvCxnSpPr/>
          <p:nvPr/>
        </p:nvCxnSpPr>
        <p:spPr>
          <a:xfrm rot="10800000">
            <a:off x="3404680" y="4742235"/>
            <a:ext cx="1468877" cy="301557"/>
          </a:xfrm>
          <a:prstGeom prst="bentConnector3">
            <a:avLst>
              <a:gd name="adj1" fmla="val 6059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>
            <a:off x="1964989" y="4367719"/>
            <a:ext cx="0" cy="3015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>
            <a:off x="1994172" y="5525310"/>
            <a:ext cx="0" cy="3015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>
            <a:off x="3492230" y="5953328"/>
            <a:ext cx="195525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5447489" y="5768662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O(</a:t>
            </a:r>
            <a:r>
              <a:rPr lang="en-US" dirty="0" err="1" smtClean="0"/>
              <a:t>nlogn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4" name="33 Rectángulo"/>
          <p:cNvSpPr/>
          <p:nvPr/>
        </p:nvSpPr>
        <p:spPr>
          <a:xfrm>
            <a:off x="1381328" y="4416359"/>
            <a:ext cx="6634264" cy="826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54 Rectángulo"/>
          <p:cNvSpPr/>
          <p:nvPr/>
        </p:nvSpPr>
        <p:spPr>
          <a:xfrm>
            <a:off x="1381328" y="5598264"/>
            <a:ext cx="5171109" cy="676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Rectángulo"/>
          <p:cNvSpPr/>
          <p:nvPr/>
        </p:nvSpPr>
        <p:spPr>
          <a:xfrm>
            <a:off x="1381327" y="4922192"/>
            <a:ext cx="2480554" cy="676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13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55" grpId="0" animBg="1"/>
      <p:bldP spid="5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 container</a:t>
            </a:r>
            <a:br>
              <a:rPr lang="en-US" dirty="0" smtClean="0"/>
            </a:br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Drawback of merge sort algorithm</a:t>
            </a:r>
          </a:p>
          <a:p>
            <a:pPr lvl="1"/>
            <a:r>
              <a:rPr lang="en-US" dirty="0" smtClean="0"/>
              <a:t>The merge is not in place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The merge could be modified to be in place, but the overhead will slow down the running time.</a:t>
            </a:r>
            <a:endParaRPr lang="en-US" dirty="0"/>
          </a:p>
        </p:txBody>
      </p:sp>
      <p:grpSp>
        <p:nvGrpSpPr>
          <p:cNvPr id="4" name="3 Grupo"/>
          <p:cNvGrpSpPr/>
          <p:nvPr/>
        </p:nvGrpSpPr>
        <p:grpSpPr>
          <a:xfrm>
            <a:off x="5384259" y="3234443"/>
            <a:ext cx="943582" cy="943585"/>
            <a:chOff x="4679007" y="5642039"/>
            <a:chExt cx="943582" cy="943585"/>
          </a:xfrm>
        </p:grpSpPr>
        <p:sp>
          <p:nvSpPr>
            <p:cNvPr id="5" name="4 Rectángulo redondeado"/>
            <p:cNvSpPr/>
            <p:nvPr/>
          </p:nvSpPr>
          <p:spPr>
            <a:xfrm>
              <a:off x="4679007" y="6157607"/>
              <a:ext cx="943582" cy="42801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 63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" name="5 Rectángulo redondeado"/>
            <p:cNvSpPr/>
            <p:nvPr/>
          </p:nvSpPr>
          <p:spPr>
            <a:xfrm>
              <a:off x="4679007" y="5642039"/>
              <a:ext cx="943582" cy="42801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 85  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7" name="6 Grupo"/>
          <p:cNvGrpSpPr/>
          <p:nvPr/>
        </p:nvGrpSpPr>
        <p:grpSpPr>
          <a:xfrm>
            <a:off x="4959540" y="2704608"/>
            <a:ext cx="1455848" cy="1565834"/>
            <a:chOff x="4254288" y="5117068"/>
            <a:chExt cx="1455848" cy="1565834"/>
          </a:xfrm>
        </p:grpSpPr>
        <p:sp>
          <p:nvSpPr>
            <p:cNvPr id="8" name="7 Rectángulo redondeado"/>
            <p:cNvSpPr/>
            <p:nvPr/>
          </p:nvSpPr>
          <p:spPr>
            <a:xfrm>
              <a:off x="4572000" y="5486400"/>
              <a:ext cx="578798" cy="119650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254288" y="5117068"/>
              <a:ext cx="14558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dirty="0" smtClean="0"/>
                <a:t>ake the min</a:t>
              </a:r>
              <a:endParaRPr lang="en-US" dirty="0"/>
            </a:p>
          </p:txBody>
        </p:sp>
      </p:grpSp>
      <p:sp>
        <p:nvSpPr>
          <p:cNvPr id="10" name="9 Rectángulo redondeado"/>
          <p:cNvSpPr/>
          <p:nvPr/>
        </p:nvSpPr>
        <p:spPr>
          <a:xfrm>
            <a:off x="2937751" y="3531137"/>
            <a:ext cx="1721796" cy="428017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24 45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957354" y="3049777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Additional memory</a:t>
            </a:r>
            <a:endParaRPr lang="en-US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29</a:t>
            </a:fld>
            <a:endParaRPr lang="es-ES"/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022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Analysis big-Oh</a:t>
            </a:r>
            <a:br>
              <a:rPr lang="en-US" dirty="0" smtClean="0"/>
            </a:br>
            <a:r>
              <a:rPr lang="en-US" dirty="0" smtClean="0"/>
              <a:t>Random access memory 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3200" dirty="0" smtClean="0"/>
              <a:t>Assumptions:</a:t>
            </a:r>
          </a:p>
          <a:p>
            <a:pPr lvl="1"/>
            <a:r>
              <a:rPr lang="en-US" sz="2000" dirty="0" smtClean="0"/>
              <a:t>Unlimited memory 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All memory accesses takes 1 unit time</a:t>
            </a:r>
            <a:endParaRPr lang="en-US" sz="20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4000313" y="4808929"/>
            <a:ext cx="4314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We have what we need: 1 Gb or 1,000 Tb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6172062" y="5446965"/>
            <a:ext cx="2747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hierarchical memory,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Cache, L1, L2, hard drive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16 Abrir llave"/>
          <p:cNvSpPr/>
          <p:nvPr/>
        </p:nvSpPr>
        <p:spPr>
          <a:xfrm>
            <a:off x="6012159" y="5446965"/>
            <a:ext cx="220401" cy="646331"/>
          </a:xfrm>
          <a:prstGeom prst="leftBrace">
            <a:avLst>
              <a:gd name="adj1" fmla="val 32943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Abrir llave"/>
          <p:cNvSpPr/>
          <p:nvPr/>
        </p:nvSpPr>
        <p:spPr>
          <a:xfrm>
            <a:off x="3779912" y="4670429"/>
            <a:ext cx="220401" cy="646331"/>
          </a:xfrm>
          <a:prstGeom prst="leftBrace">
            <a:avLst>
              <a:gd name="adj1" fmla="val 32943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20 Grupo"/>
          <p:cNvGrpSpPr/>
          <p:nvPr/>
        </p:nvGrpSpPr>
        <p:grpSpPr>
          <a:xfrm>
            <a:off x="2411760" y="1667085"/>
            <a:ext cx="4352356" cy="2265971"/>
            <a:chOff x="2411760" y="1667085"/>
            <a:chExt cx="4352356" cy="2265971"/>
          </a:xfrm>
        </p:grpSpPr>
        <p:pic>
          <p:nvPicPr>
            <p:cNvPr id="1026" name="Picture 2" descr="C:\Program Files\Microsoft Office\MEDIA\CAGCAT10\j0292982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1760" y="2156113"/>
              <a:ext cx="1800200" cy="177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4 Multidocumento"/>
            <p:cNvSpPr/>
            <p:nvPr/>
          </p:nvSpPr>
          <p:spPr>
            <a:xfrm>
              <a:off x="5796136" y="2024844"/>
              <a:ext cx="812604" cy="936104"/>
            </a:xfrm>
            <a:prstGeom prst="flowChartMulti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6 Multidocumento"/>
            <p:cNvSpPr/>
            <p:nvPr/>
          </p:nvSpPr>
          <p:spPr>
            <a:xfrm>
              <a:off x="5359458" y="2600908"/>
              <a:ext cx="812604" cy="936104"/>
            </a:xfrm>
            <a:prstGeom prst="flowChartMulti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5 Flecha derecha"/>
            <p:cNvSpPr/>
            <p:nvPr/>
          </p:nvSpPr>
          <p:spPr>
            <a:xfrm>
              <a:off x="4283968" y="2314208"/>
              <a:ext cx="1008112" cy="17868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8 Conector recto"/>
            <p:cNvCxnSpPr/>
            <p:nvPr/>
          </p:nvCxnSpPr>
          <p:spPr>
            <a:xfrm flipV="1">
              <a:off x="5489906" y="2204864"/>
              <a:ext cx="306230" cy="39604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11 CuadroTexto"/>
            <p:cNvSpPr txBox="1"/>
            <p:nvPr/>
          </p:nvSpPr>
          <p:spPr>
            <a:xfrm>
              <a:off x="5701004" y="1667085"/>
              <a:ext cx="1063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Memory</a:t>
              </a:r>
              <a:endParaRPr lang="en-US" dirty="0"/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2496412" y="1671502"/>
              <a:ext cx="1630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Your program</a:t>
              </a:r>
              <a:endParaRPr lang="en-US" dirty="0"/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2869085" y="2403552"/>
              <a:ext cx="806631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00" dirty="0" smtClean="0"/>
                <a:t>Import java.util.*</a:t>
              </a:r>
            </a:p>
            <a:p>
              <a:r>
                <a:rPr lang="en-US" sz="500" dirty="0" smtClean="0"/>
                <a:t>class review {</a:t>
              </a:r>
            </a:p>
            <a:p>
              <a:r>
                <a:rPr lang="en-US" sz="500" dirty="0" smtClean="0"/>
                <a:t>  Static public main() {</a:t>
              </a:r>
            </a:p>
            <a:p>
              <a:r>
                <a:rPr lang="en-US" sz="500" dirty="0"/>
                <a:t> </a:t>
              </a:r>
              <a:r>
                <a:rPr lang="en-US" sz="500" dirty="0" smtClean="0"/>
                <a:t>    // this is a review</a:t>
              </a:r>
            </a:p>
            <a:p>
              <a:r>
                <a:rPr lang="en-US" sz="500" dirty="0"/>
                <a:t> </a:t>
              </a:r>
              <a:r>
                <a:rPr lang="en-US" sz="500" dirty="0" smtClean="0"/>
                <a:t>    // for ECE242 exam</a:t>
              </a:r>
            </a:p>
            <a:p>
              <a:r>
                <a:rPr lang="en-US" sz="500" dirty="0" smtClean="0"/>
                <a:t>  }</a:t>
              </a:r>
            </a:p>
            <a:p>
              <a:r>
                <a:rPr lang="en-US" sz="500" dirty="0"/>
                <a:t>}</a:t>
              </a:r>
            </a:p>
          </p:txBody>
        </p:sp>
      </p:grp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3454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 animBg="1"/>
      <p:bldP spid="1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 container</a:t>
            </a:r>
            <a:br>
              <a:rPr lang="en-US" dirty="0" smtClean="0"/>
            </a:br>
            <a:r>
              <a:rPr lang="en-US" dirty="0" smtClean="0"/>
              <a:t>Quick sort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divide and conquer approach</a:t>
            </a:r>
          </a:p>
          <a:p>
            <a:pPr lvl="1"/>
            <a:r>
              <a:rPr lang="en-US" b="1" dirty="0" smtClean="0"/>
              <a:t>Divide</a:t>
            </a:r>
            <a:r>
              <a:rPr lang="en-US" dirty="0" smtClean="0"/>
              <a:t> the problem into 3 subsets (unless you have a base case)</a:t>
            </a:r>
          </a:p>
          <a:p>
            <a:pPr lvl="2"/>
            <a:r>
              <a:rPr lang="en-US" dirty="0" smtClean="0"/>
              <a:t>A (random) pivot x </a:t>
            </a:r>
          </a:p>
          <a:p>
            <a:pPr lvl="2"/>
            <a:r>
              <a:rPr lang="en-US" dirty="0" smtClean="0"/>
              <a:t>A subset with numbers lower than x</a:t>
            </a:r>
          </a:p>
          <a:p>
            <a:pPr lvl="2"/>
            <a:r>
              <a:rPr lang="en-US" dirty="0" smtClean="0"/>
              <a:t>A subset with numbers greater than x</a:t>
            </a:r>
          </a:p>
          <a:p>
            <a:pPr lvl="1"/>
            <a:r>
              <a:rPr lang="en-US" b="1" dirty="0" smtClean="0"/>
              <a:t>Recur</a:t>
            </a:r>
            <a:r>
              <a:rPr lang="en-US" dirty="0" smtClean="0"/>
              <a:t>sively solve each subset</a:t>
            </a:r>
          </a:p>
          <a:p>
            <a:pPr lvl="1"/>
            <a:r>
              <a:rPr lang="en-US" b="1" dirty="0" smtClean="0"/>
              <a:t>Conquer</a:t>
            </a:r>
            <a:r>
              <a:rPr lang="en-US" dirty="0" smtClean="0"/>
              <a:t>: Solve the sub-problem and merge them into a solution</a:t>
            </a:r>
          </a:p>
          <a:p>
            <a:endParaRPr lang="en-US" dirty="0" smtClean="0"/>
          </a:p>
        </p:txBody>
      </p:sp>
      <p:sp>
        <p:nvSpPr>
          <p:cNvPr id="62" name="61 Rectángulo redondeado"/>
          <p:cNvSpPr/>
          <p:nvPr/>
        </p:nvSpPr>
        <p:spPr>
          <a:xfrm>
            <a:off x="2782111" y="4241259"/>
            <a:ext cx="3122579" cy="42801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85  24  63 19  37  91  56   </a:t>
            </a:r>
            <a:r>
              <a:rPr lang="en-US" dirty="0" smtClean="0">
                <a:solidFill>
                  <a:srgbClr val="FF0000"/>
                </a:solidFill>
              </a:rPr>
              <a:t>45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4" name="63 Rectángulo redondeado"/>
          <p:cNvSpPr/>
          <p:nvPr/>
        </p:nvSpPr>
        <p:spPr>
          <a:xfrm>
            <a:off x="2237363" y="5068114"/>
            <a:ext cx="1721796" cy="42801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24   37      </a:t>
            </a:r>
            <a:r>
              <a:rPr lang="en-US" dirty="0" smtClean="0">
                <a:solidFill>
                  <a:srgbClr val="FF0000"/>
                </a:solidFill>
              </a:rPr>
              <a:t>19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3" name="72 Rectángulo redondeado"/>
          <p:cNvSpPr/>
          <p:nvPr/>
        </p:nvSpPr>
        <p:spPr>
          <a:xfrm>
            <a:off x="4844378" y="5068113"/>
            <a:ext cx="1673156" cy="42801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85  63  91  56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1" name="80 Rectángulo redondeado"/>
          <p:cNvSpPr/>
          <p:nvPr/>
        </p:nvSpPr>
        <p:spPr>
          <a:xfrm>
            <a:off x="1877439" y="5943607"/>
            <a:ext cx="564204" cy="42801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4" name="83 Rectángulo redondeado"/>
          <p:cNvSpPr/>
          <p:nvPr/>
        </p:nvSpPr>
        <p:spPr>
          <a:xfrm>
            <a:off x="2889116" y="5953335"/>
            <a:ext cx="865762" cy="42801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24   37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8" name="17 Conector recto de flecha"/>
          <p:cNvCxnSpPr>
            <a:stCxn id="81" idx="0"/>
          </p:cNvCxnSpPr>
          <p:nvPr/>
        </p:nvCxnSpPr>
        <p:spPr>
          <a:xfrm flipV="1">
            <a:off x="2159541" y="5282123"/>
            <a:ext cx="1235412" cy="661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>
            <a:stCxn id="84" idx="0"/>
          </p:cNvCxnSpPr>
          <p:nvPr/>
        </p:nvCxnSpPr>
        <p:spPr>
          <a:xfrm flipV="1">
            <a:off x="3321997" y="5282123"/>
            <a:ext cx="549612" cy="671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42 Grupo"/>
          <p:cNvGrpSpPr/>
          <p:nvPr/>
        </p:nvGrpSpPr>
        <p:grpSpPr>
          <a:xfrm>
            <a:off x="3959157" y="4980562"/>
            <a:ext cx="4664412" cy="1527243"/>
            <a:chOff x="3959157" y="4980562"/>
            <a:chExt cx="4664412" cy="1527243"/>
          </a:xfrm>
        </p:grpSpPr>
        <p:sp>
          <p:nvSpPr>
            <p:cNvPr id="39" name="38 Abrir llave"/>
            <p:cNvSpPr/>
            <p:nvPr/>
          </p:nvSpPr>
          <p:spPr>
            <a:xfrm rot="10800000">
              <a:off x="3959157" y="4980562"/>
              <a:ext cx="384241" cy="1527242"/>
            </a:xfrm>
            <a:prstGeom prst="leftBrace">
              <a:avLst>
                <a:gd name="adj1" fmla="val 26055"/>
                <a:gd name="adj2" fmla="val 21642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4343398" y="5861474"/>
              <a:ext cx="428017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In place sorting, 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it does not require additional memory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86" name="85 Conector recto de flecha"/>
          <p:cNvCxnSpPr/>
          <p:nvPr/>
        </p:nvCxnSpPr>
        <p:spPr>
          <a:xfrm flipV="1">
            <a:off x="3852155" y="4503911"/>
            <a:ext cx="1517513" cy="661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/>
          <p:nvPr/>
        </p:nvCxnSpPr>
        <p:spPr>
          <a:xfrm flipH="1" flipV="1">
            <a:off x="5792823" y="4503911"/>
            <a:ext cx="111867" cy="5642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523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 container</a:t>
            </a:r>
            <a:br>
              <a:rPr lang="en-US" dirty="0"/>
            </a:br>
            <a:r>
              <a:rPr lang="en-US" dirty="0" smtClean="0"/>
              <a:t>Quick </a:t>
            </a:r>
            <a:r>
              <a:rPr lang="en-US" dirty="0"/>
              <a:t>sort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Complexity</a:t>
            </a:r>
          </a:p>
          <a:p>
            <a:pPr lvl="1"/>
            <a:r>
              <a:rPr lang="en-US" sz="1800" dirty="0" smtClean="0"/>
              <a:t>Quick sort (with random pivot) is </a:t>
            </a:r>
            <a:r>
              <a:rPr lang="en-US" sz="1800" b="1" dirty="0" smtClean="0"/>
              <a:t>O(</a:t>
            </a:r>
            <a:r>
              <a:rPr lang="en-US" sz="1800" b="1" dirty="0" err="1" smtClean="0"/>
              <a:t>nlogn</a:t>
            </a:r>
            <a:r>
              <a:rPr lang="en-US" sz="1800" b="1" dirty="0" smtClean="0"/>
              <a:t>)</a:t>
            </a:r>
          </a:p>
          <a:p>
            <a:pPr lvl="1"/>
            <a:endParaRPr lang="en-US" sz="1800" dirty="0"/>
          </a:p>
          <a:p>
            <a:endParaRPr lang="en-US" sz="2800" dirty="0" smtClean="0"/>
          </a:p>
          <a:p>
            <a:r>
              <a:rPr lang="en-US" sz="2800" dirty="0" smtClean="0"/>
              <a:t>Drawback</a:t>
            </a:r>
          </a:p>
          <a:p>
            <a:pPr lvl="1"/>
            <a:r>
              <a:rPr lang="en-US" sz="1800" dirty="0" smtClean="0"/>
              <a:t>No replicated element allowed in the container</a:t>
            </a:r>
          </a:p>
          <a:p>
            <a:pPr lvl="1"/>
            <a:endParaRPr lang="en-US" sz="1800" dirty="0"/>
          </a:p>
          <a:p>
            <a:pPr marL="457200" lvl="1" indent="0">
              <a:buNone/>
            </a:pPr>
            <a:r>
              <a:rPr lang="en-US" sz="1800" dirty="0" smtClean="0"/>
              <a:t>	* The pivot is randomly chosen,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* if an element occurs twice, in different divisions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* then the merging mechanism won’t work</a:t>
            </a:r>
            <a:endParaRPr lang="en-US" sz="1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008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  <a:br>
              <a:rPr lang="en-US" dirty="0"/>
            </a:b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Q2 exam1 Fall 2011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Accept 2 integer Arrays: A</a:t>
            </a:r>
            <a:r>
              <a:rPr lang="en-US" sz="2000" dirty="0"/>
              <a:t> </a:t>
            </a:r>
            <a:r>
              <a:rPr lang="en-US" sz="2000" dirty="0" smtClean="0"/>
              <a:t>and B. And find the number of common elements in both assuming no duplicates in each array.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Brute force</a:t>
            </a:r>
          </a:p>
          <a:p>
            <a:pPr marL="0" indent="0">
              <a:buNone/>
            </a:pPr>
            <a:r>
              <a:rPr lang="en-US" dirty="0" smtClean="0"/>
              <a:t>	O(nm)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Merge-sort modified</a:t>
            </a:r>
            <a:endParaRPr lang="en-US" dirty="0"/>
          </a:p>
        </p:txBody>
      </p:sp>
      <p:grpSp>
        <p:nvGrpSpPr>
          <p:cNvPr id="4" name="3 Grupo"/>
          <p:cNvGrpSpPr/>
          <p:nvPr/>
        </p:nvGrpSpPr>
        <p:grpSpPr>
          <a:xfrm>
            <a:off x="3290834" y="2781029"/>
            <a:ext cx="2770486" cy="288032"/>
            <a:chOff x="2053754" y="4065080"/>
            <a:chExt cx="2770486" cy="288032"/>
          </a:xfrm>
        </p:grpSpPr>
        <p:sp>
          <p:nvSpPr>
            <p:cNvPr id="5" name="4 Rectángulo"/>
            <p:cNvSpPr/>
            <p:nvPr/>
          </p:nvSpPr>
          <p:spPr>
            <a:xfrm>
              <a:off x="329083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5 Rectángulo"/>
            <p:cNvSpPr/>
            <p:nvPr/>
          </p:nvSpPr>
          <p:spPr>
            <a:xfrm>
              <a:off x="390937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421864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451497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205375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236302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267229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298156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360010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3297306" y="3393871"/>
            <a:ext cx="3698296" cy="288032"/>
            <a:chOff x="2053754" y="4065080"/>
            <a:chExt cx="3698296" cy="288032"/>
          </a:xfrm>
        </p:grpSpPr>
        <p:sp>
          <p:nvSpPr>
            <p:cNvPr id="20" name="19 Rectángulo"/>
            <p:cNvSpPr/>
            <p:nvPr/>
          </p:nvSpPr>
          <p:spPr>
            <a:xfrm>
              <a:off x="329083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390937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421864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Rectángulo"/>
            <p:cNvSpPr/>
            <p:nvPr/>
          </p:nvSpPr>
          <p:spPr>
            <a:xfrm>
              <a:off x="4514970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23 Rectángulo"/>
            <p:cNvSpPr/>
            <p:nvPr/>
          </p:nvSpPr>
          <p:spPr>
            <a:xfrm>
              <a:off x="4824240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5133510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25 Rectángulo"/>
            <p:cNvSpPr/>
            <p:nvPr/>
          </p:nvSpPr>
          <p:spPr>
            <a:xfrm>
              <a:off x="5442780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26 Rectángulo"/>
            <p:cNvSpPr/>
            <p:nvPr/>
          </p:nvSpPr>
          <p:spPr>
            <a:xfrm>
              <a:off x="205375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Rectángulo"/>
            <p:cNvSpPr/>
            <p:nvPr/>
          </p:nvSpPr>
          <p:spPr>
            <a:xfrm>
              <a:off x="236302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28 Rectángulo"/>
            <p:cNvSpPr/>
            <p:nvPr/>
          </p:nvSpPr>
          <p:spPr>
            <a:xfrm>
              <a:off x="267229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29 Rectángulo"/>
            <p:cNvSpPr/>
            <p:nvPr/>
          </p:nvSpPr>
          <p:spPr>
            <a:xfrm>
              <a:off x="298156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30 Rectángulo"/>
            <p:cNvSpPr/>
            <p:nvPr/>
          </p:nvSpPr>
          <p:spPr>
            <a:xfrm>
              <a:off x="360010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31 CuadroTexto"/>
          <p:cNvSpPr txBox="1"/>
          <p:nvPr/>
        </p:nvSpPr>
        <p:spPr>
          <a:xfrm>
            <a:off x="6204360" y="2740379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A, n elements</a:t>
            </a:r>
            <a:endParaRPr lang="en-US" dirty="0"/>
          </a:p>
        </p:txBody>
      </p:sp>
      <p:sp>
        <p:nvSpPr>
          <p:cNvPr id="33" name="32 CuadroTexto"/>
          <p:cNvSpPr txBox="1"/>
          <p:nvPr/>
        </p:nvSpPr>
        <p:spPr>
          <a:xfrm>
            <a:off x="7118760" y="335322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, m elements</a:t>
            </a:r>
            <a:endParaRPr lang="en-US" dirty="0"/>
          </a:p>
        </p:txBody>
      </p:sp>
      <p:cxnSp>
        <p:nvCxnSpPr>
          <p:cNvPr id="35" name="34 Conector recto de flecha"/>
          <p:cNvCxnSpPr>
            <a:stCxn id="14" idx="2"/>
            <a:endCxn id="27" idx="0"/>
          </p:cNvCxnSpPr>
          <p:nvPr/>
        </p:nvCxnSpPr>
        <p:spPr>
          <a:xfrm>
            <a:off x="3445469" y="3069061"/>
            <a:ext cx="6472" cy="3248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stCxn id="14" idx="2"/>
            <a:endCxn id="28" idx="0"/>
          </p:cNvCxnSpPr>
          <p:nvPr/>
        </p:nvCxnSpPr>
        <p:spPr>
          <a:xfrm>
            <a:off x="3445469" y="3069061"/>
            <a:ext cx="315742" cy="3248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>
            <a:off x="3445469" y="3129167"/>
            <a:ext cx="3395498" cy="284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>
            <a:endCxn id="29" idx="0"/>
          </p:cNvCxnSpPr>
          <p:nvPr/>
        </p:nvCxnSpPr>
        <p:spPr>
          <a:xfrm>
            <a:off x="3445469" y="3109711"/>
            <a:ext cx="625012" cy="284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>
            <a:endCxn id="30" idx="0"/>
          </p:cNvCxnSpPr>
          <p:nvPr/>
        </p:nvCxnSpPr>
        <p:spPr>
          <a:xfrm>
            <a:off x="3445469" y="3109711"/>
            <a:ext cx="934282" cy="284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>
            <a:endCxn id="20" idx="0"/>
          </p:cNvCxnSpPr>
          <p:nvPr/>
        </p:nvCxnSpPr>
        <p:spPr>
          <a:xfrm>
            <a:off x="3445469" y="3109711"/>
            <a:ext cx="1243552" cy="284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>
            <a:endCxn id="31" idx="0"/>
          </p:cNvCxnSpPr>
          <p:nvPr/>
        </p:nvCxnSpPr>
        <p:spPr>
          <a:xfrm>
            <a:off x="3445469" y="3109711"/>
            <a:ext cx="1552822" cy="284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>
            <a:endCxn id="21" idx="0"/>
          </p:cNvCxnSpPr>
          <p:nvPr/>
        </p:nvCxnSpPr>
        <p:spPr>
          <a:xfrm>
            <a:off x="3445469" y="3069061"/>
            <a:ext cx="1862092" cy="3248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>
            <a:stCxn id="14" idx="2"/>
            <a:endCxn id="22" idx="0"/>
          </p:cNvCxnSpPr>
          <p:nvPr/>
        </p:nvCxnSpPr>
        <p:spPr>
          <a:xfrm>
            <a:off x="3445469" y="3069061"/>
            <a:ext cx="2171362" cy="3248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>
            <a:endCxn id="23" idx="0"/>
          </p:cNvCxnSpPr>
          <p:nvPr/>
        </p:nvCxnSpPr>
        <p:spPr>
          <a:xfrm>
            <a:off x="3451941" y="3069061"/>
            <a:ext cx="2461216" cy="3248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>
            <a:stCxn id="14" idx="2"/>
            <a:endCxn id="24" idx="0"/>
          </p:cNvCxnSpPr>
          <p:nvPr/>
        </p:nvCxnSpPr>
        <p:spPr>
          <a:xfrm>
            <a:off x="3445469" y="3069061"/>
            <a:ext cx="2776958" cy="3248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/>
          <p:nvPr/>
        </p:nvCxnSpPr>
        <p:spPr>
          <a:xfrm>
            <a:off x="3445469" y="3109711"/>
            <a:ext cx="3086228" cy="284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 de flecha"/>
          <p:cNvCxnSpPr>
            <a:stCxn id="6" idx="2"/>
            <a:endCxn id="27" idx="0"/>
          </p:cNvCxnSpPr>
          <p:nvPr/>
        </p:nvCxnSpPr>
        <p:spPr>
          <a:xfrm flipH="1">
            <a:off x="3451941" y="3069061"/>
            <a:ext cx="1849148" cy="3248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 de flecha"/>
          <p:cNvCxnSpPr>
            <a:stCxn id="6" idx="2"/>
            <a:endCxn id="28" idx="0"/>
          </p:cNvCxnSpPr>
          <p:nvPr/>
        </p:nvCxnSpPr>
        <p:spPr>
          <a:xfrm flipH="1">
            <a:off x="3761211" y="3069061"/>
            <a:ext cx="1539878" cy="3248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 de flecha"/>
          <p:cNvCxnSpPr>
            <a:endCxn id="29" idx="0"/>
          </p:cNvCxnSpPr>
          <p:nvPr/>
        </p:nvCxnSpPr>
        <p:spPr>
          <a:xfrm flipH="1">
            <a:off x="4070481" y="3109711"/>
            <a:ext cx="1237080" cy="2841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 de flecha"/>
          <p:cNvCxnSpPr>
            <a:stCxn id="6" idx="2"/>
            <a:endCxn id="30" idx="0"/>
          </p:cNvCxnSpPr>
          <p:nvPr/>
        </p:nvCxnSpPr>
        <p:spPr>
          <a:xfrm flipH="1">
            <a:off x="4379751" y="3069061"/>
            <a:ext cx="921338" cy="3248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73 Grupo"/>
          <p:cNvGrpSpPr/>
          <p:nvPr/>
        </p:nvGrpSpPr>
        <p:grpSpPr>
          <a:xfrm>
            <a:off x="993689" y="4677923"/>
            <a:ext cx="2770486" cy="288032"/>
            <a:chOff x="2053754" y="4065080"/>
            <a:chExt cx="2770486" cy="288032"/>
          </a:xfrm>
        </p:grpSpPr>
        <p:sp>
          <p:nvSpPr>
            <p:cNvPr id="75" name="74 Rectángulo"/>
            <p:cNvSpPr/>
            <p:nvPr/>
          </p:nvSpPr>
          <p:spPr>
            <a:xfrm>
              <a:off x="329083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75 Rectángulo"/>
            <p:cNvSpPr/>
            <p:nvPr/>
          </p:nvSpPr>
          <p:spPr>
            <a:xfrm>
              <a:off x="390937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76 Rectángulo"/>
            <p:cNvSpPr/>
            <p:nvPr/>
          </p:nvSpPr>
          <p:spPr>
            <a:xfrm>
              <a:off x="421864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77 Rectángulo"/>
            <p:cNvSpPr/>
            <p:nvPr/>
          </p:nvSpPr>
          <p:spPr>
            <a:xfrm>
              <a:off x="4514970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78 Rectángulo"/>
            <p:cNvSpPr/>
            <p:nvPr/>
          </p:nvSpPr>
          <p:spPr>
            <a:xfrm>
              <a:off x="205375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79 Rectángulo"/>
            <p:cNvSpPr/>
            <p:nvPr/>
          </p:nvSpPr>
          <p:spPr>
            <a:xfrm>
              <a:off x="236302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267229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298156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360010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" name="83 Grupo"/>
          <p:cNvGrpSpPr/>
          <p:nvPr/>
        </p:nvGrpSpPr>
        <p:grpSpPr>
          <a:xfrm>
            <a:off x="3767683" y="4677923"/>
            <a:ext cx="3698296" cy="288032"/>
            <a:chOff x="2053754" y="4065080"/>
            <a:chExt cx="3698296" cy="288032"/>
          </a:xfrm>
        </p:grpSpPr>
        <p:sp>
          <p:nvSpPr>
            <p:cNvPr id="85" name="84 Rectángulo"/>
            <p:cNvSpPr/>
            <p:nvPr/>
          </p:nvSpPr>
          <p:spPr>
            <a:xfrm>
              <a:off x="329083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85 Rectángulo"/>
            <p:cNvSpPr/>
            <p:nvPr/>
          </p:nvSpPr>
          <p:spPr>
            <a:xfrm>
              <a:off x="390937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86 Rectángulo"/>
            <p:cNvSpPr/>
            <p:nvPr/>
          </p:nvSpPr>
          <p:spPr>
            <a:xfrm>
              <a:off x="421864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87 Rectángulo"/>
            <p:cNvSpPr/>
            <p:nvPr/>
          </p:nvSpPr>
          <p:spPr>
            <a:xfrm>
              <a:off x="4514970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88 Rectángulo"/>
            <p:cNvSpPr/>
            <p:nvPr/>
          </p:nvSpPr>
          <p:spPr>
            <a:xfrm>
              <a:off x="4824240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89 Rectángulo"/>
            <p:cNvSpPr/>
            <p:nvPr/>
          </p:nvSpPr>
          <p:spPr>
            <a:xfrm>
              <a:off x="5133510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90 Rectángulo"/>
            <p:cNvSpPr/>
            <p:nvPr/>
          </p:nvSpPr>
          <p:spPr>
            <a:xfrm>
              <a:off x="5442780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91 Rectángulo"/>
            <p:cNvSpPr/>
            <p:nvPr/>
          </p:nvSpPr>
          <p:spPr>
            <a:xfrm>
              <a:off x="205375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92 Rectángulo"/>
            <p:cNvSpPr/>
            <p:nvPr/>
          </p:nvSpPr>
          <p:spPr>
            <a:xfrm>
              <a:off x="236302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93 Rectángulo"/>
            <p:cNvSpPr/>
            <p:nvPr/>
          </p:nvSpPr>
          <p:spPr>
            <a:xfrm>
              <a:off x="267229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94 Rectángulo"/>
            <p:cNvSpPr/>
            <p:nvPr/>
          </p:nvSpPr>
          <p:spPr>
            <a:xfrm>
              <a:off x="298156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95 Rectángulo"/>
            <p:cNvSpPr/>
            <p:nvPr/>
          </p:nvSpPr>
          <p:spPr>
            <a:xfrm>
              <a:off x="360010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7" name="96 CuadroTexto"/>
          <p:cNvSpPr txBox="1"/>
          <p:nvPr/>
        </p:nvSpPr>
        <p:spPr>
          <a:xfrm>
            <a:off x="7156709" y="4221804"/>
            <a:ext cx="1885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C, </a:t>
            </a:r>
            <a:r>
              <a:rPr lang="en-US" dirty="0" err="1" smtClean="0"/>
              <a:t>n+m</a:t>
            </a:r>
            <a:r>
              <a:rPr lang="en-US" dirty="0" smtClean="0"/>
              <a:t> elements</a:t>
            </a:r>
            <a:endParaRPr lang="en-US" dirty="0"/>
          </a:p>
        </p:txBody>
      </p:sp>
      <p:sp>
        <p:nvSpPr>
          <p:cNvPr id="98" name="97 CuadroTexto"/>
          <p:cNvSpPr txBox="1"/>
          <p:nvPr/>
        </p:nvSpPr>
        <p:spPr>
          <a:xfrm>
            <a:off x="1612229" y="5321030"/>
            <a:ext cx="6492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Instead of merging compare and increment count when equal</a:t>
            </a:r>
          </a:p>
          <a:p>
            <a:endParaRPr lang="en-US" dirty="0"/>
          </a:p>
          <a:p>
            <a:r>
              <a:rPr lang="en-US" dirty="0" smtClean="0"/>
              <a:t>O( (</a:t>
            </a:r>
            <a:r>
              <a:rPr lang="en-US" dirty="0" err="1" smtClean="0"/>
              <a:t>n+m</a:t>
            </a:r>
            <a:r>
              <a:rPr lang="en-US" dirty="0" smtClean="0"/>
              <a:t>)log(</a:t>
            </a:r>
            <a:r>
              <a:rPr lang="en-US" dirty="0" err="1" smtClean="0"/>
              <a:t>n+m</a:t>
            </a:r>
            <a:r>
              <a:rPr lang="en-US" dirty="0" smtClean="0"/>
              <a:t>) )</a:t>
            </a:r>
            <a:endParaRPr lang="en-US" dirty="0"/>
          </a:p>
        </p:txBody>
      </p:sp>
      <p:sp>
        <p:nvSpPr>
          <p:cNvPr id="99" name="98 Rectángulo"/>
          <p:cNvSpPr/>
          <p:nvPr/>
        </p:nvSpPr>
        <p:spPr>
          <a:xfrm>
            <a:off x="379379" y="3852153"/>
            <a:ext cx="8662783" cy="2470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32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9725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Stacks and Queues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Q3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exam1 Fall 2011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Write a </a:t>
            </a:r>
            <a:r>
              <a:rPr lang="en-US" dirty="0" err="1" smtClean="0"/>
              <a:t>reverseQueue</a:t>
            </a:r>
            <a:r>
              <a:rPr lang="en-US" dirty="0" smtClean="0"/>
              <a:t> method using only stacks and queues</a:t>
            </a:r>
            <a:endParaRPr lang="en-US" dirty="0"/>
          </a:p>
        </p:txBody>
      </p:sp>
      <p:cxnSp>
        <p:nvCxnSpPr>
          <p:cNvPr id="21" name="20 Conector recto de flecha"/>
          <p:cNvCxnSpPr>
            <a:endCxn id="7" idx="3"/>
          </p:cNvCxnSpPr>
          <p:nvPr/>
        </p:nvCxnSpPr>
        <p:spPr>
          <a:xfrm>
            <a:off x="1907842" y="2937746"/>
            <a:ext cx="1" cy="37233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1907842" y="277882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2226392" y="5295152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</a:t>
            </a:r>
            <a:endParaRPr lang="en-US" dirty="0"/>
          </a:p>
        </p:txBody>
      </p:sp>
      <p:sp>
        <p:nvSpPr>
          <p:cNvPr id="36" name="35 CuadroTexto"/>
          <p:cNvSpPr txBox="1"/>
          <p:nvPr/>
        </p:nvSpPr>
        <p:spPr>
          <a:xfrm>
            <a:off x="1576060" y="5874288"/>
            <a:ext cx="865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Queue</a:t>
            </a:r>
            <a:br>
              <a:rPr lang="en-US" dirty="0" smtClean="0"/>
            </a:br>
            <a:r>
              <a:rPr lang="en-US" dirty="0" smtClean="0"/>
              <a:t>FIFO</a:t>
            </a:r>
            <a:endParaRPr lang="en-US" dirty="0"/>
          </a:p>
        </p:txBody>
      </p:sp>
      <p:grpSp>
        <p:nvGrpSpPr>
          <p:cNvPr id="61" name="60 Grupo"/>
          <p:cNvGrpSpPr/>
          <p:nvPr/>
        </p:nvGrpSpPr>
        <p:grpSpPr>
          <a:xfrm>
            <a:off x="1957708" y="2762185"/>
            <a:ext cx="5746597" cy="3737257"/>
            <a:chOff x="2006348" y="2976201"/>
            <a:chExt cx="5746597" cy="3737257"/>
          </a:xfrm>
        </p:grpSpPr>
        <p:cxnSp>
          <p:nvCxnSpPr>
            <p:cNvPr id="38" name="37 Conector angular"/>
            <p:cNvCxnSpPr/>
            <p:nvPr/>
          </p:nvCxnSpPr>
          <p:spPr>
            <a:xfrm flipV="1">
              <a:off x="2006348" y="3524093"/>
              <a:ext cx="2132258" cy="2319524"/>
            </a:xfrm>
            <a:prstGeom prst="bentConnector4">
              <a:avLst>
                <a:gd name="adj1" fmla="val 46125"/>
                <a:gd name="adj2" fmla="val 109398"/>
              </a:avLst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18 CuadroTexto"/>
            <p:cNvSpPr txBox="1"/>
            <p:nvPr/>
          </p:nvSpPr>
          <p:spPr>
            <a:xfrm>
              <a:off x="3868715" y="6067127"/>
              <a:ext cx="7280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Stack</a:t>
              </a:r>
              <a:br>
                <a:rPr lang="en-US" dirty="0" smtClean="0"/>
              </a:br>
              <a:r>
                <a:rPr lang="en-US" dirty="0" smtClean="0"/>
                <a:t>LIFO</a:t>
              </a:r>
              <a:endParaRPr lang="en-US" dirty="0"/>
            </a:p>
          </p:txBody>
        </p:sp>
        <p:grpSp>
          <p:nvGrpSpPr>
            <p:cNvPr id="27" name="26 Grupo"/>
            <p:cNvGrpSpPr/>
            <p:nvPr/>
          </p:nvGrpSpPr>
          <p:grpSpPr>
            <a:xfrm rot="16200000">
              <a:off x="2995677" y="4617156"/>
              <a:ext cx="2474159" cy="288033"/>
              <a:chOff x="2053755" y="4065079"/>
              <a:chExt cx="2474159" cy="288033"/>
            </a:xfrm>
          </p:grpSpPr>
          <p:sp>
            <p:nvSpPr>
              <p:cNvPr id="28" name="27 Rectángulo"/>
              <p:cNvSpPr/>
              <p:nvPr/>
            </p:nvSpPr>
            <p:spPr>
              <a:xfrm>
                <a:off x="329083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e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28 Rectángulo"/>
              <p:cNvSpPr/>
              <p:nvPr/>
            </p:nvSpPr>
            <p:spPr>
              <a:xfrm>
                <a:off x="390937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g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29 Rectángulo"/>
              <p:cNvSpPr/>
              <p:nvPr/>
            </p:nvSpPr>
            <p:spPr>
              <a:xfrm>
                <a:off x="421864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h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30 Rectángulo"/>
              <p:cNvSpPr/>
              <p:nvPr/>
            </p:nvSpPr>
            <p:spPr>
              <a:xfrm>
                <a:off x="2053755" y="4065079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31 Rectángulo"/>
              <p:cNvSpPr/>
              <p:nvPr/>
            </p:nvSpPr>
            <p:spPr>
              <a:xfrm>
                <a:off x="236302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32 Rectángulo"/>
              <p:cNvSpPr/>
              <p:nvPr/>
            </p:nvSpPr>
            <p:spPr>
              <a:xfrm>
                <a:off x="267229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c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33 Rectángulo"/>
              <p:cNvSpPr/>
              <p:nvPr/>
            </p:nvSpPr>
            <p:spPr>
              <a:xfrm>
                <a:off x="298156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d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34 Rectángulo"/>
              <p:cNvSpPr/>
              <p:nvPr/>
            </p:nvSpPr>
            <p:spPr>
              <a:xfrm>
                <a:off x="360010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f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9" name="38 CuadroTexto"/>
            <p:cNvSpPr txBox="1"/>
            <p:nvPr/>
          </p:nvSpPr>
          <p:spPr>
            <a:xfrm>
              <a:off x="3702096" y="2976201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</a:t>
              </a:r>
              <a:endParaRPr lang="en-US" dirty="0"/>
            </a:p>
          </p:txBody>
        </p:sp>
        <p:grpSp>
          <p:nvGrpSpPr>
            <p:cNvPr id="40" name="39 Grupo"/>
            <p:cNvGrpSpPr/>
            <p:nvPr/>
          </p:nvGrpSpPr>
          <p:grpSpPr>
            <a:xfrm rot="16200000">
              <a:off x="5534595" y="4622007"/>
              <a:ext cx="2474159" cy="288033"/>
              <a:chOff x="2053755" y="4065079"/>
              <a:chExt cx="2474159" cy="288033"/>
            </a:xfrm>
          </p:grpSpPr>
          <p:sp>
            <p:nvSpPr>
              <p:cNvPr id="41" name="40 Rectángulo"/>
              <p:cNvSpPr/>
              <p:nvPr/>
            </p:nvSpPr>
            <p:spPr>
              <a:xfrm>
                <a:off x="329083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42" name="41 Rectángulo"/>
              <p:cNvSpPr/>
              <p:nvPr/>
            </p:nvSpPr>
            <p:spPr>
              <a:xfrm>
                <a:off x="390937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43" name="42 Rectángulo"/>
              <p:cNvSpPr/>
              <p:nvPr/>
            </p:nvSpPr>
            <p:spPr>
              <a:xfrm>
                <a:off x="421864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43 Rectángulo"/>
              <p:cNvSpPr/>
              <p:nvPr/>
            </p:nvSpPr>
            <p:spPr>
              <a:xfrm>
                <a:off x="2053755" y="4065079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h</a:t>
                </a:r>
              </a:p>
            </p:txBody>
          </p:sp>
          <p:sp>
            <p:nvSpPr>
              <p:cNvPr id="45" name="44 Rectángulo"/>
              <p:cNvSpPr/>
              <p:nvPr/>
            </p:nvSpPr>
            <p:spPr>
              <a:xfrm>
                <a:off x="236302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g</a:t>
                </a:r>
              </a:p>
            </p:txBody>
          </p:sp>
          <p:sp>
            <p:nvSpPr>
              <p:cNvPr id="46" name="45 Rectángulo"/>
              <p:cNvSpPr/>
              <p:nvPr/>
            </p:nvSpPr>
            <p:spPr>
              <a:xfrm>
                <a:off x="267229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f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46 Rectángulo"/>
              <p:cNvSpPr/>
              <p:nvPr/>
            </p:nvSpPr>
            <p:spPr>
              <a:xfrm>
                <a:off x="298156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e</a:t>
                </a:r>
              </a:p>
            </p:txBody>
          </p:sp>
          <p:sp>
            <p:nvSpPr>
              <p:cNvPr id="48" name="47 Rectángulo"/>
              <p:cNvSpPr/>
              <p:nvPr/>
            </p:nvSpPr>
            <p:spPr>
              <a:xfrm>
                <a:off x="360010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</p:grpSp>
        <p:sp>
          <p:nvSpPr>
            <p:cNvPr id="49" name="48 CuadroTexto"/>
            <p:cNvSpPr txBox="1"/>
            <p:nvPr/>
          </p:nvSpPr>
          <p:spPr>
            <a:xfrm>
              <a:off x="6434337" y="6003103"/>
              <a:ext cx="8659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Queue</a:t>
              </a:r>
              <a:br>
                <a:rPr lang="en-US" dirty="0" smtClean="0"/>
              </a:br>
              <a:r>
                <a:rPr lang="en-US" dirty="0" smtClean="0"/>
                <a:t>FIFO</a:t>
              </a:r>
              <a:endParaRPr lang="en-US" dirty="0"/>
            </a:p>
          </p:txBody>
        </p:sp>
        <p:cxnSp>
          <p:nvCxnSpPr>
            <p:cNvPr id="51" name="50 Conector angular"/>
            <p:cNvCxnSpPr/>
            <p:nvPr/>
          </p:nvCxnSpPr>
          <p:spPr>
            <a:xfrm rot="16200000" flipH="1">
              <a:off x="5567885" y="2261911"/>
              <a:ext cx="4851" cy="2538918"/>
            </a:xfrm>
            <a:prstGeom prst="bentConnector3">
              <a:avLst>
                <a:gd name="adj1" fmla="val -4493527"/>
              </a:avLst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CuadroTexto"/>
            <p:cNvSpPr txBox="1"/>
            <p:nvPr/>
          </p:nvSpPr>
          <p:spPr>
            <a:xfrm>
              <a:off x="4429391" y="2985237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</a:t>
              </a:r>
              <a:endParaRPr lang="en-US" dirty="0"/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6434337" y="2992843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</a:t>
              </a:r>
              <a:endParaRPr lang="en-US" dirty="0"/>
            </a:p>
          </p:txBody>
        </p:sp>
        <p:cxnSp>
          <p:nvCxnSpPr>
            <p:cNvPr id="57" name="56 Conector recto de flecha"/>
            <p:cNvCxnSpPr>
              <a:stCxn id="44" idx="2"/>
            </p:cNvCxnSpPr>
            <p:nvPr/>
          </p:nvCxnSpPr>
          <p:spPr>
            <a:xfrm flipV="1">
              <a:off x="6915690" y="5846042"/>
              <a:ext cx="837255" cy="242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58 CuadroTexto"/>
            <p:cNvSpPr txBox="1"/>
            <p:nvPr/>
          </p:nvSpPr>
          <p:spPr>
            <a:xfrm>
              <a:off x="7071264" y="5479136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</a:t>
              </a:r>
              <a:endParaRPr lang="en-US" dirty="0"/>
            </a:p>
          </p:txBody>
        </p:sp>
      </p:grpSp>
      <p:cxnSp>
        <p:nvCxnSpPr>
          <p:cNvPr id="60" name="59 Conector recto de flecha"/>
          <p:cNvCxnSpPr/>
          <p:nvPr/>
        </p:nvCxnSpPr>
        <p:spPr>
          <a:xfrm flipV="1">
            <a:off x="2070817" y="5664484"/>
            <a:ext cx="837255" cy="242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3 Grupo"/>
          <p:cNvGrpSpPr/>
          <p:nvPr/>
        </p:nvGrpSpPr>
        <p:grpSpPr>
          <a:xfrm rot="16200000">
            <a:off x="670764" y="4403140"/>
            <a:ext cx="2474159" cy="288033"/>
            <a:chOff x="2053755" y="4065079"/>
            <a:chExt cx="2474159" cy="288033"/>
          </a:xfrm>
        </p:grpSpPr>
        <p:sp>
          <p:nvSpPr>
            <p:cNvPr id="5" name="4 Rectángulo"/>
            <p:cNvSpPr/>
            <p:nvPr/>
          </p:nvSpPr>
          <p:spPr>
            <a:xfrm>
              <a:off x="329083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390937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6 Rectángulo"/>
            <p:cNvSpPr/>
            <p:nvPr/>
          </p:nvSpPr>
          <p:spPr>
            <a:xfrm>
              <a:off x="421864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2053755" y="4065079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236302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267229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298156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360010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2" name="61 CuadroTexto"/>
          <p:cNvSpPr txBox="1"/>
          <p:nvPr/>
        </p:nvSpPr>
        <p:spPr>
          <a:xfrm>
            <a:off x="7548730" y="347575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O(n)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33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9359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Stacks and Queues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Q3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exam1 Fall 2011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arenR" startAt="2"/>
            </a:pPr>
            <a:r>
              <a:rPr lang="en-US" sz="2000" dirty="0" smtClean="0"/>
              <a:t>Write a method </a:t>
            </a:r>
            <a:r>
              <a:rPr lang="en-US" sz="2000" dirty="0" err="1" smtClean="0"/>
              <a:t>cutQueue</a:t>
            </a:r>
            <a:r>
              <a:rPr lang="en-US" sz="2000" dirty="0" smtClean="0"/>
              <a:t> that adds an element to the head of the queue using only stacks and queues</a:t>
            </a:r>
            <a:endParaRPr lang="en-US" sz="2000" dirty="0"/>
          </a:p>
        </p:txBody>
      </p:sp>
      <p:cxnSp>
        <p:nvCxnSpPr>
          <p:cNvPr id="21" name="20 Conector recto de flecha"/>
          <p:cNvCxnSpPr>
            <a:endCxn id="7" idx="3"/>
          </p:cNvCxnSpPr>
          <p:nvPr/>
        </p:nvCxnSpPr>
        <p:spPr>
          <a:xfrm>
            <a:off x="1907842" y="2937746"/>
            <a:ext cx="1" cy="37233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1907842" y="277882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2226392" y="5295152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</a:t>
            </a:r>
            <a:endParaRPr lang="en-US" dirty="0"/>
          </a:p>
        </p:txBody>
      </p:sp>
      <p:sp>
        <p:nvSpPr>
          <p:cNvPr id="36" name="35 CuadroTexto"/>
          <p:cNvSpPr txBox="1"/>
          <p:nvPr/>
        </p:nvSpPr>
        <p:spPr>
          <a:xfrm>
            <a:off x="1576060" y="5874288"/>
            <a:ext cx="865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Queue</a:t>
            </a:r>
            <a:br>
              <a:rPr lang="en-US" dirty="0" smtClean="0"/>
            </a:br>
            <a:r>
              <a:rPr lang="en-US" dirty="0" smtClean="0"/>
              <a:t>FIFO</a:t>
            </a:r>
            <a:endParaRPr lang="en-US" dirty="0"/>
          </a:p>
        </p:txBody>
      </p:sp>
      <p:cxnSp>
        <p:nvCxnSpPr>
          <p:cNvPr id="60" name="59 Conector recto de flecha"/>
          <p:cNvCxnSpPr/>
          <p:nvPr/>
        </p:nvCxnSpPr>
        <p:spPr>
          <a:xfrm flipV="1">
            <a:off x="2070817" y="5664484"/>
            <a:ext cx="837255" cy="242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CuadroTexto"/>
          <p:cNvSpPr txBox="1"/>
          <p:nvPr/>
        </p:nvSpPr>
        <p:spPr>
          <a:xfrm>
            <a:off x="8092588" y="2392853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O(n)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478962" y="2489431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20" name="19 Grupo"/>
          <p:cNvGrpSpPr/>
          <p:nvPr/>
        </p:nvGrpSpPr>
        <p:grpSpPr>
          <a:xfrm>
            <a:off x="1957708" y="2762184"/>
            <a:ext cx="6722079" cy="3996399"/>
            <a:chOff x="1957708" y="2762184"/>
            <a:chExt cx="6722079" cy="3996399"/>
          </a:xfrm>
        </p:grpSpPr>
        <p:cxnSp>
          <p:nvCxnSpPr>
            <p:cNvPr id="38" name="37 Conector angular"/>
            <p:cNvCxnSpPr/>
            <p:nvPr/>
          </p:nvCxnSpPr>
          <p:spPr>
            <a:xfrm flipV="1">
              <a:off x="1957708" y="3310077"/>
              <a:ext cx="2132258" cy="2319524"/>
            </a:xfrm>
            <a:prstGeom prst="bentConnector4">
              <a:avLst>
                <a:gd name="adj1" fmla="val 46125"/>
                <a:gd name="adj2" fmla="val 109398"/>
              </a:avLst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18 CuadroTexto"/>
            <p:cNvSpPr txBox="1"/>
            <p:nvPr/>
          </p:nvSpPr>
          <p:spPr>
            <a:xfrm>
              <a:off x="3820075" y="6112252"/>
              <a:ext cx="7280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Stack</a:t>
              </a:r>
              <a:br>
                <a:rPr lang="en-US" dirty="0" smtClean="0"/>
              </a:br>
              <a:r>
                <a:rPr lang="en-US" dirty="0" smtClean="0"/>
                <a:t>LIFO</a:t>
              </a:r>
              <a:endParaRPr lang="en-US" dirty="0"/>
            </a:p>
          </p:txBody>
        </p:sp>
        <p:grpSp>
          <p:nvGrpSpPr>
            <p:cNvPr id="27" name="26 Grupo"/>
            <p:cNvGrpSpPr/>
            <p:nvPr/>
          </p:nvGrpSpPr>
          <p:grpSpPr>
            <a:xfrm rot="16200000">
              <a:off x="2792402" y="4557775"/>
              <a:ext cx="2783429" cy="288033"/>
              <a:chOff x="1744485" y="4065079"/>
              <a:chExt cx="2783429" cy="288033"/>
            </a:xfrm>
          </p:grpSpPr>
          <p:sp>
            <p:nvSpPr>
              <p:cNvPr id="28" name="27 Rectángulo"/>
              <p:cNvSpPr/>
              <p:nvPr/>
            </p:nvSpPr>
            <p:spPr>
              <a:xfrm>
                <a:off x="329083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e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28 Rectángulo"/>
              <p:cNvSpPr/>
              <p:nvPr/>
            </p:nvSpPr>
            <p:spPr>
              <a:xfrm>
                <a:off x="390937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g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29 Rectángulo"/>
              <p:cNvSpPr/>
              <p:nvPr/>
            </p:nvSpPr>
            <p:spPr>
              <a:xfrm>
                <a:off x="421864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h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30 Rectángulo"/>
              <p:cNvSpPr/>
              <p:nvPr/>
            </p:nvSpPr>
            <p:spPr>
              <a:xfrm>
                <a:off x="2053755" y="4065079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31 Rectángulo"/>
              <p:cNvSpPr/>
              <p:nvPr/>
            </p:nvSpPr>
            <p:spPr>
              <a:xfrm>
                <a:off x="236302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32 Rectángulo"/>
              <p:cNvSpPr/>
              <p:nvPr/>
            </p:nvSpPr>
            <p:spPr>
              <a:xfrm>
                <a:off x="267229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c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33 Rectángulo"/>
              <p:cNvSpPr/>
              <p:nvPr/>
            </p:nvSpPr>
            <p:spPr>
              <a:xfrm>
                <a:off x="298156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d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34 Rectángulo"/>
              <p:cNvSpPr/>
              <p:nvPr/>
            </p:nvSpPr>
            <p:spPr>
              <a:xfrm>
                <a:off x="360010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f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49 Rectángulo"/>
              <p:cNvSpPr/>
              <p:nvPr/>
            </p:nvSpPr>
            <p:spPr>
              <a:xfrm>
                <a:off x="1744485" y="4065079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</a:rPr>
                  <a:t>N</a:t>
                </a:r>
              </a:p>
            </p:txBody>
          </p:sp>
        </p:grpSp>
        <p:sp>
          <p:nvSpPr>
            <p:cNvPr id="39" name="38 CuadroTexto"/>
            <p:cNvSpPr txBox="1"/>
            <p:nvPr/>
          </p:nvSpPr>
          <p:spPr>
            <a:xfrm>
              <a:off x="3653456" y="2762185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</a:t>
              </a:r>
              <a:endParaRPr lang="en-US" dirty="0"/>
            </a:p>
          </p:txBody>
        </p:sp>
        <p:grpSp>
          <p:nvGrpSpPr>
            <p:cNvPr id="40" name="39 Grupo"/>
            <p:cNvGrpSpPr/>
            <p:nvPr/>
          </p:nvGrpSpPr>
          <p:grpSpPr>
            <a:xfrm rot="16200000">
              <a:off x="4277953" y="4551445"/>
              <a:ext cx="2775060" cy="288440"/>
              <a:chOff x="2053755" y="4064672"/>
              <a:chExt cx="2775060" cy="288440"/>
            </a:xfrm>
          </p:grpSpPr>
          <p:sp>
            <p:nvSpPr>
              <p:cNvPr id="41" name="40 Rectángulo"/>
              <p:cNvSpPr/>
              <p:nvPr/>
            </p:nvSpPr>
            <p:spPr>
              <a:xfrm>
                <a:off x="329083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42" name="41 Rectángulo"/>
              <p:cNvSpPr/>
              <p:nvPr/>
            </p:nvSpPr>
            <p:spPr>
              <a:xfrm>
                <a:off x="390937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43" name="42 Rectángulo"/>
              <p:cNvSpPr/>
              <p:nvPr/>
            </p:nvSpPr>
            <p:spPr>
              <a:xfrm>
                <a:off x="421864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43 Rectángulo"/>
              <p:cNvSpPr/>
              <p:nvPr/>
            </p:nvSpPr>
            <p:spPr>
              <a:xfrm>
                <a:off x="2053755" y="4065079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h</a:t>
                </a:r>
              </a:p>
            </p:txBody>
          </p:sp>
          <p:sp>
            <p:nvSpPr>
              <p:cNvPr id="45" name="44 Rectángulo"/>
              <p:cNvSpPr/>
              <p:nvPr/>
            </p:nvSpPr>
            <p:spPr>
              <a:xfrm>
                <a:off x="236302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g</a:t>
                </a:r>
              </a:p>
            </p:txBody>
          </p:sp>
          <p:sp>
            <p:nvSpPr>
              <p:cNvPr id="46" name="45 Rectángulo"/>
              <p:cNvSpPr/>
              <p:nvPr/>
            </p:nvSpPr>
            <p:spPr>
              <a:xfrm>
                <a:off x="267229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f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46 Rectángulo"/>
              <p:cNvSpPr/>
              <p:nvPr/>
            </p:nvSpPr>
            <p:spPr>
              <a:xfrm>
                <a:off x="298156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e</a:t>
                </a:r>
              </a:p>
            </p:txBody>
          </p:sp>
          <p:sp>
            <p:nvSpPr>
              <p:cNvPr id="48" name="47 Rectángulo"/>
              <p:cNvSpPr/>
              <p:nvPr/>
            </p:nvSpPr>
            <p:spPr>
              <a:xfrm>
                <a:off x="360010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sp>
            <p:nvSpPr>
              <p:cNvPr id="72" name="71 Rectángulo"/>
              <p:cNvSpPr/>
              <p:nvPr/>
            </p:nvSpPr>
            <p:spPr>
              <a:xfrm>
                <a:off x="4519545" y="4064672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N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49" name="48 CuadroTexto"/>
            <p:cNvSpPr txBox="1"/>
            <p:nvPr/>
          </p:nvSpPr>
          <p:spPr>
            <a:xfrm>
              <a:off x="7265545" y="6112250"/>
              <a:ext cx="8659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Queue</a:t>
              </a:r>
              <a:br>
                <a:rPr lang="en-US" dirty="0" smtClean="0"/>
              </a:br>
              <a:r>
                <a:rPr lang="en-US" dirty="0" smtClean="0"/>
                <a:t>FIFO</a:t>
              </a:r>
              <a:endParaRPr lang="en-US" dirty="0"/>
            </a:p>
          </p:txBody>
        </p:sp>
        <p:cxnSp>
          <p:nvCxnSpPr>
            <p:cNvPr id="51" name="50 Conector angular"/>
            <p:cNvCxnSpPr/>
            <p:nvPr/>
          </p:nvCxnSpPr>
          <p:spPr>
            <a:xfrm rot="5400000" flipH="1" flipV="1">
              <a:off x="4915902" y="2566582"/>
              <a:ext cx="1942" cy="1481162"/>
            </a:xfrm>
            <a:prstGeom prst="bentConnector3">
              <a:avLst>
                <a:gd name="adj1" fmla="val 11324562"/>
              </a:avLst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CuadroTexto"/>
            <p:cNvSpPr txBox="1"/>
            <p:nvPr/>
          </p:nvSpPr>
          <p:spPr>
            <a:xfrm>
              <a:off x="4380751" y="2771221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</a:t>
              </a:r>
              <a:endParaRPr lang="en-US" dirty="0"/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7265545" y="2783679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</a:t>
              </a:r>
              <a:endParaRPr lang="en-US" dirty="0"/>
            </a:p>
          </p:txBody>
        </p:sp>
        <p:cxnSp>
          <p:nvCxnSpPr>
            <p:cNvPr id="57" name="56 Conector recto de flecha"/>
            <p:cNvCxnSpPr/>
            <p:nvPr/>
          </p:nvCxnSpPr>
          <p:spPr>
            <a:xfrm flipV="1">
              <a:off x="7842532" y="5926133"/>
              <a:ext cx="837255" cy="242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58 CuadroTexto"/>
            <p:cNvSpPr txBox="1"/>
            <p:nvPr/>
          </p:nvSpPr>
          <p:spPr>
            <a:xfrm>
              <a:off x="7998106" y="5484668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</a:t>
              </a:r>
              <a:endParaRPr lang="en-US" dirty="0"/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5302219" y="6112251"/>
              <a:ext cx="7280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Stack</a:t>
              </a:r>
              <a:br>
                <a:rPr lang="en-US" dirty="0" smtClean="0"/>
              </a:br>
              <a:r>
                <a:rPr lang="en-US" dirty="0" smtClean="0"/>
                <a:t>LIFO</a:t>
              </a:r>
              <a:endParaRPr lang="en-US" dirty="0"/>
            </a:p>
          </p:txBody>
        </p:sp>
        <p:grpSp>
          <p:nvGrpSpPr>
            <p:cNvPr id="53" name="52 Grupo"/>
            <p:cNvGrpSpPr/>
            <p:nvPr/>
          </p:nvGrpSpPr>
          <p:grpSpPr>
            <a:xfrm rot="16200000">
              <a:off x="6306800" y="4567478"/>
              <a:ext cx="2783429" cy="288033"/>
              <a:chOff x="1744485" y="4065079"/>
              <a:chExt cx="2783429" cy="288033"/>
            </a:xfrm>
          </p:grpSpPr>
          <p:sp>
            <p:nvSpPr>
              <p:cNvPr id="56" name="55 Rectángulo"/>
              <p:cNvSpPr/>
              <p:nvPr/>
            </p:nvSpPr>
            <p:spPr>
              <a:xfrm>
                <a:off x="329083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e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57 Rectángulo"/>
              <p:cNvSpPr/>
              <p:nvPr/>
            </p:nvSpPr>
            <p:spPr>
              <a:xfrm>
                <a:off x="390937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g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62 Rectángulo"/>
              <p:cNvSpPr/>
              <p:nvPr/>
            </p:nvSpPr>
            <p:spPr>
              <a:xfrm>
                <a:off x="421864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h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63 Rectángulo"/>
              <p:cNvSpPr/>
              <p:nvPr/>
            </p:nvSpPr>
            <p:spPr>
              <a:xfrm>
                <a:off x="2053755" y="4065079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64 Rectángulo"/>
              <p:cNvSpPr/>
              <p:nvPr/>
            </p:nvSpPr>
            <p:spPr>
              <a:xfrm>
                <a:off x="236302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65 Rectángulo"/>
              <p:cNvSpPr/>
              <p:nvPr/>
            </p:nvSpPr>
            <p:spPr>
              <a:xfrm>
                <a:off x="267229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c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66 Rectángulo"/>
              <p:cNvSpPr/>
              <p:nvPr/>
            </p:nvSpPr>
            <p:spPr>
              <a:xfrm>
                <a:off x="298156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d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67 Rectángulo"/>
              <p:cNvSpPr/>
              <p:nvPr/>
            </p:nvSpPr>
            <p:spPr>
              <a:xfrm>
                <a:off x="3600104" y="4065080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f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68 Rectángulo"/>
              <p:cNvSpPr/>
              <p:nvPr/>
            </p:nvSpPr>
            <p:spPr>
              <a:xfrm>
                <a:off x="1744485" y="4065079"/>
                <a:ext cx="309270" cy="28803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N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70" name="69 CuadroTexto"/>
            <p:cNvSpPr txBox="1"/>
            <p:nvPr/>
          </p:nvSpPr>
          <p:spPr>
            <a:xfrm>
              <a:off x="5135600" y="2762184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</a:t>
              </a:r>
              <a:endParaRPr lang="en-US" dirty="0"/>
            </a:p>
          </p:txBody>
        </p:sp>
        <p:sp>
          <p:nvSpPr>
            <p:cNvPr id="71" name="70 CuadroTexto"/>
            <p:cNvSpPr txBox="1"/>
            <p:nvPr/>
          </p:nvSpPr>
          <p:spPr>
            <a:xfrm>
              <a:off x="5862895" y="2771220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</a:t>
              </a:r>
              <a:endParaRPr lang="en-US" dirty="0"/>
            </a:p>
          </p:txBody>
        </p:sp>
        <p:cxnSp>
          <p:nvCxnSpPr>
            <p:cNvPr id="73" name="72 Conector angular"/>
            <p:cNvCxnSpPr/>
            <p:nvPr/>
          </p:nvCxnSpPr>
          <p:spPr>
            <a:xfrm rot="16200000" flipH="1">
              <a:off x="6773354" y="2297339"/>
              <a:ext cx="11645" cy="2033236"/>
            </a:xfrm>
            <a:prstGeom prst="bentConnector3">
              <a:avLst>
                <a:gd name="adj1" fmla="val -1871885"/>
              </a:avLst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3 Grupo"/>
          <p:cNvGrpSpPr/>
          <p:nvPr/>
        </p:nvGrpSpPr>
        <p:grpSpPr>
          <a:xfrm rot="16200000">
            <a:off x="670764" y="4403140"/>
            <a:ext cx="2474159" cy="288033"/>
            <a:chOff x="2053755" y="4065079"/>
            <a:chExt cx="2474159" cy="288033"/>
          </a:xfrm>
        </p:grpSpPr>
        <p:sp>
          <p:nvSpPr>
            <p:cNvPr id="5" name="4 Rectángulo"/>
            <p:cNvSpPr/>
            <p:nvPr/>
          </p:nvSpPr>
          <p:spPr>
            <a:xfrm>
              <a:off x="329083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390937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6 Rectángulo"/>
            <p:cNvSpPr/>
            <p:nvPr/>
          </p:nvSpPr>
          <p:spPr>
            <a:xfrm>
              <a:off x="421864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2053755" y="4065079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236302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267229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2981564" y="4065080"/>
              <a:ext cx="309270" cy="2880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3600104" y="4065080"/>
              <a:ext cx="30927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34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63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</a:t>
            </a:r>
            <a:br>
              <a:rPr lang="en-US" dirty="0" smtClean="0"/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Q5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exam1 Fall 2011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Write a method </a:t>
            </a:r>
            <a:r>
              <a:rPr lang="en-US" dirty="0" err="1" smtClean="0"/>
              <a:t>isSortedAsc</a:t>
            </a:r>
            <a:r>
              <a:rPr lang="en-US" dirty="0" smtClean="0"/>
              <a:t> to check if a single linked list is sorted in non-decreasing order</a:t>
            </a:r>
            <a:endParaRPr lang="en-US" dirty="0"/>
          </a:p>
        </p:txBody>
      </p:sp>
      <p:cxnSp>
        <p:nvCxnSpPr>
          <p:cNvPr id="4" name="3 Conector recto de flecha"/>
          <p:cNvCxnSpPr>
            <a:stCxn id="8" idx="3"/>
            <a:endCxn id="13" idx="1"/>
          </p:cNvCxnSpPr>
          <p:nvPr/>
        </p:nvCxnSpPr>
        <p:spPr>
          <a:xfrm>
            <a:off x="2003623" y="3415434"/>
            <a:ext cx="259433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 de flecha"/>
          <p:cNvCxnSpPr>
            <a:stCxn id="17" idx="3"/>
            <a:endCxn id="19" idx="1"/>
          </p:cNvCxnSpPr>
          <p:nvPr/>
        </p:nvCxnSpPr>
        <p:spPr>
          <a:xfrm>
            <a:off x="3545032" y="3415434"/>
            <a:ext cx="335090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5 Grupo"/>
          <p:cNvGrpSpPr/>
          <p:nvPr/>
        </p:nvGrpSpPr>
        <p:grpSpPr>
          <a:xfrm>
            <a:off x="707479" y="3163406"/>
            <a:ext cx="1296144" cy="504056"/>
            <a:chOff x="1047760" y="2924944"/>
            <a:chExt cx="1296144" cy="504056"/>
          </a:xfrm>
        </p:grpSpPr>
        <p:sp>
          <p:nvSpPr>
            <p:cNvPr id="7" name="6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2263056" y="3163406"/>
            <a:ext cx="1296144" cy="504056"/>
            <a:chOff x="1047760" y="2924944"/>
            <a:chExt cx="1296144" cy="504056"/>
          </a:xfrm>
        </p:grpSpPr>
        <p:sp>
          <p:nvSpPr>
            <p:cNvPr id="13" name="12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3880122" y="3163406"/>
            <a:ext cx="1296144" cy="504056"/>
            <a:chOff x="1047760" y="2924944"/>
            <a:chExt cx="1296144" cy="504056"/>
          </a:xfrm>
        </p:grpSpPr>
        <p:sp>
          <p:nvSpPr>
            <p:cNvPr id="19" name="18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7025064" y="3163406"/>
            <a:ext cx="1296144" cy="504056"/>
            <a:chOff x="1047760" y="2924944"/>
            <a:chExt cx="1296144" cy="504056"/>
          </a:xfrm>
        </p:grpSpPr>
        <p:sp>
          <p:nvSpPr>
            <p:cNvPr id="25" name="24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25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0" name="29 Conector recto de flecha"/>
          <p:cNvCxnSpPr/>
          <p:nvPr/>
        </p:nvCxnSpPr>
        <p:spPr>
          <a:xfrm>
            <a:off x="5176266" y="3386358"/>
            <a:ext cx="259433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6765631" y="3415434"/>
            <a:ext cx="259433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682994" y="2794074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33" name="32 Conector recto de flecha"/>
          <p:cNvCxnSpPr/>
          <p:nvPr/>
        </p:nvCxnSpPr>
        <p:spPr>
          <a:xfrm>
            <a:off x="8321208" y="3415434"/>
            <a:ext cx="259433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5802972" y="324823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…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5" name="34 Conector recto"/>
          <p:cNvCxnSpPr/>
          <p:nvPr/>
        </p:nvCxnSpPr>
        <p:spPr>
          <a:xfrm>
            <a:off x="8580641" y="3248233"/>
            <a:ext cx="276817" cy="36933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flipV="1">
            <a:off x="8580641" y="3248233"/>
            <a:ext cx="276817" cy="36933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2921143" y="4387174"/>
            <a:ext cx="333456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while ( </a:t>
            </a:r>
            <a:r>
              <a:rPr lang="en-US" dirty="0" err="1" smtClean="0"/>
              <a:t>node.next</a:t>
            </a:r>
            <a:r>
              <a:rPr lang="en-US" dirty="0" smtClean="0"/>
              <a:t> ) {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node.next.key</a:t>
            </a:r>
            <a:r>
              <a:rPr lang="en-US" dirty="0" smtClean="0"/>
              <a:t> &lt; </a:t>
            </a:r>
            <a:r>
              <a:rPr lang="en-US" dirty="0" err="1" smtClean="0"/>
              <a:t>node.key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   return false;</a:t>
            </a:r>
          </a:p>
          <a:p>
            <a:r>
              <a:rPr lang="en-US" dirty="0"/>
              <a:t> </a:t>
            </a:r>
            <a:r>
              <a:rPr lang="en-US" dirty="0" smtClean="0"/>
              <a:t> node = </a:t>
            </a:r>
            <a:r>
              <a:rPr lang="en-US" dirty="0" err="1" smtClean="0"/>
              <a:t>node.next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return true;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35</a:t>
            </a:fld>
            <a:endParaRPr lang="es-ES"/>
          </a:p>
        </p:txBody>
      </p:sp>
      <p:sp>
        <p:nvSpPr>
          <p:cNvPr id="15" name="1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922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</a:t>
            </a:r>
            <a:br>
              <a:rPr lang="en-US" dirty="0" smtClean="0"/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Q5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exam1 Fall 2011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 startAt="2"/>
            </a:pPr>
            <a:r>
              <a:rPr lang="en-US" dirty="0" smtClean="0"/>
              <a:t>Write a method </a:t>
            </a:r>
            <a:r>
              <a:rPr lang="en-US" dirty="0" err="1" smtClean="0"/>
              <a:t>putInPlace</a:t>
            </a:r>
            <a:r>
              <a:rPr lang="en-US" dirty="0" smtClean="0"/>
              <a:t> to insert preserving the non-decreasing order of the single linked list</a:t>
            </a:r>
            <a:endParaRPr lang="en-US" dirty="0"/>
          </a:p>
        </p:txBody>
      </p:sp>
      <p:cxnSp>
        <p:nvCxnSpPr>
          <p:cNvPr id="4" name="3 Conector recto de flecha"/>
          <p:cNvCxnSpPr>
            <a:stCxn id="8" idx="3"/>
            <a:endCxn id="13" idx="1"/>
          </p:cNvCxnSpPr>
          <p:nvPr/>
        </p:nvCxnSpPr>
        <p:spPr>
          <a:xfrm>
            <a:off x="1989455" y="3044845"/>
            <a:ext cx="259433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 de flecha"/>
          <p:cNvCxnSpPr>
            <a:stCxn id="17" idx="3"/>
            <a:endCxn id="19" idx="1"/>
          </p:cNvCxnSpPr>
          <p:nvPr/>
        </p:nvCxnSpPr>
        <p:spPr>
          <a:xfrm>
            <a:off x="3530864" y="3044845"/>
            <a:ext cx="335090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5 Grupo"/>
          <p:cNvGrpSpPr/>
          <p:nvPr/>
        </p:nvGrpSpPr>
        <p:grpSpPr>
          <a:xfrm>
            <a:off x="693311" y="2792817"/>
            <a:ext cx="1296144" cy="504056"/>
            <a:chOff x="1047760" y="2924944"/>
            <a:chExt cx="1296144" cy="504056"/>
          </a:xfrm>
        </p:grpSpPr>
        <p:sp>
          <p:nvSpPr>
            <p:cNvPr id="7" name="6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2248888" y="2792817"/>
            <a:ext cx="1296144" cy="504056"/>
            <a:chOff x="1047760" y="2924944"/>
            <a:chExt cx="1296144" cy="504056"/>
          </a:xfrm>
        </p:grpSpPr>
        <p:sp>
          <p:nvSpPr>
            <p:cNvPr id="13" name="12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3865954" y="2792817"/>
            <a:ext cx="1296144" cy="504056"/>
            <a:chOff x="1047760" y="2924944"/>
            <a:chExt cx="1296144" cy="504056"/>
          </a:xfrm>
        </p:grpSpPr>
        <p:sp>
          <p:nvSpPr>
            <p:cNvPr id="19" name="18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7010896" y="2792817"/>
            <a:ext cx="1296144" cy="504056"/>
            <a:chOff x="1047760" y="2924944"/>
            <a:chExt cx="1296144" cy="504056"/>
          </a:xfrm>
        </p:grpSpPr>
        <p:sp>
          <p:nvSpPr>
            <p:cNvPr id="25" name="24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25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0" name="29 Conector recto de flecha"/>
          <p:cNvCxnSpPr/>
          <p:nvPr/>
        </p:nvCxnSpPr>
        <p:spPr>
          <a:xfrm>
            <a:off x="5162098" y="3015769"/>
            <a:ext cx="259433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6751463" y="3044845"/>
            <a:ext cx="259433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668826" y="2423485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33" name="32 Conector recto de flecha"/>
          <p:cNvCxnSpPr/>
          <p:nvPr/>
        </p:nvCxnSpPr>
        <p:spPr>
          <a:xfrm>
            <a:off x="8307040" y="3044845"/>
            <a:ext cx="259433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5788804" y="287764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…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5" name="34 Conector recto"/>
          <p:cNvCxnSpPr/>
          <p:nvPr/>
        </p:nvCxnSpPr>
        <p:spPr>
          <a:xfrm>
            <a:off x="8566473" y="2877644"/>
            <a:ext cx="276817" cy="36933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flipV="1">
            <a:off x="8566473" y="2877644"/>
            <a:ext cx="276817" cy="36933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2513083" y="3638144"/>
            <a:ext cx="534620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if (!</a:t>
            </a:r>
            <a:r>
              <a:rPr lang="en-US" sz="1600" dirty="0" err="1" smtClean="0"/>
              <a:t>isSortedAsc</a:t>
            </a:r>
            <a:r>
              <a:rPr lang="en-US" sz="1600" dirty="0" smtClean="0"/>
              <a:t>())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return false;</a:t>
            </a:r>
          </a:p>
          <a:p>
            <a:r>
              <a:rPr lang="en-US" sz="1600" dirty="0" smtClean="0"/>
              <a:t>while ( </a:t>
            </a:r>
            <a:r>
              <a:rPr lang="en-US" sz="1600" dirty="0" err="1" smtClean="0"/>
              <a:t>node.next</a:t>
            </a:r>
            <a:r>
              <a:rPr lang="en-US" sz="1600" dirty="0" smtClean="0"/>
              <a:t> ) {</a:t>
            </a:r>
          </a:p>
          <a:p>
            <a:r>
              <a:rPr lang="en-US" sz="1600" dirty="0" smtClean="0"/>
              <a:t>  if ( !(</a:t>
            </a:r>
            <a:r>
              <a:rPr lang="en-US" sz="1600" dirty="0" err="1" smtClean="0"/>
              <a:t>new_key</a:t>
            </a:r>
            <a:r>
              <a:rPr lang="en-US" sz="1600" dirty="0" smtClean="0"/>
              <a:t> &gt; </a:t>
            </a:r>
            <a:r>
              <a:rPr lang="en-US" sz="1600" dirty="0" err="1" smtClean="0"/>
              <a:t>node.next.key</a:t>
            </a:r>
            <a:r>
              <a:rPr lang="en-US" sz="1600" dirty="0" smtClean="0"/>
              <a:t>) ) {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</a:t>
            </a:r>
            <a:r>
              <a:rPr lang="en-US" sz="1600" dirty="0" err="1" smtClean="0"/>
              <a:t>SNode</a:t>
            </a:r>
            <a:r>
              <a:rPr lang="en-US" sz="1600" dirty="0" smtClean="0"/>
              <a:t> </a:t>
            </a:r>
            <a:r>
              <a:rPr lang="en-US" sz="1600" dirty="0" err="1" smtClean="0"/>
              <a:t>new_node</a:t>
            </a:r>
            <a:r>
              <a:rPr lang="en-US" sz="1600" dirty="0" smtClean="0"/>
              <a:t> = new </a:t>
            </a:r>
            <a:r>
              <a:rPr lang="en-US" sz="1600" dirty="0" err="1" smtClean="0"/>
              <a:t>SNode</a:t>
            </a:r>
            <a:r>
              <a:rPr lang="en-US" sz="1600" dirty="0" smtClean="0"/>
              <a:t>(</a:t>
            </a:r>
            <a:r>
              <a:rPr lang="en-US" sz="1600" dirty="0" err="1" smtClean="0"/>
              <a:t>new_key,node.next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     </a:t>
            </a:r>
            <a:r>
              <a:rPr lang="en-US" sz="1600" dirty="0" err="1" smtClean="0"/>
              <a:t>node.next</a:t>
            </a:r>
            <a:r>
              <a:rPr lang="en-US" sz="1600" dirty="0" smtClean="0"/>
              <a:t> = </a:t>
            </a:r>
            <a:r>
              <a:rPr lang="en-US" sz="1600" dirty="0" err="1" smtClean="0"/>
              <a:t>new_node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       return true;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}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node = </a:t>
            </a:r>
            <a:r>
              <a:rPr lang="en-US" sz="1600" dirty="0" err="1" smtClean="0"/>
              <a:t>node.next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}</a:t>
            </a:r>
          </a:p>
          <a:p>
            <a:r>
              <a:rPr lang="en-US" sz="1600" dirty="0" err="1"/>
              <a:t>SNode</a:t>
            </a:r>
            <a:r>
              <a:rPr lang="en-US" sz="1600" dirty="0"/>
              <a:t> </a:t>
            </a:r>
            <a:r>
              <a:rPr lang="en-US" sz="1600" dirty="0" err="1"/>
              <a:t>new_node</a:t>
            </a:r>
            <a:r>
              <a:rPr lang="en-US" sz="1600" dirty="0"/>
              <a:t> = new </a:t>
            </a:r>
            <a:r>
              <a:rPr lang="en-US" sz="1600" dirty="0" err="1" smtClean="0"/>
              <a:t>SNode</a:t>
            </a:r>
            <a:r>
              <a:rPr lang="en-US" sz="1600" dirty="0" smtClean="0"/>
              <a:t>(</a:t>
            </a:r>
            <a:r>
              <a:rPr lang="en-US" sz="1600" dirty="0" err="1" smtClean="0"/>
              <a:t>new_key,NIL</a:t>
            </a:r>
            <a:r>
              <a:rPr lang="en-US" sz="1600" dirty="0" smtClean="0"/>
              <a:t>);</a:t>
            </a:r>
            <a:endParaRPr lang="en-US" sz="1600" dirty="0"/>
          </a:p>
          <a:p>
            <a:r>
              <a:rPr lang="en-US" sz="1600" dirty="0" err="1" smtClean="0"/>
              <a:t>node.next</a:t>
            </a:r>
            <a:r>
              <a:rPr lang="en-US" sz="1600" dirty="0" smtClean="0"/>
              <a:t>  = </a:t>
            </a:r>
            <a:r>
              <a:rPr lang="en-US" sz="1600" dirty="0" err="1" smtClean="0"/>
              <a:t>new_node</a:t>
            </a:r>
            <a:r>
              <a:rPr lang="en-US" sz="1600" dirty="0" smtClean="0"/>
              <a:t>;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36</a:t>
            </a:fld>
            <a:endParaRPr lang="es-ES"/>
          </a:p>
        </p:txBody>
      </p:sp>
      <p:sp>
        <p:nvSpPr>
          <p:cNvPr id="15" name="1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0354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</a:t>
            </a:r>
            <a:br>
              <a:rPr lang="en-US" dirty="0" smtClean="0"/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Q6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exam1 Fall 2011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Write a method compress to remove duplicated elements in the single linked list</a:t>
            </a:r>
            <a:endParaRPr lang="en-US" dirty="0"/>
          </a:p>
        </p:txBody>
      </p:sp>
      <p:cxnSp>
        <p:nvCxnSpPr>
          <p:cNvPr id="4" name="3 Conector recto de flecha"/>
          <p:cNvCxnSpPr>
            <a:stCxn id="8" idx="3"/>
            <a:endCxn id="13" idx="1"/>
          </p:cNvCxnSpPr>
          <p:nvPr/>
        </p:nvCxnSpPr>
        <p:spPr>
          <a:xfrm>
            <a:off x="1989455" y="3044845"/>
            <a:ext cx="259433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 de flecha"/>
          <p:cNvCxnSpPr>
            <a:stCxn id="17" idx="3"/>
            <a:endCxn id="19" idx="1"/>
          </p:cNvCxnSpPr>
          <p:nvPr/>
        </p:nvCxnSpPr>
        <p:spPr>
          <a:xfrm>
            <a:off x="3530864" y="3044845"/>
            <a:ext cx="335090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5 Grupo"/>
          <p:cNvGrpSpPr/>
          <p:nvPr/>
        </p:nvGrpSpPr>
        <p:grpSpPr>
          <a:xfrm>
            <a:off x="693311" y="2792817"/>
            <a:ext cx="1296144" cy="504056"/>
            <a:chOff x="1047760" y="2924944"/>
            <a:chExt cx="1296144" cy="504056"/>
          </a:xfrm>
        </p:grpSpPr>
        <p:sp>
          <p:nvSpPr>
            <p:cNvPr id="7" name="6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2248888" y="2792817"/>
            <a:ext cx="1296144" cy="504056"/>
            <a:chOff x="1047760" y="2924944"/>
            <a:chExt cx="1296144" cy="504056"/>
          </a:xfrm>
        </p:grpSpPr>
        <p:sp>
          <p:nvSpPr>
            <p:cNvPr id="13" name="12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3865954" y="2792817"/>
            <a:ext cx="1296144" cy="504056"/>
            <a:chOff x="1047760" y="2924944"/>
            <a:chExt cx="1296144" cy="504056"/>
          </a:xfrm>
        </p:grpSpPr>
        <p:sp>
          <p:nvSpPr>
            <p:cNvPr id="19" name="18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7010896" y="2792817"/>
            <a:ext cx="1296144" cy="504056"/>
            <a:chOff x="1047760" y="2924944"/>
            <a:chExt cx="1296144" cy="504056"/>
          </a:xfrm>
        </p:grpSpPr>
        <p:sp>
          <p:nvSpPr>
            <p:cNvPr id="25" name="24 Rectángulo"/>
            <p:cNvSpPr/>
            <p:nvPr/>
          </p:nvSpPr>
          <p:spPr>
            <a:xfrm>
              <a:off x="1047760" y="2924944"/>
              <a:ext cx="1296144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25 Rectángulo"/>
            <p:cNvSpPr/>
            <p:nvPr/>
          </p:nvSpPr>
          <p:spPr>
            <a:xfrm>
              <a:off x="1691680" y="2924944"/>
              <a:ext cx="652224" cy="50405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1705847" y="2992306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next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0" name="29 Conector recto de flecha"/>
          <p:cNvCxnSpPr/>
          <p:nvPr/>
        </p:nvCxnSpPr>
        <p:spPr>
          <a:xfrm>
            <a:off x="5162098" y="3015769"/>
            <a:ext cx="259433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6751463" y="3044845"/>
            <a:ext cx="259433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668826" y="2423485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33" name="32 Conector recto de flecha"/>
          <p:cNvCxnSpPr/>
          <p:nvPr/>
        </p:nvCxnSpPr>
        <p:spPr>
          <a:xfrm>
            <a:off x="8307040" y="3044845"/>
            <a:ext cx="259433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5788804" y="287764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…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5" name="34 Conector recto"/>
          <p:cNvCxnSpPr/>
          <p:nvPr/>
        </p:nvCxnSpPr>
        <p:spPr>
          <a:xfrm>
            <a:off x="8566473" y="2877644"/>
            <a:ext cx="276817" cy="36933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flipV="1">
            <a:off x="8566473" y="2877644"/>
            <a:ext cx="276817" cy="36933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1868830" y="3861880"/>
            <a:ext cx="327525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while ( </a:t>
            </a:r>
            <a:r>
              <a:rPr lang="en-US" sz="1600" dirty="0" err="1" smtClean="0"/>
              <a:t>node.next</a:t>
            </a:r>
            <a:r>
              <a:rPr lang="en-US" sz="1600" dirty="0" smtClean="0"/>
              <a:t> ) {</a:t>
            </a:r>
          </a:p>
          <a:p>
            <a:r>
              <a:rPr lang="en-US" sz="1600" dirty="0" smtClean="0"/>
              <a:t>if ( </a:t>
            </a:r>
            <a:r>
              <a:rPr lang="en-US" sz="1600" dirty="0" err="1" smtClean="0"/>
              <a:t>node.key</a:t>
            </a:r>
            <a:r>
              <a:rPr lang="en-US" sz="1600" dirty="0" smtClean="0"/>
              <a:t> == </a:t>
            </a:r>
            <a:r>
              <a:rPr lang="en-US" sz="1600" dirty="0" err="1" smtClean="0"/>
              <a:t>node.next.key</a:t>
            </a:r>
            <a:r>
              <a:rPr lang="en-US" sz="1600" dirty="0" smtClean="0"/>
              <a:t>) ) {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</a:t>
            </a:r>
            <a:r>
              <a:rPr lang="en-US" sz="1600" dirty="0" err="1" smtClean="0"/>
              <a:t>node.next</a:t>
            </a:r>
            <a:r>
              <a:rPr lang="en-US" sz="1600" dirty="0" smtClean="0"/>
              <a:t> = </a:t>
            </a:r>
            <a:r>
              <a:rPr lang="en-US" sz="1600" dirty="0" err="1" smtClean="0"/>
              <a:t>node.next.next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  } else {</a:t>
            </a:r>
          </a:p>
          <a:p>
            <a:r>
              <a:rPr lang="en-US" sz="1600" dirty="0" smtClean="0"/>
              <a:t>     node = </a:t>
            </a:r>
            <a:r>
              <a:rPr lang="en-US" sz="1600" dirty="0" err="1" smtClean="0"/>
              <a:t>node.next</a:t>
            </a:r>
            <a:r>
              <a:rPr lang="en-US" sz="1600" dirty="0" smtClean="0"/>
              <a:t>;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}</a:t>
            </a:r>
          </a:p>
          <a:p>
            <a:r>
              <a:rPr lang="en-US" sz="1600" dirty="0" smtClean="0"/>
              <a:t>}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37</a:t>
            </a:fld>
            <a:endParaRPr lang="es-ES"/>
          </a:p>
        </p:txBody>
      </p:sp>
      <p:sp>
        <p:nvSpPr>
          <p:cNvPr id="15" name="1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409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Analysis big-Oh</a:t>
            </a:r>
            <a:br>
              <a:rPr lang="en-US" dirty="0" smtClean="0"/>
            </a:br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340768"/>
            <a:ext cx="8579296" cy="271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>
            <a:lvl1pPr marL="203200" indent="-203200" algn="l" rtl="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685800" indent="-1905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SzPct val="100000"/>
              <a:buChar char="•"/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257300" indent="-3429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SzPct val="100000"/>
              <a:buChar char="-"/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7145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1717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628900" indent="-3429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3086100" indent="-3429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543300" indent="-3429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4000500" indent="-3429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endParaRPr lang="en-US" altLang="zh-CN" sz="2000" dirty="0" smtClean="0">
              <a:ea typeface="宋体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000" dirty="0" smtClean="0">
                <a:ea typeface="宋体" pitchFamily="2" charset="-122"/>
              </a:rPr>
              <a:t>PROGRAM			OPERATIONS			STEPS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000" dirty="0" err="1" smtClean="0">
                <a:ea typeface="宋体" pitchFamily="2" charset="-122"/>
              </a:rPr>
              <a:t>int</a:t>
            </a:r>
            <a:r>
              <a:rPr lang="en-US" altLang="zh-CN" sz="2000" dirty="0" smtClean="0">
                <a:ea typeface="宋体" pitchFamily="2" charset="-122"/>
              </a:rPr>
              <a:t> sum = 0;			1 assignment			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000" dirty="0" smtClean="0">
                <a:ea typeface="宋体" pitchFamily="2" charset="-122"/>
              </a:rPr>
              <a:t>for (</a:t>
            </a:r>
            <a:r>
              <a:rPr lang="en-US" altLang="zh-CN" sz="2000" dirty="0" err="1" smtClean="0">
                <a:ea typeface="宋体" pitchFamily="2" charset="-122"/>
              </a:rPr>
              <a:t>i</a:t>
            </a:r>
            <a:r>
              <a:rPr lang="en-US" altLang="zh-CN" sz="2000" dirty="0" smtClean="0">
                <a:ea typeface="宋体" pitchFamily="2" charset="-122"/>
              </a:rPr>
              <a:t>=0;i&lt;128;i=++)		</a:t>
            </a:r>
            <a:r>
              <a:rPr lang="en-US" altLang="zh-CN" sz="2000" dirty="0" err="1" smtClean="0">
                <a:ea typeface="宋体" pitchFamily="2" charset="-122"/>
              </a:rPr>
              <a:t>i</a:t>
            </a:r>
            <a:r>
              <a:rPr lang="en-US" altLang="zh-CN" sz="2000" dirty="0" smtClean="0">
                <a:ea typeface="宋体" pitchFamily="2" charset="-122"/>
              </a:rPr>
              <a:t> =1, 2, 3, 4 … 128		128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000" dirty="0" smtClean="0">
                <a:ea typeface="宋体" pitchFamily="2" charset="-122"/>
              </a:rPr>
              <a:t>	for (j = 128; j&gt;0; j=j/2)		j = 128,64,32,16,8,4,2,1		log</a:t>
            </a:r>
            <a:r>
              <a:rPr lang="en-US" altLang="zh-CN" sz="2000" baseline="-25000" dirty="0" smtClean="0">
                <a:ea typeface="宋体" pitchFamily="2" charset="-122"/>
              </a:rPr>
              <a:t>2</a:t>
            </a:r>
            <a:r>
              <a:rPr lang="en-US" altLang="zh-CN" sz="2000" dirty="0" smtClean="0">
                <a:ea typeface="宋体" pitchFamily="2" charset="-122"/>
              </a:rPr>
              <a:t>128+1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000" dirty="0" smtClean="0">
                <a:ea typeface="宋体" pitchFamily="2" charset="-122"/>
              </a:rPr>
              <a:t>		sum = sum + a[</a:t>
            </a:r>
            <a:r>
              <a:rPr lang="en-US" altLang="zh-CN" sz="2000" dirty="0" err="1" smtClean="0">
                <a:ea typeface="宋体" pitchFamily="2" charset="-122"/>
              </a:rPr>
              <a:t>i</a:t>
            </a:r>
            <a:r>
              <a:rPr lang="en-US" altLang="zh-CN" sz="2000" dirty="0" smtClean="0">
                <a:ea typeface="宋体" pitchFamily="2" charset="-122"/>
              </a:rPr>
              <a:t>][j];	1 addition, 1 assignment	2</a:t>
            </a:r>
          </a:p>
        </p:txBody>
      </p:sp>
      <p:grpSp>
        <p:nvGrpSpPr>
          <p:cNvPr id="15" name="14 Grupo"/>
          <p:cNvGrpSpPr/>
          <p:nvPr/>
        </p:nvGrpSpPr>
        <p:grpSpPr>
          <a:xfrm>
            <a:off x="6876256" y="4001736"/>
            <a:ext cx="2186817" cy="649659"/>
            <a:chOff x="6876256" y="4001736"/>
            <a:chExt cx="2186817" cy="649659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7694921" y="4001736"/>
              <a:ext cx="12241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6 CuadroTexto"/>
            <p:cNvSpPr txBox="1"/>
            <p:nvPr/>
          </p:nvSpPr>
          <p:spPr>
            <a:xfrm>
              <a:off x="6876256" y="4005064"/>
              <a:ext cx="218681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ea typeface="宋体" pitchFamily="2" charset="-122"/>
                </a:rPr>
                <a:t>1+128*(log</a:t>
              </a:r>
              <a:r>
                <a:rPr lang="en-US" altLang="zh-CN" baseline="-25000" dirty="0" smtClean="0">
                  <a:ea typeface="宋体" pitchFamily="2" charset="-122"/>
                </a:rPr>
                <a:t>2</a:t>
              </a:r>
              <a:r>
                <a:rPr lang="en-US" altLang="zh-CN" dirty="0" smtClean="0">
                  <a:ea typeface="宋体" pitchFamily="2" charset="-122"/>
                </a:rPr>
                <a:t>128+1)*2</a:t>
              </a:r>
              <a:endParaRPr lang="en-US" altLang="zh-CN" dirty="0">
                <a:ea typeface="宋体" pitchFamily="2" charset="-122"/>
              </a:endParaRPr>
            </a:p>
            <a:p>
              <a:endParaRPr lang="en-US" dirty="0"/>
            </a:p>
          </p:txBody>
        </p:sp>
      </p:grpSp>
      <p:sp>
        <p:nvSpPr>
          <p:cNvPr id="8" name="7 CuadroTexto"/>
          <p:cNvSpPr txBox="1"/>
          <p:nvPr/>
        </p:nvSpPr>
        <p:spPr>
          <a:xfrm>
            <a:off x="539552" y="4825752"/>
            <a:ext cx="75136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general we have an arbitrary number “n” instead of 128,  in that case:</a:t>
            </a:r>
            <a:br>
              <a:rPr lang="en-US" dirty="0" smtClean="0"/>
            </a:br>
            <a:endParaRPr lang="en-US" dirty="0" smtClean="0"/>
          </a:p>
          <a:p>
            <a:r>
              <a:rPr lang="en-US" altLang="zh-CN" dirty="0" smtClean="0">
                <a:ea typeface="宋体" pitchFamily="2" charset="-122"/>
              </a:rPr>
              <a:t>			1+n*(log</a:t>
            </a:r>
            <a:r>
              <a:rPr lang="en-US" altLang="zh-CN" baseline="-25000" dirty="0" smtClean="0">
                <a:ea typeface="宋体" pitchFamily="2" charset="-122"/>
              </a:rPr>
              <a:t>2</a:t>
            </a:r>
            <a:r>
              <a:rPr lang="en-US" altLang="zh-CN" dirty="0" smtClean="0">
                <a:ea typeface="宋体" pitchFamily="2" charset="-122"/>
              </a:rPr>
              <a:t>n+1</a:t>
            </a:r>
            <a:r>
              <a:rPr lang="en-US" altLang="zh-CN" dirty="0">
                <a:ea typeface="宋体" pitchFamily="2" charset="-122"/>
              </a:rPr>
              <a:t>)*</a:t>
            </a:r>
            <a:r>
              <a:rPr lang="en-US" altLang="zh-CN" dirty="0" smtClean="0">
                <a:ea typeface="宋体" pitchFamily="2" charset="-122"/>
              </a:rPr>
              <a:t>2</a:t>
            </a:r>
            <a:endParaRPr lang="en-US" altLang="zh-CN" dirty="0">
              <a:ea typeface="宋体" pitchFamily="2" charset="-122"/>
            </a:endParaRPr>
          </a:p>
          <a:p>
            <a:r>
              <a:rPr lang="en-US" dirty="0" smtClean="0"/>
              <a:t>			1+2n+2n*log</a:t>
            </a:r>
            <a:r>
              <a:rPr lang="en-US" baseline="-25000" dirty="0" smtClean="0"/>
              <a:t>2</a:t>
            </a:r>
            <a:r>
              <a:rPr lang="en-US" dirty="0" smtClean="0"/>
              <a:t>n</a:t>
            </a:r>
          </a:p>
          <a:p>
            <a:endParaRPr lang="en-US" dirty="0"/>
          </a:p>
        </p:txBody>
      </p:sp>
      <p:grpSp>
        <p:nvGrpSpPr>
          <p:cNvPr id="14" name="13 Grupo"/>
          <p:cNvGrpSpPr/>
          <p:nvPr/>
        </p:nvGrpSpPr>
        <p:grpSpPr>
          <a:xfrm>
            <a:off x="539552" y="4489404"/>
            <a:ext cx="7883890" cy="451764"/>
            <a:chOff x="539552" y="4489404"/>
            <a:chExt cx="7883890" cy="451764"/>
          </a:xfrm>
        </p:grpSpPr>
        <p:sp>
          <p:nvSpPr>
            <p:cNvPr id="9" name="8 CuadroTexto"/>
            <p:cNvSpPr txBox="1"/>
            <p:nvPr/>
          </p:nvSpPr>
          <p:spPr>
            <a:xfrm>
              <a:off x="539552" y="4489404"/>
              <a:ext cx="78838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n could be the </a:t>
              </a:r>
              <a:r>
                <a:rPr lang="en-US" dirty="0">
                  <a:solidFill>
                    <a:srgbClr val="FF0000"/>
                  </a:solidFill>
                </a:rPr>
                <a:t>size of the stack, queue, list or the dimension of a matrix, etc</a:t>
              </a:r>
              <a:r>
                <a:rPr lang="en-US" dirty="0" smtClean="0">
                  <a:solidFill>
                    <a:srgbClr val="FF0000"/>
                  </a:solidFill>
                </a:rPr>
                <a:t>.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10 Conector recto de flecha"/>
            <p:cNvCxnSpPr/>
            <p:nvPr/>
          </p:nvCxnSpPr>
          <p:spPr>
            <a:xfrm flipV="1">
              <a:off x="4932040" y="4797152"/>
              <a:ext cx="0" cy="144016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11 Cerrar llave"/>
          <p:cNvSpPr/>
          <p:nvPr/>
        </p:nvSpPr>
        <p:spPr>
          <a:xfrm>
            <a:off x="5148064" y="5329808"/>
            <a:ext cx="288032" cy="720080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CuadroTexto"/>
          <p:cNvSpPr txBox="1"/>
          <p:nvPr/>
        </p:nvSpPr>
        <p:spPr>
          <a:xfrm>
            <a:off x="5436096" y="5331048"/>
            <a:ext cx="34908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can we simplify the  expression?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YES!, By using big-Oh notation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we can specify the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asymptotic</a:t>
            </a:r>
          </a:p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complexity</a:t>
            </a:r>
            <a:r>
              <a:rPr lang="en-US" dirty="0" smtClean="0">
                <a:solidFill>
                  <a:srgbClr val="FF0000"/>
                </a:solidFill>
              </a:rPr>
              <a:t> of the algorithm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139952" y="3645024"/>
            <a:ext cx="4167037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Rectángulo"/>
          <p:cNvSpPr/>
          <p:nvPr/>
        </p:nvSpPr>
        <p:spPr>
          <a:xfrm>
            <a:off x="4120730" y="3212976"/>
            <a:ext cx="4798327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Rectángulo"/>
          <p:cNvSpPr/>
          <p:nvPr/>
        </p:nvSpPr>
        <p:spPr>
          <a:xfrm>
            <a:off x="3995936" y="2636912"/>
            <a:ext cx="4798327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4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418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3" grpId="0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Analysis big-Oh</a:t>
            </a:r>
            <a:br>
              <a:rPr lang="en-US" dirty="0" smtClean="0"/>
            </a:br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Given functions f(n) and g(n):</a:t>
            </a:r>
          </a:p>
          <a:p>
            <a:endParaRPr lang="en-US" sz="2800" dirty="0" smtClean="0"/>
          </a:p>
          <a:p>
            <a:pPr lvl="1"/>
            <a:r>
              <a:rPr lang="en-US" sz="2000" dirty="0" smtClean="0"/>
              <a:t>f(n) is said to be O(g(n)) 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if and only if</a:t>
            </a:r>
          </a:p>
          <a:p>
            <a:pPr lvl="2"/>
            <a:r>
              <a:rPr lang="en-US" sz="2000" dirty="0" smtClean="0"/>
              <a:t>there are (exist) 2 positive constants, C&gt;0 and N&gt;0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such that</a:t>
            </a:r>
          </a:p>
          <a:p>
            <a:pPr lvl="2"/>
            <a:r>
              <a:rPr lang="en-US" sz="2000" dirty="0" smtClean="0"/>
              <a:t>f(n) ≤ Cg(n)      for every n&gt;N</a:t>
            </a:r>
            <a:endParaRPr lang="en-US" sz="2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029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Analysis big-Oh</a:t>
            </a:r>
            <a:br>
              <a:rPr lang="en-US" dirty="0" smtClean="0"/>
            </a:br>
            <a:r>
              <a:rPr lang="en-US" dirty="0" smtClean="0"/>
              <a:t>Example of definition usage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endParaRPr lang="en-US" sz="2800" dirty="0" smtClean="0"/>
              </a:p>
              <a:p>
                <a:r>
                  <a:rPr lang="en-US" sz="2800" dirty="0" smtClean="0"/>
                  <a:t>Demonstrate (prove, show) that :</a:t>
                </a:r>
              </a:p>
              <a:p>
                <a:pPr marL="457200" lvl="1" indent="0">
                  <a:buNone/>
                </a:pPr>
                <a:r>
                  <a:rPr lang="en-US" sz="2000" dirty="0" smtClean="0"/>
                  <a:t>	1+2n+2n*log</a:t>
                </a:r>
                <a:r>
                  <a:rPr lang="en-US" sz="2000" baseline="-25000" dirty="0" smtClean="0"/>
                  <a:t>2</a:t>
                </a:r>
                <a:r>
                  <a:rPr lang="en-US" sz="2000" dirty="0" smtClean="0"/>
                  <a:t>n   is   O(n*log</a:t>
                </a:r>
                <a:r>
                  <a:rPr lang="en-US" sz="2000" baseline="-25000" dirty="0" smtClean="0"/>
                  <a:t>2</a:t>
                </a:r>
                <a:r>
                  <a:rPr lang="en-US" sz="2000" dirty="0" smtClean="0"/>
                  <a:t>n)</a:t>
                </a:r>
                <a:endParaRPr lang="en-US" sz="2000" dirty="0"/>
              </a:p>
              <a:p>
                <a:pPr marL="457200" lvl="1" indent="0">
                  <a:buNone/>
                </a:pPr>
                <a:endParaRPr lang="en-US" sz="2000" dirty="0" smtClean="0"/>
              </a:p>
              <a:p>
                <a:pPr marL="457200" lvl="1" indent="0">
                  <a:buNone/>
                </a:pPr>
                <a:endParaRPr lang="en-US" sz="2000" dirty="0" smtClean="0"/>
              </a:p>
              <a:p>
                <a:pPr marL="457200" lvl="1" indent="0">
                  <a:buNone/>
                </a:pPr>
                <a:endParaRPr lang="en-US" sz="2000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1+2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+2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𝐶𝑛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𝑙𝑜𝑔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1+2</m:t>
                      </m:r>
                      <m:r>
                        <a:rPr lang="en-US" sz="2000" i="1">
                          <a:latin typeface="Cambria Math"/>
                        </a:rPr>
                        <m:t>𝑛</m:t>
                      </m:r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≤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𝑙𝑜𝑔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sz="2000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𝑙𝑜𝑔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d>
                            </m:den>
                          </m:f>
                        </m:e>
                      </m:box>
                      <m:r>
                        <a:rPr lang="en-US" sz="2000" i="1">
                          <a:latin typeface="Cambria Math"/>
                        </a:rPr>
                        <m:t>+</m:t>
                      </m:r>
                      <m:box>
                        <m:box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𝑙𝑜𝑔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d>
                            </m:den>
                          </m:f>
                        </m:e>
                      </m:box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latin typeface="Cambria Math"/>
                        </a:rPr>
                        <m:t>2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r>
                  <a:rPr lang="en-US" sz="2000" dirty="0">
                    <a:ea typeface="Cambria Math"/>
                  </a:rPr>
                  <a:t/>
                </a:r>
                <a:br>
                  <a:rPr lang="en-US" sz="2000" dirty="0">
                    <a:ea typeface="Cambria Math"/>
                  </a:rPr>
                </a:br>
                <a:r>
                  <a:rPr lang="en-US" sz="2000" dirty="0">
                    <a:ea typeface="Cambria Math"/>
                  </a:rPr>
                  <a:t/>
                </a:r>
                <a:br>
                  <a:rPr lang="en-US" sz="2000" dirty="0">
                    <a:ea typeface="Cambria Math"/>
                  </a:rPr>
                </a:br>
                <a:r>
                  <a:rPr lang="en-US" sz="2000" dirty="0" smtClean="0">
                    <a:ea typeface="Cambria Math"/>
                  </a:rPr>
                  <a:t>	1) if n=1       =&gt;    1/0+1/0+2 = ∞ </a:t>
                </a:r>
                <a:r>
                  <a:rPr lang="en-US" sz="2000" dirty="0" smtClean="0"/>
                  <a:t>≤ C. (conclude nothing)</a:t>
                </a:r>
              </a:p>
              <a:p>
                <a:pPr marL="457200" lvl="1" indent="0">
                  <a:buNone/>
                </a:pPr>
                <a:r>
                  <a:rPr lang="en-US" sz="2000" b="0" dirty="0">
                    <a:ea typeface="Cambria Math"/>
                  </a:rPr>
                  <a:t>	</a:t>
                </a:r>
                <a:r>
                  <a:rPr lang="en-US" sz="2000" b="0" dirty="0" smtClean="0">
                    <a:ea typeface="Cambria Math"/>
                  </a:rPr>
                  <a:t>2) if n=32     =&gt;     1/(2*32*5)+1/32+2 = 2.203125 </a:t>
                </a:r>
                <a:r>
                  <a:rPr lang="en-US" sz="2000" dirty="0"/>
                  <a:t>≤ C</a:t>
                </a:r>
                <a:endParaRPr lang="en-US" sz="2000" b="0" dirty="0" smtClean="0">
                  <a:ea typeface="Cambria Math"/>
                </a:endParaRPr>
              </a:p>
              <a:p>
                <a:pPr marL="457200" lvl="1" indent="0">
                  <a:buNone/>
                </a:pPr>
                <a:endParaRPr lang="en-US" sz="2000" dirty="0" smtClean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CuadroTexto"/>
          <p:cNvSpPr txBox="1"/>
          <p:nvPr/>
        </p:nvSpPr>
        <p:spPr>
          <a:xfrm>
            <a:off x="2641355" y="1593752"/>
            <a:ext cx="119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keywords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4 Cerrar llave"/>
          <p:cNvSpPr/>
          <p:nvPr/>
        </p:nvSpPr>
        <p:spPr>
          <a:xfrm rot="16200000">
            <a:off x="3059832" y="-315415"/>
            <a:ext cx="288032" cy="4752528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CuadroTexto"/>
          <p:cNvSpPr txBox="1"/>
          <p:nvPr/>
        </p:nvSpPr>
        <p:spPr>
          <a:xfrm>
            <a:off x="1691680" y="3100318"/>
            <a:ext cx="3700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f(n) is given             g(n) is given  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6 Cerrar llave"/>
          <p:cNvSpPr/>
          <p:nvPr/>
        </p:nvSpPr>
        <p:spPr>
          <a:xfrm rot="5400000">
            <a:off x="2218934" y="2060953"/>
            <a:ext cx="288032" cy="1814053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Cerrar llave"/>
          <p:cNvSpPr/>
          <p:nvPr/>
        </p:nvSpPr>
        <p:spPr>
          <a:xfrm rot="5400000">
            <a:off x="4319972" y="2272226"/>
            <a:ext cx="288032" cy="1368153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Cerrar llave"/>
          <p:cNvSpPr/>
          <p:nvPr/>
        </p:nvSpPr>
        <p:spPr>
          <a:xfrm>
            <a:off x="5856312" y="4410030"/>
            <a:ext cx="144016" cy="4320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CuadroTexto"/>
          <p:cNvSpPr txBox="1"/>
          <p:nvPr/>
        </p:nvSpPr>
        <p:spPr>
          <a:xfrm>
            <a:off x="6000328" y="4472746"/>
            <a:ext cx="3042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Relationship between C &amp; n</a:t>
            </a:r>
            <a:endParaRPr lang="en-US" dirty="0"/>
          </a:p>
        </p:txBody>
      </p:sp>
      <p:sp>
        <p:nvSpPr>
          <p:cNvPr id="11" name="10 Cerrar llave"/>
          <p:cNvSpPr/>
          <p:nvPr/>
        </p:nvSpPr>
        <p:spPr>
          <a:xfrm rot="5400000">
            <a:off x="6691331" y="5042254"/>
            <a:ext cx="288032" cy="1814053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CuadroTexto"/>
          <p:cNvSpPr txBox="1"/>
          <p:nvPr/>
        </p:nvSpPr>
        <p:spPr>
          <a:xfrm>
            <a:off x="5907320" y="6104975"/>
            <a:ext cx="19752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O(n*log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) is true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for C=3 and n≥32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293779" y="5107021"/>
            <a:ext cx="6974732" cy="8422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6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377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 animBg="1"/>
      <p:bldP spid="9" grpId="0" animBg="1"/>
      <p:bldP spid="10" grpId="0"/>
      <p:bldP spid="11" grpId="0" animBg="1"/>
      <p:bldP spid="12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big-Oh </a:t>
            </a:r>
            <a:br>
              <a:rPr lang="en-US" dirty="0" smtClean="0"/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Q1 exam1 Fall 2011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State the asymptotic complexity of: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 smtClean="0"/>
              <a:t>Print out middle element of an array of size n</a:t>
            </a:r>
          </a:p>
          <a:p>
            <a:pPr marL="514350" indent="-514350">
              <a:buFont typeface="+mj-lt"/>
              <a:buAutoNum type="romanL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9" name="18 Grupo"/>
          <p:cNvGrpSpPr/>
          <p:nvPr/>
        </p:nvGrpSpPr>
        <p:grpSpPr>
          <a:xfrm>
            <a:off x="1907704" y="1926123"/>
            <a:ext cx="3456384" cy="529391"/>
            <a:chOff x="1907704" y="1926123"/>
            <a:chExt cx="3456384" cy="529391"/>
          </a:xfrm>
        </p:grpSpPr>
        <p:sp>
          <p:nvSpPr>
            <p:cNvPr id="4" name="3 Cerrar llave"/>
            <p:cNvSpPr/>
            <p:nvPr/>
          </p:nvSpPr>
          <p:spPr>
            <a:xfrm rot="5400000">
              <a:off x="3491880" y="341947"/>
              <a:ext cx="288032" cy="3456384"/>
            </a:xfrm>
            <a:prstGeom prst="rightBrac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3185291" y="2086182"/>
              <a:ext cx="9012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big-Oh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19 Grupo"/>
          <p:cNvGrpSpPr/>
          <p:nvPr/>
        </p:nvGrpSpPr>
        <p:grpSpPr>
          <a:xfrm>
            <a:off x="5363306" y="2708920"/>
            <a:ext cx="2521844" cy="930027"/>
            <a:chOff x="5363306" y="2708920"/>
            <a:chExt cx="2521844" cy="930027"/>
          </a:xfrm>
        </p:grpSpPr>
        <p:sp>
          <p:nvSpPr>
            <p:cNvPr id="6" name="5 Cerrar llave"/>
            <p:cNvSpPr/>
            <p:nvPr/>
          </p:nvSpPr>
          <p:spPr>
            <a:xfrm rot="5400000">
              <a:off x="6480212" y="1808820"/>
              <a:ext cx="288032" cy="2088232"/>
            </a:xfrm>
            <a:prstGeom prst="rightBrac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5363306" y="2992616"/>
              <a:ext cx="252184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a</a:t>
              </a:r>
              <a:r>
                <a:rPr lang="en-US" dirty="0" smtClean="0">
                  <a:solidFill>
                    <a:srgbClr val="FF0000"/>
                  </a:solidFill>
                </a:rPr>
                <a:t>rrays allow access to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any position </a:t>
              </a:r>
              <a:r>
                <a:rPr lang="en-US" dirty="0" smtClean="0">
                  <a:solidFill>
                    <a:srgbClr val="FF0000"/>
                  </a:solidFill>
                </a:rPr>
                <a:t>randomly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2339752" y="2455514"/>
            <a:ext cx="3023554" cy="860268"/>
            <a:chOff x="2339752" y="2455514"/>
            <a:chExt cx="3023554" cy="860268"/>
          </a:xfrm>
        </p:grpSpPr>
        <p:cxnSp>
          <p:nvCxnSpPr>
            <p:cNvPr id="16" name="15 Conector angular"/>
            <p:cNvCxnSpPr>
              <a:stCxn id="7" idx="1"/>
              <a:endCxn id="17" idx="2"/>
            </p:cNvCxnSpPr>
            <p:nvPr/>
          </p:nvCxnSpPr>
          <p:spPr>
            <a:xfrm rot="10800000">
              <a:off x="3527884" y="2852936"/>
              <a:ext cx="1835422" cy="462846"/>
            </a:xfrm>
            <a:prstGeom prst="bentConnector2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Rectángulo"/>
            <p:cNvSpPr/>
            <p:nvPr/>
          </p:nvSpPr>
          <p:spPr>
            <a:xfrm>
              <a:off x="2339752" y="2455514"/>
              <a:ext cx="2376264" cy="397422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31 Flecha derecha"/>
          <p:cNvSpPr/>
          <p:nvPr/>
        </p:nvSpPr>
        <p:spPr>
          <a:xfrm>
            <a:off x="5076056" y="4853933"/>
            <a:ext cx="648072" cy="3752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CuadroTexto"/>
          <p:cNvSpPr txBox="1"/>
          <p:nvPr/>
        </p:nvSpPr>
        <p:spPr>
          <a:xfrm>
            <a:off x="6084168" y="4582037"/>
            <a:ext cx="15584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Solution is: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r>
              <a:rPr lang="en-US" b="1" dirty="0" smtClean="0"/>
              <a:t>O(1)</a:t>
            </a:r>
            <a:endParaRPr lang="en-US" b="1" dirty="0"/>
          </a:p>
        </p:txBody>
      </p:sp>
      <p:grpSp>
        <p:nvGrpSpPr>
          <p:cNvPr id="35" name="34 Grupo"/>
          <p:cNvGrpSpPr/>
          <p:nvPr/>
        </p:nvGrpSpPr>
        <p:grpSpPr>
          <a:xfrm>
            <a:off x="792088" y="3853460"/>
            <a:ext cx="4572000" cy="2227642"/>
            <a:chOff x="792088" y="3853460"/>
            <a:chExt cx="4572000" cy="2227642"/>
          </a:xfrm>
        </p:grpSpPr>
        <p:grpSp>
          <p:nvGrpSpPr>
            <p:cNvPr id="22" name="21 Grupo"/>
            <p:cNvGrpSpPr/>
            <p:nvPr/>
          </p:nvGrpSpPr>
          <p:grpSpPr>
            <a:xfrm>
              <a:off x="2095654" y="4222792"/>
              <a:ext cx="2007510" cy="1105332"/>
              <a:chOff x="2411760" y="1667085"/>
              <a:chExt cx="4457388" cy="2265971"/>
            </a:xfrm>
          </p:grpSpPr>
          <p:pic>
            <p:nvPicPr>
              <p:cNvPr id="23" name="Picture 2" descr="C:\Program Files\Microsoft Office\MEDIA\CAGCAT10\j0292982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11760" y="2156113"/>
                <a:ext cx="1800200" cy="17769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4" name="23 Multidocumento"/>
              <p:cNvSpPr/>
              <p:nvPr/>
            </p:nvSpPr>
            <p:spPr>
              <a:xfrm>
                <a:off x="5796136" y="2024844"/>
                <a:ext cx="812604" cy="936104"/>
              </a:xfrm>
              <a:prstGeom prst="flowChartMultidocumen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24 Multidocumento"/>
              <p:cNvSpPr/>
              <p:nvPr/>
            </p:nvSpPr>
            <p:spPr>
              <a:xfrm>
                <a:off x="5359458" y="2600908"/>
                <a:ext cx="812604" cy="936104"/>
              </a:xfrm>
              <a:prstGeom prst="flowChartMultidocumen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25 Flecha derecha"/>
              <p:cNvSpPr/>
              <p:nvPr/>
            </p:nvSpPr>
            <p:spPr>
              <a:xfrm>
                <a:off x="4283968" y="2314208"/>
                <a:ext cx="1008112" cy="178688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 flipV="1">
                <a:off x="5489906" y="2204864"/>
                <a:ext cx="306230" cy="396044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5701005" y="1667085"/>
                <a:ext cx="1168143" cy="410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Memory</a:t>
                </a:r>
                <a:endParaRPr lang="en-US" sz="700" dirty="0"/>
              </a:p>
            </p:txBody>
          </p:sp>
          <p:sp>
            <p:nvSpPr>
              <p:cNvPr id="29" name="28 CuadroTexto"/>
              <p:cNvSpPr txBox="1"/>
              <p:nvPr/>
            </p:nvSpPr>
            <p:spPr>
              <a:xfrm>
                <a:off x="2496411" y="1671503"/>
                <a:ext cx="1855074" cy="4416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 smtClean="0"/>
                  <a:t>Your program</a:t>
                </a:r>
                <a:endParaRPr lang="en-US" sz="800" dirty="0"/>
              </a:p>
            </p:txBody>
          </p:sp>
        </p:grpSp>
        <p:sp>
          <p:nvSpPr>
            <p:cNvPr id="31" name="30 Rectángulo"/>
            <p:cNvSpPr/>
            <p:nvPr/>
          </p:nvSpPr>
          <p:spPr>
            <a:xfrm>
              <a:off x="792088" y="5373216"/>
              <a:ext cx="4572000" cy="70788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800100" lvl="1" indent="-342900">
                <a:buFont typeface="Courier New" pitchFamily="49" charset="0"/>
                <a:buChar char="o"/>
              </a:pPr>
              <a:r>
                <a:rPr lang="en-US" sz="2000" dirty="0"/>
                <a:t>All memory accesses takes 1 unit time</a:t>
              </a:r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1359222" y="3853460"/>
              <a:ext cx="739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recall</a:t>
              </a:r>
              <a:endParaRPr lang="en-US" dirty="0"/>
            </a:p>
          </p:txBody>
        </p:sp>
      </p:grp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7959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big-Oh </a:t>
            </a:r>
            <a:br>
              <a:rPr lang="en-US" dirty="0" smtClean="0"/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Q1 exam1 Fall 2011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LcPeriod" startAt="2"/>
            </a:pPr>
            <a:r>
              <a:rPr lang="en-US" dirty="0" smtClean="0"/>
              <a:t>Print out the middle element of a linked list of size n</a:t>
            </a:r>
            <a:endParaRPr lang="en-US" dirty="0"/>
          </a:p>
        </p:txBody>
      </p:sp>
      <p:grpSp>
        <p:nvGrpSpPr>
          <p:cNvPr id="13" name="12 Grupo"/>
          <p:cNvGrpSpPr/>
          <p:nvPr/>
        </p:nvGrpSpPr>
        <p:grpSpPr>
          <a:xfrm>
            <a:off x="5844097" y="1979548"/>
            <a:ext cx="1984839" cy="657364"/>
            <a:chOff x="5847441" y="2708920"/>
            <a:chExt cx="1984839" cy="657364"/>
          </a:xfrm>
        </p:grpSpPr>
        <p:sp>
          <p:nvSpPr>
            <p:cNvPr id="14" name="13 Cerrar llave"/>
            <p:cNvSpPr/>
            <p:nvPr/>
          </p:nvSpPr>
          <p:spPr>
            <a:xfrm rot="5400000">
              <a:off x="6524901" y="2195397"/>
              <a:ext cx="288032" cy="1315078"/>
            </a:xfrm>
            <a:prstGeom prst="rightBrac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5847441" y="2996952"/>
              <a:ext cx="19848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recall a linked list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8" name="57 Grupo"/>
          <p:cNvGrpSpPr/>
          <p:nvPr/>
        </p:nvGrpSpPr>
        <p:grpSpPr>
          <a:xfrm>
            <a:off x="697162" y="2957582"/>
            <a:ext cx="7638214" cy="1826116"/>
            <a:chOff x="697162" y="2957582"/>
            <a:chExt cx="7638214" cy="1826116"/>
          </a:xfrm>
        </p:grpSpPr>
        <p:cxnSp>
          <p:nvCxnSpPr>
            <p:cNvPr id="42" name="41 Conector recto de flecha"/>
            <p:cNvCxnSpPr>
              <a:stCxn id="18" idx="3"/>
              <a:endCxn id="24" idx="1"/>
            </p:cNvCxnSpPr>
            <p:nvPr/>
          </p:nvCxnSpPr>
          <p:spPr>
            <a:xfrm>
              <a:off x="2017791" y="3578942"/>
              <a:ext cx="259433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Conector recto de flecha"/>
            <p:cNvCxnSpPr>
              <a:stCxn id="28" idx="3"/>
              <a:endCxn id="30" idx="1"/>
            </p:cNvCxnSpPr>
            <p:nvPr/>
          </p:nvCxnSpPr>
          <p:spPr>
            <a:xfrm>
              <a:off x="3559200" y="3578942"/>
              <a:ext cx="335090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54 Grupo"/>
            <p:cNvGrpSpPr/>
            <p:nvPr/>
          </p:nvGrpSpPr>
          <p:grpSpPr>
            <a:xfrm>
              <a:off x="697162" y="2957582"/>
              <a:ext cx="7638214" cy="1826116"/>
              <a:chOff x="697162" y="2957582"/>
              <a:chExt cx="7638214" cy="1826116"/>
            </a:xfrm>
          </p:grpSpPr>
          <p:grpSp>
            <p:nvGrpSpPr>
              <p:cNvPr id="22" name="21 Grupo"/>
              <p:cNvGrpSpPr/>
              <p:nvPr/>
            </p:nvGrpSpPr>
            <p:grpSpPr>
              <a:xfrm>
                <a:off x="712167" y="3326914"/>
                <a:ext cx="1305624" cy="1456784"/>
                <a:chOff x="1038280" y="2924944"/>
                <a:chExt cx="1305624" cy="1456784"/>
              </a:xfrm>
            </p:grpSpPr>
            <p:sp>
              <p:nvSpPr>
                <p:cNvPr id="8" name="7 Rectángulo"/>
                <p:cNvSpPr/>
                <p:nvPr/>
              </p:nvSpPr>
              <p:spPr>
                <a:xfrm>
                  <a:off x="1047760" y="2924944"/>
                  <a:ext cx="1296144" cy="504056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17 Rectángulo"/>
                <p:cNvSpPr/>
                <p:nvPr/>
              </p:nvSpPr>
              <p:spPr>
                <a:xfrm>
                  <a:off x="1691680" y="2924944"/>
                  <a:ext cx="652224" cy="504056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" name="9 Conector recto de flecha"/>
                <p:cNvCxnSpPr/>
                <p:nvPr/>
              </p:nvCxnSpPr>
              <p:spPr>
                <a:xfrm>
                  <a:off x="1331640" y="3176972"/>
                  <a:ext cx="0" cy="68407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" name="10 Elipse"/>
                <p:cNvSpPr/>
                <p:nvPr/>
              </p:nvSpPr>
              <p:spPr>
                <a:xfrm>
                  <a:off x="1038280" y="3898736"/>
                  <a:ext cx="573988" cy="482992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sz="1050" dirty="0" smtClean="0">
                      <a:solidFill>
                        <a:schemeClr val="tx2"/>
                      </a:solidFill>
                    </a:rPr>
                    <a:t>object</a:t>
                  </a:r>
                  <a:endParaRPr lang="en-US" sz="1050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2" name="11 CuadroTexto"/>
                <p:cNvSpPr txBox="1"/>
                <p:nvPr/>
              </p:nvSpPr>
              <p:spPr>
                <a:xfrm>
                  <a:off x="1705847" y="2992306"/>
                  <a:ext cx="6238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next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22 Grupo"/>
              <p:cNvGrpSpPr/>
              <p:nvPr/>
            </p:nvGrpSpPr>
            <p:grpSpPr>
              <a:xfrm>
                <a:off x="2267744" y="3326914"/>
                <a:ext cx="1305624" cy="1456784"/>
                <a:chOff x="1038280" y="2924944"/>
                <a:chExt cx="1305624" cy="1456784"/>
              </a:xfrm>
            </p:grpSpPr>
            <p:sp>
              <p:nvSpPr>
                <p:cNvPr id="24" name="23 Rectángulo"/>
                <p:cNvSpPr/>
                <p:nvPr/>
              </p:nvSpPr>
              <p:spPr>
                <a:xfrm>
                  <a:off x="1047760" y="2924944"/>
                  <a:ext cx="1296144" cy="504056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24 Rectángulo"/>
                <p:cNvSpPr/>
                <p:nvPr/>
              </p:nvSpPr>
              <p:spPr>
                <a:xfrm>
                  <a:off x="1691680" y="2924944"/>
                  <a:ext cx="652224" cy="504056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" name="25 Conector recto de flecha"/>
                <p:cNvCxnSpPr/>
                <p:nvPr/>
              </p:nvCxnSpPr>
              <p:spPr>
                <a:xfrm>
                  <a:off x="1331640" y="3176972"/>
                  <a:ext cx="0" cy="68407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26 Elipse"/>
                <p:cNvSpPr/>
                <p:nvPr/>
              </p:nvSpPr>
              <p:spPr>
                <a:xfrm>
                  <a:off x="1038280" y="3898736"/>
                  <a:ext cx="573988" cy="482992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sz="1050" dirty="0" smtClean="0">
                      <a:solidFill>
                        <a:schemeClr val="tx2"/>
                      </a:solidFill>
                    </a:rPr>
                    <a:t>object</a:t>
                  </a:r>
                  <a:endParaRPr lang="en-US" sz="1050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28" name="27 CuadroTexto"/>
                <p:cNvSpPr txBox="1"/>
                <p:nvPr/>
              </p:nvSpPr>
              <p:spPr>
                <a:xfrm>
                  <a:off x="1705847" y="2992306"/>
                  <a:ext cx="6238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next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28 Grupo"/>
              <p:cNvGrpSpPr/>
              <p:nvPr/>
            </p:nvGrpSpPr>
            <p:grpSpPr>
              <a:xfrm>
                <a:off x="3884810" y="3326914"/>
                <a:ext cx="1305624" cy="1456784"/>
                <a:chOff x="1038280" y="2924944"/>
                <a:chExt cx="1305624" cy="1456784"/>
              </a:xfrm>
            </p:grpSpPr>
            <p:sp>
              <p:nvSpPr>
                <p:cNvPr id="30" name="29 Rectángulo"/>
                <p:cNvSpPr/>
                <p:nvPr/>
              </p:nvSpPr>
              <p:spPr>
                <a:xfrm>
                  <a:off x="1047760" y="2924944"/>
                  <a:ext cx="1296144" cy="504056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30 Rectángulo"/>
                <p:cNvSpPr/>
                <p:nvPr/>
              </p:nvSpPr>
              <p:spPr>
                <a:xfrm>
                  <a:off x="1691680" y="2924944"/>
                  <a:ext cx="652224" cy="504056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2" name="31 Conector recto de flecha"/>
                <p:cNvCxnSpPr/>
                <p:nvPr/>
              </p:nvCxnSpPr>
              <p:spPr>
                <a:xfrm>
                  <a:off x="1331640" y="3176972"/>
                  <a:ext cx="0" cy="68407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32 Elipse"/>
                <p:cNvSpPr/>
                <p:nvPr/>
              </p:nvSpPr>
              <p:spPr>
                <a:xfrm>
                  <a:off x="1038280" y="3898736"/>
                  <a:ext cx="573988" cy="482992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sz="1050" dirty="0" smtClean="0">
                      <a:solidFill>
                        <a:schemeClr val="tx2"/>
                      </a:solidFill>
                    </a:rPr>
                    <a:t>object</a:t>
                  </a:r>
                  <a:endParaRPr lang="en-US" sz="1050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34" name="33 CuadroTexto"/>
                <p:cNvSpPr txBox="1"/>
                <p:nvPr/>
              </p:nvSpPr>
              <p:spPr>
                <a:xfrm>
                  <a:off x="1705847" y="2992306"/>
                  <a:ext cx="6238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next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5" name="34 Grupo"/>
              <p:cNvGrpSpPr/>
              <p:nvPr/>
            </p:nvGrpSpPr>
            <p:grpSpPr>
              <a:xfrm>
                <a:off x="7029752" y="3326914"/>
                <a:ext cx="1305624" cy="1456784"/>
                <a:chOff x="1038280" y="2924944"/>
                <a:chExt cx="1305624" cy="1456784"/>
              </a:xfrm>
            </p:grpSpPr>
            <p:sp>
              <p:nvSpPr>
                <p:cNvPr id="36" name="35 Rectángulo"/>
                <p:cNvSpPr/>
                <p:nvPr/>
              </p:nvSpPr>
              <p:spPr>
                <a:xfrm>
                  <a:off x="1047760" y="2924944"/>
                  <a:ext cx="1296144" cy="504056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36 Rectángulo"/>
                <p:cNvSpPr/>
                <p:nvPr/>
              </p:nvSpPr>
              <p:spPr>
                <a:xfrm>
                  <a:off x="1691680" y="2924944"/>
                  <a:ext cx="652224" cy="504056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37 Conector recto de flecha"/>
                <p:cNvCxnSpPr/>
                <p:nvPr/>
              </p:nvCxnSpPr>
              <p:spPr>
                <a:xfrm>
                  <a:off x="1331640" y="3176972"/>
                  <a:ext cx="0" cy="68407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" name="38 Elipse"/>
                <p:cNvSpPr/>
                <p:nvPr/>
              </p:nvSpPr>
              <p:spPr>
                <a:xfrm>
                  <a:off x="1038280" y="3898736"/>
                  <a:ext cx="573988" cy="482992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sz="1050" dirty="0" smtClean="0">
                      <a:solidFill>
                        <a:schemeClr val="tx2"/>
                      </a:solidFill>
                    </a:rPr>
                    <a:t>object</a:t>
                  </a:r>
                  <a:endParaRPr lang="en-US" sz="1050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40" name="39 CuadroTexto"/>
                <p:cNvSpPr txBox="1"/>
                <p:nvPr/>
              </p:nvSpPr>
              <p:spPr>
                <a:xfrm>
                  <a:off x="1705847" y="2992306"/>
                  <a:ext cx="6238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next</a:t>
                  </a: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cxnSp>
            <p:nvCxnSpPr>
              <p:cNvPr id="46" name="45 Conector recto de flecha"/>
              <p:cNvCxnSpPr/>
              <p:nvPr/>
            </p:nvCxnSpPr>
            <p:spPr>
              <a:xfrm>
                <a:off x="5190434" y="3549866"/>
                <a:ext cx="259433" cy="0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46 Conector recto de flecha"/>
              <p:cNvCxnSpPr/>
              <p:nvPr/>
            </p:nvCxnSpPr>
            <p:spPr>
              <a:xfrm>
                <a:off x="6779799" y="3578942"/>
                <a:ext cx="259433" cy="0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47 CuadroTexto"/>
              <p:cNvSpPr txBox="1"/>
              <p:nvPr/>
            </p:nvSpPr>
            <p:spPr>
              <a:xfrm>
                <a:off x="697162" y="2957582"/>
                <a:ext cx="6864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head</a:t>
                </a:r>
                <a:endParaRPr lang="en-US" dirty="0"/>
              </a:p>
            </p:txBody>
          </p:sp>
          <p:sp>
            <p:nvSpPr>
              <p:cNvPr id="49" name="48 CuadroTexto"/>
              <p:cNvSpPr txBox="1"/>
              <p:nvPr/>
            </p:nvSpPr>
            <p:spPr>
              <a:xfrm>
                <a:off x="7048296" y="2957582"/>
                <a:ext cx="5100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tail</a:t>
                </a:r>
                <a:endParaRPr lang="en-US" dirty="0"/>
              </a:p>
            </p:txBody>
          </p:sp>
        </p:grpSp>
      </p:grpSp>
      <p:cxnSp>
        <p:nvCxnSpPr>
          <p:cNvPr id="51" name="50 Conector curvado"/>
          <p:cNvCxnSpPr/>
          <p:nvPr/>
        </p:nvCxnSpPr>
        <p:spPr>
          <a:xfrm rot="16200000" flipH="1">
            <a:off x="2137006" y="4005910"/>
            <a:ext cx="12700" cy="1555577"/>
          </a:xfrm>
          <a:prstGeom prst="curvedConnector3">
            <a:avLst>
              <a:gd name="adj1" fmla="val 532000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curvado"/>
          <p:cNvCxnSpPr/>
          <p:nvPr/>
        </p:nvCxnSpPr>
        <p:spPr>
          <a:xfrm rot="16200000" flipH="1">
            <a:off x="3696735" y="4048555"/>
            <a:ext cx="12700" cy="1555577"/>
          </a:xfrm>
          <a:prstGeom prst="curvedConnector3">
            <a:avLst>
              <a:gd name="adj1" fmla="val 532000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curvado"/>
          <p:cNvCxnSpPr/>
          <p:nvPr/>
        </p:nvCxnSpPr>
        <p:spPr>
          <a:xfrm rot="16200000" flipH="1">
            <a:off x="5256003" y="4061257"/>
            <a:ext cx="12700" cy="1555577"/>
          </a:xfrm>
          <a:prstGeom prst="curvedConnector3">
            <a:avLst>
              <a:gd name="adj1" fmla="val 532000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CuadroTexto"/>
          <p:cNvSpPr txBox="1"/>
          <p:nvPr/>
        </p:nvSpPr>
        <p:spPr>
          <a:xfrm>
            <a:off x="5474923" y="3995346"/>
            <a:ext cx="11304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   n/2</a:t>
            </a:r>
          </a:p>
          <a:p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emory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locations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3573368" y="5733256"/>
            <a:ext cx="5088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	f(n) = n/2   </a:t>
            </a:r>
          </a:p>
          <a:p>
            <a:r>
              <a:rPr lang="en-US" dirty="0"/>
              <a:t>Solution is: </a:t>
            </a:r>
            <a:r>
              <a:rPr lang="en-US" dirty="0" smtClean="0"/>
              <a:t> the asymptotic complexity is </a:t>
            </a:r>
            <a:r>
              <a:rPr lang="en-US" b="1" dirty="0" smtClean="0"/>
              <a:t>O(n)</a:t>
            </a:r>
            <a:endParaRPr lang="en-US" b="1" dirty="0"/>
          </a:p>
        </p:txBody>
      </p:sp>
      <p:grpSp>
        <p:nvGrpSpPr>
          <p:cNvPr id="64" name="63 Grupo"/>
          <p:cNvGrpSpPr/>
          <p:nvPr/>
        </p:nvGrpSpPr>
        <p:grpSpPr>
          <a:xfrm>
            <a:off x="2841732" y="1628800"/>
            <a:ext cx="3198410" cy="2366546"/>
            <a:chOff x="2841732" y="1628800"/>
            <a:chExt cx="3198410" cy="2366546"/>
          </a:xfrm>
        </p:grpSpPr>
        <p:sp>
          <p:nvSpPr>
            <p:cNvPr id="61" name="60 Rectángulo"/>
            <p:cNvSpPr/>
            <p:nvPr/>
          </p:nvSpPr>
          <p:spPr>
            <a:xfrm>
              <a:off x="2841732" y="1628800"/>
              <a:ext cx="2420621" cy="432048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62 Conector angular"/>
            <p:cNvCxnSpPr>
              <a:stCxn id="56" idx="0"/>
              <a:endCxn id="61" idx="2"/>
            </p:cNvCxnSpPr>
            <p:nvPr/>
          </p:nvCxnSpPr>
          <p:spPr>
            <a:xfrm rot="16200000" flipV="1">
              <a:off x="4078844" y="2034047"/>
              <a:ext cx="1934498" cy="1988099"/>
            </a:xfrm>
            <a:prstGeom prst="bentConnector3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043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big-Oh </a:t>
            </a:r>
            <a:br>
              <a:rPr lang="en-US" dirty="0" smtClean="0"/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Q1 exam1 Fall 2011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LcPeriod" startAt="3"/>
            </a:pPr>
            <a:r>
              <a:rPr lang="en-US" dirty="0" smtClean="0"/>
              <a:t>Print out the odd elements of an array of size n</a:t>
            </a:r>
          </a:p>
          <a:p>
            <a:pPr marL="514350" indent="-514350">
              <a:buFont typeface="+mj-lt"/>
              <a:buAutoNum type="romanLcPeriod" startAt="3"/>
            </a:pPr>
            <a:endParaRPr lang="en-US" dirty="0"/>
          </a:p>
          <a:p>
            <a:pPr marL="514350" indent="-514350">
              <a:buFont typeface="+mj-lt"/>
              <a:buAutoNum type="romanLcPeriod" startAt="3"/>
            </a:pPr>
            <a:endParaRPr lang="en-US" dirty="0" smtClean="0"/>
          </a:p>
          <a:p>
            <a:pPr marL="514350" indent="-514350">
              <a:buFont typeface="+mj-lt"/>
              <a:buAutoNum type="romanLcPeriod" startAt="3"/>
            </a:pPr>
            <a:endParaRPr lang="en-US" dirty="0"/>
          </a:p>
          <a:p>
            <a:pPr marL="514350" indent="-514350">
              <a:buFont typeface="+mj-lt"/>
              <a:buAutoNum type="romanLcPeriod" startAt="3"/>
            </a:pPr>
            <a:r>
              <a:rPr lang="en-US" dirty="0" smtClean="0"/>
              <a:t>Pop 10 elements from a stack that is implemented with an array. Assume that the stacks contains n elements and n &gt; 10.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2339752" y="2276871"/>
            <a:ext cx="4616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f(n) = n/2</a:t>
            </a:r>
            <a:br>
              <a:rPr lang="en-US" dirty="0" smtClean="0"/>
            </a:br>
            <a:r>
              <a:rPr lang="en-US" dirty="0" smtClean="0"/>
              <a:t>Solution: the asymptotic complexity is </a:t>
            </a:r>
            <a:r>
              <a:rPr lang="en-US" b="1" dirty="0" smtClean="0"/>
              <a:t>O(n)</a:t>
            </a:r>
            <a:endParaRPr lang="en-US" b="1" dirty="0"/>
          </a:p>
        </p:txBody>
      </p:sp>
      <p:sp>
        <p:nvSpPr>
          <p:cNvPr id="50" name="49 CuadroTexto"/>
          <p:cNvSpPr txBox="1"/>
          <p:nvPr/>
        </p:nvSpPr>
        <p:spPr>
          <a:xfrm>
            <a:off x="2267744" y="4797152"/>
            <a:ext cx="48426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When in doubt, ASK!  is n = 11 or is n &gt; 1000 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f(n) = 10</a:t>
            </a:r>
          </a:p>
          <a:p>
            <a:r>
              <a:rPr lang="en-US" dirty="0" smtClean="0"/>
              <a:t>Solution: the asymptotic complexity is </a:t>
            </a:r>
            <a:r>
              <a:rPr lang="en-US" b="1" dirty="0" smtClean="0"/>
              <a:t>O(1)</a:t>
            </a:r>
            <a:endParaRPr lang="en-US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9</a:t>
            </a:fld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ECE242 Review class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251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1724</TotalTime>
  <Words>2325</Words>
  <Application>Microsoft Office PowerPoint</Application>
  <PresentationFormat>Presentación en pantalla (4:3)</PresentationFormat>
  <Paragraphs>837</Paragraphs>
  <Slides>37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8" baseType="lpstr">
      <vt:lpstr>Ejecutivo</vt:lpstr>
      <vt:lpstr>Data  structures &amp; algorithms in Java  ECE242 – Exam Review</vt:lpstr>
      <vt:lpstr>Outline</vt:lpstr>
      <vt:lpstr>Analysis big-Oh Random access memory </vt:lpstr>
      <vt:lpstr>Analysis big-Oh Running time</vt:lpstr>
      <vt:lpstr>Analysis big-Oh Definition</vt:lpstr>
      <vt:lpstr>Analysis big-Oh Example of definition usage</vt:lpstr>
      <vt:lpstr>Analysis big-Oh  Q1 exam1 Fall 2011</vt:lpstr>
      <vt:lpstr>Analysis big-Oh  Q1 exam1 Fall 2011</vt:lpstr>
      <vt:lpstr>Analysis big-Oh  Q1 exam1 Fall 2011</vt:lpstr>
      <vt:lpstr>Classes and objects</vt:lpstr>
      <vt:lpstr>ADT (Abstract Data Type)</vt:lpstr>
      <vt:lpstr>Arrays</vt:lpstr>
      <vt:lpstr>Stacks</vt:lpstr>
      <vt:lpstr>Stacks</vt:lpstr>
      <vt:lpstr>Queues</vt:lpstr>
      <vt:lpstr>Queues</vt:lpstr>
      <vt:lpstr>Queues</vt:lpstr>
      <vt:lpstr>Is everything an Array? can we use something else?</vt:lpstr>
      <vt:lpstr>Linked List</vt:lpstr>
      <vt:lpstr>Double linked List</vt:lpstr>
      <vt:lpstr>Quick Questions</vt:lpstr>
      <vt:lpstr>Iterators encapsulate container traversals</vt:lpstr>
      <vt:lpstr>Iterators encapsulate container traversals</vt:lpstr>
      <vt:lpstr>Searching  Linear vs Binary</vt:lpstr>
      <vt:lpstr>So binary search is faster but the assumption is…</vt:lpstr>
      <vt:lpstr>Sorting a container Merge sort</vt:lpstr>
      <vt:lpstr>Sorting a container Merge sort</vt:lpstr>
      <vt:lpstr>Sorting a container Merge sort</vt:lpstr>
      <vt:lpstr>Sorting a container Merge sort</vt:lpstr>
      <vt:lpstr>Sorting a container Quick sort</vt:lpstr>
      <vt:lpstr>Sorting a container Quick sort</vt:lpstr>
      <vt:lpstr>Arrays Q2 exam1 Fall 2011</vt:lpstr>
      <vt:lpstr>Stacks and Queues Q3 exam1 Fall 2011</vt:lpstr>
      <vt:lpstr>Stacks and Queues Q3 exam1 Fall 2011</vt:lpstr>
      <vt:lpstr>List Q5 exam1 Fall 2011</vt:lpstr>
      <vt:lpstr>List Q5 exam1 Fall 2011</vt:lpstr>
      <vt:lpstr>List Q6 exam1 Fall 2011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</dc:title>
  <dc:creator>daniel</dc:creator>
  <cp:lastModifiedBy>Daniel Gomez-Prado</cp:lastModifiedBy>
  <cp:revision>107</cp:revision>
  <dcterms:created xsi:type="dcterms:W3CDTF">2012-09-23T22:58:14Z</dcterms:created>
  <dcterms:modified xsi:type="dcterms:W3CDTF">2012-10-09T00:46:41Z</dcterms:modified>
</cp:coreProperties>
</file>