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501" r:id="rId3"/>
    <p:sldId id="502" r:id="rId4"/>
    <p:sldId id="503" r:id="rId5"/>
    <p:sldId id="504" r:id="rId6"/>
    <p:sldId id="505" r:id="rId7"/>
    <p:sldId id="506" r:id="rId8"/>
    <p:sldId id="507" r:id="rId9"/>
    <p:sldId id="508" r:id="rId10"/>
    <p:sldId id="511" r:id="rId11"/>
    <p:sldId id="509" r:id="rId12"/>
    <p:sldId id="510" r:id="rId13"/>
    <p:sldId id="496" r:id="rId14"/>
    <p:sldId id="497" r:id="rId15"/>
    <p:sldId id="498" r:id="rId16"/>
    <p:sldId id="499" r:id="rId17"/>
    <p:sldId id="500" r:id="rId18"/>
  </p:sldIdLst>
  <p:sldSz cx="9144000" cy="6858000" type="letter"/>
  <p:notesSz cx="6985000" cy="92821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Arial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B1B1"/>
    <a:srgbClr val="005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44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5280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7450" y="596900"/>
            <a:ext cx="4622800" cy="3467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25463" y="4410075"/>
            <a:ext cx="6019800" cy="417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975" tIns="45181" rIns="91975" bIns="451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We want this to be in font 11 and justify.</a:t>
            </a:r>
          </a:p>
        </p:txBody>
      </p:sp>
    </p:spTree>
    <p:extLst>
      <p:ext uri="{BB962C8B-B14F-4D97-AF65-F5344CB8AC3E}">
        <p14:creationId xmlns:p14="http://schemas.microsoft.com/office/powerpoint/2010/main" val="13873419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just" rtl="0" eaLnBrk="0" fontAlgn="base" hangingPunct="0">
      <a:lnSpc>
        <a:spcPct val="90000"/>
      </a:lnSpc>
      <a:spcBef>
        <a:spcPct val="4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MS PGothic" pitchFamily="34" charset="-128"/>
        <a:cs typeface="ＭＳ Ｐゴシック" charset="-128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smtClean="0"/>
              <a:t>Give qualifications of instructors:</a:t>
            </a:r>
          </a:p>
          <a:p>
            <a:endParaRPr lang="en-US" smtClean="0"/>
          </a:p>
          <a:p>
            <a:r>
              <a:rPr lang="en-US" smtClean="0"/>
              <a:t>DAP</a:t>
            </a:r>
          </a:p>
          <a:p>
            <a:pPr>
              <a:buFontTx/>
              <a:buChar char="•"/>
            </a:pPr>
            <a:r>
              <a:rPr lang="en-US" smtClean="0"/>
              <a:t> teaching computer architecture at Berkeley since 1977</a:t>
            </a:r>
          </a:p>
          <a:p>
            <a:pPr>
              <a:buFontTx/>
              <a:buChar char="•"/>
            </a:pPr>
            <a:r>
              <a:rPr lang="en-US" smtClean="0"/>
              <a:t> Co-athor of textbook used in class</a:t>
            </a:r>
          </a:p>
          <a:p>
            <a:pPr>
              <a:buFontTx/>
              <a:buChar char="•"/>
            </a:pPr>
            <a:r>
              <a:rPr lang="en-US" smtClean="0"/>
              <a:t> Best known for being one of pioneers of RISC</a:t>
            </a:r>
          </a:p>
          <a:p>
            <a:pPr>
              <a:buFontTx/>
              <a:buChar char="•"/>
            </a:pPr>
            <a:r>
              <a:rPr lang="en-US" smtClean="0"/>
              <a:t> currently author of article on future of microprocessors in SciAm Sept 1995</a:t>
            </a:r>
          </a:p>
          <a:p>
            <a:r>
              <a:rPr lang="en-US" smtClean="0"/>
              <a:t>RY</a:t>
            </a:r>
          </a:p>
          <a:p>
            <a:pPr>
              <a:buFontTx/>
              <a:buChar char="•"/>
            </a:pPr>
            <a:r>
              <a:rPr lang="en-US" smtClean="0"/>
              <a:t> took 152 as student, TAed 152,instructor in 152</a:t>
            </a:r>
          </a:p>
          <a:p>
            <a:pPr>
              <a:buFontTx/>
              <a:buChar char="•"/>
            </a:pPr>
            <a:r>
              <a:rPr lang="en-US" smtClean="0"/>
              <a:t> undergrad and grad work at Berkeley</a:t>
            </a:r>
          </a:p>
          <a:p>
            <a:pPr>
              <a:buFontTx/>
              <a:buChar char="•"/>
            </a:pPr>
            <a:r>
              <a:rPr lang="en-US" smtClean="0"/>
              <a:t> joined NextGen to design fact 80x86 microprocessors</a:t>
            </a:r>
          </a:p>
          <a:p>
            <a:pPr>
              <a:buFontTx/>
              <a:buChar char="•"/>
            </a:pPr>
            <a:r>
              <a:rPr lang="en-US" smtClean="0"/>
              <a:t> one of architects of UltraSPARC fastest SPARC mper shipping this Fall</a:t>
            </a:r>
          </a:p>
          <a:p>
            <a:r>
              <a:rPr lang="en-US" smtClean="0"/>
              <a:t>	</a:t>
            </a:r>
          </a:p>
        </p:txBody>
      </p:sp>
      <p:sp>
        <p:nvSpPr>
          <p:cNvPr id="20483" name="Rectangle 3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704850"/>
            <a:ext cx="4641850" cy="3481388"/>
          </a:xfrm>
        </p:spPr>
      </p:sp>
      <p:sp>
        <p:nvSpPr>
          <p:cNvPr id="30723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698500" y="4408488"/>
            <a:ext cx="5589588" cy="4094162"/>
          </a:xfrm>
          <a:noFill/>
          <a:ln w="9525"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704850"/>
            <a:ext cx="4641850" cy="3481388"/>
          </a:xfrm>
        </p:spPr>
      </p:sp>
      <p:sp>
        <p:nvSpPr>
          <p:cNvPr id="31747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698500" y="4408488"/>
            <a:ext cx="5589588" cy="4094162"/>
          </a:xfrm>
          <a:noFill/>
          <a:ln w="9525"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704850"/>
            <a:ext cx="4641850" cy="3481388"/>
          </a:xfrm>
        </p:spPr>
      </p:sp>
      <p:sp>
        <p:nvSpPr>
          <p:cNvPr id="32771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698500" y="4408488"/>
            <a:ext cx="5589588" cy="4094162"/>
          </a:xfrm>
          <a:noFill/>
          <a:ln w="9525"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704850"/>
            <a:ext cx="4641850" cy="3481388"/>
          </a:xfrm>
        </p:spPr>
      </p:sp>
      <p:sp>
        <p:nvSpPr>
          <p:cNvPr id="33795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698500" y="4408488"/>
            <a:ext cx="5589588" cy="4094162"/>
          </a:xfrm>
          <a:noFill/>
          <a:ln w="9525"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704850"/>
            <a:ext cx="4641850" cy="3481388"/>
          </a:xfrm>
        </p:spPr>
      </p:sp>
      <p:sp>
        <p:nvSpPr>
          <p:cNvPr id="34819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698500" y="4408488"/>
            <a:ext cx="5589588" cy="4094162"/>
          </a:xfrm>
          <a:noFill/>
          <a:ln w="9525"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704850"/>
            <a:ext cx="4641850" cy="3481388"/>
          </a:xfrm>
        </p:spPr>
      </p:sp>
      <p:sp>
        <p:nvSpPr>
          <p:cNvPr id="35843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698500" y="4408488"/>
            <a:ext cx="5589588" cy="4094162"/>
          </a:xfrm>
          <a:noFill/>
          <a:ln w="9525"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704850"/>
            <a:ext cx="4641850" cy="3481388"/>
          </a:xfrm>
        </p:spPr>
      </p:sp>
      <p:sp>
        <p:nvSpPr>
          <p:cNvPr id="36867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698500" y="4408488"/>
            <a:ext cx="5589588" cy="4094162"/>
          </a:xfrm>
          <a:noFill/>
          <a:ln w="9525"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6975"/>
            <a:ext cx="3027363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949" tIns="46474" rIns="92949" bIns="46474"/>
          <a:lstStyle/>
          <a:p>
            <a:fld id="{7EEF17FD-5E58-4984-BC52-2E2D9B69BECA}" type="slidenum">
              <a:rPr lang="en-US"/>
              <a:pPr/>
              <a:t>2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6975"/>
            <a:ext cx="3027363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949" tIns="46474" rIns="92949" bIns="46474"/>
          <a:lstStyle/>
          <a:p>
            <a:fld id="{4BFBE1A8-FFA7-45B3-9854-D8459B4A6B52}" type="slidenum">
              <a:rPr lang="en-US"/>
              <a:pPr/>
              <a:t>3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4750" y="696913"/>
            <a:ext cx="4638675" cy="3479800"/>
          </a:xfrm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6975"/>
            <a:ext cx="3027363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949" tIns="46474" rIns="92949" bIns="46474"/>
          <a:lstStyle/>
          <a:p>
            <a:fld id="{E50830CE-0A91-4705-A8E0-4BFC62CA0236}" type="slidenum">
              <a:rPr lang="en-US"/>
              <a:pPr/>
              <a:t>4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4750" y="696913"/>
            <a:ext cx="4638675" cy="3479800"/>
          </a:xfrm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6975"/>
            <a:ext cx="3027363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949" tIns="46474" rIns="92949" bIns="46474"/>
          <a:lstStyle/>
          <a:p>
            <a:fld id="{B2F48B4C-AD1E-46D1-8FD2-1D81C188E949}" type="slidenum">
              <a:rPr lang="en-US"/>
              <a:pPr/>
              <a:t>5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4750" y="696913"/>
            <a:ext cx="4638675" cy="3479800"/>
          </a:xfrm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6975"/>
            <a:ext cx="3027363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949" tIns="46474" rIns="92949" bIns="46474"/>
          <a:lstStyle/>
          <a:p>
            <a:fld id="{279F7E14-F09D-4B62-8BD7-31167B9EB701}" type="slidenum">
              <a:rPr lang="en-US"/>
              <a:pPr/>
              <a:t>6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4750" y="696913"/>
            <a:ext cx="4638675" cy="3479800"/>
          </a:xfrm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6975"/>
            <a:ext cx="3027363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949" tIns="46474" rIns="92949" bIns="46474"/>
          <a:lstStyle/>
          <a:p>
            <a:fld id="{71A3AEDE-459A-44D5-96AB-432D518742D2}" type="slidenum">
              <a:rPr lang="en-US"/>
              <a:pPr/>
              <a:t>7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4750" y="696913"/>
            <a:ext cx="4638675" cy="3479800"/>
          </a:xfrm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6975"/>
            <a:ext cx="3027363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949" tIns="46474" rIns="92949" bIns="46474"/>
          <a:lstStyle/>
          <a:p>
            <a:fld id="{12B12A86-A493-4BCD-9C51-DBDB4A89B689}" type="slidenum">
              <a:rPr lang="en-US"/>
              <a:pPr/>
              <a:t>8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4750" y="696913"/>
            <a:ext cx="4638675" cy="3479800"/>
          </a:xfrm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6975"/>
            <a:ext cx="3027363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949" tIns="46474" rIns="92949" bIns="46474"/>
          <a:lstStyle/>
          <a:p>
            <a:fld id="{47F82401-2DA5-42EC-8D65-EE8F14A9C33B}" type="slidenum">
              <a:rPr lang="en-US"/>
              <a:pPr/>
              <a:t>9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4750" y="696913"/>
            <a:ext cx="4638675" cy="3479800"/>
          </a:xfrm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304800"/>
            <a:ext cx="1962150" cy="3048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734050" cy="3048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143000"/>
            <a:ext cx="3848100" cy="2209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43000"/>
            <a:ext cx="3848100" cy="2209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00100" y="304800"/>
            <a:ext cx="759823" cy="37260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non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Title</a:t>
            </a: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43000"/>
            <a:ext cx="7848600" cy="2209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This is our 1st Level Bullet</a:t>
            </a:r>
          </a:p>
          <a:p>
            <a:pPr lvl="1"/>
            <a:r>
              <a:rPr lang="en-US" smtClean="0"/>
              <a:t>This is our 2nd level bullet</a:t>
            </a:r>
          </a:p>
          <a:p>
            <a:pPr lvl="2"/>
            <a:r>
              <a:rPr lang="en-US" smtClean="0"/>
              <a:t>This is our 3rd level bullet</a:t>
            </a:r>
          </a:p>
          <a:p>
            <a:pPr lvl="0"/>
            <a:r>
              <a:rPr lang="en-US" smtClean="0"/>
              <a:t>This is our next 1st Level Bullet</a:t>
            </a:r>
          </a:p>
          <a:p>
            <a:pPr lvl="1"/>
            <a:r>
              <a:rPr lang="en-US" smtClean="0"/>
              <a:t>This is our 2nd level bullet</a:t>
            </a:r>
          </a:p>
          <a:p>
            <a:pPr lvl="2"/>
            <a:r>
              <a:rPr lang="en-US" smtClean="0"/>
              <a:t>This is our 3rd level bullet</a:t>
            </a:r>
          </a:p>
        </p:txBody>
      </p:sp>
      <p:sp>
        <p:nvSpPr>
          <p:cNvPr id="1029" name="Line 6"/>
          <p:cNvSpPr>
            <a:spLocks noChangeShapeType="1"/>
          </p:cNvSpPr>
          <p:nvPr/>
        </p:nvSpPr>
        <p:spPr bwMode="auto">
          <a:xfrm>
            <a:off x="609600" y="685800"/>
            <a:ext cx="8001000" cy="0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MS PGothic" pitchFamily="34" charset="-128"/>
          <a:cs typeface="B Titr" pitchFamily="2" charset="-78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MS PGothic" pitchFamily="34" charset="-128"/>
          <a:cs typeface="ＭＳ Ｐゴシック" charset="-128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MS PGothic" pitchFamily="34" charset="-128"/>
          <a:cs typeface="ＭＳ Ｐゴシック" charset="-128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MS PGothic" pitchFamily="34" charset="-128"/>
          <a:cs typeface="ＭＳ Ｐゴシック" charset="-128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MS PGothic" pitchFamily="34" charset="-128"/>
          <a:cs typeface="ＭＳ Ｐゴシック" charset="-128"/>
        </a:defRPr>
      </a:lvl5pPr>
      <a:lvl6pPr marL="4572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203200" indent="-203200" algn="l" rtl="0" eaLnBrk="0" fontAlgn="base" hangingPunct="0">
        <a:lnSpc>
          <a:spcPct val="75000"/>
        </a:lnSpc>
        <a:spcBef>
          <a:spcPct val="65000"/>
        </a:spcBef>
        <a:spcAft>
          <a:spcPct val="0"/>
        </a:spcAft>
        <a:buSzPct val="100000"/>
        <a:buChar char="°"/>
        <a:defRPr sz="2400" b="1">
          <a:solidFill>
            <a:schemeClr val="tx1"/>
          </a:solidFill>
          <a:latin typeface="+mn-lt"/>
          <a:ea typeface="MS PGothic" pitchFamily="34" charset="-128"/>
          <a:cs typeface="B Nazanin" pitchFamily="2" charset="-78"/>
        </a:defRPr>
      </a:lvl1pPr>
      <a:lvl2pPr marL="685800" indent="-1905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MS PGothic" pitchFamily="34" charset="-128"/>
          <a:cs typeface="B Nazanin" pitchFamily="2" charset="-78"/>
        </a:defRPr>
      </a:lvl2pPr>
      <a:lvl3pPr marL="1257300" indent="-3429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SzPct val="100000"/>
        <a:buChar char="-"/>
        <a:defRPr b="1">
          <a:solidFill>
            <a:schemeClr val="tx1"/>
          </a:solidFill>
          <a:latin typeface="+mn-lt"/>
          <a:ea typeface="MS PGothic" pitchFamily="34" charset="-128"/>
          <a:cs typeface="B Nazanin" pitchFamily="2" charset="-78"/>
        </a:defRPr>
      </a:lvl3pPr>
      <a:lvl4pPr marL="1714500" indent="-3429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charset="0"/>
          <a:ea typeface="MS PGothic" pitchFamily="34" charset="-128"/>
        </a:defRPr>
      </a:lvl4pPr>
      <a:lvl5pPr marL="2171700" indent="-3429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  <a:ea typeface="MS PGothic" pitchFamily="34" charset="-128"/>
        </a:defRPr>
      </a:lvl5pPr>
      <a:lvl6pPr marL="2628900" indent="-3429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  <a:ea typeface="ＭＳ Ｐゴシック" charset="-128"/>
        </a:defRPr>
      </a:lvl6pPr>
      <a:lvl7pPr marL="3086100" indent="-3429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  <a:ea typeface="ＭＳ Ｐゴシック" charset="-128"/>
        </a:defRPr>
      </a:lvl7pPr>
      <a:lvl8pPr marL="3543300" indent="-3429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  <a:ea typeface="ＭＳ Ｐゴシック" charset="-128"/>
        </a:defRPr>
      </a:lvl8pPr>
      <a:lvl9pPr marL="4000500" indent="-3429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Image:AdditiveColorMixing.pn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36415" y="1827661"/>
            <a:ext cx="3055324" cy="1443729"/>
          </a:xfrm>
          <a:noFill/>
        </p:spPr>
        <p:txBody>
          <a:bodyPr anchor="ctr"/>
          <a:lstStyle/>
          <a:p>
            <a:pPr algn="ctr"/>
            <a:r>
              <a:rPr lang="fa-IR" sz="4000" dirty="0" smtClean="0">
                <a:cs typeface="B Nazanin" pitchFamily="2" charset="-78"/>
              </a:rPr>
              <a:t>ساختمان داده ها</a:t>
            </a:r>
            <a:r>
              <a:rPr lang="fa-IR" sz="3200" dirty="0" smtClean="0">
                <a:cs typeface="B Nazanin" pitchFamily="2" charset="-78"/>
              </a:rPr>
              <a:t/>
            </a:r>
            <a:br>
              <a:rPr lang="fa-IR" sz="3200" dirty="0" smtClean="0">
                <a:cs typeface="B Nazanin" pitchFamily="2" charset="-78"/>
              </a:rPr>
            </a:br>
            <a:r>
              <a:rPr lang="fa-IR" sz="3200" dirty="0">
                <a:cs typeface="B Nazanin" pitchFamily="2" charset="-78"/>
              </a:rPr>
              <a:t/>
            </a:r>
            <a:br>
              <a:rPr lang="fa-IR" sz="3200" dirty="0">
                <a:cs typeface="B Nazanin" pitchFamily="2" charset="-78"/>
              </a:rPr>
            </a:br>
            <a:r>
              <a:rPr lang="fa-IR" sz="2800" dirty="0" smtClean="0">
                <a:cs typeface="B Nazanin" pitchFamily="2" charset="-78"/>
              </a:rPr>
              <a:t>فشرده سازی داده ها</a:t>
            </a:r>
            <a:endParaRPr lang="en-US" i="1" dirty="0" smtClean="0">
              <a:cs typeface="B Nazanin" pitchFamily="2" charset="-78"/>
            </a:endParaRPr>
          </a:p>
        </p:txBody>
      </p:sp>
      <p:pic>
        <p:nvPicPr>
          <p:cNvPr id="2051" name="Picture 4" descr="250px-Pc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0" y="4235450"/>
            <a:ext cx="300355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077200" cy="457200"/>
          </a:xfrm>
        </p:spPr>
        <p:txBody>
          <a:bodyPr/>
          <a:lstStyle/>
          <a:p>
            <a:pPr algn="r" rtl="1"/>
            <a:r>
              <a:rPr lang="fa-IR" dirty="0" smtClean="0"/>
              <a:t>فشرده سازی هم در ذخیره سازی و هم در انتقال داده کاربرد دارد</a:t>
            </a:r>
            <a:endParaRPr lang="en-US" dirty="0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924800" cy="5346592"/>
          </a:xfrm>
        </p:spPr>
        <p:txBody>
          <a:bodyPr/>
          <a:lstStyle/>
          <a:p>
            <a:pPr algn="r" rtl="1"/>
            <a:r>
              <a:rPr lang="fa-IR" dirty="0" smtClean="0"/>
              <a:t>ذخیره سازی داده</a:t>
            </a:r>
            <a:endParaRPr lang="en-US" dirty="0" smtClean="0"/>
          </a:p>
          <a:p>
            <a:pPr lvl="1" algn="r" rtl="1"/>
            <a:r>
              <a:rPr lang="fa-IR" sz="2400" dirty="0" smtClean="0"/>
              <a:t>نرخ دسترسی هارد: </a:t>
            </a:r>
            <a:r>
              <a:rPr lang="en-US" sz="2400" dirty="0" smtClean="0"/>
              <a:t>115MB/s</a:t>
            </a:r>
            <a:endParaRPr lang="fa-IR" sz="2400" dirty="0" smtClean="0"/>
          </a:p>
          <a:p>
            <a:pPr lvl="1" algn="r" rtl="1"/>
            <a:r>
              <a:rPr lang="fa-IR" sz="2400" dirty="0" smtClean="0"/>
              <a:t>دسترسی به </a:t>
            </a:r>
            <a:r>
              <a:rPr lang="fa-IR" sz="2400" dirty="0"/>
              <a:t>د</a:t>
            </a:r>
            <a:r>
              <a:rPr lang="fa-IR" sz="2400" dirty="0" smtClean="0"/>
              <a:t>اده </a:t>
            </a:r>
            <a:r>
              <a:rPr lang="fa-IR" sz="2400" dirty="0" smtClean="0"/>
              <a:t>های یک هارد یک ترابایتی به 2.3 ساعت نیاز دارد. </a:t>
            </a:r>
            <a:endParaRPr lang="en-US" sz="2400" dirty="0" smtClean="0"/>
          </a:p>
          <a:p>
            <a:pPr lvl="1" algn="r" rtl="1"/>
            <a:endParaRPr lang="en-US" dirty="0" smtClean="0"/>
          </a:p>
          <a:p>
            <a:pPr algn="r" rtl="1"/>
            <a:r>
              <a:rPr lang="fa-IR" dirty="0" smtClean="0"/>
              <a:t>انتقال داده روی شبکه</a:t>
            </a:r>
            <a:endParaRPr lang="en-US" dirty="0" smtClean="0"/>
          </a:p>
          <a:p>
            <a:pPr lvl="1" algn="r" rtl="1"/>
            <a:r>
              <a:rPr lang="fa-IR" sz="2400" dirty="0" smtClean="0"/>
              <a:t>شبکه های محلی</a:t>
            </a:r>
            <a:endParaRPr lang="en-US" sz="2400" dirty="0" smtClean="0"/>
          </a:p>
          <a:p>
            <a:pPr lvl="2" algn="r" rtl="1"/>
            <a:r>
              <a:rPr lang="en-US" sz="2400" dirty="0" smtClean="0"/>
              <a:t> </a:t>
            </a:r>
            <a:r>
              <a:rPr lang="fa-IR" sz="2400" dirty="0" smtClean="0"/>
              <a:t>پهنای باند اترنت گیگابیت: </a:t>
            </a:r>
            <a:r>
              <a:rPr lang="en-US" sz="2400" dirty="0" smtClean="0"/>
              <a:t>125 MB/s</a:t>
            </a:r>
          </a:p>
          <a:p>
            <a:pPr lvl="1" algn="r" rtl="1"/>
            <a:r>
              <a:rPr lang="fa-IR" sz="2400" dirty="0" smtClean="0"/>
              <a:t>شبکه ی جهانی:</a:t>
            </a:r>
            <a:endParaRPr lang="en-US" sz="2400" dirty="0" smtClean="0"/>
          </a:p>
          <a:p>
            <a:pPr lvl="2" algn="r" rtl="1"/>
            <a:r>
              <a:rPr lang="en-US" sz="2400" dirty="0" smtClean="0"/>
              <a:t>ADSL</a:t>
            </a:r>
            <a:r>
              <a:rPr lang="fa-IR" sz="2400" dirty="0" smtClean="0"/>
              <a:t> یا مودمهای کابلی: </a:t>
            </a:r>
            <a:r>
              <a:rPr lang="en-US" sz="2400" dirty="0" smtClean="0"/>
              <a:t>1.5 Mb/s</a:t>
            </a:r>
          </a:p>
          <a:p>
            <a:pPr lvl="2" algn="r" rtl="1"/>
            <a:endParaRPr lang="en-US" dirty="0" smtClean="0"/>
          </a:p>
          <a:p>
            <a:pPr lvl="1" algn="r" rtl="1"/>
            <a:endParaRPr lang="en-US" dirty="0" smtClean="0"/>
          </a:p>
          <a:p>
            <a:pPr lvl="1" algn="r" rtl="1"/>
            <a:endParaRPr lang="en-US" dirty="0" smtClean="0"/>
          </a:p>
          <a:p>
            <a:pPr lvl="1" algn="r" rtl="1"/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58008"/>
            <a:ext cx="7734300" cy="427791"/>
          </a:xfrm>
        </p:spPr>
        <p:txBody>
          <a:bodyPr wrap="square" lIns="0" tIns="0" rIns="0" bIns="0" anchor="ctr"/>
          <a:lstStyle/>
          <a:p>
            <a:pPr algn="r" defTabSz="457200" rt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a-IR" dirty="0" smtClean="0"/>
              <a:t>فشرده سازی متن</a:t>
            </a:r>
            <a:endParaRPr lang="en-GB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850188" cy="2911566"/>
          </a:xfrm>
        </p:spPr>
        <p:txBody>
          <a:bodyPr lIns="0" tIns="0" rIns="0" bIns="0"/>
          <a:lstStyle/>
          <a:p>
            <a:pPr marL="431800" indent="-323850" algn="r" defTabSz="457200" rt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a-IR" dirty="0" smtClean="0"/>
              <a:t>اکثر فایلها را می توان فشرده کرد. </a:t>
            </a:r>
            <a:endParaRPr lang="fa-IR" dirty="0"/>
          </a:p>
          <a:p>
            <a:pPr marL="431800" indent="-323850" algn="r" defTabSz="457200" rt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fa-IR" sz="1800" dirty="0" smtClean="0"/>
          </a:p>
          <a:p>
            <a:pPr marL="914400" lvl="1" indent="-323850" algn="r" defTabSz="457200" rt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a-IR" dirty="0" smtClean="0"/>
              <a:t>می توان فایل را با تعداد بیت کمتری نشان داد. </a:t>
            </a:r>
          </a:p>
          <a:p>
            <a:pPr marL="914400" lvl="1" indent="-323850" algn="r" defTabSz="457200" rt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fa-IR" dirty="0" smtClean="0"/>
          </a:p>
          <a:p>
            <a:pPr marL="431800" indent="-323850" algn="r" defTabSz="457200" rt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a-IR" dirty="0"/>
              <a:t>کدگذاری طول </a:t>
            </a:r>
            <a:r>
              <a:rPr lang="fa-IR" dirty="0" smtClean="0"/>
              <a:t>ثابت</a:t>
            </a:r>
          </a:p>
          <a:p>
            <a:pPr marL="107950" indent="0" algn="r" defTabSz="457200" rtl="1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z="1400" dirty="0"/>
          </a:p>
          <a:p>
            <a:pPr marL="863600" lvl="1" indent="-287338" algn="r" defTabSz="457200" rt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a-IR" dirty="0" smtClean="0"/>
              <a:t>در اکثر مواقع فضا را هدر می دهد زیرا بعضی کاراکترها تکرار بیشتری دارند. </a:t>
            </a:r>
          </a:p>
          <a:p>
            <a:pPr marL="863600" lvl="1" indent="-287338" algn="r" defTabSz="457200" rt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a-IR" dirty="0" smtClean="0"/>
              <a:t>اگر تکرار یک کاراکتر بیشتر باشد، باید شیوه ی نمایش ان کوتاهتر باشد. </a:t>
            </a:r>
            <a:endParaRPr lang="en-GB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52452"/>
            <a:ext cx="7734300" cy="357148"/>
          </a:xfrm>
        </p:spPr>
        <p:txBody>
          <a:bodyPr wrap="square" lIns="0" tIns="0" rIns="0" bIns="0" anchor="ctr"/>
          <a:lstStyle/>
          <a:p>
            <a:pPr algn="r" defTabSz="457200" rt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a-IR" dirty="0" smtClean="0"/>
              <a:t>فشرده سازی</a:t>
            </a:r>
            <a:endParaRPr lang="en-GB" dirty="0" smtClean="0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76350" y="1927225"/>
            <a:ext cx="6651625" cy="305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33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8013" cy="4481512"/>
          </a:xfrm>
        </p:spPr>
        <p:txBody>
          <a:bodyPr lIns="0" tIns="0" rIns="0" bIns="0"/>
          <a:lstStyle/>
          <a:p>
            <a:pPr marL="431800" indent="-323850" defTabSz="4572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600" smtClean="0"/>
              <a:t>“beekeepers &amp; bees”</a:t>
            </a:r>
          </a:p>
          <a:p>
            <a:pPr marL="431800" indent="-323850" defTabSz="457200"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mtClean="0"/>
          </a:p>
          <a:p>
            <a:pPr marL="431800" indent="-323850" defTabSz="457200"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mtClean="0"/>
          </a:p>
          <a:p>
            <a:pPr marL="431800" indent="-323850" defTabSz="457200"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mtClean="0"/>
          </a:p>
          <a:p>
            <a:pPr marL="431800" indent="-323850" defTabSz="457200"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mtClean="0"/>
          </a:p>
          <a:p>
            <a:pPr marL="431800" indent="-323850" defTabSz="457200"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mtClean="0"/>
          </a:p>
          <a:p>
            <a:pPr marL="431800" indent="-323850" defTabSz="457200"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z="1600" smtClean="0"/>
          </a:p>
          <a:p>
            <a:pPr marL="431800" indent="-323850" defTabSz="4572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z="1600" smtClean="0"/>
          </a:p>
          <a:p>
            <a:pPr marL="431800" indent="-323850" defTabSz="4572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600" smtClean="0"/>
              <a:t>000 001 001 010 001 001 011 001 100 101 110 111 110 000 001 001 101</a:t>
            </a:r>
          </a:p>
          <a:p>
            <a:pPr marL="431800" indent="-323850" defTabSz="4572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600" smtClean="0"/>
              <a:t>110 0 0 11110 0 0 11111 0 1011 100 1110 1010 1110 110 0 0 100</a:t>
            </a:r>
          </a:p>
          <a:p>
            <a:pPr marL="431800" indent="-323850" defTabSz="457200"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z="17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52452"/>
            <a:ext cx="7734300" cy="357148"/>
          </a:xfrm>
        </p:spPr>
        <p:txBody>
          <a:bodyPr wrap="square" lIns="0" tIns="0" rIns="0" bIns="0" anchor="ctr"/>
          <a:lstStyle/>
          <a:p>
            <a:pPr algn="r" defTabSz="457200" rt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a-IR" dirty="0" smtClean="0"/>
              <a:t>فشرده سازی</a:t>
            </a:r>
            <a:endParaRPr lang="en-GB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850188" cy="577081"/>
          </a:xfrm>
        </p:spPr>
        <p:txBody>
          <a:bodyPr lIns="0" tIns="0" rIns="0" bIns="0"/>
          <a:lstStyle/>
          <a:p>
            <a:pPr marL="431800" indent="-323850" algn="r" defTabSz="457200" rt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a-IR" dirty="0" smtClean="0"/>
              <a:t>کد هافمن طوری طراحی شده است که هیچ کدی پیشوند کد دیگری نیست.</a:t>
            </a: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31900" y="2617788"/>
            <a:ext cx="6651625" cy="3186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83428"/>
            <a:ext cx="7810500" cy="333296"/>
          </a:xfrm>
        </p:spPr>
        <p:txBody>
          <a:bodyPr wrap="square" lIns="0" tIns="0" rIns="0" bIns="0" anchor="ctr"/>
          <a:lstStyle/>
          <a:p>
            <a:pPr algn="r" defTabSz="457200" rt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a-IR" dirty="0" smtClean="0"/>
              <a:t>فشرده سازی</a:t>
            </a:r>
            <a:endParaRPr lang="en-GB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850188" cy="1551194"/>
          </a:xfrm>
        </p:spPr>
        <p:txBody>
          <a:bodyPr lIns="0" tIns="0" rIns="0" bIns="0"/>
          <a:lstStyle/>
          <a:p>
            <a:pPr marL="431800" indent="-323850" algn="r" defTabSz="457200" rt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a-IR" dirty="0" smtClean="0"/>
              <a:t>ابتدا یک درخت دودویی درست کنید. </a:t>
            </a:r>
          </a:p>
          <a:p>
            <a:pPr marL="863600" lvl="1" indent="-287338" algn="r" defTabSz="457200" rt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a-IR" dirty="0" smtClean="0"/>
              <a:t>هر بار که حلقه ی اصلی را اجرا می کنیم، دو درخت را که کمترین شماره دارند را انتخاب و با هم ترکیب می کنیم. </a:t>
            </a:r>
          </a:p>
          <a:p>
            <a:pPr marL="863600" lvl="1" indent="-287338" algn="r" defTabSz="457200" rt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a-IR" dirty="0" smtClean="0"/>
              <a:t>شرایط مساوی تاثیری در نتیجه نهایی ندارند. </a:t>
            </a:r>
          </a:p>
          <a:p>
            <a:pPr marL="863600" lvl="1" indent="-287338" algn="r" defTabSz="457200" rt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a-IR" dirty="0" smtClean="0"/>
              <a:t>شماره ی والد جدید برابر جمع شماره ی فرزندان است.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14352"/>
            <a:ext cx="7810500" cy="395248"/>
          </a:xfrm>
        </p:spPr>
        <p:txBody>
          <a:bodyPr wrap="square" lIns="0" tIns="0" rIns="0" bIns="0" anchor="ctr"/>
          <a:lstStyle/>
          <a:p>
            <a:pPr algn="r" defTabSz="457200" rt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a-IR" dirty="0" smtClean="0"/>
              <a:t>فشرده سازی</a:t>
            </a:r>
            <a:endParaRPr lang="en-GB" dirty="0" smtClean="0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0213" y="1371600"/>
            <a:ext cx="3263900" cy="4167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14352"/>
            <a:ext cx="7810500" cy="395248"/>
          </a:xfrm>
        </p:spPr>
        <p:txBody>
          <a:bodyPr wrap="square" lIns="0" tIns="0" rIns="0" bIns="0" anchor="ctr"/>
          <a:lstStyle/>
          <a:p>
            <a:pPr algn="r" defTabSz="457200" rt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a-IR" dirty="0"/>
              <a:t>فشرده سازی</a:t>
            </a:r>
            <a:endParaRPr lang="en-GB" dirty="0" smtClean="0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17763" y="1692275"/>
            <a:ext cx="4370387" cy="3524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14352"/>
            <a:ext cx="7810500" cy="395248"/>
          </a:xfrm>
        </p:spPr>
        <p:txBody>
          <a:bodyPr wrap="square" lIns="0" tIns="0" rIns="0" bIns="0" anchor="ctr"/>
          <a:lstStyle/>
          <a:p>
            <a:pPr algn="r" defTabSz="457200" rt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a-IR" dirty="0"/>
              <a:t>فشرده سازی</a:t>
            </a:r>
            <a:endParaRPr lang="en-GB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850188" cy="1315745"/>
          </a:xfrm>
        </p:spPr>
        <p:txBody>
          <a:bodyPr lIns="0" tIns="0" rIns="0" bIns="0"/>
          <a:lstStyle/>
          <a:p>
            <a:pPr marL="431800" indent="-323850" algn="r" defTabSz="457200" rt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a-IR" dirty="0" smtClean="0"/>
              <a:t>کد هر کاراکتر توسط مسیر از ریشه تا برگ مربوطه تعیین می شود.</a:t>
            </a:r>
          </a:p>
          <a:p>
            <a:pPr marL="863600" lvl="1" indent="-287338" algn="r" defTabSz="457200" rt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a-IR" dirty="0" smtClean="0"/>
              <a:t>راست برابر 1</a:t>
            </a:r>
            <a:endParaRPr lang="en-GB" dirty="0" smtClean="0"/>
          </a:p>
          <a:p>
            <a:pPr marL="863600" lvl="1" indent="-287338" algn="r" defTabSz="457200" rt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a-IR" dirty="0" smtClean="0"/>
              <a:t>چپ برابر 0</a:t>
            </a:r>
          </a:p>
          <a:p>
            <a:pPr marL="863600" lvl="1" indent="-287338" algn="r" defTabSz="457200" rt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a-IR" dirty="0" smtClean="0"/>
              <a:t>مثال: </a:t>
            </a:r>
            <a:r>
              <a:rPr lang="en-US" dirty="0" smtClean="0"/>
              <a:t>b </a:t>
            </a:r>
            <a:r>
              <a:rPr lang="fa-IR" dirty="0" smtClean="0"/>
              <a:t> از طریق مسیر راست-راست-چپ قابل دسترسی است. پس کد آن برابر 110 است.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226661" y="304800"/>
            <a:ext cx="3383939" cy="384592"/>
          </a:xfrm>
        </p:spPr>
        <p:txBody>
          <a:bodyPr/>
          <a:lstStyle/>
          <a:p>
            <a:pPr algn="r" rtl="1" eaLnBrk="1" hangingPunct="1"/>
            <a:r>
              <a:rPr lang="fa-IR" dirty="0" smtClean="0"/>
              <a:t>انگیزه های فشرده ساز داده ها</a:t>
            </a:r>
            <a:endParaRPr 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848600" cy="3984681"/>
          </a:xfrm>
        </p:spPr>
        <p:txBody>
          <a:bodyPr/>
          <a:lstStyle/>
          <a:p>
            <a:pPr algn="r" rtl="1" eaLnBrk="1" hangingPunct="1"/>
            <a:r>
              <a:rPr lang="en-US" dirty="0" smtClean="0"/>
              <a:t>Big data</a:t>
            </a:r>
            <a:endParaRPr lang="en-US" sz="1200" dirty="0" smtClean="0"/>
          </a:p>
          <a:p>
            <a:pPr lvl="1" algn="r" rtl="1" eaLnBrk="1" hangingPunct="1"/>
            <a:r>
              <a:rPr lang="fa-IR" sz="2400" dirty="0" smtClean="0"/>
              <a:t>گوگل و یاهو و اینترنت اشیاء روزانه هزاران پتابایت داده تولید و پردازش می کنند.</a:t>
            </a:r>
            <a:endParaRPr lang="en-US" sz="2400" dirty="0" smtClean="0"/>
          </a:p>
          <a:p>
            <a:pPr algn="r" rtl="1" eaLnBrk="1" hangingPunct="1"/>
            <a:r>
              <a:rPr lang="fa-IR" dirty="0" smtClean="0"/>
              <a:t>فایلهای متنی و تصاویر</a:t>
            </a:r>
            <a:endParaRPr lang="en-US" sz="1200" dirty="0" smtClean="0"/>
          </a:p>
          <a:p>
            <a:pPr lvl="1" algn="r" rtl="1" eaLnBrk="1" hangingPunct="1"/>
            <a:r>
              <a:rPr lang="fa-IR" sz="2400" dirty="0" smtClean="0"/>
              <a:t>همه جا هستند.</a:t>
            </a:r>
            <a:endParaRPr lang="en-US" sz="2400" dirty="0" smtClean="0"/>
          </a:p>
          <a:p>
            <a:pPr algn="r" rtl="1" eaLnBrk="1" hangingPunct="1"/>
            <a:r>
              <a:rPr lang="fa-IR" dirty="0" smtClean="0"/>
              <a:t>فایلهای صوتی و ویدیویی</a:t>
            </a:r>
            <a:endParaRPr lang="en-US" dirty="0" smtClean="0"/>
          </a:p>
          <a:p>
            <a:pPr lvl="1" algn="r" rtl="1" eaLnBrk="1" hangingPunct="1"/>
            <a:r>
              <a:rPr lang="fa-IR" sz="2400" dirty="0" smtClean="0"/>
              <a:t>خیلی بزرگ هستند.</a:t>
            </a:r>
            <a:endParaRPr lang="en-US" sz="2400" dirty="0" smtClean="0"/>
          </a:p>
          <a:p>
            <a:pPr lvl="1" algn="r" rtl="1" eaLnBrk="1" hangingPunct="1"/>
            <a:r>
              <a:rPr lang="fa-IR" sz="2400" dirty="0" smtClean="0"/>
              <a:t>در هر ثانیه تعداد زیادی نمونه گرفته می شود.</a:t>
            </a:r>
            <a:endParaRPr lang="en-US" sz="2400" dirty="0" smtClean="0"/>
          </a:p>
          <a:p>
            <a:pPr lvl="1" algn="r" rtl="1" eaLnBrk="1" hangingPunct="1"/>
            <a:endParaRPr lang="en-US" sz="24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781800" y="152400"/>
            <a:ext cx="1728037" cy="384592"/>
          </a:xfrm>
        </p:spPr>
        <p:txBody>
          <a:bodyPr/>
          <a:lstStyle/>
          <a:p>
            <a:pPr algn="r" rtl="1" eaLnBrk="1" hangingPunct="1"/>
            <a:r>
              <a:rPr lang="fa-IR" dirty="0" smtClean="0"/>
              <a:t>صدای دیجیتال</a:t>
            </a:r>
            <a:endParaRPr lang="en-U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229600" cy="2692019"/>
          </a:xfrm>
        </p:spPr>
        <p:txBody>
          <a:bodyPr/>
          <a:lstStyle/>
          <a:p>
            <a:pPr algn="r" rtl="1" eaLnBrk="1" hangingPunct="1"/>
            <a:r>
              <a:rPr lang="fa-IR" dirty="0" smtClean="0"/>
              <a:t>نمونه گیری از سیگنال انالوگ</a:t>
            </a:r>
            <a:endParaRPr lang="en-US" dirty="0" smtClean="0"/>
          </a:p>
          <a:p>
            <a:pPr lvl="1" algn="r" rtl="1" eaLnBrk="1" hangingPunct="1"/>
            <a:r>
              <a:rPr lang="fa-IR" sz="2400" dirty="0" smtClean="0"/>
              <a:t>نمونه گیری با نرخ ثابت</a:t>
            </a:r>
            <a:endParaRPr lang="en-US" sz="2400" dirty="0" smtClean="0"/>
          </a:p>
          <a:p>
            <a:pPr lvl="1" algn="r" rtl="1" eaLnBrk="1" hangingPunct="1"/>
            <a:r>
              <a:rPr lang="fa-IR" sz="2400" dirty="0" smtClean="0"/>
              <a:t>هر نمونه یک عدد حقیقی است</a:t>
            </a:r>
            <a:endParaRPr lang="en-US" sz="2400" dirty="0" smtClean="0"/>
          </a:p>
          <a:p>
            <a:pPr algn="r" rtl="1" eaLnBrk="1" hangingPunct="1"/>
            <a:r>
              <a:rPr lang="fa-IR" dirty="0" smtClean="0"/>
              <a:t>هر نمونه باید کوانتیزه شود</a:t>
            </a:r>
            <a:endParaRPr lang="en-US" dirty="0" smtClean="0"/>
          </a:p>
          <a:p>
            <a:pPr lvl="1" algn="r" rtl="1" eaLnBrk="1" hangingPunct="1"/>
            <a:r>
              <a:rPr lang="fa-IR" sz="2400" dirty="0" smtClean="0"/>
              <a:t>تعدادی عدد محدود داریم و نمونه باید به یکی از آنها گرد شود.</a:t>
            </a:r>
          </a:p>
          <a:p>
            <a:pPr lvl="1" algn="r" rtl="1" eaLnBrk="1" hangingPunct="1"/>
            <a:r>
              <a:rPr lang="fa-IR" sz="2400" dirty="0" smtClean="0"/>
              <a:t>هر نمونه با تعداد بیت معینی نمایش داده می شود.</a:t>
            </a:r>
            <a:endParaRPr lang="en-US" sz="2400" dirty="0" smtClean="0"/>
          </a:p>
        </p:txBody>
      </p:sp>
      <p:pic>
        <p:nvPicPr>
          <p:cNvPr id="4100" name="Picture 4" descr="250px-Pc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3925" y="4119563"/>
            <a:ext cx="4724400" cy="249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6374870" y="5195888"/>
            <a:ext cx="1390124" cy="40011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a-IR" sz="2000" b="1" dirty="0" smtClean="0">
                <a:latin typeface="Helvetica" charset="0"/>
                <a:cs typeface="B Nazanin" pitchFamily="2" charset="-78"/>
              </a:rPr>
              <a:t>نمایش 4 بیتی</a:t>
            </a:r>
            <a:endParaRPr lang="en-US" sz="2000" b="1" dirty="0">
              <a:latin typeface="Helvetica" charset="0"/>
              <a:cs typeface="B Nazanin" pitchFamily="2" charset="-7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Audio Examples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229600" cy="1367041"/>
          </a:xfrm>
        </p:spPr>
        <p:txBody>
          <a:bodyPr/>
          <a:lstStyle/>
          <a:p>
            <a:pPr algn="r" rtl="1" eaLnBrk="1" hangingPunct="1"/>
            <a:r>
              <a:rPr lang="fa-IR" dirty="0" smtClean="0"/>
              <a:t>گفتار</a:t>
            </a:r>
            <a:endParaRPr lang="en-US" dirty="0" smtClean="0"/>
          </a:p>
          <a:p>
            <a:pPr lvl="1" algn="r" rtl="1" eaLnBrk="1" hangingPunct="1"/>
            <a:r>
              <a:rPr lang="fa-IR" dirty="0" smtClean="0"/>
              <a:t>نرخ نمونه گیری: 8000 نمونه در ثانیه</a:t>
            </a:r>
          </a:p>
          <a:p>
            <a:pPr lvl="1" algn="r" rtl="1" eaLnBrk="1" hangingPunct="1"/>
            <a:r>
              <a:rPr lang="fa-IR" dirty="0" smtClean="0"/>
              <a:t>اندازه ی نمونه: 8 بیت به ازای هر نمونه</a:t>
            </a:r>
          </a:p>
          <a:p>
            <a:pPr lvl="1" algn="r" rtl="1" eaLnBrk="1" hangingPunct="1"/>
            <a:r>
              <a:rPr lang="fa-IR" dirty="0" smtClean="0"/>
              <a:t>نرخ: </a:t>
            </a:r>
            <a:r>
              <a:rPr lang="en-US" dirty="0"/>
              <a:t>64 </a:t>
            </a:r>
            <a:r>
              <a:rPr lang="en-US" dirty="0" smtClean="0"/>
              <a:t>kbps</a:t>
            </a:r>
          </a:p>
        </p:txBody>
      </p:sp>
      <p:pic>
        <p:nvPicPr>
          <p:cNvPr id="5124" name="Picture 4" descr="MCj0404345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4191000"/>
            <a:ext cx="1816100" cy="184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 descr="MMj02970250000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" y="990600"/>
            <a:ext cx="2478088" cy="21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685800" y="3657600"/>
            <a:ext cx="6019800" cy="270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 algn="r" rtl="1">
              <a:spcBef>
                <a:spcPct val="20000"/>
              </a:spcBef>
            </a:pPr>
            <a:endParaRPr lang="en-US" sz="2800" dirty="0">
              <a:cs typeface="B Nazanin" pitchFamily="2" charset="-78"/>
            </a:endParaRPr>
          </a:p>
          <a:p>
            <a:pPr marL="342900" indent="-342900" algn="r" rtl="1">
              <a:spcBef>
                <a:spcPct val="20000"/>
              </a:spcBef>
              <a:buFontTx/>
              <a:buChar char="•"/>
            </a:pPr>
            <a:r>
              <a:rPr lang="fa-IR" sz="2400" b="1" dirty="0" smtClean="0">
                <a:solidFill>
                  <a:schemeClr val="tx1"/>
                </a:solidFill>
                <a:cs typeface="B Nazanin" pitchFamily="2" charset="-78"/>
              </a:rPr>
              <a:t>دیسک صوتی </a:t>
            </a:r>
            <a:r>
              <a:rPr lang="en-US" sz="2400" b="1" dirty="0" smtClean="0">
                <a:solidFill>
                  <a:schemeClr val="tx1"/>
                </a:solidFill>
                <a:cs typeface="B Nazanin" pitchFamily="2" charset="-78"/>
              </a:rPr>
              <a:t>(CD</a:t>
            </a:r>
            <a:r>
              <a:rPr lang="en-US" sz="2400" b="1" dirty="0">
                <a:solidFill>
                  <a:schemeClr val="tx1"/>
                </a:solidFill>
                <a:cs typeface="B Nazanin" pitchFamily="2" charset="-78"/>
              </a:rPr>
              <a:t>)</a:t>
            </a:r>
          </a:p>
          <a:p>
            <a:pPr lvl="1" algn="r" rtl="1" eaLnBrk="1" hangingPunct="1"/>
            <a:r>
              <a:rPr lang="fa-IR" sz="2000" b="1" dirty="0">
                <a:solidFill>
                  <a:schemeClr val="tx1"/>
                </a:solidFill>
                <a:cs typeface="B Nazanin" pitchFamily="2" charset="-78"/>
              </a:rPr>
              <a:t>نرخ نمونه گیری: </a:t>
            </a:r>
            <a:r>
              <a:rPr lang="fa-IR" sz="2000" b="1" dirty="0" smtClean="0">
                <a:solidFill>
                  <a:schemeClr val="tx1"/>
                </a:solidFill>
                <a:cs typeface="B Nazanin" pitchFamily="2" charset="-78"/>
              </a:rPr>
              <a:t>44100</a:t>
            </a:r>
            <a:r>
              <a:rPr lang="en-US" sz="2000" b="1" dirty="0" smtClean="0">
                <a:solidFill>
                  <a:schemeClr val="tx1"/>
                </a:solidFill>
                <a:cs typeface="B Nazanin" pitchFamily="2" charset="-78"/>
              </a:rPr>
              <a:t> </a:t>
            </a:r>
            <a:r>
              <a:rPr lang="fa-IR" sz="2000" b="1" dirty="0" smtClean="0">
                <a:solidFill>
                  <a:schemeClr val="tx1"/>
                </a:solidFill>
                <a:cs typeface="B Nazanin" pitchFamily="2" charset="-78"/>
              </a:rPr>
              <a:t>نمونه </a:t>
            </a:r>
            <a:r>
              <a:rPr lang="fa-IR" sz="2000" b="1" dirty="0">
                <a:solidFill>
                  <a:schemeClr val="tx1"/>
                </a:solidFill>
                <a:cs typeface="B Nazanin" pitchFamily="2" charset="-78"/>
              </a:rPr>
              <a:t>در ثانیه</a:t>
            </a:r>
          </a:p>
          <a:p>
            <a:pPr lvl="1" algn="r" rtl="1" eaLnBrk="1" hangingPunct="1"/>
            <a:r>
              <a:rPr lang="fa-IR" sz="2000" b="1" dirty="0">
                <a:solidFill>
                  <a:schemeClr val="tx1"/>
                </a:solidFill>
                <a:cs typeface="B Nazanin" pitchFamily="2" charset="-78"/>
              </a:rPr>
              <a:t>اندازه ی نمونه: </a:t>
            </a:r>
            <a:r>
              <a:rPr lang="en-US" sz="2000" b="1" dirty="0" smtClean="0">
                <a:solidFill>
                  <a:schemeClr val="tx1"/>
                </a:solidFill>
                <a:cs typeface="B Nazanin" pitchFamily="2" charset="-78"/>
              </a:rPr>
              <a:t>16</a:t>
            </a:r>
            <a:r>
              <a:rPr lang="fa-IR" sz="2000" b="1" dirty="0" smtClean="0">
                <a:solidFill>
                  <a:schemeClr val="tx1"/>
                </a:solidFill>
                <a:cs typeface="B Nazanin" pitchFamily="2" charset="-78"/>
              </a:rPr>
              <a:t> </a:t>
            </a:r>
            <a:r>
              <a:rPr lang="fa-IR" sz="2000" b="1" dirty="0">
                <a:solidFill>
                  <a:schemeClr val="tx1"/>
                </a:solidFill>
                <a:cs typeface="B Nazanin" pitchFamily="2" charset="-78"/>
              </a:rPr>
              <a:t>بیت به ازای هر نمونه</a:t>
            </a:r>
          </a:p>
          <a:p>
            <a:pPr lvl="1" algn="r" rtl="1" eaLnBrk="1" hangingPunct="1"/>
            <a:r>
              <a:rPr lang="fa-IR" sz="2000" b="1" dirty="0">
                <a:solidFill>
                  <a:schemeClr val="tx1"/>
                </a:solidFill>
                <a:cs typeface="B Nazanin" pitchFamily="2" charset="-78"/>
              </a:rPr>
              <a:t>نرخ: </a:t>
            </a:r>
            <a:r>
              <a:rPr lang="en-US" sz="2000" b="1" dirty="0">
                <a:solidFill>
                  <a:schemeClr val="tx1"/>
                </a:solidFill>
                <a:cs typeface="B Nazanin" pitchFamily="2" charset="-78"/>
              </a:rPr>
              <a:t>705.6 kbps </a:t>
            </a:r>
            <a:r>
              <a:rPr lang="fa-IR" sz="2000" b="1" dirty="0">
                <a:solidFill>
                  <a:schemeClr val="tx1"/>
                </a:solidFill>
                <a:cs typeface="B Nazanin" pitchFamily="2" charset="-78"/>
              </a:rPr>
              <a:t> </a:t>
            </a:r>
            <a:r>
              <a:rPr lang="fa-IR" sz="2000" b="1" dirty="0" smtClean="0">
                <a:solidFill>
                  <a:schemeClr val="tx1"/>
                </a:solidFill>
                <a:cs typeface="B Nazanin" pitchFamily="2" charset="-78"/>
              </a:rPr>
              <a:t>برای صدای مونو و </a:t>
            </a:r>
            <a:r>
              <a:rPr lang="en-US" sz="2000" b="1" dirty="0">
                <a:solidFill>
                  <a:schemeClr val="tx1"/>
                </a:solidFill>
                <a:cs typeface="B Nazanin" pitchFamily="2" charset="-78"/>
              </a:rPr>
              <a:t>1.411 Mbps </a:t>
            </a:r>
            <a:r>
              <a:rPr lang="fa-IR" sz="2000" b="1" dirty="0" smtClean="0">
                <a:solidFill>
                  <a:schemeClr val="tx1"/>
                </a:solidFill>
                <a:cs typeface="B Nazanin" pitchFamily="2" charset="-78"/>
              </a:rPr>
              <a:t> برای صدای استریو</a:t>
            </a:r>
            <a:endParaRPr lang="en-US" sz="2000" b="1" dirty="0">
              <a:solidFill>
                <a:schemeClr val="tx1"/>
              </a:solidFill>
              <a:cs typeface="B Nazanin" pitchFamily="2" charset="-7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05800" cy="533400"/>
          </a:xfrm>
        </p:spPr>
        <p:txBody>
          <a:bodyPr/>
          <a:lstStyle/>
          <a:p>
            <a:pPr algn="r" rtl="1" eaLnBrk="1" hangingPunct="1"/>
            <a:r>
              <a:rPr lang="fa-IR" dirty="0" smtClean="0"/>
              <a:t>فشرده سازی صدا</a:t>
            </a:r>
            <a:endParaRPr 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292731"/>
          </a:xfrm>
        </p:spPr>
        <p:txBody>
          <a:bodyPr/>
          <a:lstStyle/>
          <a:p>
            <a:pPr algn="r" rtl="1" eaLnBrk="1" hangingPunct="1"/>
            <a:r>
              <a:rPr lang="fa-IR" sz="2800" dirty="0" smtClean="0"/>
              <a:t>داده ی صوتی به پهنای باند زیادی نیاز دارد</a:t>
            </a:r>
            <a:endParaRPr lang="en-US" dirty="0" smtClean="0"/>
          </a:p>
          <a:p>
            <a:pPr lvl="1" algn="r" rtl="1" eaLnBrk="1" hangingPunct="1"/>
            <a:r>
              <a:rPr lang="en-US" sz="2400" dirty="0" smtClean="0"/>
              <a:t>64kbps</a:t>
            </a:r>
            <a:r>
              <a:rPr lang="fa-IR" sz="2400" dirty="0" smtClean="0"/>
              <a:t> برای گفتار زیاد است. </a:t>
            </a:r>
          </a:p>
          <a:p>
            <a:pPr lvl="1" algn="r" rtl="1" eaLnBrk="1" hangingPunct="1"/>
            <a:r>
              <a:rPr lang="fa-IR" sz="2400" dirty="0" smtClean="0"/>
              <a:t>برای موسیقی استریو نیز </a:t>
            </a:r>
            <a:r>
              <a:rPr lang="en-US" sz="2400" dirty="0" smtClean="0"/>
              <a:t>1.411Mbps</a:t>
            </a:r>
            <a:r>
              <a:rPr lang="fa-IR" sz="2400" dirty="0" smtClean="0"/>
              <a:t> پهنای باند زیادی مصرف می کند. </a:t>
            </a:r>
          </a:p>
          <a:p>
            <a:pPr algn="r" rtl="1" eaLnBrk="1" hangingPunct="1"/>
            <a:r>
              <a:rPr lang="fa-IR" sz="2800" dirty="0" smtClean="0"/>
              <a:t>فشرده سازی اندازه را کاهش می دهد</a:t>
            </a:r>
            <a:endParaRPr lang="en-US" sz="2800" dirty="0" smtClean="0"/>
          </a:p>
          <a:p>
            <a:pPr lvl="1" algn="r" rtl="1" eaLnBrk="1" hangingPunct="1"/>
            <a:r>
              <a:rPr lang="fa-IR" sz="2400" dirty="0" smtClean="0"/>
              <a:t>افزونگی را حذف می کند.</a:t>
            </a:r>
            <a:endParaRPr lang="en-US" sz="2400" dirty="0" smtClean="0"/>
          </a:p>
          <a:p>
            <a:pPr lvl="1" algn="r" rtl="1" eaLnBrk="1" hangingPunct="1"/>
            <a:r>
              <a:rPr lang="fa-IR" sz="2400" dirty="0" smtClean="0"/>
              <a:t>جزئیاتی که برای انسان قابل شنود یا درک نیستند را حذف می کند</a:t>
            </a:r>
            <a:endParaRPr lang="en-US" sz="2400" dirty="0" smtClean="0"/>
          </a:p>
          <a:p>
            <a:pPr algn="r" rtl="1" eaLnBrk="1" hangingPunct="1"/>
            <a:r>
              <a:rPr lang="fa-IR" sz="2800" dirty="0" smtClean="0"/>
              <a:t>فرمتهای صوتی رایج</a:t>
            </a:r>
            <a:endParaRPr lang="en-US" sz="2800" dirty="0" smtClean="0"/>
          </a:p>
          <a:p>
            <a:pPr lvl="1" algn="r" rtl="1" eaLnBrk="1" hangingPunct="1"/>
            <a:r>
              <a:rPr lang="fa-IR" sz="2400" dirty="0" smtClean="0"/>
              <a:t>گفتار: </a:t>
            </a:r>
            <a:r>
              <a:rPr lang="en-US" sz="2400" dirty="0" smtClean="0"/>
              <a:t>GSM (13 kbps), G.729 (8 kbps), and G.723.3 (6.4 and 5.3 kbps)</a:t>
            </a:r>
          </a:p>
          <a:p>
            <a:pPr lvl="1" algn="r" rtl="1" eaLnBrk="1" hangingPunct="1"/>
            <a:r>
              <a:rPr lang="fa-IR" sz="2400" dirty="0" smtClean="0"/>
              <a:t>موسیقی استریو: </a:t>
            </a:r>
            <a:r>
              <a:rPr lang="en-US" sz="2400" dirty="0" smtClean="0"/>
              <a:t>MP3 at 96 kbps, 128 kbps, and 160 kbps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077200" cy="533400"/>
          </a:xfrm>
        </p:spPr>
        <p:txBody>
          <a:bodyPr/>
          <a:lstStyle/>
          <a:p>
            <a:pPr algn="r" rtl="1" eaLnBrk="1" hangingPunct="1"/>
            <a:r>
              <a:rPr lang="fa-IR" dirty="0" smtClean="0"/>
              <a:t>ویدیوی دیجیتال</a:t>
            </a:r>
            <a:endParaRPr lang="en-US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686800" cy="3153684"/>
          </a:xfrm>
        </p:spPr>
        <p:txBody>
          <a:bodyPr/>
          <a:lstStyle/>
          <a:p>
            <a:pPr algn="r" rtl="1" eaLnBrk="1" hangingPunct="1"/>
            <a:r>
              <a:rPr lang="fa-IR" dirty="0" smtClean="0"/>
              <a:t>نمونه گیری از سیگنال آنالوگ</a:t>
            </a:r>
            <a:endParaRPr lang="en-US" dirty="0" smtClean="0"/>
          </a:p>
          <a:p>
            <a:pPr lvl="1" algn="r" rtl="1" eaLnBrk="1" hangingPunct="1"/>
            <a:r>
              <a:rPr lang="fa-IR" sz="2400" dirty="0" smtClean="0"/>
              <a:t>24 یا 30 فریم در ثانیه</a:t>
            </a:r>
            <a:endParaRPr lang="en-US" sz="2400" dirty="0" smtClean="0"/>
          </a:p>
          <a:p>
            <a:pPr lvl="1" algn="r" rtl="1" eaLnBrk="1" hangingPunct="1"/>
            <a:r>
              <a:rPr lang="fa-IR" sz="2400" dirty="0" smtClean="0"/>
              <a:t>هر فریم یک تصویر است.</a:t>
            </a:r>
            <a:endParaRPr lang="en-US" sz="2400" dirty="0" smtClean="0"/>
          </a:p>
          <a:p>
            <a:pPr algn="r" rtl="1" eaLnBrk="1" hangingPunct="1"/>
            <a:r>
              <a:rPr lang="fa-IR" dirty="0" smtClean="0"/>
              <a:t>کوانتیزه کردن</a:t>
            </a:r>
            <a:endParaRPr lang="en-US" dirty="0" smtClean="0"/>
          </a:p>
          <a:p>
            <a:pPr lvl="1" algn="r" rtl="1" eaLnBrk="1" hangingPunct="1"/>
            <a:r>
              <a:rPr lang="fa-IR" sz="2400" dirty="0" smtClean="0"/>
              <a:t>هر تصویر به صورت آرایه ای از نقاط رنگی نمایش داده می شود.</a:t>
            </a:r>
          </a:p>
          <a:p>
            <a:pPr lvl="1" algn="r" rtl="1" eaLnBrk="1" hangingPunct="1"/>
            <a:r>
              <a:rPr lang="fa-IR" sz="2400" dirty="0" smtClean="0"/>
              <a:t>هر پیکسل دارای سه رنگ </a:t>
            </a:r>
            <a:r>
              <a:rPr lang="en-US" sz="2400" dirty="0" smtClean="0"/>
              <a:t>(RGB)</a:t>
            </a:r>
            <a:r>
              <a:rPr lang="fa-IR" sz="2400" dirty="0" smtClean="0"/>
              <a:t> است. </a:t>
            </a:r>
          </a:p>
          <a:p>
            <a:pPr lvl="1" algn="r" rtl="1" eaLnBrk="1" hangingPunct="1"/>
            <a:r>
              <a:rPr lang="fa-IR" sz="2400" dirty="0" smtClean="0"/>
              <a:t>برای نمایش هر پیکسل 24 بیت لازم است.</a:t>
            </a:r>
            <a:endParaRPr lang="en-US" sz="2400" dirty="0" smtClean="0"/>
          </a:p>
        </p:txBody>
      </p:sp>
      <p:pic>
        <p:nvPicPr>
          <p:cNvPr id="7172" name="Picture 4" descr="A Representation of additive color mixing.">
            <a:hlinkClick r:id="rId3" tooltip="A Representation of additive color mixing.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92813" y="4159250"/>
            <a:ext cx="238125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/>
          <a:srcRect l="49847" b="18367"/>
          <a:stretch>
            <a:fillRect/>
          </a:stretch>
        </p:blipFill>
        <p:spPr bwMode="auto">
          <a:xfrm>
            <a:off x="914400" y="4159250"/>
            <a:ext cx="2305050" cy="215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4800600" y="4119563"/>
            <a:ext cx="1524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" charset="0"/>
              </a:rPr>
              <a:t>The </a:t>
            </a:r>
            <a:br>
              <a:rPr lang="en-US" sz="2400">
                <a:latin typeface="Times" charset="0"/>
              </a:rPr>
            </a:br>
            <a:r>
              <a:rPr lang="en-US" sz="2400">
                <a:latin typeface="Times" charset="0"/>
              </a:rPr>
              <a:t>320 x 240</a:t>
            </a:r>
            <a:br>
              <a:rPr lang="en-US" sz="2400">
                <a:latin typeface="Times" charset="0"/>
              </a:rPr>
            </a:br>
            <a:r>
              <a:rPr lang="en-US" sz="2400">
                <a:latin typeface="Times" charset="0"/>
              </a:rPr>
              <a:t>hand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498725" y="4119563"/>
            <a:ext cx="1828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" charset="0"/>
              </a:rPr>
              <a:t>The </a:t>
            </a:r>
            <a:br>
              <a:rPr lang="en-US" sz="2400">
                <a:latin typeface="Times" charset="0"/>
              </a:rPr>
            </a:br>
            <a:r>
              <a:rPr lang="en-US" sz="2400">
                <a:latin typeface="Times" charset="0"/>
              </a:rPr>
              <a:t>2272 x 1704</a:t>
            </a:r>
            <a:br>
              <a:rPr lang="en-US" sz="2400">
                <a:latin typeface="Times" charset="0"/>
              </a:rPr>
            </a:br>
            <a:r>
              <a:rPr lang="en-US" sz="2400">
                <a:latin typeface="Times" charset="0"/>
              </a:rPr>
              <a:t>hand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790645" y="0"/>
            <a:ext cx="3819955" cy="606833"/>
          </a:xfrm>
        </p:spPr>
        <p:txBody>
          <a:bodyPr/>
          <a:lstStyle/>
          <a:p>
            <a:pPr algn="r" rtl="1" eaLnBrk="1" hangingPunct="1"/>
            <a:r>
              <a:rPr lang="fa-IR" sz="4000" dirty="0" smtClean="0"/>
              <a:t>فشرده سازی تصاویر</a:t>
            </a:r>
            <a:endParaRPr lang="en-US" sz="4000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229600" cy="3153684"/>
          </a:xfrm>
        </p:spPr>
        <p:txBody>
          <a:bodyPr/>
          <a:lstStyle/>
          <a:p>
            <a:pPr algn="r" rtl="1" eaLnBrk="1" hangingPunct="1"/>
            <a:r>
              <a:rPr lang="fa-IR" dirty="0" smtClean="0"/>
              <a:t>فشرده سازی تصویر</a:t>
            </a:r>
            <a:endParaRPr lang="en-US" dirty="0" smtClean="0"/>
          </a:p>
          <a:p>
            <a:pPr lvl="1" algn="r" rtl="1" eaLnBrk="1" hangingPunct="1"/>
            <a:r>
              <a:rPr lang="fa-IR" sz="2400" dirty="0" smtClean="0"/>
              <a:t>از افزونگی مکانی (یعنی مناطق همرنگ) استفاده می کند. </a:t>
            </a:r>
          </a:p>
          <a:p>
            <a:pPr lvl="1" algn="r" rtl="1" eaLnBrk="1" hangingPunct="1"/>
            <a:r>
              <a:rPr lang="fa-IR" sz="2400" dirty="0" smtClean="0"/>
              <a:t>تفاوتهایی که چشم درک نمی کند را حذف می کند. </a:t>
            </a:r>
          </a:p>
          <a:p>
            <a:pPr algn="r" rtl="1" eaLnBrk="1" hangingPunct="1"/>
            <a:r>
              <a:rPr lang="fa-IR" dirty="0" smtClean="0"/>
              <a:t>فرمتهای رایج تصویر:</a:t>
            </a:r>
            <a:endParaRPr lang="en-US" dirty="0" smtClean="0"/>
          </a:p>
          <a:p>
            <a:pPr lvl="1" algn="r" rtl="1" eaLnBrk="1" hangingPunct="1"/>
            <a:r>
              <a:rPr lang="en-US" sz="2400" dirty="0" smtClean="0"/>
              <a:t>Joint Pictures Expert Group (JPEG)</a:t>
            </a:r>
          </a:p>
          <a:p>
            <a:pPr lvl="1" algn="r" rtl="1" eaLnBrk="1" hangingPunct="1"/>
            <a:r>
              <a:rPr lang="en-US" sz="2400" dirty="0" smtClean="0"/>
              <a:t>Graphical Interchange Format (GIF)</a:t>
            </a:r>
          </a:p>
          <a:p>
            <a:pPr lvl="1" algn="r" rtl="1" eaLnBrk="1" hangingPunct="1"/>
            <a:endParaRPr lang="en-US" sz="2400" dirty="0" smtClean="0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4273550"/>
            <a:ext cx="9144000" cy="2573338"/>
          </a:xfrm>
          <a:prstGeom prst="rect">
            <a:avLst/>
          </a:prstGeom>
          <a:solidFill>
            <a:schemeClr val="bg1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9221" name="Picture 5" descr="trainingno"/>
          <p:cNvPicPr>
            <a:picLocks noChangeAspect="1" noChangeArrowheads="1"/>
          </p:cNvPicPr>
          <p:nvPr/>
        </p:nvPicPr>
        <p:blipFill>
          <a:blip r:embed="rId3"/>
          <a:srcRect r="41150" b="47948"/>
          <a:stretch>
            <a:fillRect/>
          </a:stretch>
        </p:blipFill>
        <p:spPr bwMode="auto">
          <a:xfrm>
            <a:off x="168275" y="4540250"/>
            <a:ext cx="287972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6" descr="training99"/>
          <p:cNvPicPr>
            <a:picLocks noChangeAspect="1" noChangeArrowheads="1"/>
          </p:cNvPicPr>
          <p:nvPr/>
        </p:nvPicPr>
        <p:blipFill>
          <a:blip r:embed="rId4"/>
          <a:srcRect r="40707" b="47948"/>
          <a:stretch>
            <a:fillRect/>
          </a:stretch>
        </p:blipFill>
        <p:spPr bwMode="auto">
          <a:xfrm>
            <a:off x="6096000" y="4541838"/>
            <a:ext cx="2897188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7" descr="training50"/>
          <p:cNvPicPr>
            <a:picLocks noChangeAspect="1" noChangeArrowheads="1"/>
          </p:cNvPicPr>
          <p:nvPr/>
        </p:nvPicPr>
        <p:blipFill>
          <a:blip r:embed="rId5"/>
          <a:srcRect r="41150" b="47948"/>
          <a:stretch>
            <a:fillRect/>
          </a:stretch>
        </p:blipFill>
        <p:spPr bwMode="auto">
          <a:xfrm>
            <a:off x="3143250" y="4540250"/>
            <a:ext cx="287972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114300" y="6367463"/>
            <a:ext cx="3036888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Helvetica" charset="0"/>
              </a:rPr>
              <a:t>Uncompressed: 167 KB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3305175" y="6367463"/>
            <a:ext cx="2605088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Helvetica" charset="0"/>
              </a:rPr>
              <a:t>Good quality: 46 KB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6415088" y="6367463"/>
            <a:ext cx="2379662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Helvetica" charset="0"/>
              </a:rPr>
              <a:t>Poor quality: 9 KB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248400" y="152400"/>
            <a:ext cx="2180084" cy="384592"/>
          </a:xfrm>
        </p:spPr>
        <p:txBody>
          <a:bodyPr/>
          <a:lstStyle/>
          <a:p>
            <a:pPr eaLnBrk="1" hangingPunct="1"/>
            <a:r>
              <a:rPr lang="fa-IR" dirty="0" smtClean="0"/>
              <a:t>فشرده سازی ویدیو</a:t>
            </a:r>
            <a:endParaRPr lang="en-US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229600" cy="2922851"/>
          </a:xfrm>
        </p:spPr>
        <p:txBody>
          <a:bodyPr/>
          <a:lstStyle/>
          <a:p>
            <a:pPr algn="r" rtl="1" eaLnBrk="1" hangingPunct="1"/>
            <a:r>
              <a:rPr lang="fa-IR" dirty="0" smtClean="0"/>
              <a:t>اختلاف بین تصاویر متوالی کد می شود. </a:t>
            </a:r>
          </a:p>
          <a:p>
            <a:pPr lvl="1" algn="r" rtl="1" eaLnBrk="1" hangingPunct="1"/>
            <a:r>
              <a:rPr lang="fa-IR" dirty="0" smtClean="0"/>
              <a:t>از افزونگی زمانی بین تصاویر متوالی استفاده می کند. </a:t>
            </a:r>
          </a:p>
          <a:p>
            <a:pPr algn="r" rtl="1" eaLnBrk="1" hangingPunct="1"/>
            <a:r>
              <a:rPr lang="fa-IR" dirty="0" smtClean="0"/>
              <a:t>فرمتهای رایج ویدیو </a:t>
            </a:r>
            <a:r>
              <a:rPr lang="en-US" dirty="0" smtClean="0"/>
              <a:t>(~26:1)</a:t>
            </a:r>
            <a:r>
              <a:rPr lang="fa-IR" dirty="0" smtClean="0"/>
              <a:t>:</a:t>
            </a:r>
            <a:endParaRPr lang="en-US" dirty="0" smtClean="0"/>
          </a:p>
          <a:p>
            <a:pPr lvl="1" algn="r" rtl="1" eaLnBrk="1" hangingPunct="1"/>
            <a:r>
              <a:rPr lang="en-US" sz="2400" dirty="0" smtClean="0"/>
              <a:t>MPEG 1: CD-ROM quality video (1.5 Mbps)</a:t>
            </a:r>
          </a:p>
          <a:p>
            <a:pPr lvl="1" algn="r" rtl="1" eaLnBrk="1" hangingPunct="1"/>
            <a:r>
              <a:rPr lang="en-US" sz="2400" dirty="0" smtClean="0"/>
              <a:t>MPEG 2: high-quality DVD video (3-6 Mbps)</a:t>
            </a:r>
          </a:p>
          <a:p>
            <a:pPr lvl="1" algn="r" rtl="1" eaLnBrk="1" hangingPunct="1"/>
            <a:r>
              <a:rPr lang="fa-IR" sz="2400" dirty="0" smtClean="0"/>
              <a:t>پروتکلهای اختصاصی مثل</a:t>
            </a:r>
            <a:r>
              <a:rPr lang="en-US" sz="2400" dirty="0" smtClean="0"/>
              <a:t>QuickTime </a:t>
            </a:r>
          </a:p>
          <a:p>
            <a:pPr lvl="1" algn="r" rtl="1" eaLnBrk="1" hangingPunct="1"/>
            <a:endParaRPr lang="en-US" dirty="0" smtClean="0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>
            <a:grayscl/>
            <a:biLevel thresh="50000"/>
          </a:blip>
          <a:srcRect l="19075" t="43388" r="14594" b="44893"/>
          <a:stretch>
            <a:fillRect/>
          </a:stretch>
        </p:blipFill>
        <p:spPr bwMode="auto">
          <a:xfrm>
            <a:off x="415925" y="4081463"/>
            <a:ext cx="8534400" cy="2587625"/>
          </a:xfrm>
          <a:prstGeom prst="rect">
            <a:avLst/>
          </a:prstGeom>
          <a:solidFill>
            <a:srgbClr val="FFFFFF">
              <a:alpha val="50195"/>
            </a:srgbClr>
          </a:solidFill>
          <a:ln w="9525">
            <a:noFill/>
            <a:miter lim="800000"/>
            <a:headEnd/>
            <a:tailEnd/>
          </a:ln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92125" y="5529263"/>
            <a:ext cx="6553200" cy="1066800"/>
            <a:chOff x="384" y="2208"/>
            <a:chExt cx="4128" cy="672"/>
          </a:xfrm>
        </p:grpSpPr>
        <p:sp>
          <p:nvSpPr>
            <p:cNvPr id="10246" name="Oval 6"/>
            <p:cNvSpPr>
              <a:spLocks noChangeArrowheads="1"/>
            </p:cNvSpPr>
            <p:nvPr/>
          </p:nvSpPr>
          <p:spPr bwMode="auto">
            <a:xfrm>
              <a:off x="384" y="2208"/>
              <a:ext cx="720" cy="624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7" name="Oval 7"/>
            <p:cNvSpPr>
              <a:spLocks noChangeArrowheads="1"/>
            </p:cNvSpPr>
            <p:nvPr/>
          </p:nvSpPr>
          <p:spPr bwMode="auto">
            <a:xfrm>
              <a:off x="2160" y="2208"/>
              <a:ext cx="720" cy="624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8" name="Oval 8"/>
            <p:cNvSpPr>
              <a:spLocks noChangeArrowheads="1"/>
            </p:cNvSpPr>
            <p:nvPr/>
          </p:nvSpPr>
          <p:spPr bwMode="auto">
            <a:xfrm>
              <a:off x="3792" y="2256"/>
              <a:ext cx="720" cy="624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accent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accent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6159</TotalTime>
  <Pages>47</Pages>
  <Words>788</Words>
  <Application>Microsoft Office PowerPoint</Application>
  <PresentationFormat>Letter Paper (8.5x11 in)</PresentationFormat>
  <Paragraphs>131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Default Design</vt:lpstr>
      <vt:lpstr>ساختمان داده ها  فشرده سازی داده ها</vt:lpstr>
      <vt:lpstr>انگیزه های فشرده ساز داده ها</vt:lpstr>
      <vt:lpstr>صدای دیجیتال</vt:lpstr>
      <vt:lpstr>Audio Examples</vt:lpstr>
      <vt:lpstr>فشرده سازی صدا</vt:lpstr>
      <vt:lpstr>ویدیوی دیجیتال</vt:lpstr>
      <vt:lpstr>PowerPoint Presentation</vt:lpstr>
      <vt:lpstr>فشرده سازی تصاویر</vt:lpstr>
      <vt:lpstr>فشرده سازی ویدیو</vt:lpstr>
      <vt:lpstr>فشرده سازی هم در ذخیره سازی و هم در انتقال داده کاربرد دارد</vt:lpstr>
      <vt:lpstr>فشرده سازی متن</vt:lpstr>
      <vt:lpstr>فشرده سازی</vt:lpstr>
      <vt:lpstr>فشرده سازی</vt:lpstr>
      <vt:lpstr>فشرده سازی</vt:lpstr>
      <vt:lpstr>فشرده سازی</vt:lpstr>
      <vt:lpstr>فشرده سازی</vt:lpstr>
      <vt:lpstr>فشرده سازی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ENGIN112 - lecture 2</dc:title>
  <dc:creator>Russ Tessier</dc:creator>
  <cp:lastModifiedBy>Mozafar Bag-Mohammadi</cp:lastModifiedBy>
  <cp:revision>455</cp:revision>
  <cp:lastPrinted>1997-08-27T08:28:34Z</cp:lastPrinted>
  <dcterms:created xsi:type="dcterms:W3CDTF">2011-11-27T18:41:18Z</dcterms:created>
  <dcterms:modified xsi:type="dcterms:W3CDTF">2019-12-29T05:59:17Z</dcterms:modified>
</cp:coreProperties>
</file>