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52" r:id="rId3"/>
    <p:sldId id="558" r:id="rId4"/>
    <p:sldId id="559" r:id="rId5"/>
    <p:sldId id="526" r:id="rId6"/>
    <p:sldId id="527" r:id="rId7"/>
    <p:sldId id="528" r:id="rId8"/>
    <p:sldId id="529" r:id="rId9"/>
    <p:sldId id="530" r:id="rId10"/>
    <p:sldId id="556" r:id="rId11"/>
    <p:sldId id="557" r:id="rId12"/>
    <p:sldId id="531" r:id="rId13"/>
    <p:sldId id="533" r:id="rId14"/>
    <p:sldId id="534" r:id="rId15"/>
    <p:sldId id="535" r:id="rId16"/>
    <p:sldId id="560" r:id="rId17"/>
    <p:sldId id="561" r:id="rId18"/>
    <p:sldId id="5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9" autoAdjust="0"/>
    <p:restoredTop sz="55240" autoAdjust="0"/>
  </p:normalViewPr>
  <p:slideViewPr>
    <p:cSldViewPr>
      <p:cViewPr>
        <p:scale>
          <a:sx n="60" d="100"/>
          <a:sy n="60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مثلا هدف ما بیشینه کردن درآمد</a:t>
            </a:r>
            <a:r>
              <a:rPr lang="fa-IR" baseline="0" dirty="0" smtClean="0"/>
              <a:t> مزایده گذار باشد.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baseline="0" dirty="0" smtClean="0"/>
              <a:t>طراح مکانیسم رفتار گذشته ی خریداران را دارد و طبق آن مکانیسم را طراحی می کند.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1200" dirty="0" smtClean="0">
                <a:latin typeface="Times New Roman"/>
                <a:cs typeface="B Nazanin" panose="00000400000000000000" pitchFamily="2" charset="-78"/>
              </a:rPr>
              <a:t>اگر تابع توزیع </a:t>
            </a:r>
            <a:r>
              <a:rPr lang="en-US" sz="1200" dirty="0" smtClean="0">
                <a:latin typeface="Times New Roman"/>
                <a:cs typeface="B Nazanin" panose="00000400000000000000" pitchFamily="2" charset="-78"/>
              </a:rPr>
              <a:t>F</a:t>
            </a:r>
            <a:r>
              <a:rPr lang="fa-IR" sz="1200" dirty="0" smtClean="0">
                <a:latin typeface="Times New Roman"/>
                <a:cs typeface="B Nazanin" panose="00000400000000000000" pitchFamily="2" charset="-78"/>
              </a:rPr>
              <a:t> دارای توزیع یکنواخت در بازه ی </a:t>
            </a:r>
            <a:r>
              <a:rPr lang="en-US" sz="1200" dirty="0" smtClean="0">
                <a:latin typeface="Times New Roman"/>
                <a:cs typeface="B Nazanin" panose="00000400000000000000" pitchFamily="2" charset="-78"/>
              </a:rPr>
              <a:t>[0,1]</a:t>
            </a:r>
            <a:r>
              <a:rPr lang="fa-IR" sz="1200" dirty="0" smtClean="0">
                <a:latin typeface="Times New Roman"/>
                <a:cs typeface="B Nazanin" panose="00000400000000000000" pitchFamily="2" charset="-78"/>
              </a:rPr>
              <a:t> باشد، </a:t>
            </a:r>
            <a:r>
              <a:rPr lang="en-US" sz="1200" dirty="0" smtClean="0">
                <a:latin typeface="Times New Roman"/>
                <a:cs typeface="B Nazanin" panose="00000400000000000000" pitchFamily="2" charset="-78"/>
              </a:rPr>
              <a:t>F(r)</a:t>
            </a:r>
            <a:r>
              <a:rPr lang="fa-IR" sz="1200" dirty="0" smtClean="0">
                <a:latin typeface="Times New Roman"/>
                <a:cs typeface="B Nazanin" panose="00000400000000000000" pitchFamily="2" charset="-78"/>
              </a:rPr>
              <a:t> برابر </a:t>
            </a:r>
            <a:r>
              <a:rPr lang="en-US" sz="12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1200" dirty="0" smtClean="0">
                <a:latin typeface="Times New Roman"/>
                <a:cs typeface="B Nazanin" panose="00000400000000000000" pitchFamily="2" charset="-78"/>
              </a:rPr>
              <a:t> است. لذا</a:t>
            </a:r>
            <a:r>
              <a:rPr lang="fa-IR" sz="1200" baseline="0" dirty="0" smtClean="0">
                <a:latin typeface="Times New Roman"/>
                <a:cs typeface="B Nazanin" panose="00000400000000000000" pitchFamily="2" charset="-78"/>
              </a:rPr>
              <a:t>، درآمد مورد انتظار برابر </a:t>
            </a:r>
            <a:r>
              <a:rPr lang="en-US" sz="1200" baseline="0" dirty="0" smtClean="0">
                <a:latin typeface="Times New Roman"/>
                <a:cs typeface="B Nazanin" panose="00000400000000000000" pitchFamily="2" charset="-78"/>
              </a:rPr>
              <a:t>r(1-r)</a:t>
            </a:r>
            <a:r>
              <a:rPr lang="fa-IR" sz="1200" baseline="0" dirty="0" smtClean="0">
                <a:latin typeface="Times New Roman"/>
                <a:cs typeface="B Nazanin" panose="00000400000000000000" pitchFamily="2" charset="-78"/>
              </a:rPr>
              <a:t> است که در نقطه ی </a:t>
            </a:r>
            <a:r>
              <a:rPr lang="en-US" sz="1200" baseline="0" dirty="0" smtClean="0">
                <a:latin typeface="Times New Roman"/>
                <a:cs typeface="B Nazanin" panose="00000400000000000000" pitchFamily="2" charset="-78"/>
              </a:rPr>
              <a:t>r=1/2</a:t>
            </a:r>
            <a:r>
              <a:rPr lang="fa-IR" sz="1200" baseline="0" dirty="0" smtClean="0">
                <a:latin typeface="Times New Roman"/>
                <a:cs typeface="B Nazanin" panose="00000400000000000000" pitchFamily="2" charset="-78"/>
              </a:rPr>
              <a:t> بیشینه می شود.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chemeClr val="accent2"/>
                </a:solidFill>
              </a:rPr>
              <a:t>در</a:t>
            </a:r>
            <a:r>
              <a:rPr lang="fa-IR" baseline="0" dirty="0" smtClean="0">
                <a:solidFill>
                  <a:schemeClr val="accent2"/>
                </a:solidFill>
              </a:rPr>
              <a:t> مزایده ی ویکری خالص، بهره ی اجتماعی برابر قیمت بالاتر و درآمد مزایده گذار برابر قیمت پایینتر است: لذا: 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welfare = E[max(v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)] = 2/3</a:t>
            </a:r>
          </a:p>
          <a:p>
            <a:pPr lvl="1"/>
            <a:r>
              <a:rPr lang="en-US" dirty="0" smtClean="0"/>
              <a:t>revenue = E[min(v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)] = 1/3</a:t>
            </a:r>
            <a:endParaRPr lang="fa-IR" dirty="0" smtClean="0"/>
          </a:p>
          <a:p>
            <a:pPr lvl="1" algn="r" rtl="1"/>
            <a:r>
              <a:rPr lang="fa-IR" dirty="0" smtClean="0"/>
              <a:t>در اینجا </a:t>
            </a:r>
            <a:r>
              <a:rPr lang="en-US" dirty="0" smtClean="0"/>
              <a:t>E[max(v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)] </a:t>
            </a:r>
            <a:r>
              <a:rPr lang="fa-IR" dirty="0" smtClean="0"/>
              <a:t> یعنی مقدار مورد انتظار دو متغییر تصادفی از</a:t>
            </a:r>
            <a:r>
              <a:rPr lang="fa-IR" baseline="0" dirty="0" smtClean="0"/>
              <a:t> نوع </a:t>
            </a:r>
            <a:r>
              <a:rPr lang="en-US" baseline="0" dirty="0" smtClean="0"/>
              <a:t>U[0,1]</a:t>
            </a:r>
            <a:r>
              <a:rPr lang="fa-IR" baseline="0" dirty="0" smtClean="0"/>
              <a:t>. </a:t>
            </a:r>
            <a:r>
              <a:rPr lang="fa-IR" dirty="0" smtClean="0"/>
              <a:t>برای این که نحوه ی محاسبه ی این عبارتها را</a:t>
            </a:r>
            <a:r>
              <a:rPr lang="fa-IR" baseline="0" dirty="0" smtClean="0"/>
              <a:t> متوجه شوید به محاسبه ی </a:t>
            </a:r>
            <a:r>
              <a:rPr lang="en-US" baseline="0" dirty="0" smtClean="0"/>
              <a:t>revenue </a:t>
            </a:r>
            <a:r>
              <a:rPr lang="fa-IR" baseline="0" dirty="0" smtClean="0"/>
              <a:t> دقت کنید. فرض کنید </a:t>
            </a:r>
            <a:r>
              <a:rPr lang="en-US" baseline="0" dirty="0" smtClean="0"/>
              <a:t>m=min(v1,v2)</a:t>
            </a:r>
            <a:endParaRPr lang="fa-IR" baseline="0" dirty="0" smtClean="0"/>
          </a:p>
          <a:p>
            <a:pPr lvl="1" algn="l" rtl="0"/>
            <a:r>
              <a:rPr lang="en-US" baseline="0" dirty="0" err="1" smtClean="0"/>
              <a:t>Pr</a:t>
            </a:r>
            <a:r>
              <a:rPr lang="en-US" baseline="0" dirty="0" smtClean="0"/>
              <a:t>(m&gt;x)=P(v1&gt;x, v2&gt;x)=P(v1&gt;x)P(v2&gt;x)=(1-x)(1-x)</a:t>
            </a:r>
          </a:p>
          <a:p>
            <a:pPr lvl="1" algn="l" rtl="0"/>
            <a:r>
              <a:rPr lang="en-US" baseline="0" dirty="0" smtClean="0"/>
              <a:t>F</a:t>
            </a:r>
            <a:r>
              <a:rPr lang="en-US" baseline="-25000" dirty="0" smtClean="0"/>
              <a:t>M</a:t>
            </a:r>
            <a:r>
              <a:rPr lang="en-US" baseline="0" dirty="0" smtClean="0"/>
              <a:t>(x)=P(m&lt;=x)=1-P(m&gt;x)= 1-(1-x)(1-x)=2x-x*x </a:t>
            </a:r>
            <a:r>
              <a:rPr lang="en-US" baseline="0" dirty="0" smtClean="0">
                <a:sym typeface="Wingdings" panose="05000000000000000000" pitchFamily="2" charset="2"/>
              </a:rPr>
              <a:t> </a:t>
            </a:r>
            <a:r>
              <a:rPr lang="en-US" baseline="0" dirty="0" err="1" smtClean="0">
                <a:sym typeface="Wingdings" panose="05000000000000000000" pitchFamily="2" charset="2"/>
              </a:rPr>
              <a:t>f</a:t>
            </a:r>
            <a:r>
              <a:rPr lang="en-US" baseline="-25000" dirty="0" err="1" smtClean="0">
                <a:sym typeface="Wingdings" panose="05000000000000000000" pitchFamily="2" charset="2"/>
              </a:rPr>
              <a:t>m</a:t>
            </a:r>
            <a:r>
              <a:rPr lang="en-US" baseline="0" dirty="0" smtClean="0">
                <a:sym typeface="Wingdings" panose="05000000000000000000" pitchFamily="2" charset="2"/>
              </a:rPr>
              <a:t>(x)=</a:t>
            </a:r>
            <a:r>
              <a:rPr lang="en-US" baseline="0" dirty="0" err="1" smtClean="0">
                <a:sym typeface="Wingdings" panose="05000000000000000000" pitchFamily="2" charset="2"/>
              </a:rPr>
              <a:t>F’</a:t>
            </a:r>
            <a:r>
              <a:rPr lang="en-US" baseline="-25000" dirty="0" err="1" smtClean="0">
                <a:sym typeface="Wingdings" panose="05000000000000000000" pitchFamily="2" charset="2"/>
              </a:rPr>
              <a:t>m</a:t>
            </a:r>
            <a:r>
              <a:rPr lang="en-US" baseline="0" dirty="0" smtClean="0">
                <a:sym typeface="Wingdings" panose="05000000000000000000" pitchFamily="2" charset="2"/>
              </a:rPr>
              <a:t>(x)=2-2x</a:t>
            </a:r>
          </a:p>
          <a:p>
            <a:pPr lvl="1" algn="r" rtl="1"/>
            <a:r>
              <a:rPr lang="fa-IR" baseline="0" dirty="0" smtClean="0">
                <a:sym typeface="Wingdings" panose="05000000000000000000" pitchFamily="2" charset="2"/>
              </a:rPr>
              <a:t>اگر از تابع </a:t>
            </a:r>
            <a:r>
              <a:rPr lang="en-US" baseline="0" dirty="0" err="1" smtClean="0">
                <a:sym typeface="Wingdings" panose="05000000000000000000" pitchFamily="2" charset="2"/>
              </a:rPr>
              <a:t>f</a:t>
            </a:r>
            <a:r>
              <a:rPr lang="en-US" baseline="-25000" dirty="0" err="1" smtClean="0">
                <a:sym typeface="Wingdings" panose="05000000000000000000" pitchFamily="2" charset="2"/>
              </a:rPr>
              <a:t>m</a:t>
            </a:r>
            <a:r>
              <a:rPr lang="fa-IR" baseline="0" dirty="0" smtClean="0">
                <a:sym typeface="Wingdings" panose="05000000000000000000" pitchFamily="2" charset="2"/>
              </a:rPr>
              <a:t> بین 0 تا 1 انتگرال بگیرید، مقدار مورد انتظار </a:t>
            </a:r>
            <a:r>
              <a:rPr lang="en-US" baseline="0" dirty="0" smtClean="0">
                <a:sym typeface="Wingdings" panose="05000000000000000000" pitchFamily="2" charset="2"/>
              </a:rPr>
              <a:t>m</a:t>
            </a:r>
            <a:r>
              <a:rPr lang="fa-IR" baseline="0" dirty="0" smtClean="0">
                <a:sym typeface="Wingdings" panose="05000000000000000000" pitchFamily="2" charset="2"/>
              </a:rPr>
              <a:t> بدست می آید که برابر 1/3 است. با همین روش می توانید </a:t>
            </a:r>
            <a:r>
              <a:rPr lang="en-US" dirty="0" smtClean="0"/>
              <a:t>E[max(v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)] </a:t>
            </a:r>
            <a:r>
              <a:rPr lang="fa-IR" dirty="0" smtClean="0"/>
              <a:t> را حساب کنید. لینک زیر را هم می توانید ببینید:</a:t>
            </a:r>
          </a:p>
          <a:p>
            <a:pPr lvl="1" algn="l" rtl="0"/>
            <a:r>
              <a:rPr lang="en-US" baseline="0" dirty="0" smtClean="0">
                <a:sym typeface="Wingdings" panose="05000000000000000000" pitchFamily="2" charset="2"/>
              </a:rPr>
              <a:t>http://math.stackexchange.com/questions/197299/expected-value-of-maximum-of-two-random-variables-from-uniform-distribution</a:t>
            </a:r>
          </a:p>
          <a:p>
            <a:pPr lvl="1" algn="r" rtl="1"/>
            <a:endParaRPr lang="fa-IR" dirty="0" smtClean="0"/>
          </a:p>
          <a:p>
            <a:pPr lvl="1" algn="r" rtl="1"/>
            <a:r>
              <a:rPr lang="fa-IR" dirty="0" smtClean="0"/>
              <a:t>در</a:t>
            </a:r>
            <a:r>
              <a:rPr lang="fa-IR" baseline="0" dirty="0" smtClean="0"/>
              <a:t> مزایده ویکری که دارای قیمت رزرو ½ است:</a:t>
            </a:r>
            <a:endParaRPr lang="en-US" dirty="0" smtClean="0"/>
          </a:p>
          <a:p>
            <a:pPr lvl="1"/>
            <a:r>
              <a:rPr lang="en-US" dirty="0" smtClean="0"/>
              <a:t>welfare = ¼*0 + ¼*5/6 + ½*3/4 = 7/12</a:t>
            </a:r>
            <a:endParaRPr lang="fa-IR" dirty="0" smtClean="0"/>
          </a:p>
          <a:p>
            <a:pPr marL="457200" marR="0" lvl="1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اگر قیمت هر دو نفر زیر</a:t>
            </a:r>
            <a:r>
              <a:rPr lang="fa-IR" baseline="0" dirty="0" smtClean="0"/>
              <a:t> ½ باشد. درآمد اجتماعی برابر صفر خواهد بود. اگر قیمت هر دو نفر بالای ½ باشد، درآمد اجتماعی برابر </a:t>
            </a:r>
            <a:r>
              <a:rPr lang="en-US" baseline="0" dirty="0" smtClean="0"/>
              <a:t>E[max(v’1, v’2)]=5/6</a:t>
            </a:r>
            <a:r>
              <a:rPr lang="fa-IR" baseline="0" dirty="0" smtClean="0"/>
              <a:t> است. که </a:t>
            </a:r>
            <a:r>
              <a:rPr lang="en-US" baseline="0" dirty="0" smtClean="0"/>
              <a:t>v’1</a:t>
            </a:r>
            <a:r>
              <a:rPr lang="fa-IR" baseline="0" dirty="0" smtClean="0"/>
              <a:t> و </a:t>
            </a:r>
            <a:r>
              <a:rPr lang="en-US" baseline="0" dirty="0" smtClean="0"/>
              <a:t>v’2</a:t>
            </a:r>
            <a:r>
              <a:rPr lang="fa-IR" baseline="0" dirty="0" smtClean="0"/>
              <a:t> دو متغییر تصادفی در بازه ی </a:t>
            </a:r>
            <a:r>
              <a:rPr lang="en-US" baseline="0" dirty="0" smtClean="0"/>
              <a:t>U[0.5, 1]</a:t>
            </a:r>
            <a:r>
              <a:rPr lang="fa-IR" baseline="0" dirty="0" smtClean="0"/>
              <a:t> هستند. </a:t>
            </a:r>
            <a:r>
              <a:rPr lang="fa-IR" dirty="0" smtClean="0"/>
              <a:t>اگر یکی از قیمتها زیر ½</a:t>
            </a:r>
            <a:r>
              <a:rPr lang="en-US" baseline="0" dirty="0" smtClean="0"/>
              <a:t> </a:t>
            </a:r>
            <a:r>
              <a:rPr lang="fa-IR" baseline="0" dirty="0" smtClean="0"/>
              <a:t> و دیگری بالای ½</a:t>
            </a:r>
            <a:r>
              <a:rPr lang="en-US" baseline="0" dirty="0" smtClean="0"/>
              <a:t> </a:t>
            </a:r>
            <a:r>
              <a:rPr lang="fa-IR" baseline="0" dirty="0" smtClean="0"/>
              <a:t> باشد، درآمد اجتماعی برابر مقدار مورد انتظار متغییر بزرگتر است. می توان به راحتی ثابت کرد که مقدار مورد انتظار یک متغییر تصادفی در بازه ی </a:t>
            </a:r>
            <a:r>
              <a:rPr lang="en-US" baseline="0" dirty="0" smtClean="0"/>
              <a:t>U[0.5,1]</a:t>
            </a:r>
            <a:r>
              <a:rPr lang="fa-IR" baseline="0" dirty="0" smtClean="0"/>
              <a:t> برابر ¾</a:t>
            </a:r>
            <a:r>
              <a:rPr lang="en-US" baseline="0" dirty="0" smtClean="0"/>
              <a:t> </a:t>
            </a:r>
            <a:r>
              <a:rPr lang="fa-IR" baseline="0" dirty="0" smtClean="0"/>
              <a:t> است. </a:t>
            </a:r>
            <a:endParaRPr lang="en-US" dirty="0" smtClean="0"/>
          </a:p>
          <a:p>
            <a:pPr lvl="1" algn="r" rtl="1"/>
            <a:endParaRPr lang="en-US" dirty="0" smtClean="0"/>
          </a:p>
          <a:p>
            <a:pPr lvl="1"/>
            <a:r>
              <a:rPr lang="en-US" dirty="0" smtClean="0"/>
              <a:t>revenue = ¼*0 + ¼*2/3 + ½*1/2 = 5/12</a:t>
            </a:r>
          </a:p>
          <a:p>
            <a:pPr lvl="1" algn="r" rtl="1"/>
            <a:r>
              <a:rPr lang="fa-IR" dirty="0" smtClean="0"/>
              <a:t>اگر قیمت هر دو زیر ½ باشد درآمد مزایده گذار صفر است.</a:t>
            </a:r>
            <a:r>
              <a:rPr lang="fa-IR" baseline="0" dirty="0" smtClean="0"/>
              <a:t> اگر قیمت هر دو بالای ½ باشد، درآمد مزایده گذار برابر </a:t>
            </a:r>
            <a:r>
              <a:rPr lang="en-US" dirty="0" smtClean="0"/>
              <a:t>E[max(v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)] </a:t>
            </a:r>
            <a:r>
              <a:rPr lang="fa-IR" dirty="0" smtClean="0"/>
              <a:t> یعنی 2/3 است. اگر یکی از قیمتها زیر ½</a:t>
            </a:r>
            <a:r>
              <a:rPr lang="en-US" baseline="0" dirty="0" smtClean="0"/>
              <a:t> </a:t>
            </a:r>
            <a:r>
              <a:rPr lang="fa-IR" baseline="0" dirty="0" smtClean="0"/>
              <a:t> و دیگری بالای ½</a:t>
            </a:r>
            <a:r>
              <a:rPr lang="en-US" baseline="0" dirty="0" smtClean="0"/>
              <a:t> </a:t>
            </a:r>
            <a:r>
              <a:rPr lang="fa-IR" baseline="0" dirty="0" smtClean="0"/>
              <a:t> باشد، کالا به قیمت 1/2 فروخته خواهد شد.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اثبات: </a:t>
            </a:r>
          </a:p>
          <a:p>
            <a:pPr algn="r" rtl="1"/>
            <a:r>
              <a:rPr lang="fa-IR" dirty="0" smtClean="0"/>
              <a:t>لم 1:</a:t>
            </a:r>
            <a:r>
              <a:rPr lang="fa-IR" baseline="0" dirty="0" smtClean="0"/>
              <a:t> </a:t>
            </a:r>
            <a:r>
              <a:rPr lang="fa-IR" dirty="0" smtClean="0"/>
              <a:t>برای</a:t>
            </a:r>
            <a:r>
              <a:rPr lang="fa-IR" baseline="0" dirty="0" smtClean="0"/>
              <a:t> کاندید </a:t>
            </a:r>
            <a:r>
              <a:rPr lang="en-US" baseline="0" dirty="0" smtClean="0"/>
              <a:t>b</a:t>
            </a:r>
            <a:r>
              <a:rPr lang="fa-IR" baseline="0" dirty="0" smtClean="0"/>
              <a:t>، اگر هر رای دهنده به ایشان کمترین رای یا بیشترین رای را بدهد، </a:t>
            </a:r>
            <a:r>
              <a:rPr lang="en-US" baseline="0" dirty="0" smtClean="0"/>
              <a:t>F</a:t>
            </a:r>
            <a:r>
              <a:rPr lang="fa-IR" baseline="0" dirty="0" smtClean="0"/>
              <a:t> نیز باید کمترین یا بیشترین رای را برای </a:t>
            </a:r>
            <a:r>
              <a:rPr lang="en-US" baseline="0" dirty="0" smtClean="0"/>
              <a:t>b</a:t>
            </a:r>
            <a:r>
              <a:rPr lang="fa-IR" baseline="0" dirty="0" smtClean="0"/>
              <a:t> اعلام کند.  (اثبات از طریق تناقض)</a:t>
            </a:r>
          </a:p>
          <a:p>
            <a:pPr algn="r" rtl="1"/>
            <a:endParaRPr lang="fa-IR" baseline="0" dirty="0" smtClean="0"/>
          </a:p>
          <a:p>
            <a:pPr algn="r" rtl="1"/>
            <a:r>
              <a:rPr lang="fa-IR" baseline="0" dirty="0" smtClean="0"/>
              <a:t>پیدا کردن شخص محوری: فرض کنید که همه به </a:t>
            </a:r>
            <a:r>
              <a:rPr lang="en-US" baseline="0" dirty="0" smtClean="0"/>
              <a:t>b</a:t>
            </a:r>
            <a:r>
              <a:rPr lang="fa-IR" baseline="0" dirty="0" smtClean="0"/>
              <a:t> کمترین رای را داده اند، طبق خاصیت یکدلی </a:t>
            </a:r>
            <a:r>
              <a:rPr lang="en-US" baseline="0" dirty="0" smtClean="0"/>
              <a:t>F</a:t>
            </a:r>
            <a:r>
              <a:rPr lang="fa-IR" baseline="0" dirty="0" smtClean="0"/>
              <a:t> نیز به </a:t>
            </a:r>
            <a:r>
              <a:rPr lang="en-US" baseline="0" dirty="0" smtClean="0"/>
              <a:t>b</a:t>
            </a:r>
            <a:r>
              <a:rPr lang="fa-IR" baseline="0" dirty="0" smtClean="0"/>
              <a:t> کمترین رای را می </a:t>
            </a:r>
            <a:r>
              <a:rPr lang="fa-IR" baseline="0" dirty="0" smtClean="0"/>
              <a:t>دهد. حال </a:t>
            </a:r>
            <a:r>
              <a:rPr lang="fa-IR" baseline="0" dirty="0" smtClean="0"/>
              <a:t>از نفر اول شروع کنید و نظر آنرا از کمترین به بیشترین عوض کنید. اینکار را آنقدر ادامه دهید تا نظر اجتماع عوض شود و </a:t>
            </a:r>
            <a:r>
              <a:rPr lang="en-US" baseline="0" dirty="0" smtClean="0"/>
              <a:t>F</a:t>
            </a:r>
            <a:r>
              <a:rPr lang="fa-IR" baseline="0" dirty="0" smtClean="0"/>
              <a:t> طبق لم 1 اعلام کند که </a:t>
            </a:r>
            <a:r>
              <a:rPr lang="en-US" baseline="0" dirty="0" smtClean="0"/>
              <a:t>b</a:t>
            </a:r>
            <a:r>
              <a:rPr lang="fa-IR" baseline="0" dirty="0" smtClean="0"/>
              <a:t> بیشترین رای را دارد. آخرین شخصی که نظرش را عوض کرده اید همان شخص محوری است. </a:t>
            </a:r>
          </a:p>
          <a:p>
            <a:pPr algn="r" rtl="1"/>
            <a:endParaRPr lang="fa-IR" baseline="0" dirty="0" smtClean="0"/>
          </a:p>
          <a:p>
            <a:pPr algn="r" rtl="1"/>
            <a:r>
              <a:rPr lang="fa-IR" baseline="0" dirty="0" smtClean="0"/>
              <a:t>حال </a:t>
            </a:r>
            <a:r>
              <a:rPr lang="fa-IR" baseline="0" dirty="0" smtClean="0"/>
              <a:t>دو حالت را در نظر بگیرید: حالت 1: تمام کسان ماقبل شخص محوری به </a:t>
            </a:r>
            <a:r>
              <a:rPr lang="en-US" baseline="0" dirty="0" smtClean="0"/>
              <a:t>b</a:t>
            </a:r>
            <a:r>
              <a:rPr lang="fa-IR" baseline="0" dirty="0" smtClean="0"/>
              <a:t> بیشترین رای را داده اند، شخص محوری و بقیه کمترین رای را به </a:t>
            </a:r>
            <a:r>
              <a:rPr lang="en-US" baseline="0" dirty="0" smtClean="0"/>
              <a:t>b</a:t>
            </a:r>
            <a:r>
              <a:rPr lang="fa-IR" baseline="0" dirty="0" smtClean="0"/>
              <a:t> داده اند.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baseline="0" dirty="0" smtClean="0"/>
              <a:t>حالت 2: تمام کسان </a:t>
            </a:r>
            <a:r>
              <a:rPr lang="fa-IR" baseline="0" dirty="0" smtClean="0"/>
              <a:t>ما قبل </a:t>
            </a:r>
            <a:r>
              <a:rPr lang="fa-IR" baseline="0" dirty="0" smtClean="0"/>
              <a:t>شخص محوری </a:t>
            </a:r>
            <a:r>
              <a:rPr lang="fa-IR" baseline="0" dirty="0" smtClean="0"/>
              <a:t>و خود </a:t>
            </a:r>
            <a:r>
              <a:rPr lang="fa-IR" baseline="0" dirty="0" smtClean="0"/>
              <a:t>شخص محوری به </a:t>
            </a:r>
            <a:r>
              <a:rPr lang="en-US" baseline="0" dirty="0" smtClean="0"/>
              <a:t>b</a:t>
            </a:r>
            <a:r>
              <a:rPr lang="fa-IR" baseline="0" dirty="0" smtClean="0"/>
              <a:t> بیشترین رای را داده اند، تمام کسان </a:t>
            </a:r>
            <a:r>
              <a:rPr lang="fa-IR" baseline="0" dirty="0" smtClean="0"/>
              <a:t>ما بعد </a:t>
            </a:r>
            <a:r>
              <a:rPr lang="fa-IR" baseline="0" dirty="0" smtClean="0"/>
              <a:t>شخص محوری کمترین رای را به </a:t>
            </a:r>
            <a:r>
              <a:rPr lang="en-US" baseline="0" dirty="0" smtClean="0"/>
              <a:t>b</a:t>
            </a:r>
            <a:r>
              <a:rPr lang="fa-IR" baseline="0" dirty="0" smtClean="0"/>
              <a:t> داده اند. </a:t>
            </a:r>
            <a:r>
              <a:rPr lang="fa-IR" baseline="0" dirty="0" smtClean="0"/>
              <a:t>طبق لم 1 در حالت 2، </a:t>
            </a:r>
            <a:r>
              <a:rPr lang="en-US" baseline="0" dirty="0" smtClean="0"/>
              <a:t>b</a:t>
            </a:r>
            <a:r>
              <a:rPr lang="fa-IR" baseline="0" smtClean="0"/>
              <a:t> بر همه ترجیح دارد. </a:t>
            </a:r>
            <a:endParaRPr lang="fa-IR" baseline="0" dirty="0" smtClean="0"/>
          </a:p>
          <a:p>
            <a:pPr algn="r" rtl="1"/>
            <a:endParaRPr lang="fa-IR" baseline="0" dirty="0" smtClean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F7F74-8035-4756-8F95-506704FC2D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2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طراحی مکانیسم عامل سوم همان ایجاد انگیزه از طریق پول است.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F7F74-8035-4756-8F95-506704FC2D7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82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جواب سوال آخر مثبت است. می توان مزایده را طوری برگزار</a:t>
            </a:r>
            <a:r>
              <a:rPr lang="fa-IR" baseline="0" dirty="0" smtClean="0"/>
              <a:t> کرد که سود مزایده گذار را بیشینه کرد.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F7F74-8035-4756-8F95-506704FC2D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7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برنده باید دو برابر نفر دوم بپردازد. بهترین راه این است که هر کسی نصف ارزش واقعی کالا از نظر خودش را پیشنهاد دهد.  لذا در این مزایده شرط </a:t>
            </a:r>
            <a:r>
              <a:rPr lang="en-US" dirty="0" smtClean="0"/>
              <a:t>DS</a:t>
            </a:r>
            <a:r>
              <a:rPr lang="fa-IR" dirty="0" smtClean="0"/>
              <a:t> یعنی راهبرد</a:t>
            </a:r>
            <a:r>
              <a:rPr lang="fa-IR" baseline="0" dirty="0" smtClean="0"/>
              <a:t> غالب برقرار است اما آشکار سازی مستقیم قیمت اتفاق نیافتاده است.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zh-CN" dirty="0" smtClean="0"/>
              <a:t>یعنی</a:t>
            </a:r>
            <a:r>
              <a:rPr lang="fa-IR" altLang="zh-CN" baseline="0" dirty="0" smtClean="0"/>
              <a:t> در هر تعادلی که دارای راهبرد غالب باشد ولی </a:t>
            </a:r>
            <a:r>
              <a:rPr lang="en-US" altLang="zh-CN" baseline="0" dirty="0" smtClean="0"/>
              <a:t>IC</a:t>
            </a:r>
            <a:r>
              <a:rPr lang="fa-IR" altLang="zh-CN" baseline="0" dirty="0" smtClean="0"/>
              <a:t> نباشد، راهی وجود دارد که قیمت آشکار شود.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/>
          </a:bodyPr>
          <a:lstStyle/>
          <a:p>
            <a:r>
              <a:rPr lang="fa-IR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لم میرسون و بهینه سازی درآمد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2226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fa-I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مظفر بگ محمدی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بهار 94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قاعده ی آشکارسازی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143000"/>
            <a:ext cx="77724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می توان این قاعده را به راه حلهای دیگر مثل تعادل نش بیزی گسترش داد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این نیاز به صداقت نیست که طراحی مکانیسم را مشکل می سازد.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بلکه، پیدا کردن خروجی مطلوب در بعضی انواع خاص تعادلها مشکل است. 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تغییر نوع تعادل منجر به تولید نظریه های جدیدی در طراحی مکانیسم می گردد. 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82553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381000" y="12700"/>
            <a:ext cx="7700639" cy="7620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ماکزیمم کردن بهره ی اجتماعی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914400"/>
            <a:ext cx="8382000" cy="428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2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چرا ما با بیشینه کردن بهره اجتماعی شروع کردیم؟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چون هم یک هدف اساس است و هم کاربردهای واقعی فراوانی دارد (دولت، بازار رقابتی).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برای بیشینه کردن بهره ی اجتماعی، ما مکانیسمهای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DSIC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داریم که بهره ی اجتماعی بهینه را تامین می کنند.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اگر هدف متفاوت باشد چه؟</a:t>
            </a:r>
            <a:endParaRPr lang="fa-IR" sz="22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31564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5532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یک کالا و یک خریدار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990600"/>
            <a:ext cx="8382000" cy="5566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>
                <a:latin typeface="Times New Roman"/>
                <a:cs typeface="B Nazanin" panose="00000400000000000000" pitchFamily="2" charset="-78"/>
              </a:rPr>
              <a:t>ارایه پیشنهاد قیمت 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توسط خریدار تنها مزایده ی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DSIC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است.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اگر قیمت پیشنهادی فروشنده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باشد، درآمد یا برابر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است. یعنی کالا فروخته می شود (اگر </a:t>
            </a:r>
            <a:r>
              <a:rPr lang="en-US" sz="2200" dirty="0" err="1" smtClean="0">
                <a:latin typeface="Times New Roman"/>
                <a:cs typeface="B Nazanin" panose="00000400000000000000" pitchFamily="2" charset="-78"/>
              </a:rPr>
              <a:t>v≥r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باشد) و یا درآمد صفر است. یعنی کالا فروخته نمی شود (اگر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v&lt;r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باشد).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اگر مزایده گذار ارزش کالا از نظر خریدار 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v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را بداند،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را برابر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v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 قرار می دهد. اما </a:t>
            </a:r>
            <a:r>
              <a:rPr lang="en-US" sz="2200" dirty="0" smtClean="0">
                <a:latin typeface="Times New Roman"/>
                <a:cs typeface="B Nazanin" panose="00000400000000000000" pitchFamily="2" charset="-78"/>
              </a:rPr>
              <a:t>v</a:t>
            </a: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خصوصی است....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مساله ی اساسی این است که اگر هدف افزایش درآمد باشد، مزایده باید با توجه به ورودیها طراحی شود.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2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200" dirty="0" smtClean="0">
                <a:latin typeface="Times New Roman"/>
                <a:cs typeface="B Nazanin" panose="00000400000000000000" pitchFamily="2" charset="-78"/>
              </a:rPr>
              <a:t>به مدلی نیاز داریم که در خصوص مصالحه ی ورودیهای مختلف اظهار نظر کنیم. </a:t>
            </a:r>
            <a:endParaRPr lang="en-US" sz="22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7765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آنالیز بیزی، حالت میانگین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447800"/>
            <a:ext cx="8153400" cy="461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20000"/>
              </a:lnSpc>
              <a:spcAft>
                <a:spcPts val="600"/>
              </a:spcAf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مدل کلاسیک: هر ورودی یک توزیع دارد که بر اساس آن می توان کارآیی مورد انتظار را مقایسه نمود. </a:t>
            </a:r>
          </a:p>
          <a:p>
            <a:pPr algn="r" rtl="1">
              <a:lnSpc>
                <a:spcPct val="120000"/>
              </a:lnSpc>
              <a:spcAft>
                <a:spcPts val="600"/>
              </a:spcAft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 یک محیط یک بعدی: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فرض می کنیم قیمت خصوصی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v</a:t>
            </a:r>
            <a:r>
              <a:rPr lang="en-US" baseline="-25000" dirty="0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مربوط به شرکت کننده ی </a:t>
            </a:r>
            <a:r>
              <a:rPr lang="en-US" dirty="0" err="1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ام از یک تابع توزیع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aseline="-25000" dirty="0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با چگالی احتمال 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aseline="-25000" dirty="0" smtClean="0">
                <a:latin typeface="Times New Roman"/>
                <a:cs typeface="B Nazanin" panose="00000400000000000000" pitchFamily="2" charset="-78"/>
              </a:rPr>
              <a:t>i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پیروی می کند و قیمتها در محدوده ی </a:t>
            </a:r>
            <a:r>
              <a:rPr lang="en-US" dirty="0">
                <a:latin typeface="Times New Roman"/>
                <a:cs typeface="B Nazanin" panose="00000400000000000000" pitchFamily="2" charset="-78"/>
              </a:rPr>
              <a:t>[0,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v</a:t>
            </a:r>
            <a:r>
              <a:rPr lang="en-US" b="1" i="1" baseline="-25000" dirty="0">
                <a:latin typeface="Times New Roman"/>
                <a:cs typeface="B Nazanin" panose="00000400000000000000" pitchFamily="2" charset="-78"/>
              </a:rPr>
              <a:t>max</a:t>
            </a:r>
            <a:r>
              <a:rPr lang="en-US" dirty="0" smtClean="0">
                <a:latin typeface="Times New Roman"/>
                <a:cs typeface="B Nazanin" panose="00000400000000000000" pitchFamily="2" charset="-78"/>
              </a:rPr>
              <a:t>] 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قرار دارد.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فرض می کنیم توابع توزیع 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="1" i="1" baseline="-25000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, . . . , </a:t>
            </a:r>
            <a:r>
              <a:rPr lang="en-US" b="1" i="1" dirty="0" err="1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="1" i="1" baseline="-25000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b="1" i="1" dirty="0" smtClean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مستقل هستند ولی می توانند مثل هم باشند. 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این توابع توزیع در عمل از داده های موجود، مثل پیشنهادهای مزایده های قبلی، استخراج می گردند. </a:t>
            </a:r>
            <a:endParaRPr lang="en-US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fa-IR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طراح مکانیسم از قبل توابع توزیع  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="1" i="1" baseline="-25000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 , . . . , </a:t>
            </a:r>
            <a:r>
              <a:rPr lang="en-US" b="1" i="1" dirty="0" err="1">
                <a:latin typeface="Times New Roman"/>
                <a:cs typeface="B Nazanin" panose="00000400000000000000" pitchFamily="2" charset="-78"/>
              </a:rPr>
              <a:t>F</a:t>
            </a:r>
            <a:r>
              <a:rPr lang="en-US" b="1" i="1" baseline="-25000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b="1" i="1" dirty="0" smtClean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را می شناسد.</a:t>
            </a:r>
            <a:r>
              <a:rPr lang="fa-IR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اما قیمت شرکت کنندگان 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v</a:t>
            </a:r>
            <a:r>
              <a:rPr lang="en-US" b="1" i="1" baseline="-25000" dirty="0">
                <a:latin typeface="Times New Roman"/>
                <a:cs typeface="B Nazanin" panose="00000400000000000000" pitchFamily="2" charset="-78"/>
              </a:rPr>
              <a:t>1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, . . . , </a:t>
            </a:r>
            <a:r>
              <a:rPr lang="en-US" b="1" i="1" dirty="0" err="1">
                <a:latin typeface="Times New Roman"/>
                <a:cs typeface="B Nazanin" panose="00000400000000000000" pitchFamily="2" charset="-78"/>
              </a:rPr>
              <a:t>v</a:t>
            </a:r>
            <a:r>
              <a:rPr lang="en-US" b="1" i="1" baseline="-25000" dirty="0" err="1">
                <a:latin typeface="Times New Roman"/>
                <a:cs typeface="B Nazanin" panose="00000400000000000000" pitchFamily="2" charset="-78"/>
              </a:rPr>
              <a:t>n</a:t>
            </a:r>
            <a:r>
              <a:rPr lang="en-US" b="1" i="1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dirty="0" smtClean="0">
                <a:latin typeface="Times New Roman"/>
                <a:cs typeface="B Nazanin" panose="00000400000000000000" pitchFamily="2" charset="-78"/>
              </a:rPr>
              <a:t> طبق معمول خصوصی است. </a:t>
            </a:r>
          </a:p>
        </p:txBody>
      </p:sp>
    </p:spTree>
    <p:extLst>
      <p:ext uri="{BB962C8B-B14F-4D97-AF65-F5344CB8AC3E}">
        <p14:creationId xmlns:p14="http://schemas.microsoft.com/office/powerpoint/2010/main" val="34774812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008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راه حل یک کالا و یک خریدار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295400"/>
            <a:ext cx="8153400" cy="4542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مقدار مورد انتظار درآمد در پیشنهاد قیمت با </a:t>
            </a:r>
            <a:r>
              <a:rPr lang="en-US" sz="2400" dirty="0">
                <a:latin typeface="Times New Roman"/>
                <a:cs typeface="B Nazanin" panose="00000400000000000000" pitchFamily="2" charset="-78"/>
              </a:rPr>
              <a:t>r (1−F(r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))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برابر است. </a:t>
            </a:r>
            <a:endParaRPr lang="en-US" sz="24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 اینجا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قیمت فروش کالا و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1-F(r)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احتمال این است که قیمت مد نظر خریدار بالای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r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باشد.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اگر تابع توزیع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F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دارای توزیع یکنواخت در بازه ی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[0,1]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باشد، بهترین مقدار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r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با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½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برابر است و درآمد حاصله ¼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است.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به قیمت پیشنهادی بهینه</a:t>
            </a:r>
            <a:r>
              <a:rPr lang="fa-IR" sz="2400" dirty="0">
                <a:latin typeface="Times New Roman"/>
                <a:cs typeface="B Nazanin" panose="00000400000000000000" pitchFamily="2" charset="-78"/>
              </a:rPr>
              <a:t>،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قیمت انحصاری نیز اطلاق می شود. 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4466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6294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یک کالا و دو پیشنهاد دهنده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143000"/>
            <a:ext cx="8153400" cy="556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قیمت پیشنهادی هر دو نفر دارای توزیع یکنواخت بین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[0,1]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است.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درآمد حاصل از مزایده ی ویکری با مقدار مورد انتظار </a:t>
            </a:r>
            <a:r>
              <a:rPr lang="en-US" sz="2400" dirty="0" smtClean="0">
                <a:latin typeface="Times New Roman"/>
                <a:cs typeface="B Nazanin" panose="00000400000000000000" pitchFamily="2" charset="-78"/>
              </a:rPr>
              <a:t>min(b1, b2)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 برابر است که می شود ثابت کرد با 1/3 برابر است.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چکار کنیم؟ یک قیمت پایه تعیین کنیم.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اگر در مزایده ی ویکری قیمت پایه را برابر ½</a:t>
            </a:r>
            <a:r>
              <a:rPr lang="fa-IR" sz="2400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تعیین کنیم، درآمد برابر 5/12</a:t>
            </a:r>
            <a:r>
              <a:rPr lang="fa-IR" sz="2400" dirty="0"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خواهد بود.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می توان بهتر عمل کرد؟ 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84427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پارادوکس کاندورست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58550" cy="533400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فرض کنید سه رای دهنده و سه انتخاب داریم </a:t>
            </a:r>
            <a:r>
              <a:rPr lang="en-US" dirty="0">
                <a:cs typeface="B Nazanin" panose="00000400000000000000" pitchFamily="2" charset="-78"/>
              </a:rPr>
              <a:t>x ، y ، z </a:t>
            </a:r>
            <a:r>
              <a:rPr lang="fa-IR" dirty="0">
                <a:cs typeface="B Nazanin" panose="00000400000000000000" pitchFamily="2" charset="-78"/>
              </a:rPr>
              <a:t>و ترجیحات این سه رای دهنده عبارتند از: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ترجیحات </a:t>
            </a:r>
            <a:r>
              <a:rPr lang="fa-IR" dirty="0">
                <a:cs typeface="B Nazanin" panose="00000400000000000000" pitchFamily="2" charset="-78"/>
              </a:rPr>
              <a:t>فرد </a:t>
            </a:r>
            <a:r>
              <a:rPr lang="fa-IR" dirty="0" smtClean="0">
                <a:cs typeface="B Nazanin" panose="00000400000000000000" pitchFamily="2" charset="-78"/>
              </a:rPr>
              <a:t>اول: </a:t>
            </a:r>
            <a:r>
              <a:rPr lang="en-US" dirty="0">
                <a:cs typeface="B Nazanin" panose="00000400000000000000" pitchFamily="2" charset="-78"/>
              </a:rPr>
              <a:t>x&gt; y&gt; z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ترجیحات </a:t>
            </a:r>
            <a:r>
              <a:rPr lang="fa-IR" dirty="0">
                <a:cs typeface="B Nazanin" panose="00000400000000000000" pitchFamily="2" charset="-78"/>
              </a:rPr>
              <a:t>فرد </a:t>
            </a:r>
            <a:r>
              <a:rPr lang="fa-IR" dirty="0" smtClean="0">
                <a:cs typeface="B Nazanin" panose="00000400000000000000" pitchFamily="2" charset="-78"/>
              </a:rPr>
              <a:t>دوم: </a:t>
            </a:r>
            <a:r>
              <a:rPr lang="en-US" dirty="0">
                <a:cs typeface="B Nazanin" panose="00000400000000000000" pitchFamily="2" charset="-78"/>
              </a:rPr>
              <a:t>y&gt; z&gt; x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ترجیحات </a:t>
            </a:r>
            <a:r>
              <a:rPr lang="fa-IR" dirty="0">
                <a:cs typeface="B Nazanin" panose="00000400000000000000" pitchFamily="2" charset="-78"/>
              </a:rPr>
              <a:t>فرد </a:t>
            </a:r>
            <a:r>
              <a:rPr lang="fa-IR" dirty="0" smtClean="0">
                <a:cs typeface="B Nazanin" panose="00000400000000000000" pitchFamily="2" charset="-78"/>
              </a:rPr>
              <a:t>سوم: </a:t>
            </a:r>
            <a:r>
              <a:rPr lang="en-US" dirty="0">
                <a:cs typeface="B Nazanin" panose="00000400000000000000" pitchFamily="2" charset="-78"/>
              </a:rPr>
              <a:t>z&gt; x&gt; y 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نتیجه </a:t>
            </a:r>
            <a:r>
              <a:rPr lang="fa-IR" dirty="0">
                <a:cs typeface="B Nazanin" panose="00000400000000000000" pitchFamily="2" charset="-78"/>
              </a:rPr>
              <a:t>رای گیری بر مبنای رای اکثریت می‌گوید که </a:t>
            </a:r>
            <a:r>
              <a:rPr lang="en-US" dirty="0" smtClean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باید </a:t>
            </a:r>
            <a:r>
              <a:rPr lang="fa-IR" dirty="0">
                <a:cs typeface="B Nazanin" panose="00000400000000000000" pitchFamily="2" charset="-78"/>
              </a:rPr>
              <a:t>به طور جمعی بر </a:t>
            </a:r>
            <a:r>
              <a:rPr lang="en-US" dirty="0" smtClean="0">
                <a:cs typeface="B Nazanin" panose="00000400000000000000" pitchFamily="2" charset="-78"/>
              </a:rPr>
              <a:t>Y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ترجیح داده </a:t>
            </a:r>
            <a:r>
              <a:rPr lang="fa-IR" dirty="0" smtClean="0">
                <a:cs typeface="B Nazanin" panose="00000400000000000000" pitchFamily="2" charset="-78"/>
              </a:rPr>
              <a:t>شود (</a:t>
            </a:r>
            <a:r>
              <a:rPr lang="fa-IR" dirty="0">
                <a:cs typeface="B Nazanin" panose="00000400000000000000" pitchFamily="2" charset="-78"/>
              </a:rPr>
              <a:t>با دو رای از سه رای)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Y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باید به طور جمعی بر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 smtClean="0">
                <a:cs typeface="B Nazanin" panose="00000400000000000000" pitchFamily="2" charset="-78"/>
              </a:rPr>
              <a:t> ترجیح </a:t>
            </a:r>
            <a:r>
              <a:rPr lang="fa-IR" dirty="0">
                <a:cs typeface="B Nazanin" panose="00000400000000000000" pitchFamily="2" charset="-78"/>
              </a:rPr>
              <a:t>داده </a:t>
            </a:r>
            <a:r>
              <a:rPr lang="fa-IR" dirty="0" smtClean="0">
                <a:cs typeface="B Nazanin" panose="00000400000000000000" pitchFamily="2" charset="-78"/>
              </a:rPr>
              <a:t>شود (</a:t>
            </a:r>
            <a:r>
              <a:rPr lang="fa-IR" dirty="0">
                <a:cs typeface="B Nazanin" panose="00000400000000000000" pitchFamily="2" charset="-78"/>
              </a:rPr>
              <a:t>مانند قبل با دو رای از سه رای).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Z</a:t>
            </a:r>
            <a:r>
              <a:rPr lang="fa-IR" dirty="0" smtClean="0">
                <a:cs typeface="B Nazanin" panose="00000400000000000000" pitchFamily="2" charset="-78"/>
              </a:rPr>
              <a:t> نیز باید </a:t>
            </a:r>
            <a:r>
              <a:rPr lang="fa-IR" dirty="0">
                <a:cs typeface="B Nazanin" panose="00000400000000000000" pitchFamily="2" charset="-78"/>
              </a:rPr>
              <a:t>به طور جمعی بر </a:t>
            </a:r>
            <a:r>
              <a:rPr lang="en-US" dirty="0" smtClean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ترجیح داده شود (مانند قبل با دو رای از سه رای).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طبق </a:t>
            </a:r>
            <a:r>
              <a:rPr lang="fa-IR" dirty="0">
                <a:cs typeface="B Nazanin" panose="00000400000000000000" pitchFamily="2" charset="-78"/>
              </a:rPr>
              <a:t>فرض "انتقال پذیری" می توان نتیجه گرفت که در حالت </a:t>
            </a:r>
            <a:r>
              <a:rPr lang="fa-IR" dirty="0" smtClean="0">
                <a:cs typeface="B Nazanin" panose="00000400000000000000" pitchFamily="2" charset="-78"/>
              </a:rPr>
              <a:t>جمعی اگر </a:t>
            </a:r>
            <a:r>
              <a:rPr lang="en-US" dirty="0" smtClean="0">
                <a:cs typeface="B Nazanin" panose="00000400000000000000" pitchFamily="2" charset="-78"/>
              </a:rPr>
              <a:t>X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بر </a:t>
            </a:r>
            <a:r>
              <a:rPr lang="en-US" dirty="0" smtClean="0">
                <a:cs typeface="B Nazanin" panose="00000400000000000000" pitchFamily="2" charset="-78"/>
              </a:rPr>
              <a:t>Y</a:t>
            </a:r>
            <a:r>
              <a:rPr lang="fa-IR" dirty="0" smtClean="0">
                <a:cs typeface="B Nazanin" panose="00000400000000000000" pitchFamily="2" charset="-78"/>
              </a:rPr>
              <a:t>و </a:t>
            </a:r>
            <a:r>
              <a:rPr lang="en-US" dirty="0" smtClean="0">
                <a:cs typeface="B Nazanin" panose="00000400000000000000" pitchFamily="2" charset="-78"/>
              </a:rPr>
              <a:t>Y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بر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>
                <a:cs typeface="B Nazanin" panose="00000400000000000000" pitchFamily="2" charset="-78"/>
              </a:rPr>
              <a:t>ت</a:t>
            </a:r>
            <a:r>
              <a:rPr lang="fa-IR" dirty="0" smtClean="0">
                <a:cs typeface="B Nazanin" panose="00000400000000000000" pitchFamily="2" charset="-78"/>
              </a:rPr>
              <a:t>رجیح </a:t>
            </a:r>
            <a:r>
              <a:rPr lang="fa-IR" dirty="0">
                <a:cs typeface="B Nazanin" panose="00000400000000000000" pitchFamily="2" charset="-78"/>
              </a:rPr>
              <a:t>دارد بنابراین </a:t>
            </a:r>
            <a:r>
              <a:rPr lang="en-US" dirty="0" smtClean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هم </a:t>
            </a:r>
            <a:r>
              <a:rPr lang="fa-IR" dirty="0">
                <a:cs typeface="B Nazanin" panose="00000400000000000000" pitchFamily="2" charset="-78"/>
              </a:rPr>
              <a:t>باید بر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 smtClean="0">
                <a:cs typeface="B Nazanin" panose="00000400000000000000" pitchFamily="2" charset="-78"/>
              </a:rPr>
              <a:t> مرجح </a:t>
            </a:r>
            <a:r>
              <a:rPr lang="fa-IR" dirty="0">
                <a:cs typeface="B Nazanin" panose="00000400000000000000" pitchFamily="2" charset="-78"/>
              </a:rPr>
              <a:t>باشد. در حالی که طبق ترجیحات تعیین شده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 smtClean="0">
                <a:cs typeface="B Nazanin" panose="00000400000000000000" pitchFamily="2" charset="-78"/>
              </a:rPr>
              <a:t> بر </a:t>
            </a:r>
            <a:r>
              <a:rPr lang="en-US" dirty="0">
                <a:cs typeface="B Nazanin" panose="00000400000000000000" pitchFamily="2" charset="-78"/>
              </a:rPr>
              <a:t>X </a:t>
            </a:r>
            <a:r>
              <a:rPr lang="fa-IR" dirty="0">
                <a:cs typeface="B Nazanin" panose="00000400000000000000" pitchFamily="2" charset="-78"/>
              </a:rPr>
              <a:t>ترجیح داده می شود.که این با نتیجه ای که از "انتقال پذیری" گرفتیم در تناقض است.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99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62484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نظریه عدم امکان ارو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مشخصات مطلوب یک سیستم رای گیری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اگر </a:t>
            </a:r>
            <a:r>
              <a:rPr lang="fa-IR" dirty="0">
                <a:cs typeface="B Nazanin" panose="00000400000000000000" pitchFamily="2" charset="-78"/>
              </a:rPr>
              <a:t>هر رای دهنده </a:t>
            </a:r>
            <a:r>
              <a:rPr lang="en-US" dirty="0">
                <a:cs typeface="B Nazanin" panose="00000400000000000000" pitchFamily="2" charset="-78"/>
              </a:rPr>
              <a:t>x</a:t>
            </a:r>
            <a:r>
              <a:rPr lang="fa-IR" dirty="0">
                <a:cs typeface="B Nazanin" panose="00000400000000000000" pitchFamily="2" charset="-78"/>
              </a:rPr>
              <a:t>را به </a:t>
            </a:r>
            <a:r>
              <a:rPr lang="en-US" dirty="0">
                <a:cs typeface="B Nazanin" panose="00000400000000000000" pitchFamily="2" charset="-78"/>
              </a:rPr>
              <a:t>y </a:t>
            </a:r>
            <a:r>
              <a:rPr lang="fa-IR" dirty="0" smtClean="0">
                <a:cs typeface="B Nazanin" panose="00000400000000000000" pitchFamily="2" charset="-78"/>
              </a:rPr>
              <a:t> ترجیح </a:t>
            </a:r>
            <a:r>
              <a:rPr lang="fa-IR" dirty="0">
                <a:cs typeface="B Nazanin" panose="00000400000000000000" pitchFamily="2" charset="-78"/>
              </a:rPr>
              <a:t>دهد، آنگاه گروه </a:t>
            </a:r>
            <a:r>
              <a:rPr lang="en-US" dirty="0">
                <a:cs typeface="B Nazanin" panose="00000400000000000000" pitchFamily="2" charset="-78"/>
              </a:rPr>
              <a:t>x </a:t>
            </a:r>
            <a:r>
              <a:rPr lang="fa-IR" dirty="0">
                <a:cs typeface="B Nazanin" panose="00000400000000000000" pitchFamily="2" charset="-78"/>
              </a:rPr>
              <a:t>را به ترجیح دهد. </a:t>
            </a:r>
            <a:endParaRPr lang="fa-IR" dirty="0" smtClean="0">
              <a:cs typeface="B Nazanin" panose="00000400000000000000" pitchFamily="2" charset="-78"/>
            </a:endParaRPr>
          </a:p>
          <a:p>
            <a:pPr marL="914400" lvl="1" indent="-45720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اگر </a:t>
            </a:r>
            <a:r>
              <a:rPr lang="fa-IR" dirty="0">
                <a:cs typeface="B Nazanin" panose="00000400000000000000" pitchFamily="2" charset="-78"/>
              </a:rPr>
              <a:t>ترجیحات هر رای دهنده بین </a:t>
            </a:r>
            <a:r>
              <a:rPr lang="en-US" dirty="0" smtClean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و </a:t>
            </a:r>
            <a:r>
              <a:rPr lang="en-US" dirty="0">
                <a:cs typeface="B Nazanin" panose="00000400000000000000" pitchFamily="2" charset="-78"/>
              </a:rPr>
              <a:t>Y </a:t>
            </a:r>
            <a:r>
              <a:rPr lang="fa-IR" dirty="0" smtClean="0">
                <a:cs typeface="B Nazanin" panose="00000400000000000000" pitchFamily="2" charset="-78"/>
              </a:rPr>
              <a:t> با </a:t>
            </a:r>
            <a:r>
              <a:rPr lang="fa-IR" dirty="0">
                <a:cs typeface="B Nazanin" panose="00000400000000000000" pitchFamily="2" charset="-78"/>
              </a:rPr>
              <a:t>وارد شدن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 smtClean="0">
                <a:cs typeface="B Nazanin" panose="00000400000000000000" pitchFamily="2" charset="-78"/>
              </a:rPr>
              <a:t> تغییر </a:t>
            </a:r>
            <a:r>
              <a:rPr lang="fa-IR" dirty="0">
                <a:cs typeface="B Nazanin" panose="00000400000000000000" pitchFamily="2" charset="-78"/>
              </a:rPr>
              <a:t>نکند ترجیحات گروه نیز بین </a:t>
            </a:r>
            <a:r>
              <a:rPr lang="en-US" dirty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و </a:t>
            </a:r>
            <a:r>
              <a:rPr lang="en-US" dirty="0">
                <a:cs typeface="B Nazanin" panose="00000400000000000000" pitchFamily="2" charset="-78"/>
              </a:rPr>
              <a:t>Y </a:t>
            </a:r>
            <a:r>
              <a:rPr lang="fa-IR" dirty="0" smtClean="0">
                <a:cs typeface="B Nazanin" panose="00000400000000000000" pitchFamily="2" charset="-78"/>
              </a:rPr>
              <a:t> با </a:t>
            </a:r>
            <a:r>
              <a:rPr lang="fa-IR" dirty="0">
                <a:cs typeface="B Nazanin" panose="00000400000000000000" pitchFamily="2" charset="-78"/>
              </a:rPr>
              <a:t>وارد شدن </a:t>
            </a:r>
            <a:r>
              <a:rPr lang="en-US" dirty="0">
                <a:cs typeface="B Nazanin" panose="00000400000000000000" pitchFamily="2" charset="-78"/>
              </a:rPr>
              <a:t>Z </a:t>
            </a:r>
            <a:r>
              <a:rPr lang="fa-IR" dirty="0" smtClean="0">
                <a:cs typeface="B Nazanin" panose="00000400000000000000" pitchFamily="2" charset="-78"/>
              </a:rPr>
              <a:t> ثابت </a:t>
            </a:r>
            <a:r>
              <a:rPr lang="fa-IR" dirty="0">
                <a:cs typeface="B Nazanin" panose="00000400000000000000" pitchFamily="2" charset="-78"/>
              </a:rPr>
              <a:t>بماند. </a:t>
            </a:r>
            <a:endParaRPr lang="fa-IR" dirty="0" smtClean="0">
              <a:cs typeface="B Nazanin" panose="00000400000000000000" pitchFamily="2" charset="-78"/>
            </a:endParaRPr>
          </a:p>
          <a:p>
            <a:pPr marL="914400" lvl="1" indent="-45720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هیچ </a:t>
            </a:r>
            <a:r>
              <a:rPr lang="fa-IR" dirty="0">
                <a:cs typeface="B Nazanin" panose="00000400000000000000" pitchFamily="2" charset="-78"/>
              </a:rPr>
              <a:t>رای دهنده‌ای قدرت تعیین کردن ترجیحات گروه را نداشته 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فرض کنید تعداد </a:t>
            </a:r>
            <a:r>
              <a:rPr lang="fa-IR" dirty="0" smtClean="0">
                <a:cs typeface="B Nazanin" panose="00000400000000000000" pitchFamily="2" charset="-78"/>
              </a:rPr>
              <a:t>کاندیداها حداقل </a:t>
            </a:r>
            <a:r>
              <a:rPr lang="fa-IR" dirty="0">
                <a:cs typeface="B Nazanin" panose="00000400000000000000" pitchFamily="2" charset="-78"/>
              </a:rPr>
              <a:t>۳تا </a:t>
            </a:r>
            <a:r>
              <a:rPr lang="fa-IR" dirty="0" smtClean="0">
                <a:cs typeface="B Nazanin" panose="00000400000000000000" pitchFamily="2" charset="-78"/>
              </a:rPr>
              <a:t>باشد، </a:t>
            </a:r>
            <a:r>
              <a:rPr lang="fa-IR" dirty="0">
                <a:cs typeface="B Nazanin" panose="00000400000000000000" pitchFamily="2" charset="-78"/>
              </a:rPr>
              <a:t>آنگاه هر تابع </a:t>
            </a:r>
            <a:r>
              <a:rPr lang="fa-IR" dirty="0" smtClean="0">
                <a:cs typeface="B Nazanin" panose="00000400000000000000" pitchFamily="2" charset="-78"/>
              </a:rPr>
              <a:t>جمع کننده </a:t>
            </a:r>
            <a:r>
              <a:rPr lang="fa-IR" dirty="0">
                <a:cs typeface="B Nazanin" panose="00000400000000000000" pitchFamily="2" charset="-78"/>
              </a:rPr>
              <a:t>رفاه اجتماعی </a:t>
            </a:r>
            <a:r>
              <a:rPr lang="fa-IR" dirty="0" smtClean="0">
                <a:cs typeface="B Nazanin" panose="00000400000000000000" pitchFamily="2" charset="-78"/>
              </a:rPr>
              <a:t>که در آن شروط </a:t>
            </a:r>
            <a:r>
              <a:rPr lang="fa-IR" dirty="0">
                <a:cs typeface="B Nazanin" panose="00000400000000000000" pitchFamily="2" charset="-78"/>
              </a:rPr>
              <a:t>1 و 2 </a:t>
            </a:r>
            <a:r>
              <a:rPr lang="fa-IR" dirty="0" smtClean="0">
                <a:cs typeface="B Nazanin" panose="00000400000000000000" pitchFamily="2" charset="-78"/>
              </a:rPr>
              <a:t>برقرار باشد حتما </a:t>
            </a:r>
            <a:r>
              <a:rPr lang="fa-IR" dirty="0">
                <a:cs typeface="B Nazanin" panose="00000400000000000000" pitchFamily="2" charset="-78"/>
              </a:rPr>
              <a:t>دیکتاتوری خواهد </a:t>
            </a:r>
            <a:r>
              <a:rPr lang="fa-IR" dirty="0" smtClean="0">
                <a:cs typeface="B Nazanin" panose="00000400000000000000" pitchFamily="2" charset="-78"/>
              </a:rPr>
              <a:t>بود. یعنی </a:t>
            </a:r>
            <a:r>
              <a:rPr lang="fa-IR" dirty="0">
                <a:cs typeface="B Nazanin" panose="00000400000000000000" pitchFamily="2" charset="-78"/>
              </a:rPr>
              <a:t>یک فرد </a:t>
            </a:r>
            <a:r>
              <a:rPr lang="en-US" dirty="0">
                <a:cs typeface="B Nazanin" panose="00000400000000000000" pitchFamily="2" charset="-78"/>
              </a:rPr>
              <a:t>h </a:t>
            </a:r>
            <a:r>
              <a:rPr lang="fa-IR" dirty="0" smtClean="0">
                <a:cs typeface="B Nazanin" panose="00000400000000000000" pitchFamily="2" charset="-78"/>
              </a:rPr>
              <a:t> وجود </a:t>
            </a:r>
            <a:r>
              <a:rPr lang="fa-IR" dirty="0">
                <a:cs typeface="B Nazanin" panose="00000400000000000000" pitchFamily="2" charset="-78"/>
              </a:rPr>
              <a:t>دارد که اگر برای هر {</a:t>
            </a:r>
            <a:r>
              <a:rPr lang="en-US" dirty="0">
                <a:cs typeface="B Nazanin" panose="00000400000000000000" pitchFamily="2" charset="-78"/>
              </a:rPr>
              <a:t>x&gt; y ، x ⊂ {</a:t>
            </a:r>
            <a:r>
              <a:rPr lang="en-US" dirty="0" err="1">
                <a:cs typeface="B Nazanin" panose="00000400000000000000" pitchFamily="2" charset="-78"/>
              </a:rPr>
              <a:t>x،y</a:t>
            </a:r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او</a:t>
            </a:r>
            <a:r>
              <a:rPr lang="en-US" dirty="0" smtClean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را </a:t>
            </a:r>
            <a:r>
              <a:rPr lang="fa-IR" dirty="0">
                <a:cs typeface="B Nazanin" panose="00000400000000000000" pitchFamily="2" charset="-78"/>
              </a:rPr>
              <a:t>بر </a:t>
            </a:r>
            <a:r>
              <a:rPr lang="en-US" dirty="0" smtClean="0">
                <a:cs typeface="B Nazanin" panose="00000400000000000000" pitchFamily="2" charset="-78"/>
              </a:rPr>
              <a:t>y </a:t>
            </a:r>
            <a:r>
              <a:rPr lang="fa-IR" dirty="0" smtClean="0">
                <a:cs typeface="B Nazanin" panose="00000400000000000000" pitchFamily="2" charset="-78"/>
              </a:rPr>
              <a:t> ترجیح </a:t>
            </a:r>
            <a:r>
              <a:rPr lang="fa-IR" dirty="0">
                <a:cs typeface="B Nazanin" panose="00000400000000000000" pitchFamily="2" charset="-78"/>
              </a:rPr>
              <a:t>دهد، آنگاه </a:t>
            </a:r>
            <a:r>
              <a:rPr lang="en-US" dirty="0">
                <a:cs typeface="B Nazanin" panose="00000400000000000000" pitchFamily="2" charset="-78"/>
              </a:rPr>
              <a:t>x </a:t>
            </a:r>
            <a:r>
              <a:rPr lang="fa-IR" dirty="0" smtClean="0">
                <a:cs typeface="B Nazanin" panose="00000400000000000000" pitchFamily="2" charset="-78"/>
              </a:rPr>
              <a:t> نیز </a:t>
            </a:r>
            <a:r>
              <a:rPr lang="fa-IR" dirty="0">
                <a:cs typeface="B Nazanin" panose="00000400000000000000" pitchFamily="2" charset="-78"/>
              </a:rPr>
              <a:t>به طور اجتماعی بر </a:t>
            </a:r>
            <a:r>
              <a:rPr lang="en-US" dirty="0">
                <a:cs typeface="B Nazanin" panose="00000400000000000000" pitchFamily="2" charset="-78"/>
              </a:rPr>
              <a:t>y </a:t>
            </a:r>
            <a:r>
              <a:rPr lang="fa-IR" dirty="0" smtClean="0">
                <a:cs typeface="B Nazanin" panose="00000400000000000000" pitchFamily="2" charset="-78"/>
              </a:rPr>
              <a:t> ترجیح </a:t>
            </a:r>
            <a:r>
              <a:rPr lang="fa-IR" dirty="0">
                <a:cs typeface="B Nazanin" panose="00000400000000000000" pitchFamily="2" charset="-78"/>
              </a:rPr>
              <a:t>دارد.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46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6553201" cy="762000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قضیه </a:t>
            </a:r>
            <a:r>
              <a:rPr lang="fa-IR" dirty="0" smtClean="0">
                <a:cs typeface="B Titr" panose="00000700000000000000" pitchFamily="2" charset="-78"/>
              </a:rPr>
              <a:t>گیبارد–ساترویت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هر تابع انتخاب اجتماعی </a:t>
            </a:r>
            <a:r>
              <a:rPr lang="en-US" dirty="0" smtClean="0">
                <a:cs typeface="B Nazanin" panose="00000400000000000000" pitchFamily="2" charset="-78"/>
              </a:rPr>
              <a:t>f</a:t>
            </a:r>
            <a:r>
              <a:rPr lang="fa-IR" dirty="0" smtClean="0">
                <a:cs typeface="B Nazanin" panose="00000400000000000000" pitchFamily="2" charset="-78"/>
              </a:rPr>
              <a:t> برای انتخاب یک کاندید از بین بیش از دو کاندیدا که مطابق با انگیزه باشد (نتیجه قابل دستکاری نباشد) و یکنواخت باشد، حتما دیکتاتوری خواهد بود.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لذا طبق قضایای فوق، نمی توان هیچ مکانیسم مناسبی طراحی کرد مگر این که عامل دیگری که مناسبات را به هم بزند وارد بازی نمود.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13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008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لم میرسون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1600200"/>
            <a:ext cx="7391400" cy="363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فرض کنید محیط یک بعدی است:</a:t>
            </a:r>
            <a:endParaRPr lang="en-US" sz="2000" dirty="0" smtClean="0">
              <a:solidFill>
                <a:schemeClr val="bg1"/>
              </a:solidFill>
              <a:latin typeface="Chalkboard"/>
              <a:cs typeface="B Nazanin" panose="00000400000000000000" pitchFamily="2" charset="-78"/>
            </a:endParaRPr>
          </a:p>
          <a:p>
            <a:endParaRPr lang="en-US" sz="2000" dirty="0">
              <a:solidFill>
                <a:schemeClr val="bg1"/>
              </a:solidFill>
              <a:latin typeface="Chalkboard"/>
              <a:cs typeface="B Nazanin" panose="00000400000000000000" pitchFamily="2" charset="-78"/>
            </a:endParaRPr>
          </a:p>
          <a:p>
            <a:pPr marL="457200" indent="-457200" algn="r" rtl="1">
              <a:buAutoNum type="alphaLcParenBoth"/>
            </a:pP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یک قانون تخصیص قابل پیاده سازی است اگر  و فقط  اگر یکنواخت باشد. </a:t>
            </a:r>
          </a:p>
          <a:p>
            <a:pPr marL="457200" indent="-457200" algn="r" rtl="1">
              <a:buAutoNum type="alphaLcParenBoth"/>
            </a:pPr>
            <a:endParaRPr lang="fa-IR" sz="2000" dirty="0">
              <a:solidFill>
                <a:schemeClr val="bg1"/>
              </a:solidFill>
              <a:latin typeface="Chalkboard"/>
              <a:cs typeface="B Nazanin" panose="00000400000000000000" pitchFamily="2" charset="-78"/>
            </a:endParaRPr>
          </a:p>
          <a:p>
            <a:pPr marL="457200" indent="-457200" algn="r" rtl="1">
              <a:buAutoNum type="alphaLcParenBoth"/>
            </a:pP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اگر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x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یکنواخت باشد، یک قانون پرداخت قیمت یکتا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p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وجود دارد که مکانیسم پاکت در بسته ی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x,p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)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در آن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DSIC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خواهد بود. (البته با فرض نرمال سازی که اگر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b</a:t>
            </a:r>
            <a:r>
              <a:rPr lang="en-US" sz="2000" baseline="-25000" dirty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= 0 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باشد 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pi(b) = 0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نیز باشد.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(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</a:t>
            </a:r>
          </a:p>
          <a:p>
            <a:pPr marL="457200" indent="-457200" algn="r" rtl="1">
              <a:buAutoNum type="alphaLcParenBoth"/>
            </a:pPr>
            <a:endParaRPr lang="fa-IR" sz="2000" dirty="0">
              <a:solidFill>
                <a:schemeClr val="bg1"/>
              </a:solidFill>
              <a:latin typeface="Chalkboard"/>
              <a:cs typeface="B Nazanin" panose="00000400000000000000" pitchFamily="2" charset="-78"/>
            </a:endParaRPr>
          </a:p>
          <a:p>
            <a:pPr marL="457200" indent="-457200" algn="r" rtl="1">
              <a:buAutoNum type="alphaLcParenBoth"/>
            </a:pP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قانون پرداخت قیمت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p</a:t>
            </a:r>
            <a:r>
              <a:rPr lang="fa-IR" sz="2000" dirty="0" smtClean="0">
                <a:solidFill>
                  <a:schemeClr val="bg1"/>
                </a:solidFill>
                <a:latin typeface="Chalkboard"/>
                <a:cs typeface="B Nazanin" panose="00000400000000000000" pitchFamily="2" charset="-78"/>
              </a:rPr>
              <a:t> دارای یک فرمول صریح است. 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B Nazanin" panose="00000400000000000000" pitchFamily="2" charset="-78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>
              <a:latin typeface="Comic Sans MS" pitchFamily="66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25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513583" cy="762000"/>
          </a:xfrm>
        </p:spPr>
        <p:txBody>
          <a:bodyPr/>
          <a:lstStyle/>
          <a:p>
            <a:pPr algn="r" rtl="1"/>
            <a:r>
              <a:rPr lang="fa-IR" dirty="0">
                <a:ea typeface="ＭＳ ゴシック"/>
                <a:cs typeface="B Titr" panose="00000700000000000000" pitchFamily="2" charset="-78"/>
              </a:rPr>
              <a:t>مزایده  </a:t>
            </a:r>
            <a:r>
              <a:rPr lang="fa-IR" dirty="0" smtClean="0">
                <a:ea typeface="ＭＳ ゴシック"/>
                <a:cs typeface="B Titr" panose="00000700000000000000" pitchFamily="2" charset="-78"/>
              </a:rPr>
              <a:t>یک کالا: تنظیمات</a:t>
            </a:r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51011" y="1975814"/>
            <a:ext cx="1378389" cy="2024533"/>
            <a:chOff x="5251011" y="1371600"/>
            <a:chExt cx="1378389" cy="202453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1011" y="2045635"/>
              <a:ext cx="1378388" cy="1350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410200" y="1371600"/>
              <a:ext cx="121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مزایده گذار </a:t>
              </a:r>
              <a:r>
                <a:rPr lang="en-US" sz="1600" b="1" dirty="0" smtClean="0">
                  <a:solidFill>
                    <a:srgbClr val="0000FF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G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o</a:t>
              </a:r>
              <a:r>
                <a:rPr lang="en-US" sz="1600" b="1" dirty="0" smtClean="0">
                  <a:solidFill>
                    <a:srgbClr val="FFFF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o</a:t>
              </a:r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g</a:t>
              </a:r>
              <a:r>
                <a:rPr lang="en-US" sz="1600" b="1" dirty="0" smtClean="0">
                  <a:solidFill>
                    <a:srgbClr val="008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l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e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514600" y="1594814"/>
            <a:ext cx="2371342" cy="2977186"/>
            <a:chOff x="2362201" y="1061414"/>
            <a:chExt cx="2371342" cy="2977186"/>
          </a:xfrm>
        </p:grpSpPr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2362201" y="1061414"/>
              <a:ext cx="2371342" cy="2977186"/>
              <a:chOff x="4612999" y="970213"/>
              <a:chExt cx="2708794" cy="3411557"/>
            </a:xfrm>
          </p:grpSpPr>
          <p:grpSp>
            <p:nvGrpSpPr>
              <p:cNvPr id="73" name="组合 42"/>
              <p:cNvGrpSpPr/>
              <p:nvPr/>
            </p:nvGrpSpPr>
            <p:grpSpPr>
              <a:xfrm>
                <a:off x="5309347" y="1342210"/>
                <a:ext cx="1219950" cy="3039560"/>
                <a:chOff x="555626" y="1341847"/>
                <a:chExt cx="1318335" cy="3284692"/>
              </a:xfrm>
            </p:grpSpPr>
            <p:grpSp>
              <p:nvGrpSpPr>
                <p:cNvPr id="75" name="组合 45"/>
                <p:cNvGrpSpPr/>
                <p:nvPr/>
              </p:nvGrpSpPr>
              <p:grpSpPr>
                <a:xfrm>
                  <a:off x="555626" y="1647826"/>
                  <a:ext cx="375338" cy="2801800"/>
                  <a:chOff x="555626" y="1647826"/>
                  <a:chExt cx="375338" cy="2801800"/>
                </a:xfrm>
              </p:grpSpPr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55626" y="1647826"/>
                    <a:ext cx="370429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1</a:t>
                    </a:r>
                    <a:endPara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572882" y="2848065"/>
                    <a:ext cx="307108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i="1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i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560535" y="3992277"/>
                    <a:ext cx="370429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n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76" name="组合 35"/>
                <p:cNvGrpSpPr/>
                <p:nvPr/>
              </p:nvGrpSpPr>
              <p:grpSpPr>
                <a:xfrm>
                  <a:off x="982824" y="1341847"/>
                  <a:ext cx="891137" cy="3284692"/>
                  <a:chOff x="692156" y="1405815"/>
                  <a:chExt cx="947111" cy="3491009"/>
                </a:xfrm>
              </p:grpSpPr>
              <p:grpSp>
                <p:nvGrpSpPr>
                  <p:cNvPr id="77" name="组合 34"/>
                  <p:cNvGrpSpPr/>
                  <p:nvPr/>
                </p:nvGrpSpPr>
                <p:grpSpPr>
                  <a:xfrm>
                    <a:off x="692156" y="1405815"/>
                    <a:ext cx="947111" cy="3491009"/>
                    <a:chOff x="692156" y="1405815"/>
                    <a:chExt cx="947111" cy="3491009"/>
                  </a:xfrm>
                </p:grpSpPr>
                <p:pic>
                  <p:nvPicPr>
                    <p:cNvPr id="80" name="Picture 79"/>
                    <p:cNvPicPr>
                      <a:picLocks noChangeAspect="1"/>
                    </p:cNvPicPr>
                    <p:nvPr/>
                  </p:nvPicPr>
                  <p:blipFill>
                    <a:blip r:embed="rId4" cstate="print"/>
                    <a:srcRect b="17010"/>
                    <a:stretch>
                      <a:fillRect/>
                    </a:stretch>
                  </p:blipFill>
                  <p:spPr>
                    <a:xfrm>
                      <a:off x="692156" y="1405815"/>
                      <a:ext cx="914400" cy="918064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1" name="Picture 80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rcRect l="13195"/>
                    <a:stretch>
                      <a:fillRect/>
                    </a:stretch>
                  </p:blipFill>
                  <p:spPr>
                    <a:xfrm>
                      <a:off x="698043" y="2686694"/>
                      <a:ext cx="915113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3" name="Picture 82"/>
                    <p:cNvPicPr>
                      <a:picLocks noChangeAspect="1"/>
                    </p:cNvPicPr>
                    <p:nvPr/>
                  </p:nvPicPr>
                  <p:blipFill>
                    <a:blip r:embed="rId6" cstate="print"/>
                    <a:stretch>
                      <a:fillRect/>
                    </a:stretch>
                  </p:blipFill>
                  <p:spPr>
                    <a:xfrm>
                      <a:off x="722203" y="3982424"/>
                      <a:ext cx="917064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</p:grpSp>
              <p:sp>
                <p:nvSpPr>
                  <p:cNvPr id="78" name="TextBox 77"/>
                  <p:cNvSpPr txBox="1"/>
                  <p:nvPr/>
                </p:nvSpPr>
                <p:spPr>
                  <a:xfrm rot="5400000">
                    <a:off x="931784" y="3600089"/>
                    <a:ext cx="451899" cy="484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cs typeface="B Nazanin" panose="00000400000000000000" pitchFamily="2" charset="-78"/>
                      </a:rPr>
                      <a:t>…</a:t>
                    </a:r>
                    <a:endParaRPr lang="en-US" dirty="0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 rot="5400000">
                    <a:off x="922260" y="2304985"/>
                    <a:ext cx="451899" cy="484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cs typeface="B Nazanin" panose="00000400000000000000" pitchFamily="2" charset="-78"/>
                      </a:rPr>
                      <a:t>…</a:t>
                    </a:r>
                    <a:endParaRPr lang="en-US" dirty="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74" name="TextBox 73"/>
              <p:cNvSpPr txBox="1"/>
              <p:nvPr/>
            </p:nvSpPr>
            <p:spPr>
              <a:xfrm>
                <a:off x="4612999" y="970213"/>
                <a:ext cx="2708794" cy="38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B Nazanin" panose="00000400000000000000" pitchFamily="2" charset="-78"/>
                  </a:rPr>
                  <a:t>پیشنهاد دهندگان</a:t>
                </a:r>
                <a:endPara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91000" y="16002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 smtClean="0">
                  <a:latin typeface="Times New Roman"/>
                  <a:cs typeface="B Nazanin" panose="00000400000000000000" pitchFamily="2" charset="-78"/>
                </a:rPr>
                <a:t>1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91000" y="25908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>
                  <a:latin typeface="Times New Roman"/>
                  <a:cs typeface="B Nazanin" panose="00000400000000000000" pitchFamily="2" charset="-78"/>
                </a:rPr>
                <a:t>i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191000" y="3581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 err="1" smtClean="0">
                  <a:latin typeface="Times New Roman"/>
                  <a:cs typeface="B Nazanin" panose="00000400000000000000" pitchFamily="2" charset="-78"/>
                </a:rPr>
                <a:t>n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44"/>
          <p:cNvGrpSpPr>
            <a:grpSpLocks noChangeAspect="1"/>
          </p:cNvGrpSpPr>
          <p:nvPr/>
        </p:nvGrpSpPr>
        <p:grpSpPr>
          <a:xfrm>
            <a:off x="7086600" y="1676398"/>
            <a:ext cx="1371599" cy="2093325"/>
            <a:chOff x="1368137" y="1630137"/>
            <a:chExt cx="1047995" cy="1599445"/>
          </a:xfrm>
        </p:grpSpPr>
        <p:pic>
          <p:nvPicPr>
            <p:cNvPr id="50" name="Picture 49"/>
            <p:cNvPicPr>
              <a:picLocks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8137" y="2410207"/>
              <a:ext cx="999264" cy="8193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noFill/>
            </a:ln>
            <a:effectLst/>
          </p:spPr>
        </p:pic>
        <p:sp>
          <p:nvSpPr>
            <p:cNvPr id="51" name="TextBox 50"/>
            <p:cNvSpPr txBox="1"/>
            <p:nvPr/>
          </p:nvSpPr>
          <p:spPr>
            <a:xfrm>
              <a:off x="1455179" y="1630137"/>
              <a:ext cx="960953" cy="258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کالا</a:t>
              </a:r>
              <a:endParaRPr lang="en-US" sz="1600" b="1" dirty="0">
                <a:solidFill>
                  <a:srgbClr val="0070C0"/>
                </a:solidFill>
                <a:latin typeface="Times" pitchFamily="18" charset="0"/>
                <a:ea typeface="Tahoma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52" name="Rectangle 51"/>
          <p:cNvSpPr/>
          <p:nvPr/>
        </p:nvSpPr>
        <p:spPr>
          <a:xfrm>
            <a:off x="685800" y="4572000"/>
            <a:ext cx="7848600" cy="249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قانون تخصیص: کالا را به بالاترین پیشنهاد بدهید.</a:t>
            </a:r>
          </a:p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en-US" sz="4000" dirty="0" smtClean="0">
                <a:solidFill>
                  <a:srgbClr val="FF0000"/>
                </a:solidFill>
                <a:latin typeface="Zapf Dingbats"/>
                <a:ea typeface="Zapf Dingbats"/>
                <a:cs typeface="B Nazanin" panose="00000400000000000000" pitchFamily="2" charset="-78"/>
                <a:sym typeface="Zapf Dingbats"/>
              </a:rPr>
              <a:t>✔</a:t>
            </a:r>
          </a:p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قانون پرداخت قیمت</a:t>
            </a:r>
            <a:r>
              <a:rPr lang="en-US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?</a:t>
            </a:r>
            <a:endParaRPr lang="en-US" sz="3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B Nazanin" panose="00000400000000000000" pitchFamily="2" charset="-78"/>
            </a:endParaRPr>
          </a:p>
          <a:p>
            <a:pPr marL="742950" lvl="1" indent="-285750" algn="just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en-US" sz="2200" b="1" i="1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067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086600" y="1594814"/>
            <a:ext cx="1186585" cy="2920249"/>
            <a:chOff x="1368136" y="846747"/>
            <a:chExt cx="1355438" cy="3335807"/>
          </a:xfrm>
        </p:grpSpPr>
        <p:grpSp>
          <p:nvGrpSpPr>
            <p:cNvPr id="39" name="组合 40"/>
            <p:cNvGrpSpPr/>
            <p:nvPr/>
          </p:nvGrpSpPr>
          <p:grpSpPr>
            <a:xfrm>
              <a:off x="1657952" y="1601189"/>
              <a:ext cx="1065622" cy="2581365"/>
              <a:chOff x="4184617" y="1759025"/>
              <a:chExt cx="1223892" cy="2964761"/>
            </a:xfrm>
          </p:grpSpPr>
          <p:grpSp>
            <p:nvGrpSpPr>
              <p:cNvPr id="40" name="组合 38"/>
              <p:cNvGrpSpPr/>
              <p:nvPr/>
            </p:nvGrpSpPr>
            <p:grpSpPr>
              <a:xfrm>
                <a:off x="4999433" y="1759025"/>
                <a:ext cx="409076" cy="2964761"/>
                <a:chOff x="4999433" y="1759025"/>
                <a:chExt cx="409076" cy="2964761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4999433" y="1759025"/>
                  <a:ext cx="393696" cy="484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rPr>
                    <a:t>1</a:t>
                  </a:r>
                  <a:endParaRPr lang="en-US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itchFamily="18" charset="0"/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031636" y="2926073"/>
                  <a:ext cx="326398" cy="484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B Nazanin" panose="00000400000000000000" pitchFamily="2" charset="-78"/>
                    </a:rPr>
                    <a:t>j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031638" y="4239236"/>
                  <a:ext cx="376871" cy="484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B Nazanin" panose="00000400000000000000" pitchFamily="2" charset="-78"/>
                    </a:rPr>
                    <a:t>k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41" name="组合 39"/>
              <p:cNvGrpSpPr/>
              <p:nvPr/>
            </p:nvGrpSpPr>
            <p:grpSpPr>
              <a:xfrm>
                <a:off x="4184617" y="2337912"/>
                <a:ext cx="513124" cy="1734720"/>
                <a:chOff x="4184617" y="2337912"/>
                <a:chExt cx="513124" cy="1734720"/>
              </a:xfrm>
            </p:grpSpPr>
            <p:sp>
              <p:nvSpPr>
                <p:cNvPr id="44" name="TextBox 43"/>
                <p:cNvSpPr txBox="1"/>
                <p:nvPr/>
              </p:nvSpPr>
              <p:spPr>
                <a:xfrm rot="5400000">
                  <a:off x="4230226" y="3605117"/>
                  <a:ext cx="450481" cy="4845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cs typeface="B Nazanin" panose="00000400000000000000" pitchFamily="2" charset="-78"/>
                    </a:rPr>
                    <a:t>…</a:t>
                  </a:r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 rot="5400000">
                  <a:off x="4201652" y="2320877"/>
                  <a:ext cx="450480" cy="4845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cs typeface="B Nazanin" panose="00000400000000000000" pitchFamily="2" charset="-78"/>
                    </a:rPr>
                    <a:t>…</a:t>
                  </a:r>
                  <a:endParaRPr lang="en-US" dirty="0"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3" name="TextBox 2"/>
            <p:cNvSpPr txBox="1"/>
            <p:nvPr/>
          </p:nvSpPr>
          <p:spPr>
            <a:xfrm>
              <a:off x="1368136" y="846747"/>
              <a:ext cx="960952" cy="38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مکانها</a:t>
              </a:r>
              <a:endParaRPr lang="en-US" sz="1600" b="1" dirty="0">
                <a:solidFill>
                  <a:srgbClr val="0070C0"/>
                </a:solidFill>
                <a:latin typeface="Times" pitchFamily="18" charset="0"/>
                <a:ea typeface="Tahoma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513583" cy="762000"/>
          </a:xfrm>
        </p:spPr>
        <p:txBody>
          <a:bodyPr/>
          <a:lstStyle/>
          <a:p>
            <a:pPr algn="r" rtl="1"/>
            <a:r>
              <a:rPr lang="fa-IR" dirty="0">
                <a:ea typeface="ＭＳ ゴシック"/>
                <a:cs typeface="B Titr" panose="00000700000000000000" pitchFamily="2" charset="-78"/>
              </a:rPr>
              <a:t>مزایده تبلیغات در موتورهای </a:t>
            </a:r>
            <a:r>
              <a:rPr lang="fa-IR" dirty="0" smtClean="0">
                <a:ea typeface="ＭＳ ゴシック"/>
                <a:cs typeface="B Titr" panose="00000700000000000000" pitchFamily="2" charset="-78"/>
              </a:rPr>
              <a:t>جستجو: تنظیمات</a:t>
            </a:r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51011" y="1975814"/>
            <a:ext cx="1378389" cy="2024533"/>
            <a:chOff x="5251011" y="1371600"/>
            <a:chExt cx="1378389" cy="202453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1011" y="2045635"/>
              <a:ext cx="1378388" cy="1350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410200" y="1371600"/>
              <a:ext cx="121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مزایده گذار </a:t>
              </a:r>
              <a:r>
                <a:rPr lang="en-US" sz="1600" b="1" dirty="0" smtClean="0">
                  <a:solidFill>
                    <a:srgbClr val="0000FF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G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o</a:t>
              </a:r>
              <a:r>
                <a:rPr lang="en-US" sz="1600" b="1" dirty="0" smtClean="0">
                  <a:solidFill>
                    <a:srgbClr val="FFFF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o</a:t>
              </a:r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g</a:t>
              </a:r>
              <a:r>
                <a:rPr lang="en-US" sz="1600" b="1" dirty="0" smtClean="0">
                  <a:solidFill>
                    <a:srgbClr val="008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l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rPr>
                <a:t>e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7086600" y="2204414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B Nazanin" panose="00000400000000000000" pitchFamily="2" charset="-78"/>
              </a:rPr>
              <a:t>α</a:t>
            </a:r>
            <a:r>
              <a:rPr lang="en-US" baseline="-25000" dirty="0" smtClean="0">
                <a:cs typeface="B Nazanin" panose="00000400000000000000" pitchFamily="2" charset="-78"/>
              </a:rPr>
              <a:t>1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086600" y="3118814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B Nazanin" panose="00000400000000000000" pitchFamily="2" charset="-78"/>
              </a:rPr>
              <a:t>α</a:t>
            </a:r>
            <a:r>
              <a:rPr lang="en-US" baseline="-25000" dirty="0" smtClean="0">
                <a:cs typeface="B Nazanin" panose="00000400000000000000" pitchFamily="2" charset="-78"/>
              </a:rPr>
              <a:t>j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7086600" y="4109414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B Nazanin" panose="00000400000000000000" pitchFamily="2" charset="-78"/>
              </a:rPr>
              <a:t>α</a:t>
            </a:r>
            <a:r>
              <a:rPr lang="en-US" baseline="-25000" dirty="0" smtClean="0">
                <a:cs typeface="B Nazanin" panose="00000400000000000000" pitchFamily="2" charset="-78"/>
              </a:rPr>
              <a:t>k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514600" y="1594814"/>
            <a:ext cx="2371342" cy="2977186"/>
            <a:chOff x="2362201" y="1061414"/>
            <a:chExt cx="2371342" cy="2977186"/>
          </a:xfrm>
        </p:grpSpPr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2362201" y="1061414"/>
              <a:ext cx="2371342" cy="2977186"/>
              <a:chOff x="4612999" y="970213"/>
              <a:chExt cx="2708794" cy="3411557"/>
            </a:xfrm>
          </p:grpSpPr>
          <p:grpSp>
            <p:nvGrpSpPr>
              <p:cNvPr id="73" name="组合 42"/>
              <p:cNvGrpSpPr/>
              <p:nvPr/>
            </p:nvGrpSpPr>
            <p:grpSpPr>
              <a:xfrm>
                <a:off x="5309347" y="1342210"/>
                <a:ext cx="1219950" cy="3039560"/>
                <a:chOff x="555626" y="1341847"/>
                <a:chExt cx="1318335" cy="3284692"/>
              </a:xfrm>
            </p:grpSpPr>
            <p:grpSp>
              <p:nvGrpSpPr>
                <p:cNvPr id="75" name="组合 45"/>
                <p:cNvGrpSpPr/>
                <p:nvPr/>
              </p:nvGrpSpPr>
              <p:grpSpPr>
                <a:xfrm>
                  <a:off x="555626" y="1647826"/>
                  <a:ext cx="375338" cy="2801800"/>
                  <a:chOff x="555626" y="1647826"/>
                  <a:chExt cx="375338" cy="2801800"/>
                </a:xfrm>
              </p:grpSpPr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55626" y="1647826"/>
                    <a:ext cx="370429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1</a:t>
                    </a:r>
                    <a:endPara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572882" y="2848065"/>
                    <a:ext cx="307108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i="1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i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560535" y="3992277"/>
                    <a:ext cx="370429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B Nazanin" panose="00000400000000000000" pitchFamily="2" charset="-78"/>
                      </a:rPr>
                      <a:t>n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76" name="组合 35"/>
                <p:cNvGrpSpPr/>
                <p:nvPr/>
              </p:nvGrpSpPr>
              <p:grpSpPr>
                <a:xfrm>
                  <a:off x="982824" y="1341847"/>
                  <a:ext cx="891137" cy="3284692"/>
                  <a:chOff x="692156" y="1405815"/>
                  <a:chExt cx="947111" cy="3491009"/>
                </a:xfrm>
              </p:grpSpPr>
              <p:grpSp>
                <p:nvGrpSpPr>
                  <p:cNvPr id="77" name="组合 34"/>
                  <p:cNvGrpSpPr/>
                  <p:nvPr/>
                </p:nvGrpSpPr>
                <p:grpSpPr>
                  <a:xfrm>
                    <a:off x="692156" y="1405815"/>
                    <a:ext cx="947111" cy="3491009"/>
                    <a:chOff x="692156" y="1405815"/>
                    <a:chExt cx="947111" cy="3491009"/>
                  </a:xfrm>
                </p:grpSpPr>
                <p:pic>
                  <p:nvPicPr>
                    <p:cNvPr id="80" name="Picture 79"/>
                    <p:cNvPicPr>
                      <a:picLocks noChangeAspect="1"/>
                    </p:cNvPicPr>
                    <p:nvPr/>
                  </p:nvPicPr>
                  <p:blipFill>
                    <a:blip r:embed="rId4" cstate="print"/>
                    <a:srcRect b="17010"/>
                    <a:stretch>
                      <a:fillRect/>
                    </a:stretch>
                  </p:blipFill>
                  <p:spPr>
                    <a:xfrm>
                      <a:off x="692156" y="1405815"/>
                      <a:ext cx="914400" cy="918064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1" name="Picture 80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rcRect l="13195"/>
                    <a:stretch>
                      <a:fillRect/>
                    </a:stretch>
                  </p:blipFill>
                  <p:spPr>
                    <a:xfrm>
                      <a:off x="698043" y="2686694"/>
                      <a:ext cx="915113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3" name="Picture 82"/>
                    <p:cNvPicPr>
                      <a:picLocks noChangeAspect="1"/>
                    </p:cNvPicPr>
                    <p:nvPr/>
                  </p:nvPicPr>
                  <p:blipFill>
                    <a:blip r:embed="rId6" cstate="print"/>
                    <a:stretch>
                      <a:fillRect/>
                    </a:stretch>
                  </p:blipFill>
                  <p:spPr>
                    <a:xfrm>
                      <a:off x="722203" y="3982424"/>
                      <a:ext cx="917064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</p:grpSp>
              <p:sp>
                <p:nvSpPr>
                  <p:cNvPr id="78" name="TextBox 77"/>
                  <p:cNvSpPr txBox="1"/>
                  <p:nvPr/>
                </p:nvSpPr>
                <p:spPr>
                  <a:xfrm rot="5400000">
                    <a:off x="931784" y="3600089"/>
                    <a:ext cx="451899" cy="484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cs typeface="B Nazanin" panose="00000400000000000000" pitchFamily="2" charset="-78"/>
                      </a:rPr>
                      <a:t>…</a:t>
                    </a:r>
                    <a:endParaRPr lang="en-US" dirty="0"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 rot="5400000">
                    <a:off x="922260" y="2304985"/>
                    <a:ext cx="451899" cy="48455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cs typeface="B Nazanin" panose="00000400000000000000" pitchFamily="2" charset="-78"/>
                      </a:rPr>
                      <a:t>…</a:t>
                    </a:r>
                    <a:endParaRPr lang="en-US" dirty="0"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74" name="TextBox 73"/>
              <p:cNvSpPr txBox="1"/>
              <p:nvPr/>
            </p:nvSpPr>
            <p:spPr>
              <a:xfrm>
                <a:off x="4612999" y="970213"/>
                <a:ext cx="2708794" cy="38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B Nazanin" panose="00000400000000000000" pitchFamily="2" charset="-78"/>
                  </a:rPr>
                  <a:t>پیشنهاد دهندگان</a:t>
                </a:r>
                <a:endPara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91000" y="16002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 smtClean="0">
                  <a:latin typeface="Times New Roman"/>
                  <a:cs typeface="B Nazanin" panose="00000400000000000000" pitchFamily="2" charset="-78"/>
                </a:rPr>
                <a:t>1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91000" y="25908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>
                  <a:latin typeface="Times New Roman"/>
                  <a:cs typeface="B Nazanin" panose="00000400000000000000" pitchFamily="2" charset="-78"/>
                </a:rPr>
                <a:t>i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191000" y="3581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latin typeface="Times New Roman"/>
                  <a:cs typeface="B Nazanin" panose="00000400000000000000" pitchFamily="2" charset="-78"/>
                </a:rPr>
                <a:t>v</a:t>
              </a:r>
              <a:r>
                <a:rPr lang="en-US" b="1" i="1" baseline="-25000" dirty="0" err="1" smtClean="0">
                  <a:latin typeface="Times New Roman"/>
                  <a:cs typeface="B Nazanin" panose="00000400000000000000" pitchFamily="2" charset="-78"/>
                </a:rPr>
                <a:t>n</a:t>
              </a:r>
              <a:endParaRPr lang="en-US" b="1" i="1" dirty="0">
                <a:latin typeface="Times New Roman"/>
                <a:cs typeface="B Nazanin" panose="00000400000000000000" pitchFamily="2" charset="-78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85800" y="4572000"/>
            <a:ext cx="7848600" cy="249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قانون تخصیص: تخصیص حریصانه ی مکانها بر حسب پیشنهادها</a:t>
            </a:r>
          </a:p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en-US" sz="4000" dirty="0" smtClean="0">
                <a:solidFill>
                  <a:srgbClr val="FF0000"/>
                </a:solidFill>
                <a:latin typeface="Zapf Dingbats"/>
                <a:ea typeface="Zapf Dingbats"/>
                <a:cs typeface="B Nazanin" panose="00000400000000000000" pitchFamily="2" charset="-78"/>
                <a:sym typeface="Zapf Dingbats"/>
              </a:rPr>
              <a:t>✔</a:t>
            </a:r>
          </a:p>
          <a:p>
            <a:pPr algn="just" rtl="1">
              <a:lnSpc>
                <a:spcPct val="120000"/>
              </a:lnSpc>
              <a:spcAft>
                <a:spcPts val="200"/>
              </a:spcAft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قانون پرداخت قیمت</a:t>
            </a:r>
            <a:r>
              <a:rPr lang="en-US" sz="3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B Nazanin" panose="00000400000000000000" pitchFamily="2" charset="-78"/>
              </a:rPr>
              <a:t>?</a:t>
            </a:r>
            <a:endParaRPr lang="en-US" sz="3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B Nazanin" panose="00000400000000000000" pitchFamily="2" charset="-78"/>
            </a:endParaRPr>
          </a:p>
          <a:p>
            <a:pPr marL="742950" lvl="1" indent="-285750" algn="just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en-US" sz="2200" b="1" i="1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02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3886200" y="2895600"/>
            <a:ext cx="3886200" cy="1388752"/>
          </a:xfrm>
        </p:spPr>
        <p:txBody>
          <a:bodyPr>
            <a:noAutofit/>
          </a:bodyPr>
          <a:lstStyle/>
          <a:p>
            <a:pPr algn="r" rtl="1"/>
            <a:r>
              <a:rPr lang="fa-IR" sz="44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سوال: چرا </a:t>
            </a:r>
            <a:r>
              <a:rPr lang="en-US" sz="40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DSIC</a:t>
            </a:r>
            <a:r>
              <a:rPr lang="fa-IR" sz="44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؟</a:t>
            </a:r>
            <a:endParaRPr lang="en-US" sz="2400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886200" y="1752600"/>
            <a:ext cx="4267200" cy="381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fa-I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B Nazanin" panose="00000400000000000000" pitchFamily="2" charset="-78"/>
              </a:rPr>
              <a:t>شرکت در آن برای شرکت کنندگان راحت است.</a:t>
            </a:r>
          </a:p>
          <a:p>
            <a:pPr marL="342900" marR="0" lvl="0" indent="-342900" algn="r" defTabSz="914400" rtl="1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خروجی آن قا</a:t>
            </a:r>
            <a:r>
              <a:rPr lang="fa-I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ب</a:t>
            </a:r>
            <a:r>
              <a:rPr lang="fa-I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ل پیش بینی است. </a:t>
            </a:r>
          </a:p>
          <a:p>
            <a:pPr marL="342900" marR="0" lvl="0" indent="-342900" algn="r" defTabSz="914400" rtl="1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fa-I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B Nazanin" panose="00000400000000000000" pitchFamily="2" charset="-78"/>
              </a:rPr>
              <a:t>اما بعضی اوقات، مزایده ی بالاترین قیمت می تواند در عمل مفید باشد. </a:t>
            </a:r>
          </a:p>
          <a:p>
            <a:pPr marL="342900" marR="0" lvl="0" indent="-342900" algn="r" defTabSz="914400" rtl="1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آیا یک مکانیسم غیر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DSIC</a:t>
            </a:r>
            <a:r>
              <a:rPr lang="fa-I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 وجود دارد که بتواند دستاوردی داشته باشد که مکانیسم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DSIC</a:t>
            </a:r>
            <a:r>
              <a:rPr lang="fa-I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B Nazanin" panose="00000400000000000000" pitchFamily="2" charset="-78"/>
              </a:rPr>
              <a:t> نتواند؟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B Nazanin" panose="00000400000000000000" pitchFamily="2" charset="-78"/>
            </a:endParaRPr>
          </a:p>
        </p:txBody>
      </p:sp>
      <p:sp>
        <p:nvSpPr>
          <p:cNvPr id="8" name="Oval Callout 6"/>
          <p:cNvSpPr/>
          <p:nvPr/>
        </p:nvSpPr>
        <p:spPr>
          <a:xfrm flipH="1">
            <a:off x="2895600" y="2667000"/>
            <a:ext cx="838200" cy="609600"/>
          </a:xfrm>
          <a:prstGeom prst="wedgeEllipseCallout">
            <a:avLst>
              <a:gd name="adj1" fmla="val -78611"/>
              <a:gd name="adj2" fmla="val 625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?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171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  <p:bldP spid="6" grpId="0" build="p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>دو فرض در مورد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DSIC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600200"/>
            <a:ext cx="7772400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فرض اول: هر شرکت کننده در مکانیسم یک راهبرد غالب دارد که مستقل از قیمت خصوصی آن است. </a:t>
            </a: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>
                <a:latin typeface="Times New Roman"/>
                <a:cs typeface="B Nazanin" panose="00000400000000000000" pitchFamily="2" charset="-78"/>
              </a:rPr>
              <a:t>فرض دوم: این راهبرد غالب منجر به آشکارسازی مستقیم (قیمت) می گردد. در این راهبرد شرکت کننده به صورت صادقانه تمام اطلاعات محرمانه ی خود را به مکانیسم گزارش خواهد کرد. </a:t>
            </a:r>
            <a:endParaRPr lang="fa-IR" sz="2400" dirty="0" smtClean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fa-IR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مکانیسمهایی وجود دارند که فرض اول را ارضا می کنند اما فرض دوم را خیر.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در مزایده ویکری اعلام کنید که برنده باید دو برابر نفر دوم بپردازد. </a:t>
            </a:r>
            <a:endParaRPr lang="fa-IR" sz="24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13750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DSIC?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219200"/>
            <a:ext cx="777240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>
                <a:latin typeface="Times New Roman"/>
                <a:cs typeface="B Nazanin" panose="00000400000000000000" pitchFamily="2" charset="-78"/>
              </a:rPr>
              <a:t>فرض اول: هر شرکت کننده در مکانیسم یک راهبرد غالب دارد که مستقل از قیمت خصوصی آن است. 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آیا می توان فرض اول را نادیده گرفت؟ بله اما به فرض قویتری راجع به رفتار شرکت کنندگان نیاز داریم. مثل، تعادل نش و تعادل نش </a:t>
            </a:r>
            <a:r>
              <a:rPr lang="fa-IR" sz="2000" dirty="0">
                <a:cs typeface="B Nazanin" panose="00000400000000000000" pitchFamily="2" charset="-78"/>
              </a:rPr>
              <a:t>بيزی </a:t>
            </a:r>
            <a:r>
              <a:rPr lang="en-US" sz="2000" dirty="0" smtClean="0">
                <a:cs typeface="B Nazanin" panose="00000400000000000000" pitchFamily="2" charset="-78"/>
              </a:rPr>
              <a:t>(</a:t>
            </a:r>
            <a:r>
              <a:rPr lang="en-US" sz="2000" i="1" dirty="0" smtClean="0">
                <a:cs typeface="B Nazanin" panose="00000400000000000000" pitchFamily="2" charset="-78"/>
              </a:rPr>
              <a:t>Bayesian</a:t>
            </a:r>
            <a:r>
              <a:rPr lang="en-US" sz="2000" dirty="0" smtClean="0">
                <a:cs typeface="B Nazanin" panose="00000400000000000000" pitchFamily="2" charset="-78"/>
              </a:rPr>
              <a:t>)</a:t>
            </a:r>
            <a:r>
              <a:rPr lang="fa-IR" sz="2000" dirty="0" smtClean="0">
                <a:cs typeface="B Nazanin" panose="00000400000000000000" pitchFamily="2" charset="-78"/>
              </a:rPr>
              <a:t>. </a:t>
            </a:r>
            <a:endParaRPr lang="en-US" sz="20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نادیده گرفتن فرض 1 می تواند در حالتهای خاصی نتایج بهتری تولید کند.</a:t>
            </a:r>
            <a:endParaRPr lang="en-US" sz="20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fa-IR" sz="20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در اکثر موارد، </a:t>
            </a:r>
            <a:r>
              <a:rPr lang="en-US" sz="2000" dirty="0" smtClean="0">
                <a:latin typeface="Times New Roman"/>
                <a:cs typeface="B Nazanin" panose="00000400000000000000" pitchFamily="2" charset="-78"/>
              </a:rPr>
              <a:t>DSIC</a:t>
            </a: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 کافی است. 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fa-IR" sz="2000" dirty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fa-IR" sz="2000" dirty="0" smtClean="0">
                <a:latin typeface="Times New Roman"/>
                <a:cs typeface="B Nazanin" panose="00000400000000000000" pitchFamily="2" charset="-78"/>
              </a:rPr>
              <a:t>غیر قابل مقایسه: کارآیی و استحکام؟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5037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قاعده ی آشکار سازی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295400"/>
            <a:ext cx="7772400" cy="298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400" dirty="0">
              <a:latin typeface="Times New Roman"/>
              <a:cs typeface="B Nazanin" panose="00000400000000000000" pitchFamily="2" charset="-78"/>
            </a:endParaRPr>
          </a:p>
          <a:p>
            <a:pPr marL="342900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فرض دوم: این راهبرد غالب منجر به آشکارسازی مستقیم (قیمت) می گردد. در این راهبرد شرکت کننده به صورت صادقانه تمام اطلاعات محرمانه ی خود را به مکانیسم گزارش خواهد کرد. </a:t>
            </a: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این نتیجه رایگان به دست می آید. </a:t>
            </a:r>
            <a:endParaRPr lang="en-US" sz="2400" dirty="0" smtClean="0">
              <a:latin typeface="Times New Roman"/>
              <a:cs typeface="B Nazanin" panose="00000400000000000000" pitchFamily="2" charset="-78"/>
            </a:endParaRPr>
          </a:p>
          <a:p>
            <a:pPr marL="800100" lvl="1" indent="-342900" algn="r" rtl="1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fa-IR" sz="2400" dirty="0" smtClean="0">
                <a:latin typeface="Times New Roman"/>
                <a:cs typeface="B Nazanin" panose="00000400000000000000" pitchFamily="2" charset="-78"/>
              </a:rPr>
              <a:t>اثبات: شبیه سازی</a:t>
            </a:r>
            <a:endParaRPr lang="en-US" sz="2400" dirty="0">
              <a:latin typeface="Times New Roman"/>
              <a:cs typeface="B Nazanin" panose="000004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4495799"/>
            <a:ext cx="4843462" cy="227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9604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7799" y="76200"/>
            <a:ext cx="6477001" cy="762000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قاعده ی آشکارسازی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05800" cy="838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25908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قانون آشکارسازی: برای هر مکانیسم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M</a:t>
            </a:r>
            <a:r>
              <a:rPr lang="fa-IR" sz="2400" b="1" dirty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که در آن شرکت کنندگان دارای راهبرد غالب هستند، مستقل از اطلاعات خصوص آنها یک مکانیسم معادل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M’</a:t>
            </a:r>
            <a:r>
              <a:rPr lang="fa-IR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 وجود دارد که از نوع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DSIC</a:t>
            </a:r>
            <a:r>
              <a:rPr lang="fa-IR" sz="2400" b="1" dirty="0" smtClean="0">
                <a:solidFill>
                  <a:schemeClr val="bg1"/>
                </a:solidFill>
                <a:latin typeface="Comic Sans MS" pitchFamily="66" charset="0"/>
                <a:cs typeface="B Nazanin" panose="00000400000000000000" pitchFamily="2" charset="-78"/>
              </a:rPr>
              <a:t> است و قیمت را مستقیما آشکار می کند. </a:t>
            </a:r>
          </a:p>
        </p:txBody>
      </p:sp>
    </p:spTree>
    <p:extLst>
      <p:ext uri="{BB962C8B-B14F-4D97-AF65-F5344CB8AC3E}">
        <p14:creationId xmlns:p14="http://schemas.microsoft.com/office/powerpoint/2010/main" val="297936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16636</TotalTime>
  <Words>1997</Words>
  <Application>Microsoft Office PowerPoint</Application>
  <PresentationFormat>On-screen Show (4:3)</PresentationFormat>
  <Paragraphs>192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لم میرسون و بهینه سازی درآمد</vt:lpstr>
      <vt:lpstr>لم میرسون</vt:lpstr>
      <vt:lpstr>مزایده  یک کالا: تنظیمات</vt:lpstr>
      <vt:lpstr>مزایده تبلیغات در موتورهای جستجو: تنظیمات</vt:lpstr>
      <vt:lpstr>PowerPoint Presentation</vt:lpstr>
      <vt:lpstr>دو فرض در مورد  DSIC</vt:lpstr>
      <vt:lpstr>DSIC?</vt:lpstr>
      <vt:lpstr>قاعده ی آشکار سازی</vt:lpstr>
      <vt:lpstr>قاعده ی آشکارسازی</vt:lpstr>
      <vt:lpstr>قاعده ی آشکارسازی</vt:lpstr>
      <vt:lpstr>ماکزیمم کردن بهره ی اجتماعی</vt:lpstr>
      <vt:lpstr>یک کالا و یک خریدار</vt:lpstr>
      <vt:lpstr>آنالیز بیزی، حالت میانگین</vt:lpstr>
      <vt:lpstr>راه حل یک کالا و یک خریدار</vt:lpstr>
      <vt:lpstr>یک کالا و دو پیشنهاد دهنده</vt:lpstr>
      <vt:lpstr>پارادوکس کاندورست</vt:lpstr>
      <vt:lpstr>نظریه عدم امکان ارو</vt:lpstr>
      <vt:lpstr>قضیه گیبارد–ساترویت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mozafar</cp:lastModifiedBy>
  <cp:revision>783</cp:revision>
  <dcterms:created xsi:type="dcterms:W3CDTF">2014-06-09T21:14:15Z</dcterms:created>
  <dcterms:modified xsi:type="dcterms:W3CDTF">2015-06-19T11:10:21Z</dcterms:modified>
</cp:coreProperties>
</file>