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552" r:id="rId3"/>
    <p:sldId id="558" r:id="rId4"/>
    <p:sldId id="559" r:id="rId5"/>
    <p:sldId id="526" r:id="rId6"/>
    <p:sldId id="527" r:id="rId7"/>
    <p:sldId id="528" r:id="rId8"/>
    <p:sldId id="529" r:id="rId9"/>
    <p:sldId id="530" r:id="rId10"/>
    <p:sldId id="556" r:id="rId11"/>
    <p:sldId id="557" r:id="rId12"/>
    <p:sldId id="531" r:id="rId13"/>
    <p:sldId id="533" r:id="rId14"/>
    <p:sldId id="534" r:id="rId15"/>
    <p:sldId id="535" r:id="rId16"/>
    <p:sldId id="560" r:id="rId17"/>
    <p:sldId id="561" r:id="rId18"/>
    <p:sldId id="56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CA24"/>
    <a:srgbClr val="FF6600"/>
    <a:srgbClr val="FFCC66"/>
    <a:srgbClr val="00FFFF"/>
    <a:srgbClr val="66FFFF"/>
    <a:srgbClr val="CCFFFF"/>
    <a:srgbClr val="FFAE6B"/>
    <a:srgbClr val="FFFF99"/>
    <a:srgbClr val="2A6B1F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59" autoAdjust="0"/>
    <p:restoredTop sz="55240" autoAdjust="0"/>
  </p:normalViewPr>
  <p:slideViewPr>
    <p:cSldViewPr>
      <p:cViewPr>
        <p:scale>
          <a:sx n="60" d="100"/>
          <a:sy n="60" d="100"/>
        </p:scale>
        <p:origin x="-175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-397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FF4598-5B58-49B2-9E8D-D8BD7D27CF27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8007F-645B-4508-972D-09B93A6F7D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57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261CB-B478-48D1-A038-689B24DB15F4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F7F74-8035-4756-8F95-506704FC2D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5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مثلا هدف ما بیشینه کردن درآمد</a:t>
            </a:r>
            <a:r>
              <a:rPr lang="fa-IR" baseline="0" dirty="0" smtClean="0"/>
              <a:t> مزایده گذار باشد.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baseline="0" dirty="0" smtClean="0"/>
              <a:t>طراح مکانیسم رفتار گذشته ی خریداران را دارد و طبق آن مکانیسم را طراحی می کند. 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1200" dirty="0" smtClean="0">
                <a:latin typeface="Times New Roman"/>
                <a:cs typeface="B Nazanin" panose="00000400000000000000" pitchFamily="2" charset="-78"/>
              </a:rPr>
              <a:t>اگر تابع توزیع </a:t>
            </a:r>
            <a:r>
              <a:rPr lang="en-US" sz="1200" dirty="0" smtClean="0">
                <a:latin typeface="Times New Roman"/>
                <a:cs typeface="B Nazanin" panose="00000400000000000000" pitchFamily="2" charset="-78"/>
              </a:rPr>
              <a:t>F</a:t>
            </a:r>
            <a:r>
              <a:rPr lang="fa-IR" sz="1200" dirty="0" smtClean="0">
                <a:latin typeface="Times New Roman"/>
                <a:cs typeface="B Nazanin" panose="00000400000000000000" pitchFamily="2" charset="-78"/>
              </a:rPr>
              <a:t> دارای توزیع یکنواخت در بازه ی </a:t>
            </a:r>
            <a:r>
              <a:rPr lang="en-US" sz="1200" dirty="0" smtClean="0">
                <a:latin typeface="Times New Roman"/>
                <a:cs typeface="B Nazanin" panose="00000400000000000000" pitchFamily="2" charset="-78"/>
              </a:rPr>
              <a:t>[0,1]</a:t>
            </a:r>
            <a:r>
              <a:rPr lang="fa-IR" sz="1200" dirty="0" smtClean="0">
                <a:latin typeface="Times New Roman"/>
                <a:cs typeface="B Nazanin" panose="00000400000000000000" pitchFamily="2" charset="-78"/>
              </a:rPr>
              <a:t> باشد، </a:t>
            </a:r>
            <a:r>
              <a:rPr lang="en-US" sz="1200" dirty="0" smtClean="0">
                <a:latin typeface="Times New Roman"/>
                <a:cs typeface="B Nazanin" panose="00000400000000000000" pitchFamily="2" charset="-78"/>
              </a:rPr>
              <a:t>F(r)</a:t>
            </a:r>
            <a:r>
              <a:rPr lang="fa-IR" sz="1200" dirty="0" smtClean="0">
                <a:latin typeface="Times New Roman"/>
                <a:cs typeface="B Nazanin" panose="00000400000000000000" pitchFamily="2" charset="-78"/>
              </a:rPr>
              <a:t> برابر </a:t>
            </a:r>
            <a:r>
              <a:rPr lang="en-US" sz="1200" dirty="0" smtClean="0">
                <a:latin typeface="Times New Roman"/>
                <a:cs typeface="B Nazanin" panose="00000400000000000000" pitchFamily="2" charset="-78"/>
              </a:rPr>
              <a:t>r</a:t>
            </a:r>
            <a:r>
              <a:rPr lang="fa-IR" sz="1200" dirty="0" smtClean="0">
                <a:latin typeface="Times New Roman"/>
                <a:cs typeface="B Nazanin" panose="00000400000000000000" pitchFamily="2" charset="-78"/>
              </a:rPr>
              <a:t> است. لذا</a:t>
            </a:r>
            <a:r>
              <a:rPr lang="fa-IR" sz="1200" baseline="0" dirty="0" smtClean="0">
                <a:latin typeface="Times New Roman"/>
                <a:cs typeface="B Nazanin" panose="00000400000000000000" pitchFamily="2" charset="-78"/>
              </a:rPr>
              <a:t>، درآمد مورد انتظار برابر </a:t>
            </a:r>
            <a:r>
              <a:rPr lang="en-US" sz="1200" baseline="0" dirty="0" smtClean="0">
                <a:latin typeface="Times New Roman"/>
                <a:cs typeface="B Nazanin" panose="00000400000000000000" pitchFamily="2" charset="-78"/>
              </a:rPr>
              <a:t>r(1-r)</a:t>
            </a:r>
            <a:r>
              <a:rPr lang="fa-IR" sz="1200" baseline="0" dirty="0" smtClean="0">
                <a:latin typeface="Times New Roman"/>
                <a:cs typeface="B Nazanin" panose="00000400000000000000" pitchFamily="2" charset="-78"/>
              </a:rPr>
              <a:t> است که در نقطه ی </a:t>
            </a:r>
            <a:r>
              <a:rPr lang="en-US" sz="1200" baseline="0" dirty="0" smtClean="0">
                <a:latin typeface="Times New Roman"/>
                <a:cs typeface="B Nazanin" panose="00000400000000000000" pitchFamily="2" charset="-78"/>
              </a:rPr>
              <a:t>r=1/2</a:t>
            </a:r>
            <a:r>
              <a:rPr lang="fa-IR" sz="1200" baseline="0" dirty="0" smtClean="0">
                <a:latin typeface="Times New Roman"/>
                <a:cs typeface="B Nazanin" panose="00000400000000000000" pitchFamily="2" charset="-78"/>
              </a:rPr>
              <a:t> بیشینه می شود.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solidFill>
                  <a:schemeClr val="accent2"/>
                </a:solidFill>
              </a:rPr>
              <a:t>در</a:t>
            </a:r>
            <a:r>
              <a:rPr lang="fa-IR" baseline="0" dirty="0" smtClean="0">
                <a:solidFill>
                  <a:schemeClr val="accent2"/>
                </a:solidFill>
              </a:rPr>
              <a:t> مزایده ی ویکری خالص، بهره ی اجتماعی برابر قیمت بالاتر و درآمد مزایده گذار برابر قیمت پایینتر است: لذا: 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welfare = E[max(v</a:t>
            </a:r>
            <a:r>
              <a:rPr lang="en-US" baseline="-25000" dirty="0" smtClean="0"/>
              <a:t>1</a:t>
            </a:r>
            <a:r>
              <a:rPr lang="en-US" dirty="0" smtClean="0"/>
              <a:t>,v</a:t>
            </a:r>
            <a:r>
              <a:rPr lang="en-US" baseline="-25000" dirty="0" smtClean="0"/>
              <a:t>2</a:t>
            </a:r>
            <a:r>
              <a:rPr lang="en-US" dirty="0" smtClean="0"/>
              <a:t>)] = 2/3</a:t>
            </a:r>
          </a:p>
          <a:p>
            <a:pPr lvl="1"/>
            <a:r>
              <a:rPr lang="en-US" dirty="0" smtClean="0"/>
              <a:t>revenue = E[min(v</a:t>
            </a:r>
            <a:r>
              <a:rPr lang="en-US" baseline="-25000" dirty="0" smtClean="0"/>
              <a:t>1</a:t>
            </a:r>
            <a:r>
              <a:rPr lang="en-US" dirty="0" smtClean="0"/>
              <a:t>,v</a:t>
            </a:r>
            <a:r>
              <a:rPr lang="en-US" baseline="-25000" dirty="0" smtClean="0"/>
              <a:t>2</a:t>
            </a:r>
            <a:r>
              <a:rPr lang="en-US" dirty="0" smtClean="0"/>
              <a:t>)] = 1/3</a:t>
            </a:r>
            <a:endParaRPr lang="fa-IR" dirty="0" smtClean="0"/>
          </a:p>
          <a:p>
            <a:pPr lvl="1" algn="r" rtl="1"/>
            <a:r>
              <a:rPr lang="fa-IR" dirty="0" smtClean="0"/>
              <a:t>در اینجا </a:t>
            </a:r>
            <a:r>
              <a:rPr lang="en-US" dirty="0" smtClean="0"/>
              <a:t>E[max(v</a:t>
            </a:r>
            <a:r>
              <a:rPr lang="en-US" baseline="-25000" dirty="0" smtClean="0"/>
              <a:t>1</a:t>
            </a:r>
            <a:r>
              <a:rPr lang="en-US" dirty="0" smtClean="0"/>
              <a:t>,v</a:t>
            </a:r>
            <a:r>
              <a:rPr lang="en-US" baseline="-25000" dirty="0" smtClean="0"/>
              <a:t>2</a:t>
            </a:r>
            <a:r>
              <a:rPr lang="en-US" dirty="0" smtClean="0"/>
              <a:t>)] </a:t>
            </a:r>
            <a:r>
              <a:rPr lang="fa-IR" dirty="0" smtClean="0"/>
              <a:t> یعنی مقدار مورد انتظار دو متغییر تصادفی از</a:t>
            </a:r>
            <a:r>
              <a:rPr lang="fa-IR" baseline="0" dirty="0" smtClean="0"/>
              <a:t> نوع </a:t>
            </a:r>
            <a:r>
              <a:rPr lang="en-US" baseline="0" dirty="0" smtClean="0"/>
              <a:t>U[0,1]</a:t>
            </a:r>
            <a:r>
              <a:rPr lang="fa-IR" baseline="0" dirty="0" smtClean="0"/>
              <a:t>. </a:t>
            </a:r>
            <a:r>
              <a:rPr lang="fa-IR" dirty="0" smtClean="0"/>
              <a:t>برای این که نحوه ی محاسبه ی این عبارتها را</a:t>
            </a:r>
            <a:r>
              <a:rPr lang="fa-IR" baseline="0" dirty="0" smtClean="0"/>
              <a:t> متوجه شوید به محاسبه ی </a:t>
            </a:r>
            <a:r>
              <a:rPr lang="en-US" baseline="0" dirty="0" smtClean="0"/>
              <a:t>revenue </a:t>
            </a:r>
            <a:r>
              <a:rPr lang="fa-IR" baseline="0" dirty="0" smtClean="0"/>
              <a:t> دقت کنید. فرض کنید </a:t>
            </a:r>
            <a:r>
              <a:rPr lang="en-US" baseline="0" dirty="0" smtClean="0"/>
              <a:t>m=min(v1,v2)</a:t>
            </a:r>
            <a:endParaRPr lang="fa-IR" baseline="0" dirty="0" smtClean="0"/>
          </a:p>
          <a:p>
            <a:pPr lvl="1" algn="l" rtl="0"/>
            <a:r>
              <a:rPr lang="en-US" baseline="0" dirty="0" err="1" smtClean="0"/>
              <a:t>Pr</a:t>
            </a:r>
            <a:r>
              <a:rPr lang="en-US" baseline="0" dirty="0" smtClean="0"/>
              <a:t>(m&gt;x)=P(v1&gt;x, v2&gt;x)=P(v1&gt;x)P(v2&gt;x)=(1-x)(1-x)</a:t>
            </a:r>
          </a:p>
          <a:p>
            <a:pPr lvl="1" algn="l" rtl="0"/>
            <a:r>
              <a:rPr lang="en-US" baseline="0" dirty="0" smtClean="0"/>
              <a:t>F</a:t>
            </a:r>
            <a:r>
              <a:rPr lang="en-US" baseline="-25000" dirty="0" smtClean="0"/>
              <a:t>M</a:t>
            </a:r>
            <a:r>
              <a:rPr lang="en-US" baseline="0" dirty="0" smtClean="0"/>
              <a:t>(x)=P(m&lt;=x)=1-P(m&gt;x)= 1-(1-x)(1-x)=2x-x*x </a:t>
            </a:r>
            <a:r>
              <a:rPr lang="en-US" baseline="0" dirty="0" smtClean="0">
                <a:sym typeface="Wingdings" panose="05000000000000000000" pitchFamily="2" charset="2"/>
              </a:rPr>
              <a:t> </a:t>
            </a:r>
            <a:r>
              <a:rPr lang="en-US" baseline="0" dirty="0" err="1" smtClean="0">
                <a:sym typeface="Wingdings" panose="05000000000000000000" pitchFamily="2" charset="2"/>
              </a:rPr>
              <a:t>f</a:t>
            </a:r>
            <a:r>
              <a:rPr lang="en-US" baseline="-25000" dirty="0" err="1" smtClean="0">
                <a:sym typeface="Wingdings" panose="05000000000000000000" pitchFamily="2" charset="2"/>
              </a:rPr>
              <a:t>m</a:t>
            </a:r>
            <a:r>
              <a:rPr lang="en-US" baseline="0" dirty="0" smtClean="0">
                <a:sym typeface="Wingdings" panose="05000000000000000000" pitchFamily="2" charset="2"/>
              </a:rPr>
              <a:t>(x)=</a:t>
            </a:r>
            <a:r>
              <a:rPr lang="en-US" baseline="0" dirty="0" err="1" smtClean="0">
                <a:sym typeface="Wingdings" panose="05000000000000000000" pitchFamily="2" charset="2"/>
              </a:rPr>
              <a:t>F’</a:t>
            </a:r>
            <a:r>
              <a:rPr lang="en-US" baseline="-25000" dirty="0" err="1" smtClean="0">
                <a:sym typeface="Wingdings" panose="05000000000000000000" pitchFamily="2" charset="2"/>
              </a:rPr>
              <a:t>m</a:t>
            </a:r>
            <a:r>
              <a:rPr lang="en-US" baseline="0" dirty="0" smtClean="0">
                <a:sym typeface="Wingdings" panose="05000000000000000000" pitchFamily="2" charset="2"/>
              </a:rPr>
              <a:t>(x)=2-2x</a:t>
            </a:r>
          </a:p>
          <a:p>
            <a:pPr lvl="1" algn="r" rtl="1"/>
            <a:r>
              <a:rPr lang="fa-IR" baseline="0" dirty="0" smtClean="0">
                <a:sym typeface="Wingdings" panose="05000000000000000000" pitchFamily="2" charset="2"/>
              </a:rPr>
              <a:t>اگر از تابع </a:t>
            </a:r>
            <a:r>
              <a:rPr lang="en-US" baseline="0" dirty="0" err="1" smtClean="0">
                <a:sym typeface="Wingdings" panose="05000000000000000000" pitchFamily="2" charset="2"/>
              </a:rPr>
              <a:t>f</a:t>
            </a:r>
            <a:r>
              <a:rPr lang="en-US" baseline="-25000" dirty="0" err="1" smtClean="0">
                <a:sym typeface="Wingdings" panose="05000000000000000000" pitchFamily="2" charset="2"/>
              </a:rPr>
              <a:t>m</a:t>
            </a:r>
            <a:r>
              <a:rPr lang="fa-IR" baseline="0" dirty="0" smtClean="0">
                <a:sym typeface="Wingdings" panose="05000000000000000000" pitchFamily="2" charset="2"/>
              </a:rPr>
              <a:t> بین 0 تا 1 انتگرال بگیرید، مقدار مورد انتظار </a:t>
            </a:r>
            <a:r>
              <a:rPr lang="en-US" baseline="0" dirty="0" smtClean="0">
                <a:sym typeface="Wingdings" panose="05000000000000000000" pitchFamily="2" charset="2"/>
              </a:rPr>
              <a:t>m</a:t>
            </a:r>
            <a:r>
              <a:rPr lang="fa-IR" baseline="0" dirty="0" smtClean="0">
                <a:sym typeface="Wingdings" panose="05000000000000000000" pitchFamily="2" charset="2"/>
              </a:rPr>
              <a:t> بدست می آید که برابر 1/3 است. با همین روش می توانید </a:t>
            </a:r>
            <a:r>
              <a:rPr lang="en-US" dirty="0" smtClean="0"/>
              <a:t>E[max(v</a:t>
            </a:r>
            <a:r>
              <a:rPr lang="en-US" baseline="-25000" dirty="0" smtClean="0"/>
              <a:t>1</a:t>
            </a:r>
            <a:r>
              <a:rPr lang="en-US" dirty="0" smtClean="0"/>
              <a:t>,v</a:t>
            </a:r>
            <a:r>
              <a:rPr lang="en-US" baseline="-25000" dirty="0" smtClean="0"/>
              <a:t>2</a:t>
            </a:r>
            <a:r>
              <a:rPr lang="en-US" dirty="0" smtClean="0"/>
              <a:t>)] </a:t>
            </a:r>
            <a:r>
              <a:rPr lang="fa-IR" dirty="0" smtClean="0"/>
              <a:t> را حساب کنید. لینک زیر را هم می توانید ببینید:</a:t>
            </a:r>
          </a:p>
          <a:p>
            <a:pPr lvl="1" algn="l" rtl="0"/>
            <a:r>
              <a:rPr lang="en-US" baseline="0" dirty="0" smtClean="0">
                <a:sym typeface="Wingdings" panose="05000000000000000000" pitchFamily="2" charset="2"/>
              </a:rPr>
              <a:t>http://math.stackexchange.com/questions/197299/expected-value-of-maximum-of-two-random-variables-from-uniform-distribution</a:t>
            </a:r>
          </a:p>
          <a:p>
            <a:pPr lvl="1" algn="r" rtl="1"/>
            <a:endParaRPr lang="fa-IR" dirty="0" smtClean="0"/>
          </a:p>
          <a:p>
            <a:pPr lvl="1" algn="r" rtl="1"/>
            <a:r>
              <a:rPr lang="fa-IR" dirty="0" smtClean="0"/>
              <a:t>در</a:t>
            </a:r>
            <a:r>
              <a:rPr lang="fa-IR" baseline="0" dirty="0" smtClean="0"/>
              <a:t> مزایده ویکری که دارای قیمت رزرو ½ است:</a:t>
            </a:r>
            <a:endParaRPr lang="en-US" dirty="0" smtClean="0"/>
          </a:p>
          <a:p>
            <a:pPr lvl="1"/>
            <a:r>
              <a:rPr lang="en-US" dirty="0" smtClean="0"/>
              <a:t>welfare = ¼*0 + ¼*5/6 + ½*3/4 = 7/12</a:t>
            </a:r>
            <a:endParaRPr lang="fa-IR" dirty="0" smtClean="0"/>
          </a:p>
          <a:p>
            <a:pPr marL="457200" marR="0" lvl="1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dirty="0" smtClean="0"/>
              <a:t>اگر قیمت هر دو نفر زیر</a:t>
            </a:r>
            <a:r>
              <a:rPr lang="fa-IR" baseline="0" dirty="0" smtClean="0"/>
              <a:t> ½ باشد. درآمد اجتماعی برابر صفر خواهد بود. اگر قیمت هر دو نفر بالای ½ باشد، درآمد اجتماعی برابر </a:t>
            </a:r>
            <a:r>
              <a:rPr lang="en-US" baseline="0" dirty="0" smtClean="0"/>
              <a:t>E[max(v’1, v’2)]=5/6</a:t>
            </a:r>
            <a:r>
              <a:rPr lang="fa-IR" baseline="0" dirty="0" smtClean="0"/>
              <a:t> است. که </a:t>
            </a:r>
            <a:r>
              <a:rPr lang="en-US" baseline="0" dirty="0" smtClean="0"/>
              <a:t>v’1</a:t>
            </a:r>
            <a:r>
              <a:rPr lang="fa-IR" baseline="0" dirty="0" smtClean="0"/>
              <a:t> و </a:t>
            </a:r>
            <a:r>
              <a:rPr lang="en-US" baseline="0" dirty="0" smtClean="0"/>
              <a:t>v’2</a:t>
            </a:r>
            <a:r>
              <a:rPr lang="fa-IR" baseline="0" dirty="0" smtClean="0"/>
              <a:t> دو متغییر تصادفی در بازه ی </a:t>
            </a:r>
            <a:r>
              <a:rPr lang="en-US" baseline="0" dirty="0" smtClean="0"/>
              <a:t>U[0.5, 1]</a:t>
            </a:r>
            <a:r>
              <a:rPr lang="fa-IR" baseline="0" dirty="0" smtClean="0"/>
              <a:t> هستند. </a:t>
            </a:r>
            <a:r>
              <a:rPr lang="fa-IR" dirty="0" smtClean="0"/>
              <a:t>اگر یکی از قیمتها زیر ½</a:t>
            </a:r>
            <a:r>
              <a:rPr lang="en-US" baseline="0" dirty="0" smtClean="0"/>
              <a:t> </a:t>
            </a:r>
            <a:r>
              <a:rPr lang="fa-IR" baseline="0" dirty="0" smtClean="0"/>
              <a:t> و دیگری بالای ½</a:t>
            </a:r>
            <a:r>
              <a:rPr lang="en-US" baseline="0" dirty="0" smtClean="0"/>
              <a:t> </a:t>
            </a:r>
            <a:r>
              <a:rPr lang="fa-IR" baseline="0" dirty="0" smtClean="0"/>
              <a:t> باشد، درآمد اجتماعی برابر مقدار مورد انتظار متغییر بزرگتر است. می توان به راحتی ثابت کرد که مقدار مورد انتظار یک متغییر تصادفی در بازه ی </a:t>
            </a:r>
            <a:r>
              <a:rPr lang="en-US" baseline="0" dirty="0" smtClean="0"/>
              <a:t>U[0.5,1]</a:t>
            </a:r>
            <a:r>
              <a:rPr lang="fa-IR" baseline="0" dirty="0" smtClean="0"/>
              <a:t> برابر ¾</a:t>
            </a:r>
            <a:r>
              <a:rPr lang="en-US" baseline="0" dirty="0" smtClean="0"/>
              <a:t> </a:t>
            </a:r>
            <a:r>
              <a:rPr lang="fa-IR" baseline="0" dirty="0" smtClean="0"/>
              <a:t> است. </a:t>
            </a:r>
            <a:endParaRPr lang="en-US" dirty="0" smtClean="0"/>
          </a:p>
          <a:p>
            <a:pPr lvl="1" algn="r" rtl="1"/>
            <a:endParaRPr lang="en-US" dirty="0" smtClean="0"/>
          </a:p>
          <a:p>
            <a:pPr lvl="1"/>
            <a:r>
              <a:rPr lang="en-US" dirty="0" smtClean="0"/>
              <a:t>revenue = ¼*0 + ¼*2/3 + ½*1/2 = 5/12</a:t>
            </a:r>
          </a:p>
          <a:p>
            <a:pPr lvl="1" algn="r" rtl="1"/>
            <a:r>
              <a:rPr lang="fa-IR" dirty="0" smtClean="0"/>
              <a:t>اگر قیمت هر دو زیر ½ باشد درآمد مزایده گذار صفر است.</a:t>
            </a:r>
            <a:r>
              <a:rPr lang="fa-IR" baseline="0" dirty="0" smtClean="0"/>
              <a:t> اگر قیمت هر دو بالای ½ باشد، درآمد مزایده گذار برابر </a:t>
            </a:r>
            <a:r>
              <a:rPr lang="en-US" dirty="0" smtClean="0"/>
              <a:t>E[max(v</a:t>
            </a:r>
            <a:r>
              <a:rPr lang="en-US" baseline="-25000" dirty="0" smtClean="0"/>
              <a:t>1</a:t>
            </a:r>
            <a:r>
              <a:rPr lang="en-US" dirty="0" smtClean="0"/>
              <a:t>,v</a:t>
            </a:r>
            <a:r>
              <a:rPr lang="en-US" baseline="-25000" dirty="0" smtClean="0"/>
              <a:t>2</a:t>
            </a:r>
            <a:r>
              <a:rPr lang="en-US" dirty="0" smtClean="0"/>
              <a:t>)] </a:t>
            </a:r>
            <a:r>
              <a:rPr lang="fa-IR" dirty="0" smtClean="0"/>
              <a:t> یعنی 2/3 است. اگر یکی از قیمتها زیر ½</a:t>
            </a:r>
            <a:r>
              <a:rPr lang="en-US" baseline="0" dirty="0" smtClean="0"/>
              <a:t> </a:t>
            </a:r>
            <a:r>
              <a:rPr lang="fa-IR" baseline="0" dirty="0" smtClean="0"/>
              <a:t> و دیگری بالای ½</a:t>
            </a:r>
            <a:r>
              <a:rPr lang="en-US" baseline="0" dirty="0" smtClean="0"/>
              <a:t> </a:t>
            </a:r>
            <a:r>
              <a:rPr lang="fa-IR" baseline="0" dirty="0" smtClean="0"/>
              <a:t> باشد، کالا به قیمت 1/2 فروخته خواهد شد.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اثبات: </a:t>
            </a:r>
          </a:p>
          <a:p>
            <a:pPr algn="r" rtl="1"/>
            <a:r>
              <a:rPr lang="fa-IR" dirty="0" smtClean="0"/>
              <a:t>لم 1:</a:t>
            </a:r>
            <a:r>
              <a:rPr lang="fa-IR" baseline="0" dirty="0" smtClean="0"/>
              <a:t> </a:t>
            </a:r>
            <a:r>
              <a:rPr lang="fa-IR" dirty="0" smtClean="0"/>
              <a:t>برای</a:t>
            </a:r>
            <a:r>
              <a:rPr lang="fa-IR" baseline="0" dirty="0" smtClean="0"/>
              <a:t> کاندید </a:t>
            </a:r>
            <a:r>
              <a:rPr lang="en-US" baseline="0" dirty="0" smtClean="0"/>
              <a:t>b</a:t>
            </a:r>
            <a:r>
              <a:rPr lang="fa-IR" baseline="0" dirty="0" smtClean="0"/>
              <a:t>، اگر هر رای دهنده به ایشان کمترین رای یا بیشترین رای را بدهد، </a:t>
            </a:r>
            <a:r>
              <a:rPr lang="en-US" baseline="0" dirty="0" smtClean="0"/>
              <a:t>F</a:t>
            </a:r>
            <a:r>
              <a:rPr lang="fa-IR" baseline="0" dirty="0" smtClean="0"/>
              <a:t> نیز باید کمترین یا بیشترین رای را برای </a:t>
            </a:r>
            <a:r>
              <a:rPr lang="en-US" baseline="0" dirty="0" smtClean="0"/>
              <a:t>b</a:t>
            </a:r>
            <a:r>
              <a:rPr lang="fa-IR" baseline="0" dirty="0" smtClean="0"/>
              <a:t> اعلام کند.  (اثبات از طریق تناقض)</a:t>
            </a:r>
          </a:p>
          <a:p>
            <a:pPr algn="r" rtl="1"/>
            <a:endParaRPr lang="fa-IR" baseline="0" dirty="0" smtClean="0"/>
          </a:p>
          <a:p>
            <a:pPr algn="r" rtl="1"/>
            <a:r>
              <a:rPr lang="fa-IR" baseline="0" dirty="0" smtClean="0"/>
              <a:t>پیدا کردن شخص محوری: فرض کنید که همه به </a:t>
            </a:r>
            <a:r>
              <a:rPr lang="en-US" baseline="0" dirty="0" smtClean="0"/>
              <a:t>b</a:t>
            </a:r>
            <a:r>
              <a:rPr lang="fa-IR" baseline="0" dirty="0" smtClean="0"/>
              <a:t> کمترین رای را داده اند، طبق خاصیت یکدلی </a:t>
            </a:r>
            <a:r>
              <a:rPr lang="en-US" baseline="0" dirty="0" smtClean="0"/>
              <a:t>F</a:t>
            </a:r>
            <a:r>
              <a:rPr lang="fa-IR" baseline="0" dirty="0" smtClean="0"/>
              <a:t> نیز به </a:t>
            </a:r>
            <a:r>
              <a:rPr lang="en-US" baseline="0" dirty="0" smtClean="0"/>
              <a:t>b</a:t>
            </a:r>
            <a:r>
              <a:rPr lang="fa-IR" baseline="0" dirty="0" smtClean="0"/>
              <a:t> کمترین رای را می </a:t>
            </a:r>
            <a:r>
              <a:rPr lang="fa-IR" baseline="0" dirty="0" smtClean="0"/>
              <a:t>دهد. حال </a:t>
            </a:r>
            <a:r>
              <a:rPr lang="fa-IR" baseline="0" dirty="0" smtClean="0"/>
              <a:t>از نفر اول شروع کنید و نظر آنرا از کمترین به بیشترین عوض کنید. اینکار را آنقدر ادامه دهید تا نظر اجتماع عوض شود و </a:t>
            </a:r>
            <a:r>
              <a:rPr lang="en-US" baseline="0" dirty="0" smtClean="0"/>
              <a:t>F</a:t>
            </a:r>
            <a:r>
              <a:rPr lang="fa-IR" baseline="0" dirty="0" smtClean="0"/>
              <a:t> طبق لم 1 اعلام کند که </a:t>
            </a:r>
            <a:r>
              <a:rPr lang="en-US" baseline="0" dirty="0" smtClean="0"/>
              <a:t>b</a:t>
            </a:r>
            <a:r>
              <a:rPr lang="fa-IR" baseline="0" dirty="0" smtClean="0"/>
              <a:t> بیشترین رای را دارد. آخرین شخصی که نظرش را عوض کرده اید همان شخص محوری است. </a:t>
            </a:r>
          </a:p>
          <a:p>
            <a:pPr algn="r" rtl="1"/>
            <a:endParaRPr lang="fa-IR" baseline="0" dirty="0" smtClean="0"/>
          </a:p>
          <a:p>
            <a:pPr algn="r" rtl="1"/>
            <a:r>
              <a:rPr lang="fa-IR" baseline="0" dirty="0" smtClean="0"/>
              <a:t>حال </a:t>
            </a:r>
            <a:r>
              <a:rPr lang="fa-IR" baseline="0" dirty="0" smtClean="0"/>
              <a:t>دو حالت را در نظر بگیرید: حالت 1: تمام کسان ماقبل شخص محوری به </a:t>
            </a:r>
            <a:r>
              <a:rPr lang="en-US" baseline="0" dirty="0" smtClean="0"/>
              <a:t>b</a:t>
            </a:r>
            <a:r>
              <a:rPr lang="fa-IR" baseline="0" dirty="0" smtClean="0"/>
              <a:t> بیشترین رای را داده اند، شخص محوری و بقیه کمترین رای را به </a:t>
            </a:r>
            <a:r>
              <a:rPr lang="en-US" baseline="0" dirty="0" smtClean="0"/>
              <a:t>b</a:t>
            </a:r>
            <a:r>
              <a:rPr lang="fa-IR" baseline="0" dirty="0" smtClean="0"/>
              <a:t> داده اند.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baseline="0" dirty="0" smtClean="0"/>
              <a:t>حالت 2: تمام کسان </a:t>
            </a:r>
            <a:r>
              <a:rPr lang="fa-IR" baseline="0" dirty="0" smtClean="0"/>
              <a:t>ما قبل </a:t>
            </a:r>
            <a:r>
              <a:rPr lang="fa-IR" baseline="0" dirty="0" smtClean="0"/>
              <a:t>شخص محوری </a:t>
            </a:r>
            <a:r>
              <a:rPr lang="fa-IR" baseline="0" dirty="0" smtClean="0"/>
              <a:t>و خود </a:t>
            </a:r>
            <a:r>
              <a:rPr lang="fa-IR" baseline="0" dirty="0" smtClean="0"/>
              <a:t>شخص محوری به </a:t>
            </a:r>
            <a:r>
              <a:rPr lang="en-US" baseline="0" dirty="0" smtClean="0"/>
              <a:t>b</a:t>
            </a:r>
            <a:r>
              <a:rPr lang="fa-IR" baseline="0" dirty="0" smtClean="0"/>
              <a:t> بیشترین رای را داده اند، تمام کسان </a:t>
            </a:r>
            <a:r>
              <a:rPr lang="fa-IR" baseline="0" dirty="0" smtClean="0"/>
              <a:t>ما بعد </a:t>
            </a:r>
            <a:r>
              <a:rPr lang="fa-IR" baseline="0" dirty="0" smtClean="0"/>
              <a:t>شخص محوری کمترین رای را به </a:t>
            </a:r>
            <a:r>
              <a:rPr lang="en-US" baseline="0" dirty="0" smtClean="0"/>
              <a:t>b</a:t>
            </a:r>
            <a:r>
              <a:rPr lang="fa-IR" baseline="0" dirty="0" smtClean="0"/>
              <a:t> داده اند. </a:t>
            </a:r>
            <a:r>
              <a:rPr lang="fa-IR" baseline="0" dirty="0" smtClean="0"/>
              <a:t>طبق لم 1 در حالت 2، </a:t>
            </a:r>
            <a:r>
              <a:rPr lang="en-US" baseline="0" dirty="0" smtClean="0"/>
              <a:t>b</a:t>
            </a:r>
            <a:r>
              <a:rPr lang="fa-IR" baseline="0" smtClean="0"/>
              <a:t> بر همه ترجیح دارد. </a:t>
            </a:r>
            <a:endParaRPr lang="fa-IR" baseline="0" dirty="0" smtClean="0"/>
          </a:p>
          <a:p>
            <a:pPr algn="r" rtl="1"/>
            <a:endParaRPr lang="fa-IR" baseline="0" dirty="0" smtClean="0"/>
          </a:p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F7F74-8035-4756-8F95-506704FC2D7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322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در طراحی مکانیسم عامل سوم همان ایجاد انگیزه از طریق پول است.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F7F74-8035-4756-8F95-506704FC2D7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582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جواب سوال آخر مثبت است. می توان مزایده را طوری برگزار</a:t>
            </a:r>
            <a:r>
              <a:rPr lang="fa-IR" baseline="0" dirty="0" smtClean="0"/>
              <a:t> کرد که سود مزایده گذار را بیشینه کرد.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F7F74-8035-4756-8F95-506704FC2D7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275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اگر برنده باید دو برابر نفر دوم بپردازد. بهترین راه این است که هر کسی نصف ارزش واقعی کالا از نظر خودش را پیشنهاد دهد.  لذا در این مزایده شرط </a:t>
            </a:r>
            <a:r>
              <a:rPr lang="en-US" dirty="0" smtClean="0"/>
              <a:t>DS</a:t>
            </a:r>
            <a:r>
              <a:rPr lang="fa-IR" dirty="0" smtClean="0"/>
              <a:t> یعنی راهبرد</a:t>
            </a:r>
            <a:r>
              <a:rPr lang="fa-IR" baseline="0" dirty="0" smtClean="0"/>
              <a:t> غالب برقرار است اما آشکار سازی مستقیم قیمت اتفاق نیافتاده است.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altLang="zh-CN" dirty="0" smtClean="0"/>
              <a:t>یعنی</a:t>
            </a:r>
            <a:r>
              <a:rPr lang="fa-IR" altLang="zh-CN" baseline="0" dirty="0" smtClean="0"/>
              <a:t> در هر تعادلی که دارای راهبرد غالب باشد ولی </a:t>
            </a:r>
            <a:r>
              <a:rPr lang="en-US" altLang="zh-CN" baseline="0" dirty="0" smtClean="0"/>
              <a:t>IC</a:t>
            </a:r>
            <a:r>
              <a:rPr lang="fa-IR" altLang="zh-CN" baseline="0" dirty="0" smtClean="0"/>
              <a:t> نباشد، راهی وجود دارد که قیمت آشکار شود.</a:t>
            </a:r>
            <a:endParaRPr lang="en-US" altLang="zh-CN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772833" cy="1617226"/>
          </a:xfrm>
        </p:spPr>
        <p:txBody>
          <a:bodyPr>
            <a:normAutofit/>
          </a:bodyPr>
          <a:lstStyle>
            <a:lvl1pPr algn="l">
              <a:defRPr lang="en-US" sz="2800" b="0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610166"/>
            <a:ext cx="5029200" cy="762000"/>
          </a:xfrm>
        </p:spPr>
        <p:txBody>
          <a:bodyPr>
            <a:normAutofit/>
          </a:bodyPr>
          <a:lstStyle>
            <a:lvl1pPr marL="0" indent="0" algn="l">
              <a:buNone/>
              <a:defRPr lang="en-US" sz="2600" b="1" kern="1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E6FA-6889-42C0-9BF6-AB2CFA070F97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</p:grpSpPr>
        <p:sp>
          <p:nvSpPr>
            <p:cNvPr id="18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  <a:reflection blurRad="6350" stA="50000" endA="300" endPos="55500" dist="101600" dir="5400000" sy="-100000" algn="bl" rotWithShape="0"/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reflection blurRad="6350" stA="50000" endA="300" endPos="55500" dist="101600" dir="5400000" sy="-100000" algn="bl" rotWithShape="0"/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401979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201445"/>
            <a:ext cx="8001000" cy="762000"/>
          </a:xfrm>
        </p:spPr>
        <p:txBody>
          <a:bodyPr>
            <a:normAutofit/>
          </a:bodyPr>
          <a:lstStyle>
            <a:lvl1pPr algn="ctr">
              <a:defRPr sz="2800" b="0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638635" y="1219200"/>
            <a:ext cx="8005715" cy="5257800"/>
          </a:xfrm>
        </p:spPr>
        <p:txBody>
          <a:bodyPr>
            <a:normAutofit/>
          </a:bodyPr>
          <a:lstStyle>
            <a:lvl1pPr marL="457200" indent="-45720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bg1"/>
                </a:solidFill>
              </a:defRPr>
            </a:lvl2pPr>
            <a:lvl3pPr>
              <a:lnSpc>
                <a:spcPct val="130000"/>
              </a:lnSpc>
              <a:defRPr sz="2000">
                <a:solidFill>
                  <a:schemeClr val="bg1"/>
                </a:solidFill>
              </a:defRPr>
            </a:lvl3pPr>
            <a:lvl4pPr>
              <a:lnSpc>
                <a:spcPct val="130000"/>
              </a:lnSpc>
              <a:defRPr sz="1800">
                <a:solidFill>
                  <a:schemeClr val="bg1"/>
                </a:solidFill>
              </a:defRPr>
            </a:lvl4pPr>
            <a:lvl5pPr>
              <a:lnSpc>
                <a:spcPct val="130000"/>
              </a:lnSpc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86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201445"/>
            <a:ext cx="8001000" cy="762000"/>
          </a:xfrm>
        </p:spPr>
        <p:txBody>
          <a:bodyPr>
            <a:normAutofit/>
          </a:bodyPr>
          <a:lstStyle>
            <a:lvl1pPr algn="ctr">
              <a:defRPr sz="2800" b="0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353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201445"/>
            <a:ext cx="8001000" cy="762000"/>
          </a:xfrm>
        </p:spPr>
        <p:txBody>
          <a:bodyPr>
            <a:normAutofit/>
          </a:bodyPr>
          <a:lstStyle>
            <a:lvl1pPr algn="ctr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 userDrawn="1"/>
        </p:nvGrpSpPr>
        <p:grpSpPr>
          <a:xfrm>
            <a:off x="290032" y="233563"/>
            <a:ext cx="753207" cy="765355"/>
            <a:chOff x="1683798" y="1735245"/>
            <a:chExt cx="1185417" cy="1205119"/>
          </a:xfrm>
        </p:grpSpPr>
        <p:sp>
          <p:nvSpPr>
            <p:cNvPr id="8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0700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1D23-BD60-3B41-9E2B-72878C4F4C76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59B1-C31B-434D-AF92-9E52CA7629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3048000" y="2667000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504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3048000" y="2667000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7317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>
            <a:grpSpLocks noChangeAspect="1"/>
          </p:cNvGrpSpPr>
          <p:nvPr userDrawn="1"/>
        </p:nvGrpSpPr>
        <p:grpSpPr>
          <a:xfrm>
            <a:off x="3810000" y="4038600"/>
            <a:ext cx="1335890" cy="1523556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5486400" y="4237879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644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>
            <a:grpSpLocks noChangeAspect="1"/>
          </p:cNvGrpSpPr>
          <p:nvPr userDrawn="1"/>
        </p:nvGrpSpPr>
        <p:grpSpPr>
          <a:xfrm>
            <a:off x="3810000" y="4038600"/>
            <a:ext cx="1335890" cy="1523556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5486400" y="4237879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5136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818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013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4657725"/>
            <a:ext cx="5751512" cy="1362075"/>
          </a:xfrm>
        </p:spPr>
        <p:txBody>
          <a:bodyPr anchor="t">
            <a:normAutofit/>
          </a:bodyPr>
          <a:lstStyle>
            <a:lvl1pPr algn="l">
              <a:defRPr sz="3200" b="1" cap="all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2995613"/>
            <a:ext cx="575151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E6FA-6889-42C0-9BF6-AB2CFA070F97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661892" y="3716846"/>
            <a:ext cx="1669862" cy="1904445"/>
            <a:chOff x="1199353" y="1735245"/>
            <a:chExt cx="1669862" cy="1904445"/>
          </a:xfrm>
        </p:grpSpPr>
        <p:sp>
          <p:nvSpPr>
            <p:cNvPr id="8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34511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5_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772833" cy="1617226"/>
          </a:xfrm>
        </p:spPr>
        <p:txBody>
          <a:bodyPr>
            <a:normAutofit/>
          </a:bodyPr>
          <a:lstStyle>
            <a:lvl1pPr algn="l">
              <a:defRPr lang="en-US" sz="2800" b="0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610166"/>
            <a:ext cx="5029200" cy="762000"/>
          </a:xfrm>
        </p:spPr>
        <p:txBody>
          <a:bodyPr>
            <a:normAutofit/>
          </a:bodyPr>
          <a:lstStyle>
            <a:lvl1pPr marL="0" indent="0" algn="l">
              <a:buNone/>
              <a:defRPr lang="en-US" sz="2600" b="1" kern="1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E6FA-6889-42C0-9BF6-AB2CFA070F97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979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799" y="76200"/>
            <a:ext cx="7700639" cy="762000"/>
          </a:xfrm>
        </p:spPr>
        <p:txBody>
          <a:bodyPr>
            <a:normAutofit/>
          </a:bodyPr>
          <a:lstStyle>
            <a:lvl1pPr algn="l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219200"/>
            <a:ext cx="7196550" cy="5334000"/>
          </a:xfrm>
        </p:spPr>
        <p:txBody>
          <a:bodyPr>
            <a:normAutofit/>
          </a:bodyPr>
          <a:lstStyle>
            <a:lvl1pPr marL="457200" indent="-45720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3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8001000" y="228600"/>
            <a:ext cx="753207" cy="765355"/>
            <a:chOff x="1683798" y="1735245"/>
            <a:chExt cx="1185417" cy="1205119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80942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799" y="76200"/>
            <a:ext cx="7700639" cy="762000"/>
          </a:xfrm>
        </p:spPr>
        <p:txBody>
          <a:bodyPr>
            <a:normAutofit/>
          </a:bodyPr>
          <a:lstStyle>
            <a:lvl1pPr algn="l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635" y="1219200"/>
            <a:ext cx="8005715" cy="5105400"/>
          </a:xfrm>
        </p:spPr>
        <p:txBody>
          <a:bodyPr>
            <a:normAutofit/>
          </a:bodyPr>
          <a:lstStyle>
            <a:lvl1pPr marL="457200" indent="-45720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3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290032" y="233563"/>
            <a:ext cx="753207" cy="765355"/>
            <a:chOff x="1683798" y="1735245"/>
            <a:chExt cx="1185417" cy="1205119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78406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2" y="0"/>
            <a:ext cx="709085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l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99" y="1981200"/>
            <a:ext cx="909685" cy="5486400"/>
          </a:xfrm>
        </p:spPr>
        <p:txBody>
          <a:bodyPr vert="eaVert">
            <a:normAutofit/>
          </a:bodyPr>
          <a:lstStyle>
            <a:lvl1pPr algn="l">
              <a:defRPr sz="2800" b="0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616240"/>
            <a:ext cx="7272750" cy="5860760"/>
          </a:xfrm>
        </p:spPr>
        <p:txBody>
          <a:bodyPr>
            <a:normAutofit/>
          </a:bodyPr>
          <a:lstStyle>
            <a:lvl1pPr marL="548640" indent="-54864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3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130179" y="199319"/>
            <a:ext cx="753207" cy="765355"/>
            <a:chOff x="1683798" y="1735245"/>
            <a:chExt cx="1185417" cy="12051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9015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953000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76200"/>
            <a:ext cx="7315200" cy="762000"/>
          </a:xfrm>
        </p:spPr>
        <p:txBody>
          <a:bodyPr>
            <a:normAutofit/>
          </a:bodyPr>
          <a:lstStyle>
            <a:lvl1pPr algn="l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0" name="Group 9"/>
          <p:cNvGrpSpPr>
            <a:grpSpLocks noChangeAspect="1"/>
          </p:cNvGrpSpPr>
          <p:nvPr userDrawn="1"/>
        </p:nvGrpSpPr>
        <p:grpSpPr>
          <a:xfrm>
            <a:off x="290032" y="233563"/>
            <a:ext cx="753207" cy="765355"/>
            <a:chOff x="1683798" y="1735245"/>
            <a:chExt cx="1185417" cy="1205119"/>
          </a:xfrm>
        </p:grpSpPr>
        <p:sp>
          <p:nvSpPr>
            <p:cNvPr id="1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648200" y="1295400"/>
            <a:ext cx="4038600" cy="4953000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26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290032" y="233563"/>
            <a:ext cx="753207" cy="765355"/>
            <a:chOff x="1683798" y="1735245"/>
            <a:chExt cx="1185417" cy="1205119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447799" y="76200"/>
            <a:ext cx="7700639" cy="762000"/>
          </a:xfrm>
        </p:spPr>
        <p:txBody>
          <a:bodyPr>
            <a:normAutofit/>
          </a:bodyPr>
          <a:lstStyle>
            <a:lvl1pPr algn="l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500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4571999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76399"/>
            <a:ext cx="4155850" cy="498475"/>
          </a:xfrm>
        </p:spPr>
        <p:txBody>
          <a:bodyPr anchor="b">
            <a:noAutofit/>
          </a:bodyPr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34658"/>
            <a:ext cx="4041775" cy="639762"/>
          </a:xfrm>
        </p:spPr>
        <p:txBody>
          <a:bodyPr anchor="b"/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3679501" cy="1001844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707488" y="567643"/>
            <a:ext cx="753207" cy="765355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01"/>
            <a:ext cx="4040188" cy="3962399"/>
          </a:xfrm>
        </p:spPr>
        <p:txBody>
          <a:bodyPr/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29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990600"/>
            <a:ext cx="4041775" cy="5264603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2231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4800600" cy="1143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3276600" cy="990600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3429000" cy="533400"/>
          </a:xfrm>
        </p:spPr>
        <p:txBody>
          <a:bodyPr anchor="b">
            <a:noAutofit/>
          </a:bodyPr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3001" y="234658"/>
            <a:ext cx="3809999" cy="679742"/>
          </a:xfrm>
        </p:spPr>
        <p:txBody>
          <a:bodyPr anchor="b"/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Content Placeholder 3"/>
          <p:cNvSpPr>
            <a:spLocks noGrp="1"/>
          </p:cNvSpPr>
          <p:nvPr>
            <p:ph sz="half" idx="2"/>
          </p:nvPr>
        </p:nvSpPr>
        <p:spPr>
          <a:xfrm>
            <a:off x="1162232" y="2286001"/>
            <a:ext cx="3333568" cy="4240017"/>
          </a:xfrm>
        </p:spPr>
        <p:txBody>
          <a:bodyPr/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7" name="Content Placeholder 5"/>
          <p:cNvSpPr>
            <a:spLocks noGrp="1"/>
          </p:cNvSpPr>
          <p:nvPr>
            <p:ph sz="quarter" idx="4"/>
          </p:nvPr>
        </p:nvSpPr>
        <p:spPr>
          <a:xfrm>
            <a:off x="4953001" y="990600"/>
            <a:ext cx="3809999" cy="5593599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2231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1" y="0"/>
            <a:ext cx="3855016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673" y="1676400"/>
            <a:ext cx="3864298" cy="498475"/>
          </a:xfrm>
        </p:spPr>
        <p:txBody>
          <a:bodyPr anchor="b">
            <a:noAutofit/>
          </a:bodyPr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178" y="2286000"/>
            <a:ext cx="3750748" cy="4267199"/>
          </a:xfrm>
        </p:spPr>
        <p:txBody>
          <a:bodyPr/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43400" y="228600"/>
            <a:ext cx="4498975" cy="639762"/>
          </a:xfrm>
        </p:spPr>
        <p:txBody>
          <a:bodyPr anchor="b"/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43400" y="990600"/>
            <a:ext cx="4498975" cy="5562600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1" y="76200"/>
            <a:ext cx="3108959" cy="1001844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299006" y="609600"/>
            <a:ext cx="629920" cy="640080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69678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1" y="0"/>
            <a:ext cx="3855016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1" y="76200"/>
            <a:ext cx="3108959" cy="1001844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299006" y="609600"/>
            <a:ext cx="629920" cy="640080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64187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1" y="0"/>
            <a:ext cx="3855016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1" y="76200"/>
            <a:ext cx="3108959" cy="1001844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299006" y="609600"/>
            <a:ext cx="629920" cy="640080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5133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7_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772833" cy="1617226"/>
          </a:xfrm>
        </p:spPr>
        <p:txBody>
          <a:bodyPr>
            <a:normAutofit/>
          </a:bodyPr>
          <a:lstStyle>
            <a:lvl1pPr algn="l">
              <a:defRPr lang="en-US" sz="2800" b="0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610166"/>
            <a:ext cx="5029200" cy="762000"/>
          </a:xfrm>
        </p:spPr>
        <p:txBody>
          <a:bodyPr>
            <a:normAutofit/>
          </a:bodyPr>
          <a:lstStyle>
            <a:lvl1pPr marL="0" indent="0" algn="l">
              <a:buNone/>
              <a:defRPr lang="en-US" sz="2600" b="1" kern="1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E6FA-6889-42C0-9BF6-AB2CFA070F97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16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4343400" y="0"/>
            <a:ext cx="48006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1" y="0"/>
            <a:ext cx="3855016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673" y="1676400"/>
            <a:ext cx="3864298" cy="498475"/>
          </a:xfrm>
        </p:spPr>
        <p:txBody>
          <a:bodyPr anchor="b">
            <a:noAutofit/>
          </a:bodyPr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178" y="2286000"/>
            <a:ext cx="3750748" cy="4267199"/>
          </a:xfrm>
        </p:spPr>
        <p:txBody>
          <a:bodyPr/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43400" y="228600"/>
            <a:ext cx="4498975" cy="639762"/>
          </a:xfrm>
        </p:spPr>
        <p:txBody>
          <a:bodyPr anchor="b"/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43400" y="990600"/>
            <a:ext cx="4498975" cy="5562600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1" y="76200"/>
            <a:ext cx="3108959" cy="1001844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299006" y="609600"/>
            <a:ext cx="629920" cy="640080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71197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43000" y="288532"/>
            <a:ext cx="6374426" cy="574284"/>
          </a:xfrm>
        </p:spPr>
        <p:txBody>
          <a:bodyPr>
            <a:normAutofit/>
          </a:bodyPr>
          <a:lstStyle>
            <a:lvl1pPr algn="l">
              <a:defRPr sz="2800" b="1" cap="none" spc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4" name="Group 13"/>
          <p:cNvGrpSpPr>
            <a:grpSpLocks noChangeAspect="1"/>
          </p:cNvGrpSpPr>
          <p:nvPr userDrawn="1"/>
        </p:nvGrpSpPr>
        <p:grpSpPr>
          <a:xfrm>
            <a:off x="260703" y="227466"/>
            <a:ext cx="682799" cy="694148"/>
            <a:chOff x="1683798" y="1735245"/>
            <a:chExt cx="1185417" cy="1205119"/>
          </a:xfrm>
        </p:grpSpPr>
        <p:sp>
          <p:nvSpPr>
            <p:cNvPr id="15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42686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1018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1802" y="136790"/>
            <a:ext cx="2293398" cy="1162050"/>
          </a:xfrm>
        </p:spPr>
        <p:txBody>
          <a:bodyPr anchor="b">
            <a:noAutofit/>
          </a:bodyPr>
          <a:lstStyle>
            <a:lvl1pPr algn="l">
              <a:defRPr sz="20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273050"/>
            <a:ext cx="4800600" cy="5853113"/>
          </a:xfrm>
        </p:spPr>
        <p:txBody>
          <a:bodyPr>
            <a:normAutofit/>
          </a:bodyPr>
          <a:lstStyle>
            <a:lvl1pPr>
              <a:defRPr sz="2000">
                <a:latin typeface="Times New Roman" pitchFamily="18" charset="0"/>
                <a:cs typeface="Times New Roman" pitchFamily="18" charset="0"/>
              </a:defRPr>
            </a:lvl1pPr>
            <a:lvl2pPr>
              <a:defRPr sz="1800">
                <a:latin typeface="Times New Roman" pitchFamily="18" charset="0"/>
                <a:cs typeface="Times New Roman" pitchFamily="18" charset="0"/>
              </a:defRPr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124200" cy="4068763"/>
          </a:xfrm>
        </p:spPr>
        <p:txBody>
          <a:bodyPr/>
          <a:lstStyle>
            <a:lvl1pPr marL="0" indent="0">
              <a:buNone/>
              <a:defRPr sz="1400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grpSp>
        <p:nvGrpSpPr>
          <p:cNvPr id="17" name="Group 16"/>
          <p:cNvGrpSpPr>
            <a:grpSpLocks noChangeAspect="1"/>
          </p:cNvGrpSpPr>
          <p:nvPr userDrawn="1"/>
        </p:nvGrpSpPr>
        <p:grpSpPr>
          <a:xfrm>
            <a:off x="318984" y="495492"/>
            <a:ext cx="753207" cy="765355"/>
            <a:chOff x="1683798" y="1735245"/>
            <a:chExt cx="1185417" cy="1205119"/>
          </a:xfrm>
        </p:grpSpPr>
        <p:sp>
          <p:nvSpPr>
            <p:cNvPr id="18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2663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796419"/>
            <a:ext cx="5486400" cy="566738"/>
          </a:xfrm>
        </p:spPr>
        <p:txBody>
          <a:bodyPr anchor="b"/>
          <a:lstStyle>
            <a:lvl1pPr algn="l">
              <a:defRPr sz="20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33600" y="608594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363157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558209" y="4580922"/>
            <a:ext cx="1335888" cy="1523556"/>
            <a:chOff x="1199353" y="1735245"/>
            <a:chExt cx="1669862" cy="1904445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60108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33600" y="11430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363157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558209" y="4580922"/>
            <a:ext cx="1335888" cy="1523556"/>
            <a:chOff x="1199353" y="1735245"/>
            <a:chExt cx="1669862" cy="1904445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534400" cy="762000"/>
          </a:xfrm>
        </p:spPr>
        <p:txBody>
          <a:bodyPr>
            <a:normAutofit/>
          </a:bodyPr>
          <a:lstStyle>
            <a:lvl1pPr algn="ctr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777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3048000" y="2667000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840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2"/>
          <p:cNvSpPr>
            <a:spLocks noGrp="1"/>
          </p:cNvSpPr>
          <p:nvPr>
            <p:ph type="body" idx="1"/>
          </p:nvPr>
        </p:nvSpPr>
        <p:spPr>
          <a:xfrm>
            <a:off x="5105400" y="4237879"/>
            <a:ext cx="3581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383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383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>
            <a:grpSpLocks noChangeAspect="1"/>
          </p:cNvGrpSpPr>
          <p:nvPr userDrawn="1"/>
        </p:nvGrpSpPr>
        <p:grpSpPr>
          <a:xfrm>
            <a:off x="3505200" y="4038600"/>
            <a:ext cx="1335890" cy="1523556"/>
            <a:chOff x="1199353" y="1735245"/>
            <a:chExt cx="1669862" cy="1904445"/>
          </a:xfrm>
        </p:grpSpPr>
        <p:sp>
          <p:nvSpPr>
            <p:cNvPr id="20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Text Placeholder 2"/>
          <p:cNvSpPr>
            <a:spLocks noGrp="1"/>
          </p:cNvSpPr>
          <p:nvPr>
            <p:ph type="body" idx="1"/>
          </p:nvPr>
        </p:nvSpPr>
        <p:spPr>
          <a:xfrm>
            <a:off x="5105400" y="4237879"/>
            <a:ext cx="3581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7013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2944555" y="3492037"/>
            <a:ext cx="1669862" cy="1904445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5029200" y="4072316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37" name="Group 36"/>
          <p:cNvGrpSpPr>
            <a:grpSpLocks/>
          </p:cNvGrpSpPr>
          <p:nvPr userDrawn="1"/>
        </p:nvGrpSpPr>
        <p:grpSpPr>
          <a:xfrm rot="5400000">
            <a:off x="5445588" y="3165012"/>
            <a:ext cx="6863424" cy="533400"/>
            <a:chOff x="0" y="6675120"/>
            <a:chExt cx="9144000" cy="182880"/>
          </a:xfrm>
          <a:solidFill>
            <a:schemeClr val="bg1">
              <a:lumMod val="65000"/>
            </a:schemeClr>
          </a:solidFill>
        </p:grpSpPr>
        <p:sp>
          <p:nvSpPr>
            <p:cNvPr id="38" name="Rectangle 37"/>
            <p:cNvSpPr/>
            <p:nvPr userDrawn="1"/>
          </p:nvSpPr>
          <p:spPr>
            <a:xfrm>
              <a:off x="0" y="6675120"/>
              <a:ext cx="1920240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[1] Broader</a:t>
              </a:r>
              <a:r>
                <a:rPr lang="en-US" sz="1200" b="1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 View</a:t>
              </a:r>
              <a:endPara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8"/>
            <p:cNvSpPr/>
            <p:nvPr userDrawn="1"/>
          </p:nvSpPr>
          <p:spPr>
            <a:xfrm>
              <a:off x="1981200" y="6675120"/>
              <a:ext cx="2560320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ctr" fontAlgn="auto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[2]  Multi-Dimensional Auction</a:t>
              </a:r>
              <a:endPara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9"/>
            <p:cNvSpPr/>
            <p:nvPr userDrawn="1"/>
          </p:nvSpPr>
          <p:spPr>
            <a:xfrm>
              <a:off x="4617720" y="6675120"/>
              <a:ext cx="2267712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ctr" defTabSz="914400" rtl="0" eaLnBrk="1" fontAlgn="auto" latinLnBrk="0" hangingPunct="1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Arial" pitchFamily="34" charset="0"/>
                  <a:cs typeface="Arial" pitchFamily="34" charset="0"/>
                </a:rPr>
                <a:t>[3] Price</a:t>
              </a:r>
              <a:r>
                <a:rPr lang="en-US" sz="1200" b="1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Arial" pitchFamily="34" charset="0"/>
                  <a:cs typeface="Arial" pitchFamily="34" charset="0"/>
                </a:rPr>
                <a:t> Case</a:t>
              </a:r>
              <a:endPara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40"/>
            <p:cNvSpPr/>
            <p:nvPr userDrawn="1"/>
          </p:nvSpPr>
          <p:spPr>
            <a:xfrm>
              <a:off x="6949440" y="6675120"/>
              <a:ext cx="2194560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ctr" defTabSz="914400" rtl="0" eaLnBrk="1" fontAlgn="auto" latinLnBrk="0" hangingPunct="1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Arial" pitchFamily="34" charset="0"/>
                  <a:cs typeface="Arial" pitchFamily="34" charset="0"/>
                </a:rPr>
                <a:t>[4] Others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147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201445"/>
            <a:ext cx="8001000" cy="762000"/>
          </a:xfrm>
        </p:spPr>
        <p:txBody>
          <a:bodyPr>
            <a:normAutofit/>
          </a:bodyPr>
          <a:lstStyle>
            <a:lvl1pPr algn="ctr">
              <a:defRPr sz="2800" b="0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638635" y="1219200"/>
            <a:ext cx="8005715" cy="5257800"/>
          </a:xfrm>
        </p:spPr>
        <p:txBody>
          <a:bodyPr>
            <a:normAutofit/>
          </a:bodyPr>
          <a:lstStyle>
            <a:lvl1pPr marL="457200" indent="-45720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bg1"/>
                </a:solidFill>
              </a:defRPr>
            </a:lvl2pPr>
            <a:lvl3pPr>
              <a:lnSpc>
                <a:spcPct val="130000"/>
              </a:lnSpc>
              <a:defRPr sz="2000">
                <a:solidFill>
                  <a:schemeClr val="bg1"/>
                </a:solidFill>
              </a:defRPr>
            </a:lvl3pPr>
            <a:lvl4pPr>
              <a:lnSpc>
                <a:spcPct val="130000"/>
              </a:lnSpc>
              <a:defRPr sz="1800">
                <a:solidFill>
                  <a:schemeClr val="bg1"/>
                </a:solidFill>
              </a:defRPr>
            </a:lvl4pPr>
            <a:lvl5pPr>
              <a:lnSpc>
                <a:spcPct val="130000"/>
              </a:lnSpc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86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5E6FA-6889-42C0-9BF6-AB2CFA070F97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6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3" r:id="rId2"/>
    <p:sldLayoutId id="2147483687" r:id="rId3"/>
    <p:sldLayoutId id="2147483661" r:id="rId4"/>
    <p:sldLayoutId id="2147483663" r:id="rId5"/>
    <p:sldLayoutId id="2147483684" r:id="rId6"/>
    <p:sldLayoutId id="2147483681" r:id="rId7"/>
    <p:sldLayoutId id="2147483679" r:id="rId8"/>
    <p:sldLayoutId id="2147483669" r:id="rId9"/>
    <p:sldLayoutId id="2147483682" r:id="rId10"/>
    <p:sldLayoutId id="2147483672" r:id="rId11"/>
    <p:sldLayoutId id="2147483671" r:id="rId12"/>
    <p:sldLayoutId id="2147483660" r:id="rId13"/>
    <p:sldLayoutId id="2147483670" r:id="rId14"/>
    <p:sldLayoutId id="2147483668" r:id="rId15"/>
    <p:sldLayoutId id="2147483680" r:id="rId16"/>
    <p:sldLayoutId id="2147483674" r:id="rId17"/>
    <p:sldLayoutId id="2147483675" r:id="rId18"/>
    <p:sldLayoutId id="2147483651" r:id="rId19"/>
    <p:sldLayoutId id="2147483650" r:id="rId20"/>
    <p:sldLayoutId id="2147483676" r:id="rId21"/>
    <p:sldLayoutId id="2147483664" r:id="rId22"/>
    <p:sldLayoutId id="2147483652" r:id="rId23"/>
    <p:sldLayoutId id="2147483654" r:id="rId24"/>
    <p:sldLayoutId id="2147483653" r:id="rId25"/>
    <p:sldLayoutId id="2147483688" r:id="rId26"/>
    <p:sldLayoutId id="2147483677" r:id="rId27"/>
    <p:sldLayoutId id="2147483685" r:id="rId28"/>
    <p:sldLayoutId id="2147483686" r:id="rId29"/>
    <p:sldLayoutId id="2147483678" r:id="rId30"/>
    <p:sldLayoutId id="2147483662" r:id="rId31"/>
    <p:sldLayoutId id="2147483655" r:id="rId32"/>
    <p:sldLayoutId id="2147483656" r:id="rId33"/>
    <p:sldLayoutId id="2147483657" r:id="rId34"/>
    <p:sldLayoutId id="2147483673" r:id="rId3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2209800"/>
            <a:ext cx="6248400" cy="1409700"/>
          </a:xfrm>
        </p:spPr>
        <p:txBody>
          <a:bodyPr>
            <a:normAutofit/>
          </a:bodyPr>
          <a:lstStyle/>
          <a:p>
            <a:r>
              <a:rPr lang="fa-IR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لم میرسون و بهینه سازی درآمد</a:t>
            </a:r>
            <a:endParaRPr lang="en-US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grpSp>
        <p:nvGrpSpPr>
          <p:cNvPr id="5" name="Group 16"/>
          <p:cNvGrpSpPr/>
          <p:nvPr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矩形 12"/>
            <p:cNvSpPr/>
            <p:nvPr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95000"/>
                <a:lumOff val="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矩形 9"/>
            <p:cNvSpPr/>
            <p:nvPr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  <a:reflection blurRad="6350" stA="50000" endA="300" endPos="55500" dist="101600" dir="5400000" sy="-100000" algn="bl" rotWithShape="0"/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矩形 10"/>
            <p:cNvSpPr/>
            <p:nvPr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矩形 11"/>
            <p:cNvSpPr/>
            <p:nvPr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13"/>
            <p:cNvSpPr/>
            <p:nvPr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4"/>
            <p:cNvSpPr/>
            <p:nvPr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  <a:lumOff val="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reflection blurRad="6350" stA="50000" endA="300" endPos="55500" dist="101600" dir="5400000" sy="-100000" algn="bl" rotWithShape="0"/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9"/>
            <p:cNvSpPr/>
            <p:nvPr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219200" y="5638800"/>
            <a:ext cx="2226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</a:pPr>
            <a:r>
              <a:rPr lang="fa-IR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Times New Roman"/>
              </a:rPr>
              <a:t>مظفر بگ محمدی</a:t>
            </a:r>
            <a:endParaRPr lang="en-US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24200" y="4191000"/>
            <a:ext cx="1031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400" dirty="0" smtClean="0">
                <a:solidFill>
                  <a:schemeClr val="bg1"/>
                </a:solidFill>
                <a:latin typeface="Apple Symbols"/>
                <a:cs typeface="Apple Symbols"/>
              </a:rPr>
              <a:t>بهار 94</a:t>
            </a:r>
            <a:endParaRPr lang="en-US" sz="2400" dirty="0">
              <a:solidFill>
                <a:schemeClr val="bg1"/>
              </a:solidFill>
              <a:latin typeface="Apple Symbols"/>
              <a:cs typeface="Apple Symbols"/>
            </a:endParaRPr>
          </a:p>
        </p:txBody>
      </p:sp>
    </p:spTree>
    <p:extLst>
      <p:ext uri="{BB962C8B-B14F-4D97-AF65-F5344CB8AC3E}">
        <p14:creationId xmlns:p14="http://schemas.microsoft.com/office/powerpoint/2010/main" val="4252804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1447799" y="76200"/>
            <a:ext cx="6477001" cy="762000"/>
          </a:xfrm>
        </p:spPr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قاعده ی آشکارسازی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1143000"/>
            <a:ext cx="7772400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می توان این قاعده را به راه حلهای دیگر مثل تعادل نش بیزی گسترش داد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fa-IR" sz="2400" dirty="0" smtClean="0">
              <a:latin typeface="Times New Roman"/>
              <a:cs typeface="B Nazanin" panose="00000400000000000000" pitchFamily="2" charset="-78"/>
            </a:endParaRPr>
          </a:p>
          <a:p>
            <a:pPr marL="342900" indent="-342900" algn="r" rtl="1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این نیاز به صداقت نیست که طراحی مکانیسم را مشکل می سازد.</a:t>
            </a:r>
          </a:p>
          <a:p>
            <a:pPr marL="342900" indent="-342900" algn="r" rtl="1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fa-IR" sz="2400" dirty="0">
              <a:latin typeface="Times New Roman"/>
              <a:cs typeface="B Nazanin" panose="00000400000000000000" pitchFamily="2" charset="-78"/>
            </a:endParaRPr>
          </a:p>
          <a:p>
            <a:pPr marL="342900" indent="-342900" algn="r" rtl="1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بلکه، پیدا کردن خروجی مطلوب در بعضی انواع خاص تعادلها مشکل است. </a:t>
            </a:r>
            <a:endParaRPr lang="en-US" sz="2400" dirty="0">
              <a:latin typeface="Times New Roman"/>
              <a:cs typeface="B Nazanin" panose="00000400000000000000" pitchFamily="2" charset="-78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400" dirty="0" smtClean="0">
              <a:latin typeface="Times New Roman"/>
              <a:cs typeface="B Nazanin" panose="00000400000000000000" pitchFamily="2" charset="-78"/>
            </a:endParaRPr>
          </a:p>
          <a:p>
            <a:pPr marL="342900" indent="-342900" algn="r" rtl="1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تغییر نوع تعادل منجر به تولید نظریه های جدیدی در طراحی مکانیسم می گردد. </a:t>
            </a:r>
            <a:endParaRPr lang="en-US" sz="2400" dirty="0">
              <a:latin typeface="Times New Roman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382553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381000" y="12700"/>
            <a:ext cx="7700639" cy="762000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ماکزیمم کردن بهره ی اجتماعی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914400"/>
            <a:ext cx="8382000" cy="428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200" dirty="0" smtClean="0">
              <a:latin typeface="Times New Roman"/>
              <a:cs typeface="B Nazanin" panose="00000400000000000000" pitchFamily="2" charset="-78"/>
            </a:endParaRPr>
          </a:p>
          <a:p>
            <a:pPr marL="342900" indent="-342900" algn="r" rtl="1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fa-IR" sz="2200" dirty="0" smtClean="0">
                <a:latin typeface="Times New Roman"/>
                <a:cs typeface="B Nazanin" panose="00000400000000000000" pitchFamily="2" charset="-78"/>
              </a:rPr>
              <a:t>چرا ما با بیشینه کردن بهره اجتماعی شروع کردیم؟</a:t>
            </a:r>
          </a:p>
          <a:p>
            <a:pPr marL="342900" indent="-342900" algn="r" rtl="1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fa-IR" sz="2200" dirty="0">
              <a:latin typeface="Times New Roman"/>
              <a:cs typeface="B Nazanin" panose="00000400000000000000" pitchFamily="2" charset="-78"/>
            </a:endParaRPr>
          </a:p>
          <a:p>
            <a:pPr marL="342900" indent="-342900" algn="r" rtl="1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fa-IR" sz="2200" dirty="0" smtClean="0">
                <a:latin typeface="Times New Roman"/>
                <a:cs typeface="B Nazanin" panose="00000400000000000000" pitchFamily="2" charset="-78"/>
              </a:rPr>
              <a:t>چون هم یک هدف اساس است و هم کاربردهای واقعی فراوانی دارد (دولت، بازار رقابتی). </a:t>
            </a:r>
          </a:p>
          <a:p>
            <a:pPr marL="342900" indent="-342900" algn="r" rtl="1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fa-IR" sz="2200" dirty="0" smtClean="0">
              <a:latin typeface="Times New Roman"/>
              <a:cs typeface="B Nazanin" panose="00000400000000000000" pitchFamily="2" charset="-78"/>
            </a:endParaRPr>
          </a:p>
          <a:p>
            <a:pPr marL="342900" indent="-342900" algn="r" rtl="1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fa-IR" sz="2200" dirty="0" smtClean="0">
                <a:latin typeface="Times New Roman"/>
                <a:cs typeface="B Nazanin" panose="00000400000000000000" pitchFamily="2" charset="-78"/>
              </a:rPr>
              <a:t>برای بیشینه کردن بهره ی اجتماعی، ما مکانیسمهای </a:t>
            </a:r>
            <a:r>
              <a:rPr lang="en-US" sz="2200" dirty="0" smtClean="0">
                <a:latin typeface="Times New Roman"/>
                <a:cs typeface="B Nazanin" panose="00000400000000000000" pitchFamily="2" charset="-78"/>
              </a:rPr>
              <a:t>DSIC</a:t>
            </a:r>
            <a:r>
              <a:rPr lang="fa-IR" sz="2200" dirty="0" smtClean="0">
                <a:latin typeface="Times New Roman"/>
                <a:cs typeface="B Nazanin" panose="00000400000000000000" pitchFamily="2" charset="-78"/>
              </a:rPr>
              <a:t> داریم که بهره ی اجتماعی بهینه را تامین می کنند. </a:t>
            </a:r>
          </a:p>
          <a:p>
            <a:pPr marL="342900" indent="-342900" algn="r" rtl="1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fa-IR" sz="2200" dirty="0" smtClean="0">
              <a:latin typeface="Times New Roman"/>
              <a:cs typeface="B Nazanin" panose="00000400000000000000" pitchFamily="2" charset="-78"/>
            </a:endParaRPr>
          </a:p>
          <a:p>
            <a:pPr marL="342900" indent="-342900" algn="r" rtl="1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fa-IR" sz="2200" dirty="0" smtClean="0">
                <a:latin typeface="Times New Roman"/>
                <a:cs typeface="B Nazanin" panose="00000400000000000000" pitchFamily="2" charset="-78"/>
              </a:rPr>
              <a:t>اگر هدف متفاوت باشد چه؟</a:t>
            </a:r>
            <a:endParaRPr lang="fa-IR" sz="2200" dirty="0">
              <a:latin typeface="Times New Roman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531564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1447799" y="76200"/>
            <a:ext cx="6553201" cy="762000"/>
          </a:xfrm>
        </p:spPr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یک کالا و یک خریدار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990600"/>
            <a:ext cx="8382000" cy="5566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fa-IR" sz="2200" dirty="0">
                <a:latin typeface="Times New Roman"/>
                <a:cs typeface="B Nazanin" panose="00000400000000000000" pitchFamily="2" charset="-78"/>
              </a:rPr>
              <a:t>ارایه پیشنهاد قیمت </a:t>
            </a:r>
            <a:r>
              <a:rPr lang="fa-IR" sz="2200" dirty="0" smtClean="0">
                <a:latin typeface="Times New Roman"/>
                <a:cs typeface="B Nazanin" panose="00000400000000000000" pitchFamily="2" charset="-78"/>
              </a:rPr>
              <a:t>توسط خریدار تنها مزایده ی </a:t>
            </a:r>
            <a:r>
              <a:rPr lang="en-US" sz="2200" dirty="0" smtClean="0">
                <a:latin typeface="Times New Roman"/>
                <a:cs typeface="B Nazanin" panose="00000400000000000000" pitchFamily="2" charset="-78"/>
              </a:rPr>
              <a:t>DSIC</a:t>
            </a:r>
            <a:r>
              <a:rPr lang="fa-IR" sz="2200" dirty="0" smtClean="0">
                <a:latin typeface="Times New Roman"/>
                <a:cs typeface="B Nazanin" panose="00000400000000000000" pitchFamily="2" charset="-78"/>
              </a:rPr>
              <a:t> است. </a:t>
            </a:r>
          </a:p>
          <a:p>
            <a:pPr marL="342900" indent="-342900" algn="r" rtl="1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fa-IR" sz="2200" dirty="0">
              <a:latin typeface="Times New Roman"/>
              <a:cs typeface="B Nazanin" panose="00000400000000000000" pitchFamily="2" charset="-78"/>
            </a:endParaRPr>
          </a:p>
          <a:p>
            <a:pPr marL="342900" indent="-342900" algn="r" rtl="1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fa-IR" sz="2200" dirty="0" smtClean="0">
                <a:latin typeface="Times New Roman"/>
                <a:cs typeface="B Nazanin" panose="00000400000000000000" pitchFamily="2" charset="-78"/>
              </a:rPr>
              <a:t>اگر قیمت پیشنهادی فروشنده </a:t>
            </a:r>
            <a:r>
              <a:rPr lang="en-US" sz="2200" dirty="0" smtClean="0">
                <a:latin typeface="Times New Roman"/>
                <a:cs typeface="B Nazanin" panose="00000400000000000000" pitchFamily="2" charset="-78"/>
              </a:rPr>
              <a:t>r</a:t>
            </a:r>
            <a:r>
              <a:rPr lang="fa-IR" sz="2200" dirty="0" smtClean="0">
                <a:latin typeface="Times New Roman"/>
                <a:cs typeface="B Nazanin" panose="00000400000000000000" pitchFamily="2" charset="-78"/>
              </a:rPr>
              <a:t> باشد، درآمد یا برابر </a:t>
            </a:r>
            <a:r>
              <a:rPr lang="en-US" sz="2200" dirty="0" smtClean="0">
                <a:latin typeface="Times New Roman"/>
                <a:cs typeface="B Nazanin" panose="00000400000000000000" pitchFamily="2" charset="-78"/>
              </a:rPr>
              <a:t>r</a:t>
            </a:r>
            <a:r>
              <a:rPr lang="fa-IR" sz="2200" dirty="0" smtClean="0">
                <a:latin typeface="Times New Roman"/>
                <a:cs typeface="B Nazanin" panose="00000400000000000000" pitchFamily="2" charset="-78"/>
              </a:rPr>
              <a:t> است. یعنی کالا فروخته می شود (اگر </a:t>
            </a:r>
            <a:r>
              <a:rPr lang="en-US" sz="2200" dirty="0" err="1" smtClean="0">
                <a:latin typeface="Times New Roman"/>
                <a:cs typeface="B Nazanin" panose="00000400000000000000" pitchFamily="2" charset="-78"/>
              </a:rPr>
              <a:t>v≥r</a:t>
            </a:r>
            <a:r>
              <a:rPr lang="fa-IR" sz="2200" dirty="0" smtClean="0">
                <a:latin typeface="Times New Roman"/>
                <a:cs typeface="B Nazanin" panose="00000400000000000000" pitchFamily="2" charset="-78"/>
              </a:rPr>
              <a:t> باشد) و یا درآمد صفر است. یعنی کالا فروخته نمی شود (اگر </a:t>
            </a:r>
            <a:r>
              <a:rPr lang="en-US" sz="2200" dirty="0" smtClean="0">
                <a:latin typeface="Times New Roman"/>
                <a:cs typeface="B Nazanin" panose="00000400000000000000" pitchFamily="2" charset="-78"/>
              </a:rPr>
              <a:t>v&lt;r</a:t>
            </a:r>
            <a:r>
              <a:rPr lang="fa-IR" sz="2200" dirty="0" smtClean="0">
                <a:latin typeface="Times New Roman"/>
                <a:cs typeface="B Nazanin" panose="00000400000000000000" pitchFamily="2" charset="-78"/>
              </a:rPr>
              <a:t> باشد).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200" dirty="0">
              <a:latin typeface="Times New Roman"/>
              <a:cs typeface="B Nazanin" panose="00000400000000000000" pitchFamily="2" charset="-78"/>
            </a:endParaRPr>
          </a:p>
          <a:p>
            <a:pPr marL="342900" indent="-342900" algn="r" rtl="1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fa-IR" sz="2200" dirty="0" smtClean="0">
                <a:latin typeface="Times New Roman"/>
                <a:cs typeface="B Nazanin" panose="00000400000000000000" pitchFamily="2" charset="-78"/>
              </a:rPr>
              <a:t>اگر مزایده گذار ارزش کالا از نظر خریدار  </a:t>
            </a:r>
            <a:r>
              <a:rPr lang="en-US" sz="2200" dirty="0" smtClean="0">
                <a:latin typeface="Times New Roman"/>
                <a:cs typeface="B Nazanin" panose="00000400000000000000" pitchFamily="2" charset="-78"/>
              </a:rPr>
              <a:t>v</a:t>
            </a:r>
            <a:r>
              <a:rPr lang="fa-IR" sz="2200" dirty="0" smtClean="0">
                <a:latin typeface="Times New Roman"/>
                <a:cs typeface="B Nazanin" panose="00000400000000000000" pitchFamily="2" charset="-78"/>
              </a:rPr>
              <a:t> را بداند، </a:t>
            </a:r>
            <a:r>
              <a:rPr lang="en-US" sz="2200" dirty="0" smtClean="0">
                <a:latin typeface="Times New Roman"/>
                <a:cs typeface="B Nazanin" panose="00000400000000000000" pitchFamily="2" charset="-78"/>
              </a:rPr>
              <a:t>r</a:t>
            </a:r>
            <a:r>
              <a:rPr lang="fa-IR" sz="2200" dirty="0" smtClean="0">
                <a:latin typeface="Times New Roman"/>
                <a:cs typeface="B Nazanin" panose="00000400000000000000" pitchFamily="2" charset="-78"/>
              </a:rPr>
              <a:t> را برابر </a:t>
            </a:r>
            <a:r>
              <a:rPr lang="en-US" sz="2200" dirty="0" smtClean="0">
                <a:latin typeface="Times New Roman"/>
                <a:cs typeface="B Nazanin" panose="00000400000000000000" pitchFamily="2" charset="-78"/>
              </a:rPr>
              <a:t>v</a:t>
            </a:r>
            <a:r>
              <a:rPr lang="fa-IR" sz="2200" dirty="0" smtClean="0">
                <a:latin typeface="Times New Roman"/>
                <a:cs typeface="B Nazanin" panose="00000400000000000000" pitchFamily="2" charset="-78"/>
              </a:rPr>
              <a:t> قرار می دهد. اما </a:t>
            </a:r>
            <a:r>
              <a:rPr lang="en-US" sz="2200" dirty="0" smtClean="0">
                <a:latin typeface="Times New Roman"/>
                <a:cs typeface="B Nazanin" panose="00000400000000000000" pitchFamily="2" charset="-78"/>
              </a:rPr>
              <a:t>v</a:t>
            </a:r>
            <a:r>
              <a:rPr lang="fa-IR" sz="2200" dirty="0" smtClean="0">
                <a:latin typeface="Times New Roman"/>
                <a:cs typeface="B Nazanin" panose="00000400000000000000" pitchFamily="2" charset="-78"/>
              </a:rPr>
              <a:t>خصوصی است....</a:t>
            </a:r>
          </a:p>
          <a:p>
            <a:pPr marL="342900" indent="-342900" algn="r" rtl="1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fa-IR" sz="2200" dirty="0">
              <a:latin typeface="Times New Roman"/>
              <a:cs typeface="B Nazanin" panose="00000400000000000000" pitchFamily="2" charset="-78"/>
            </a:endParaRPr>
          </a:p>
          <a:p>
            <a:pPr marL="342900" indent="-342900" algn="r" rtl="1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fa-IR" sz="2200" dirty="0" smtClean="0">
                <a:latin typeface="Times New Roman"/>
                <a:cs typeface="B Nazanin" panose="00000400000000000000" pitchFamily="2" charset="-78"/>
              </a:rPr>
              <a:t>مساله ی اساسی این است که اگر هدف افزایش درآمد باشد، مزایده باید با توجه به ورودیها طراحی شود. </a:t>
            </a:r>
          </a:p>
          <a:p>
            <a:pPr marL="342900" indent="-342900" algn="r" rtl="1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fa-IR" sz="2200" dirty="0">
              <a:latin typeface="Times New Roman"/>
              <a:cs typeface="B Nazanin" panose="00000400000000000000" pitchFamily="2" charset="-78"/>
            </a:endParaRPr>
          </a:p>
          <a:p>
            <a:pPr marL="342900" indent="-342900" algn="r" rtl="1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fa-IR" sz="2200" dirty="0" smtClean="0">
                <a:latin typeface="Times New Roman"/>
                <a:cs typeface="B Nazanin" panose="00000400000000000000" pitchFamily="2" charset="-78"/>
              </a:rPr>
              <a:t>به مدلی نیاز داریم که در خصوص مصالحه ی ورودیهای مختلف اظهار نظر کنیم. </a:t>
            </a:r>
            <a:endParaRPr lang="en-US" sz="2200" dirty="0">
              <a:latin typeface="Times New Roman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977653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1447799" y="76200"/>
            <a:ext cx="6477001" cy="762000"/>
          </a:xfrm>
        </p:spPr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آنالیز بیزی، حالت میانگین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1447800"/>
            <a:ext cx="8153400" cy="4619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20000"/>
              </a:lnSpc>
              <a:spcAft>
                <a:spcPts val="600"/>
              </a:spcAft>
            </a:pP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مدل کلاسیک: هر ورودی یک توزیع دارد که بر اساس آن می توان کارآیی مورد انتظار را مقایسه نمود. </a:t>
            </a:r>
          </a:p>
          <a:p>
            <a:pPr algn="r" rtl="1">
              <a:lnSpc>
                <a:spcPct val="120000"/>
              </a:lnSpc>
              <a:spcAft>
                <a:spcPts val="600"/>
              </a:spcAft>
            </a:pP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در یک محیط یک بعدی: </a:t>
            </a:r>
          </a:p>
          <a:p>
            <a:pPr marL="342900" indent="-342900" algn="r" rtl="1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fa-IR" dirty="0" smtClean="0">
                <a:latin typeface="Times New Roman"/>
                <a:cs typeface="B Nazanin" panose="00000400000000000000" pitchFamily="2" charset="-78"/>
              </a:rPr>
              <a:t>فرض می کنیم قیمت خصوصی </a:t>
            </a:r>
            <a:r>
              <a:rPr lang="en-US" dirty="0" smtClean="0">
                <a:latin typeface="Times New Roman"/>
                <a:cs typeface="B Nazanin" panose="00000400000000000000" pitchFamily="2" charset="-78"/>
              </a:rPr>
              <a:t>v</a:t>
            </a:r>
            <a:r>
              <a:rPr lang="en-US" baseline="-25000" dirty="0" smtClean="0">
                <a:latin typeface="Times New Roman"/>
                <a:cs typeface="B Nazanin" panose="00000400000000000000" pitchFamily="2" charset="-78"/>
              </a:rPr>
              <a:t>i</a:t>
            </a:r>
            <a:r>
              <a:rPr lang="fa-IR" dirty="0" smtClean="0">
                <a:latin typeface="Times New Roman"/>
                <a:cs typeface="B Nazanin" panose="00000400000000000000" pitchFamily="2" charset="-78"/>
              </a:rPr>
              <a:t> مربوط به شرکت کننده ی </a:t>
            </a:r>
            <a:r>
              <a:rPr lang="en-US" dirty="0" err="1" smtClean="0">
                <a:latin typeface="Times New Roman"/>
                <a:cs typeface="B Nazanin" panose="00000400000000000000" pitchFamily="2" charset="-78"/>
              </a:rPr>
              <a:t>i</a:t>
            </a:r>
            <a:r>
              <a:rPr lang="fa-IR" dirty="0" smtClean="0">
                <a:latin typeface="Times New Roman"/>
                <a:cs typeface="B Nazanin" panose="00000400000000000000" pitchFamily="2" charset="-78"/>
              </a:rPr>
              <a:t> ام از یک تابع توزیع </a:t>
            </a:r>
            <a:r>
              <a:rPr lang="en-US" dirty="0" smtClean="0">
                <a:latin typeface="Times New Roman"/>
                <a:cs typeface="B Nazanin" panose="00000400000000000000" pitchFamily="2" charset="-78"/>
              </a:rPr>
              <a:t>F</a:t>
            </a:r>
            <a:r>
              <a:rPr lang="en-US" baseline="-25000" dirty="0" smtClean="0">
                <a:latin typeface="Times New Roman"/>
                <a:cs typeface="B Nazanin" panose="00000400000000000000" pitchFamily="2" charset="-78"/>
              </a:rPr>
              <a:t>i</a:t>
            </a:r>
            <a:r>
              <a:rPr lang="fa-IR" dirty="0" smtClean="0">
                <a:latin typeface="Times New Roman"/>
                <a:cs typeface="B Nazanin" panose="00000400000000000000" pitchFamily="2" charset="-78"/>
              </a:rPr>
              <a:t> با چگالی احتمال </a:t>
            </a:r>
            <a:r>
              <a:rPr lang="en-US" dirty="0" smtClean="0">
                <a:latin typeface="Times New Roman"/>
                <a:cs typeface="B Nazanin" panose="00000400000000000000" pitchFamily="2" charset="-78"/>
              </a:rPr>
              <a:t>f</a:t>
            </a:r>
            <a:r>
              <a:rPr lang="en-US" baseline="-25000" dirty="0" smtClean="0">
                <a:latin typeface="Times New Roman"/>
                <a:cs typeface="B Nazanin" panose="00000400000000000000" pitchFamily="2" charset="-78"/>
              </a:rPr>
              <a:t>i</a:t>
            </a:r>
            <a:r>
              <a:rPr lang="fa-IR" dirty="0" smtClean="0">
                <a:latin typeface="Times New Roman"/>
                <a:cs typeface="B Nazanin" panose="00000400000000000000" pitchFamily="2" charset="-78"/>
              </a:rPr>
              <a:t> پیروی می کند و قیمتها در محدوده ی </a:t>
            </a:r>
            <a:r>
              <a:rPr lang="en-US" dirty="0">
                <a:latin typeface="Times New Roman"/>
                <a:cs typeface="B Nazanin" panose="00000400000000000000" pitchFamily="2" charset="-78"/>
              </a:rPr>
              <a:t>[0,</a:t>
            </a:r>
            <a:r>
              <a:rPr lang="en-US" b="1" i="1" dirty="0">
                <a:latin typeface="Times New Roman"/>
                <a:cs typeface="B Nazanin" panose="00000400000000000000" pitchFamily="2" charset="-78"/>
              </a:rPr>
              <a:t>v</a:t>
            </a:r>
            <a:r>
              <a:rPr lang="en-US" b="1" i="1" baseline="-25000" dirty="0">
                <a:latin typeface="Times New Roman"/>
                <a:cs typeface="B Nazanin" panose="00000400000000000000" pitchFamily="2" charset="-78"/>
              </a:rPr>
              <a:t>max</a:t>
            </a:r>
            <a:r>
              <a:rPr lang="en-US" dirty="0" smtClean="0">
                <a:latin typeface="Times New Roman"/>
                <a:cs typeface="B Nazanin" panose="00000400000000000000" pitchFamily="2" charset="-78"/>
              </a:rPr>
              <a:t>] </a:t>
            </a:r>
            <a:r>
              <a:rPr lang="fa-IR" dirty="0" smtClean="0">
                <a:latin typeface="Times New Roman"/>
                <a:cs typeface="B Nazanin" panose="00000400000000000000" pitchFamily="2" charset="-78"/>
              </a:rPr>
              <a:t> قرار دارد.</a:t>
            </a:r>
          </a:p>
          <a:p>
            <a:pPr marL="800100" lvl="1" indent="-342900" algn="r" rtl="1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endParaRPr lang="en-US" dirty="0" smtClean="0">
              <a:latin typeface="Times New Roman"/>
              <a:cs typeface="B Nazanin" panose="00000400000000000000" pitchFamily="2" charset="-78"/>
            </a:endParaRPr>
          </a:p>
          <a:p>
            <a:pPr marL="800100" lvl="1" indent="-342900" algn="r" rtl="1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fa-IR" dirty="0" smtClean="0">
                <a:latin typeface="Times New Roman"/>
                <a:cs typeface="B Nazanin" panose="00000400000000000000" pitchFamily="2" charset="-78"/>
              </a:rPr>
              <a:t>فرض می کنیم توابع توزیع </a:t>
            </a:r>
            <a:r>
              <a:rPr lang="en-US" b="1" i="1" dirty="0">
                <a:latin typeface="Times New Roman"/>
                <a:cs typeface="B Nazanin" panose="00000400000000000000" pitchFamily="2" charset="-78"/>
              </a:rPr>
              <a:t>F</a:t>
            </a:r>
            <a:r>
              <a:rPr lang="en-US" b="1" i="1" baseline="-25000" dirty="0">
                <a:latin typeface="Times New Roman"/>
                <a:cs typeface="B Nazanin" panose="00000400000000000000" pitchFamily="2" charset="-78"/>
              </a:rPr>
              <a:t>1</a:t>
            </a:r>
            <a:r>
              <a:rPr lang="en-US" b="1" i="1" dirty="0">
                <a:latin typeface="Times New Roman"/>
                <a:cs typeface="B Nazanin" panose="00000400000000000000" pitchFamily="2" charset="-78"/>
              </a:rPr>
              <a:t>, . . . , </a:t>
            </a:r>
            <a:r>
              <a:rPr lang="en-US" b="1" i="1" dirty="0" err="1">
                <a:latin typeface="Times New Roman"/>
                <a:cs typeface="B Nazanin" panose="00000400000000000000" pitchFamily="2" charset="-78"/>
              </a:rPr>
              <a:t>F</a:t>
            </a:r>
            <a:r>
              <a:rPr lang="en-US" b="1" i="1" baseline="-25000" dirty="0" err="1">
                <a:latin typeface="Times New Roman"/>
                <a:cs typeface="B Nazanin" panose="00000400000000000000" pitchFamily="2" charset="-78"/>
              </a:rPr>
              <a:t>n</a:t>
            </a:r>
            <a:r>
              <a:rPr lang="en-US" b="1" i="1" dirty="0">
                <a:latin typeface="Times New Roman"/>
                <a:cs typeface="B Nazanin" panose="00000400000000000000" pitchFamily="2" charset="-78"/>
              </a:rPr>
              <a:t> </a:t>
            </a:r>
            <a:r>
              <a:rPr lang="fa-IR" b="1" i="1" dirty="0" smtClean="0">
                <a:latin typeface="Times New Roman"/>
                <a:cs typeface="B Nazanin" panose="00000400000000000000" pitchFamily="2" charset="-78"/>
              </a:rPr>
              <a:t> </a:t>
            </a:r>
            <a:r>
              <a:rPr lang="fa-IR" dirty="0" smtClean="0">
                <a:latin typeface="Times New Roman"/>
                <a:cs typeface="B Nazanin" panose="00000400000000000000" pitchFamily="2" charset="-78"/>
              </a:rPr>
              <a:t>مستقل هستند ولی می توانند مثل هم باشند. </a:t>
            </a:r>
          </a:p>
          <a:p>
            <a:pPr marL="800100" lvl="1" indent="-342900" algn="r" rtl="1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fa-IR" dirty="0" smtClean="0">
                <a:latin typeface="Times New Roman"/>
                <a:cs typeface="B Nazanin" panose="00000400000000000000" pitchFamily="2" charset="-78"/>
              </a:rPr>
              <a:t>این توابع توزیع در عمل از داده های موجود، مثل پیشنهادهای مزایده های قبلی، استخراج می گردند. </a:t>
            </a:r>
            <a:endParaRPr lang="en-US" dirty="0" smtClean="0">
              <a:latin typeface="Times New Roman"/>
              <a:cs typeface="B Nazanin" panose="00000400000000000000" pitchFamily="2" charset="-78"/>
            </a:endParaRPr>
          </a:p>
          <a:p>
            <a:pPr marL="800100" lvl="1" indent="-342900" algn="r" rtl="1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endParaRPr lang="fa-IR" dirty="0" smtClean="0">
              <a:latin typeface="Times New Roman"/>
              <a:cs typeface="B Nazanin" panose="00000400000000000000" pitchFamily="2" charset="-78"/>
            </a:endParaRPr>
          </a:p>
          <a:p>
            <a:pPr marL="342900" indent="-342900" algn="r" rtl="1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fa-IR" dirty="0" smtClean="0">
                <a:latin typeface="Times New Roman"/>
                <a:cs typeface="B Nazanin" panose="00000400000000000000" pitchFamily="2" charset="-78"/>
              </a:rPr>
              <a:t>طراح مکانیسم از قبل توابع توزیع  </a:t>
            </a:r>
            <a:r>
              <a:rPr lang="en-US" b="1" i="1" dirty="0">
                <a:latin typeface="Times New Roman"/>
                <a:cs typeface="B Nazanin" panose="00000400000000000000" pitchFamily="2" charset="-78"/>
              </a:rPr>
              <a:t>F</a:t>
            </a:r>
            <a:r>
              <a:rPr lang="en-US" b="1" i="1" baseline="-25000" dirty="0">
                <a:latin typeface="Times New Roman"/>
                <a:cs typeface="B Nazanin" panose="00000400000000000000" pitchFamily="2" charset="-78"/>
              </a:rPr>
              <a:t>1</a:t>
            </a:r>
            <a:r>
              <a:rPr lang="en-US" b="1" i="1" dirty="0">
                <a:latin typeface="Times New Roman"/>
                <a:cs typeface="B Nazanin" panose="00000400000000000000" pitchFamily="2" charset="-78"/>
              </a:rPr>
              <a:t> , . . . , </a:t>
            </a:r>
            <a:r>
              <a:rPr lang="en-US" b="1" i="1" dirty="0" err="1">
                <a:latin typeface="Times New Roman"/>
                <a:cs typeface="B Nazanin" panose="00000400000000000000" pitchFamily="2" charset="-78"/>
              </a:rPr>
              <a:t>F</a:t>
            </a:r>
            <a:r>
              <a:rPr lang="en-US" b="1" i="1" baseline="-25000" dirty="0" err="1">
                <a:latin typeface="Times New Roman"/>
                <a:cs typeface="B Nazanin" panose="00000400000000000000" pitchFamily="2" charset="-78"/>
              </a:rPr>
              <a:t>n</a:t>
            </a:r>
            <a:r>
              <a:rPr lang="en-US" b="1" i="1" dirty="0">
                <a:latin typeface="Times New Roman"/>
                <a:cs typeface="B Nazanin" panose="00000400000000000000" pitchFamily="2" charset="-78"/>
              </a:rPr>
              <a:t> </a:t>
            </a:r>
            <a:r>
              <a:rPr lang="fa-IR" b="1" i="1" dirty="0" smtClean="0">
                <a:latin typeface="Times New Roman"/>
                <a:cs typeface="B Nazanin" panose="00000400000000000000" pitchFamily="2" charset="-78"/>
              </a:rPr>
              <a:t> </a:t>
            </a:r>
            <a:r>
              <a:rPr lang="fa-IR" dirty="0" smtClean="0">
                <a:latin typeface="Times New Roman"/>
                <a:cs typeface="B Nazanin" panose="00000400000000000000" pitchFamily="2" charset="-78"/>
              </a:rPr>
              <a:t>را می شناسد.</a:t>
            </a:r>
            <a:r>
              <a:rPr lang="fa-IR" dirty="0">
                <a:latin typeface="Times New Roman"/>
                <a:cs typeface="B Nazanin" panose="00000400000000000000" pitchFamily="2" charset="-78"/>
              </a:rPr>
              <a:t> </a:t>
            </a:r>
            <a:r>
              <a:rPr lang="fa-IR" dirty="0" smtClean="0">
                <a:latin typeface="Times New Roman"/>
                <a:cs typeface="B Nazanin" panose="00000400000000000000" pitchFamily="2" charset="-78"/>
              </a:rPr>
              <a:t>اما قیمت شرکت کنندگان </a:t>
            </a:r>
            <a:r>
              <a:rPr lang="en-US" b="1" i="1" dirty="0">
                <a:latin typeface="Times New Roman"/>
                <a:cs typeface="B Nazanin" panose="00000400000000000000" pitchFamily="2" charset="-78"/>
              </a:rPr>
              <a:t>v</a:t>
            </a:r>
            <a:r>
              <a:rPr lang="en-US" b="1" i="1" baseline="-25000" dirty="0">
                <a:latin typeface="Times New Roman"/>
                <a:cs typeface="B Nazanin" panose="00000400000000000000" pitchFamily="2" charset="-78"/>
              </a:rPr>
              <a:t>1</a:t>
            </a:r>
            <a:r>
              <a:rPr lang="en-US" b="1" i="1" dirty="0">
                <a:latin typeface="Times New Roman"/>
                <a:cs typeface="B Nazanin" panose="00000400000000000000" pitchFamily="2" charset="-78"/>
              </a:rPr>
              <a:t>, . . . , </a:t>
            </a:r>
            <a:r>
              <a:rPr lang="en-US" b="1" i="1" dirty="0" err="1">
                <a:latin typeface="Times New Roman"/>
                <a:cs typeface="B Nazanin" panose="00000400000000000000" pitchFamily="2" charset="-78"/>
              </a:rPr>
              <a:t>v</a:t>
            </a:r>
            <a:r>
              <a:rPr lang="en-US" b="1" i="1" baseline="-25000" dirty="0" err="1">
                <a:latin typeface="Times New Roman"/>
                <a:cs typeface="B Nazanin" panose="00000400000000000000" pitchFamily="2" charset="-78"/>
              </a:rPr>
              <a:t>n</a:t>
            </a:r>
            <a:r>
              <a:rPr lang="en-US" b="1" i="1" dirty="0">
                <a:latin typeface="Times New Roman"/>
                <a:cs typeface="B Nazanin" panose="00000400000000000000" pitchFamily="2" charset="-78"/>
              </a:rPr>
              <a:t> </a:t>
            </a:r>
            <a:r>
              <a:rPr lang="fa-IR" dirty="0" smtClean="0">
                <a:latin typeface="Times New Roman"/>
                <a:cs typeface="B Nazanin" panose="00000400000000000000" pitchFamily="2" charset="-78"/>
              </a:rPr>
              <a:t> طبق معمول خصوصی است. </a:t>
            </a:r>
          </a:p>
        </p:txBody>
      </p:sp>
    </p:spTree>
    <p:extLst>
      <p:ext uri="{BB962C8B-B14F-4D97-AF65-F5344CB8AC3E}">
        <p14:creationId xmlns:p14="http://schemas.microsoft.com/office/powerpoint/2010/main" val="34774812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1447799" y="76200"/>
            <a:ext cx="6400801" cy="762000"/>
          </a:xfrm>
        </p:spPr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راه حل یک کالا و یک خریدار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1295400"/>
            <a:ext cx="8153400" cy="4542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مقدار مورد انتظار درآمد در پیشنهاد قیمت با </a:t>
            </a:r>
            <a:r>
              <a:rPr lang="en-US" sz="2400" dirty="0">
                <a:latin typeface="Times New Roman"/>
                <a:cs typeface="B Nazanin" panose="00000400000000000000" pitchFamily="2" charset="-78"/>
              </a:rPr>
              <a:t>r (1−F(r</a:t>
            </a:r>
            <a:r>
              <a:rPr lang="en-US" sz="2400" dirty="0" smtClean="0">
                <a:latin typeface="Times New Roman"/>
                <a:cs typeface="B Nazanin" panose="00000400000000000000" pitchFamily="2" charset="-78"/>
              </a:rPr>
              <a:t>))</a:t>
            </a: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 برابر است. </a:t>
            </a:r>
            <a:endParaRPr lang="en-US" sz="2400" dirty="0" smtClean="0">
              <a:latin typeface="Times New Roman"/>
              <a:cs typeface="B Nazanin" panose="00000400000000000000" pitchFamily="2" charset="-78"/>
            </a:endParaRPr>
          </a:p>
          <a:p>
            <a:pPr marL="800100" lvl="1" indent="-342900" algn="r" rtl="1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fa-IR" sz="2400" dirty="0">
                <a:latin typeface="Times New Roman"/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در اینجا </a:t>
            </a:r>
            <a:r>
              <a:rPr lang="en-US" sz="2400" dirty="0" smtClean="0">
                <a:latin typeface="Times New Roman"/>
                <a:cs typeface="B Nazanin" panose="00000400000000000000" pitchFamily="2" charset="-78"/>
              </a:rPr>
              <a:t>r</a:t>
            </a: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 قیمت فروش کالا و </a:t>
            </a:r>
            <a:r>
              <a:rPr lang="en-US" sz="2400" dirty="0" smtClean="0">
                <a:latin typeface="Times New Roman"/>
                <a:cs typeface="B Nazanin" panose="00000400000000000000" pitchFamily="2" charset="-78"/>
              </a:rPr>
              <a:t>1-F(r)</a:t>
            </a: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 احتمال این است که قیمت مد نظر خریدار بالای </a:t>
            </a:r>
            <a:r>
              <a:rPr lang="en-US" sz="2400" dirty="0" smtClean="0">
                <a:latin typeface="Times New Roman"/>
                <a:cs typeface="B Nazanin" panose="00000400000000000000" pitchFamily="2" charset="-78"/>
              </a:rPr>
              <a:t>r</a:t>
            </a: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 باشد. </a:t>
            </a:r>
          </a:p>
          <a:p>
            <a:pPr marL="342900" indent="-342900" algn="r" rtl="1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fa-IR" sz="2400" dirty="0">
              <a:latin typeface="Times New Roman"/>
              <a:cs typeface="B Nazanin" panose="00000400000000000000" pitchFamily="2" charset="-78"/>
            </a:endParaRPr>
          </a:p>
          <a:p>
            <a:pPr marL="342900" indent="-342900" algn="r" rtl="1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اگر تابع توزیع </a:t>
            </a:r>
            <a:r>
              <a:rPr lang="en-US" sz="2400" dirty="0" smtClean="0">
                <a:latin typeface="Times New Roman"/>
                <a:cs typeface="B Nazanin" panose="00000400000000000000" pitchFamily="2" charset="-78"/>
              </a:rPr>
              <a:t>F</a:t>
            </a: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 دارای توزیع یکنواخت در بازه ی </a:t>
            </a:r>
            <a:r>
              <a:rPr lang="en-US" sz="2400" dirty="0" smtClean="0">
                <a:latin typeface="Times New Roman"/>
                <a:cs typeface="B Nazanin" panose="00000400000000000000" pitchFamily="2" charset="-78"/>
              </a:rPr>
              <a:t>[0,1]</a:t>
            </a: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 باشد، بهترین مقدار </a:t>
            </a:r>
            <a:r>
              <a:rPr lang="en-US" sz="2400" dirty="0" smtClean="0">
                <a:latin typeface="Times New Roman"/>
                <a:cs typeface="B Nazanin" panose="00000400000000000000" pitchFamily="2" charset="-78"/>
              </a:rPr>
              <a:t>r </a:t>
            </a: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 با </a:t>
            </a:r>
            <a:r>
              <a:rPr lang="en-US" sz="2400" dirty="0" smtClean="0">
                <a:latin typeface="Times New Roman"/>
                <a:cs typeface="B Nazanin" panose="00000400000000000000" pitchFamily="2" charset="-78"/>
              </a:rPr>
              <a:t>½</a:t>
            </a: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 برابر است و درآمد حاصله ¼</a:t>
            </a:r>
            <a:r>
              <a:rPr lang="en-US" sz="2400" dirty="0" smtClean="0">
                <a:latin typeface="Times New Roman"/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 است.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fa-IR" sz="2400" dirty="0" smtClean="0">
              <a:latin typeface="Times New Roman"/>
              <a:cs typeface="B Nazanin" panose="00000400000000000000" pitchFamily="2" charset="-78"/>
            </a:endParaRPr>
          </a:p>
          <a:p>
            <a:pPr marL="342900" indent="-342900" algn="r" rtl="1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به قیمت پیشنهادی بهینه</a:t>
            </a:r>
            <a:r>
              <a:rPr lang="fa-IR" sz="2400" dirty="0">
                <a:latin typeface="Times New Roman"/>
                <a:cs typeface="B Nazanin" panose="00000400000000000000" pitchFamily="2" charset="-78"/>
              </a:rPr>
              <a:t>،</a:t>
            </a: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 قیمت انحصاری نیز اطلاق می شود. </a:t>
            </a:r>
            <a:endParaRPr lang="en-US" sz="2400" dirty="0">
              <a:latin typeface="Times New Roman"/>
              <a:cs typeface="B Nazanin" panose="00000400000000000000" pitchFamily="2" charset="-78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400" dirty="0">
              <a:latin typeface="Times New Roman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144665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1447799" y="76200"/>
            <a:ext cx="6629401" cy="762000"/>
          </a:xfrm>
        </p:spPr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یک کالا و دو پیشنهاد دهنده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1143000"/>
            <a:ext cx="8153400" cy="556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قیمت پیشنهادی هر دو نفر دارای توزیع یکنواخت بین </a:t>
            </a:r>
            <a:r>
              <a:rPr lang="en-US" sz="2400" dirty="0" smtClean="0">
                <a:latin typeface="Times New Roman"/>
                <a:cs typeface="B Nazanin" panose="00000400000000000000" pitchFamily="2" charset="-78"/>
              </a:rPr>
              <a:t>[0,1]</a:t>
            </a: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 است. </a:t>
            </a:r>
          </a:p>
          <a:p>
            <a:pPr marL="342900" indent="-342900" algn="r" rtl="1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fa-IR" sz="2400" dirty="0">
              <a:latin typeface="Times New Roman"/>
              <a:cs typeface="B Nazanin" panose="00000400000000000000" pitchFamily="2" charset="-78"/>
            </a:endParaRPr>
          </a:p>
          <a:p>
            <a:pPr marL="342900" indent="-342900" algn="r" rtl="1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درآمد حاصل از مزایده ی ویکری با مقدار مورد انتظار </a:t>
            </a:r>
            <a:r>
              <a:rPr lang="en-US" sz="2400" dirty="0" smtClean="0">
                <a:latin typeface="Times New Roman"/>
                <a:cs typeface="B Nazanin" panose="00000400000000000000" pitchFamily="2" charset="-78"/>
              </a:rPr>
              <a:t>min(b1, b2)</a:t>
            </a: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 برابر است که می شود ثابت کرد با 1/3 برابر است. </a:t>
            </a:r>
          </a:p>
          <a:p>
            <a:pPr marL="342900" indent="-342900" algn="r" rtl="1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fa-IR" sz="2400" dirty="0">
              <a:latin typeface="Times New Roman"/>
              <a:cs typeface="B Nazanin" panose="00000400000000000000" pitchFamily="2" charset="-78"/>
            </a:endParaRPr>
          </a:p>
          <a:p>
            <a:pPr marL="342900" indent="-342900" algn="r" rtl="1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چکار کنیم؟ یک قیمت پایه تعیین کنیم. </a:t>
            </a:r>
          </a:p>
          <a:p>
            <a:pPr marL="342900" indent="-342900" algn="r" rtl="1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fa-IR" sz="2400" dirty="0" smtClean="0">
              <a:latin typeface="Times New Roman"/>
              <a:cs typeface="B Nazanin" panose="00000400000000000000" pitchFamily="2" charset="-78"/>
            </a:endParaRPr>
          </a:p>
          <a:p>
            <a:pPr marL="342900" indent="-342900" algn="r" rtl="1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اگر در مزایده ی ویکری قیمت پایه را برابر ½</a:t>
            </a:r>
            <a:r>
              <a:rPr lang="fa-IR" sz="2400" dirty="0">
                <a:latin typeface="Times New Roman"/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تعیین کنیم، درآمد برابر 5/12</a:t>
            </a:r>
            <a:r>
              <a:rPr lang="fa-IR" sz="2400" dirty="0">
                <a:latin typeface="Times New Roman"/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خواهد بود. </a:t>
            </a:r>
          </a:p>
          <a:p>
            <a:pPr marL="342900" indent="-342900" algn="r" rtl="1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fa-IR" sz="2400" dirty="0">
              <a:latin typeface="Times New Roman"/>
              <a:cs typeface="B Nazanin" panose="00000400000000000000" pitchFamily="2" charset="-78"/>
            </a:endParaRPr>
          </a:p>
          <a:p>
            <a:pPr marL="342900" indent="-342900" algn="r" rtl="1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می توان بهتر عمل کرد؟ </a:t>
            </a:r>
            <a:endParaRPr lang="en-US" sz="2400" dirty="0">
              <a:latin typeface="Times New Roman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684427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799" y="76200"/>
            <a:ext cx="6477001" cy="762000"/>
          </a:xfrm>
        </p:spPr>
        <p:txBody>
          <a:bodyPr/>
          <a:lstStyle/>
          <a:p>
            <a:pPr algn="r" rtl="1"/>
            <a:r>
              <a:rPr lang="fa-IR" dirty="0">
                <a:cs typeface="B Titr" panose="00000700000000000000" pitchFamily="2" charset="-78"/>
              </a:rPr>
              <a:t>پارادوکس کاندورست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58550" cy="5334000"/>
          </a:xfrm>
        </p:spPr>
        <p:txBody>
          <a:bodyPr>
            <a:normAutofit fontScale="77500" lnSpcReduction="20000"/>
          </a:bodyPr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فرض کنید سه رای دهنده و سه انتخاب داریم </a:t>
            </a:r>
            <a:r>
              <a:rPr lang="en-US" dirty="0">
                <a:cs typeface="B Nazanin" panose="00000400000000000000" pitchFamily="2" charset="-78"/>
              </a:rPr>
              <a:t>x ، y ، z </a:t>
            </a:r>
            <a:r>
              <a:rPr lang="fa-IR" dirty="0">
                <a:cs typeface="B Nazanin" panose="00000400000000000000" pitchFamily="2" charset="-78"/>
              </a:rPr>
              <a:t>و ترجیحات این سه رای دهنده عبارتند از:</a:t>
            </a:r>
            <a:br>
              <a:rPr lang="fa-IR" dirty="0">
                <a:cs typeface="B Nazanin" panose="00000400000000000000" pitchFamily="2" charset="-78"/>
              </a:rPr>
            </a:br>
            <a:r>
              <a:rPr lang="fa-IR" dirty="0" smtClean="0">
                <a:cs typeface="B Nazanin" panose="00000400000000000000" pitchFamily="2" charset="-78"/>
              </a:rPr>
              <a:t>ترجیحات </a:t>
            </a:r>
            <a:r>
              <a:rPr lang="fa-IR" dirty="0">
                <a:cs typeface="B Nazanin" panose="00000400000000000000" pitchFamily="2" charset="-78"/>
              </a:rPr>
              <a:t>فرد </a:t>
            </a:r>
            <a:r>
              <a:rPr lang="fa-IR" dirty="0" smtClean="0">
                <a:cs typeface="B Nazanin" panose="00000400000000000000" pitchFamily="2" charset="-78"/>
              </a:rPr>
              <a:t>اول: </a:t>
            </a:r>
            <a:r>
              <a:rPr lang="en-US" dirty="0">
                <a:cs typeface="B Nazanin" panose="00000400000000000000" pitchFamily="2" charset="-78"/>
              </a:rPr>
              <a:t>x&gt; y&gt; z </a:t>
            </a:r>
            <a:r>
              <a:rPr lang="fa-IR" dirty="0">
                <a:cs typeface="B Nazanin" panose="00000400000000000000" pitchFamily="2" charset="-78"/>
              </a:rPr>
              <a:t/>
            </a:r>
            <a:br>
              <a:rPr lang="fa-IR" dirty="0">
                <a:cs typeface="B Nazanin" panose="00000400000000000000" pitchFamily="2" charset="-78"/>
              </a:rPr>
            </a:br>
            <a:r>
              <a:rPr lang="fa-IR" dirty="0" smtClean="0">
                <a:cs typeface="B Nazanin" panose="00000400000000000000" pitchFamily="2" charset="-78"/>
              </a:rPr>
              <a:t>ترجیحات </a:t>
            </a:r>
            <a:r>
              <a:rPr lang="fa-IR" dirty="0">
                <a:cs typeface="B Nazanin" panose="00000400000000000000" pitchFamily="2" charset="-78"/>
              </a:rPr>
              <a:t>فرد </a:t>
            </a:r>
            <a:r>
              <a:rPr lang="fa-IR" dirty="0" smtClean="0">
                <a:cs typeface="B Nazanin" panose="00000400000000000000" pitchFamily="2" charset="-78"/>
              </a:rPr>
              <a:t>دوم: </a:t>
            </a:r>
            <a:r>
              <a:rPr lang="en-US" dirty="0">
                <a:cs typeface="B Nazanin" panose="00000400000000000000" pitchFamily="2" charset="-78"/>
              </a:rPr>
              <a:t>y&gt; z&gt; x </a:t>
            </a:r>
            <a:r>
              <a:rPr lang="fa-IR" dirty="0">
                <a:cs typeface="B Nazanin" panose="00000400000000000000" pitchFamily="2" charset="-78"/>
              </a:rPr>
              <a:t/>
            </a:r>
            <a:br>
              <a:rPr lang="fa-IR" dirty="0">
                <a:cs typeface="B Nazanin" panose="00000400000000000000" pitchFamily="2" charset="-78"/>
              </a:rPr>
            </a:br>
            <a:r>
              <a:rPr lang="fa-IR" dirty="0" smtClean="0">
                <a:cs typeface="B Nazanin" panose="00000400000000000000" pitchFamily="2" charset="-78"/>
              </a:rPr>
              <a:t>ترجیحات </a:t>
            </a:r>
            <a:r>
              <a:rPr lang="fa-IR" dirty="0">
                <a:cs typeface="B Nazanin" panose="00000400000000000000" pitchFamily="2" charset="-78"/>
              </a:rPr>
              <a:t>فرد </a:t>
            </a:r>
            <a:r>
              <a:rPr lang="fa-IR" dirty="0" smtClean="0">
                <a:cs typeface="B Nazanin" panose="00000400000000000000" pitchFamily="2" charset="-78"/>
              </a:rPr>
              <a:t>سوم: </a:t>
            </a:r>
            <a:r>
              <a:rPr lang="en-US" dirty="0">
                <a:cs typeface="B Nazanin" panose="00000400000000000000" pitchFamily="2" charset="-78"/>
              </a:rPr>
              <a:t>z&gt; x&gt; y </a:t>
            </a:r>
            <a:r>
              <a:rPr lang="fa-IR" dirty="0">
                <a:cs typeface="B Nazanin" panose="00000400000000000000" pitchFamily="2" charset="-78"/>
              </a:rPr>
              <a:t/>
            </a:r>
            <a:br>
              <a:rPr lang="fa-IR" dirty="0">
                <a:cs typeface="B Nazanin" panose="00000400000000000000" pitchFamily="2" charset="-78"/>
              </a:rPr>
            </a:br>
            <a:endParaRPr lang="fa-IR" dirty="0">
              <a:cs typeface="B Nazanin" panose="00000400000000000000" pitchFamily="2" charset="-78"/>
            </a:endParaRP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نتیجه </a:t>
            </a:r>
            <a:r>
              <a:rPr lang="fa-IR" dirty="0">
                <a:cs typeface="B Nazanin" panose="00000400000000000000" pitchFamily="2" charset="-78"/>
              </a:rPr>
              <a:t>رای گیری بر مبنای رای اکثریت می‌گوید که </a:t>
            </a:r>
            <a:r>
              <a:rPr lang="en-US" dirty="0" smtClean="0">
                <a:cs typeface="B Nazanin" panose="00000400000000000000" pitchFamily="2" charset="-78"/>
              </a:rPr>
              <a:t>X </a:t>
            </a:r>
            <a:r>
              <a:rPr lang="fa-IR" dirty="0" smtClean="0">
                <a:cs typeface="B Nazanin" panose="00000400000000000000" pitchFamily="2" charset="-78"/>
              </a:rPr>
              <a:t> باید </a:t>
            </a:r>
            <a:r>
              <a:rPr lang="fa-IR" dirty="0">
                <a:cs typeface="B Nazanin" panose="00000400000000000000" pitchFamily="2" charset="-78"/>
              </a:rPr>
              <a:t>به طور جمعی بر </a:t>
            </a:r>
            <a:r>
              <a:rPr lang="en-US" dirty="0" smtClean="0">
                <a:cs typeface="B Nazanin" panose="00000400000000000000" pitchFamily="2" charset="-78"/>
              </a:rPr>
              <a:t>Y</a:t>
            </a:r>
            <a:r>
              <a:rPr lang="fa-IR" dirty="0" smtClean="0">
                <a:cs typeface="B Nazanin" panose="00000400000000000000" pitchFamily="2" charset="-78"/>
              </a:rPr>
              <a:t> </a:t>
            </a:r>
            <a:r>
              <a:rPr lang="en-US" dirty="0" smtClean="0">
                <a:cs typeface="B Nazanin" panose="00000400000000000000" pitchFamily="2" charset="-78"/>
              </a:rPr>
              <a:t> </a:t>
            </a:r>
            <a:r>
              <a:rPr lang="fa-IR" dirty="0">
                <a:cs typeface="B Nazanin" panose="00000400000000000000" pitchFamily="2" charset="-78"/>
              </a:rPr>
              <a:t>ترجیح داده </a:t>
            </a:r>
            <a:r>
              <a:rPr lang="fa-IR" dirty="0" smtClean="0">
                <a:cs typeface="B Nazanin" panose="00000400000000000000" pitchFamily="2" charset="-78"/>
              </a:rPr>
              <a:t>شود (</a:t>
            </a:r>
            <a:r>
              <a:rPr lang="fa-IR" dirty="0">
                <a:cs typeface="B Nazanin" panose="00000400000000000000" pitchFamily="2" charset="-78"/>
              </a:rPr>
              <a:t>با دو رای از سه رای) </a:t>
            </a:r>
            <a:endParaRPr lang="fa-IR" dirty="0" smtClean="0">
              <a:cs typeface="B Nazanin" panose="00000400000000000000" pitchFamily="2" charset="-78"/>
            </a:endParaRPr>
          </a:p>
          <a:p>
            <a:pPr algn="r" rtl="1"/>
            <a:r>
              <a:rPr lang="en-US" dirty="0" smtClean="0">
                <a:cs typeface="B Nazanin" panose="00000400000000000000" pitchFamily="2" charset="-78"/>
              </a:rPr>
              <a:t>Y</a:t>
            </a:r>
            <a:r>
              <a:rPr lang="fa-IR" dirty="0" smtClean="0">
                <a:cs typeface="B Nazanin" panose="00000400000000000000" pitchFamily="2" charset="-78"/>
              </a:rPr>
              <a:t> </a:t>
            </a:r>
            <a:r>
              <a:rPr lang="en-US" dirty="0" smtClean="0">
                <a:cs typeface="B Nazanin" panose="00000400000000000000" pitchFamily="2" charset="-78"/>
              </a:rPr>
              <a:t> </a:t>
            </a:r>
            <a:r>
              <a:rPr lang="fa-IR" dirty="0">
                <a:cs typeface="B Nazanin" panose="00000400000000000000" pitchFamily="2" charset="-78"/>
              </a:rPr>
              <a:t>باید به طور جمعی بر </a:t>
            </a:r>
            <a:r>
              <a:rPr lang="en-US" dirty="0">
                <a:cs typeface="B Nazanin" panose="00000400000000000000" pitchFamily="2" charset="-78"/>
              </a:rPr>
              <a:t>Z </a:t>
            </a:r>
            <a:r>
              <a:rPr lang="fa-IR" dirty="0" smtClean="0">
                <a:cs typeface="B Nazanin" panose="00000400000000000000" pitchFamily="2" charset="-78"/>
              </a:rPr>
              <a:t> ترجیح </a:t>
            </a:r>
            <a:r>
              <a:rPr lang="fa-IR" dirty="0">
                <a:cs typeface="B Nazanin" panose="00000400000000000000" pitchFamily="2" charset="-78"/>
              </a:rPr>
              <a:t>داده </a:t>
            </a:r>
            <a:r>
              <a:rPr lang="fa-IR" dirty="0" smtClean="0">
                <a:cs typeface="B Nazanin" panose="00000400000000000000" pitchFamily="2" charset="-78"/>
              </a:rPr>
              <a:t>شود (</a:t>
            </a:r>
            <a:r>
              <a:rPr lang="fa-IR" dirty="0">
                <a:cs typeface="B Nazanin" panose="00000400000000000000" pitchFamily="2" charset="-78"/>
              </a:rPr>
              <a:t>مانند قبل با دو رای از سه رای). </a:t>
            </a:r>
            <a:endParaRPr lang="fa-IR" dirty="0" smtClean="0">
              <a:cs typeface="B Nazanin" panose="00000400000000000000" pitchFamily="2" charset="-78"/>
            </a:endParaRPr>
          </a:p>
          <a:p>
            <a:pPr algn="r" rtl="1"/>
            <a:r>
              <a:rPr lang="en-US" dirty="0" smtClean="0">
                <a:cs typeface="B Nazanin" panose="00000400000000000000" pitchFamily="2" charset="-78"/>
              </a:rPr>
              <a:t>Z</a:t>
            </a:r>
            <a:r>
              <a:rPr lang="fa-IR" dirty="0" smtClean="0">
                <a:cs typeface="B Nazanin" panose="00000400000000000000" pitchFamily="2" charset="-78"/>
              </a:rPr>
              <a:t> نیز باید </a:t>
            </a:r>
            <a:r>
              <a:rPr lang="fa-IR" dirty="0">
                <a:cs typeface="B Nazanin" panose="00000400000000000000" pitchFamily="2" charset="-78"/>
              </a:rPr>
              <a:t>به طور جمعی بر </a:t>
            </a:r>
            <a:r>
              <a:rPr lang="en-US" dirty="0" smtClean="0">
                <a:cs typeface="B Nazanin" panose="00000400000000000000" pitchFamily="2" charset="-78"/>
              </a:rPr>
              <a:t>X </a:t>
            </a:r>
            <a:r>
              <a:rPr lang="fa-IR" dirty="0" smtClean="0">
                <a:cs typeface="B Nazanin" panose="00000400000000000000" pitchFamily="2" charset="-78"/>
              </a:rPr>
              <a:t> </a:t>
            </a:r>
            <a:r>
              <a:rPr lang="fa-IR" dirty="0">
                <a:cs typeface="B Nazanin" panose="00000400000000000000" pitchFamily="2" charset="-78"/>
              </a:rPr>
              <a:t>ترجیح داده شود (مانند قبل با دو رای از سه رای). 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طبق </a:t>
            </a:r>
            <a:r>
              <a:rPr lang="fa-IR" dirty="0">
                <a:cs typeface="B Nazanin" panose="00000400000000000000" pitchFamily="2" charset="-78"/>
              </a:rPr>
              <a:t>فرض "انتقال پذیری" می توان نتیجه گرفت که در حالت </a:t>
            </a:r>
            <a:r>
              <a:rPr lang="fa-IR" dirty="0" smtClean="0">
                <a:cs typeface="B Nazanin" panose="00000400000000000000" pitchFamily="2" charset="-78"/>
              </a:rPr>
              <a:t>جمعی اگر </a:t>
            </a:r>
            <a:r>
              <a:rPr lang="en-US" dirty="0" smtClean="0">
                <a:cs typeface="B Nazanin" panose="00000400000000000000" pitchFamily="2" charset="-78"/>
              </a:rPr>
              <a:t>X</a:t>
            </a:r>
            <a:r>
              <a:rPr lang="fa-IR" dirty="0" smtClean="0">
                <a:cs typeface="B Nazanin" panose="00000400000000000000" pitchFamily="2" charset="-78"/>
              </a:rPr>
              <a:t> </a:t>
            </a:r>
            <a:r>
              <a:rPr lang="en-US" dirty="0" smtClean="0">
                <a:cs typeface="B Nazanin" panose="00000400000000000000" pitchFamily="2" charset="-78"/>
              </a:rPr>
              <a:t> </a:t>
            </a:r>
            <a:r>
              <a:rPr lang="fa-IR" dirty="0">
                <a:cs typeface="B Nazanin" panose="00000400000000000000" pitchFamily="2" charset="-78"/>
              </a:rPr>
              <a:t>بر </a:t>
            </a:r>
            <a:r>
              <a:rPr lang="en-US" dirty="0" smtClean="0">
                <a:cs typeface="B Nazanin" panose="00000400000000000000" pitchFamily="2" charset="-78"/>
              </a:rPr>
              <a:t>Y</a:t>
            </a:r>
            <a:r>
              <a:rPr lang="fa-IR" dirty="0" smtClean="0">
                <a:cs typeface="B Nazanin" panose="00000400000000000000" pitchFamily="2" charset="-78"/>
              </a:rPr>
              <a:t>و </a:t>
            </a:r>
            <a:r>
              <a:rPr lang="en-US" dirty="0" smtClean="0">
                <a:cs typeface="B Nazanin" panose="00000400000000000000" pitchFamily="2" charset="-78"/>
              </a:rPr>
              <a:t>Y</a:t>
            </a:r>
            <a:r>
              <a:rPr lang="fa-IR" dirty="0" smtClean="0">
                <a:cs typeface="B Nazanin" panose="00000400000000000000" pitchFamily="2" charset="-78"/>
              </a:rPr>
              <a:t> </a:t>
            </a:r>
            <a:r>
              <a:rPr lang="en-US" dirty="0" smtClean="0">
                <a:cs typeface="B Nazanin" panose="00000400000000000000" pitchFamily="2" charset="-78"/>
              </a:rPr>
              <a:t> </a:t>
            </a:r>
            <a:r>
              <a:rPr lang="fa-IR" dirty="0">
                <a:cs typeface="B Nazanin" panose="00000400000000000000" pitchFamily="2" charset="-78"/>
              </a:rPr>
              <a:t>بر </a:t>
            </a:r>
            <a:r>
              <a:rPr lang="en-US" dirty="0">
                <a:cs typeface="B Nazanin" panose="00000400000000000000" pitchFamily="2" charset="-78"/>
              </a:rPr>
              <a:t>Z </a:t>
            </a:r>
            <a:r>
              <a:rPr lang="fa-IR" dirty="0">
                <a:cs typeface="B Nazanin" panose="00000400000000000000" pitchFamily="2" charset="-78"/>
              </a:rPr>
              <a:t>ت</a:t>
            </a:r>
            <a:r>
              <a:rPr lang="fa-IR" dirty="0" smtClean="0">
                <a:cs typeface="B Nazanin" panose="00000400000000000000" pitchFamily="2" charset="-78"/>
              </a:rPr>
              <a:t>رجیح </a:t>
            </a:r>
            <a:r>
              <a:rPr lang="fa-IR" dirty="0">
                <a:cs typeface="B Nazanin" panose="00000400000000000000" pitchFamily="2" charset="-78"/>
              </a:rPr>
              <a:t>دارد بنابراین </a:t>
            </a:r>
            <a:r>
              <a:rPr lang="en-US" dirty="0" smtClean="0">
                <a:cs typeface="B Nazanin" panose="00000400000000000000" pitchFamily="2" charset="-78"/>
              </a:rPr>
              <a:t>X </a:t>
            </a:r>
            <a:r>
              <a:rPr lang="fa-IR" dirty="0" smtClean="0">
                <a:cs typeface="B Nazanin" panose="00000400000000000000" pitchFamily="2" charset="-78"/>
              </a:rPr>
              <a:t> هم </a:t>
            </a:r>
            <a:r>
              <a:rPr lang="fa-IR" dirty="0">
                <a:cs typeface="B Nazanin" panose="00000400000000000000" pitchFamily="2" charset="-78"/>
              </a:rPr>
              <a:t>باید بر </a:t>
            </a:r>
            <a:r>
              <a:rPr lang="en-US" dirty="0">
                <a:cs typeface="B Nazanin" panose="00000400000000000000" pitchFamily="2" charset="-78"/>
              </a:rPr>
              <a:t>Z </a:t>
            </a:r>
            <a:r>
              <a:rPr lang="fa-IR" dirty="0" smtClean="0">
                <a:cs typeface="B Nazanin" panose="00000400000000000000" pitchFamily="2" charset="-78"/>
              </a:rPr>
              <a:t> مرجح </a:t>
            </a:r>
            <a:r>
              <a:rPr lang="fa-IR" dirty="0">
                <a:cs typeface="B Nazanin" panose="00000400000000000000" pitchFamily="2" charset="-78"/>
              </a:rPr>
              <a:t>باشد. در حالی که طبق ترجیحات تعیین شده </a:t>
            </a:r>
            <a:r>
              <a:rPr lang="en-US" dirty="0">
                <a:cs typeface="B Nazanin" panose="00000400000000000000" pitchFamily="2" charset="-78"/>
              </a:rPr>
              <a:t>Z </a:t>
            </a:r>
            <a:r>
              <a:rPr lang="fa-IR" dirty="0" smtClean="0">
                <a:cs typeface="B Nazanin" panose="00000400000000000000" pitchFamily="2" charset="-78"/>
              </a:rPr>
              <a:t> بر </a:t>
            </a:r>
            <a:r>
              <a:rPr lang="en-US" dirty="0">
                <a:cs typeface="B Nazanin" panose="00000400000000000000" pitchFamily="2" charset="-78"/>
              </a:rPr>
              <a:t>X </a:t>
            </a:r>
            <a:r>
              <a:rPr lang="fa-IR" dirty="0">
                <a:cs typeface="B Nazanin" panose="00000400000000000000" pitchFamily="2" charset="-78"/>
              </a:rPr>
              <a:t>ترجیح داده می شود.که این با نتیجه ای که از "انتقال پذیری" گرفتیم در تناقض است.</a:t>
            </a:r>
          </a:p>
          <a:p>
            <a:pPr algn="r" rtl="1"/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9991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799" y="76200"/>
            <a:ext cx="6248401" cy="762000"/>
          </a:xfrm>
        </p:spPr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نظریه عدم امکان ارو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مشخصات مطلوب یک سیستم رای گیری</a:t>
            </a:r>
          </a:p>
          <a:p>
            <a:pPr marL="914400" lvl="1" indent="-457200" algn="r" rtl="1">
              <a:buFont typeface="+mj-lt"/>
              <a:buAutoNum type="arabicPeriod"/>
            </a:pPr>
            <a:r>
              <a:rPr lang="fa-IR" dirty="0" smtClean="0">
                <a:cs typeface="B Nazanin" panose="00000400000000000000" pitchFamily="2" charset="-78"/>
              </a:rPr>
              <a:t>اگر </a:t>
            </a:r>
            <a:r>
              <a:rPr lang="fa-IR" dirty="0">
                <a:cs typeface="B Nazanin" panose="00000400000000000000" pitchFamily="2" charset="-78"/>
              </a:rPr>
              <a:t>هر رای دهنده </a:t>
            </a:r>
            <a:r>
              <a:rPr lang="en-US" dirty="0">
                <a:cs typeface="B Nazanin" panose="00000400000000000000" pitchFamily="2" charset="-78"/>
              </a:rPr>
              <a:t>x</a:t>
            </a:r>
            <a:r>
              <a:rPr lang="fa-IR" dirty="0">
                <a:cs typeface="B Nazanin" panose="00000400000000000000" pitchFamily="2" charset="-78"/>
              </a:rPr>
              <a:t>را به </a:t>
            </a:r>
            <a:r>
              <a:rPr lang="en-US" dirty="0">
                <a:cs typeface="B Nazanin" panose="00000400000000000000" pitchFamily="2" charset="-78"/>
              </a:rPr>
              <a:t>y </a:t>
            </a:r>
            <a:r>
              <a:rPr lang="fa-IR" dirty="0" smtClean="0">
                <a:cs typeface="B Nazanin" panose="00000400000000000000" pitchFamily="2" charset="-78"/>
              </a:rPr>
              <a:t> ترجیح </a:t>
            </a:r>
            <a:r>
              <a:rPr lang="fa-IR" dirty="0">
                <a:cs typeface="B Nazanin" panose="00000400000000000000" pitchFamily="2" charset="-78"/>
              </a:rPr>
              <a:t>دهد، آنگاه گروه </a:t>
            </a:r>
            <a:r>
              <a:rPr lang="en-US" dirty="0">
                <a:cs typeface="B Nazanin" panose="00000400000000000000" pitchFamily="2" charset="-78"/>
              </a:rPr>
              <a:t>x </a:t>
            </a:r>
            <a:r>
              <a:rPr lang="fa-IR" dirty="0">
                <a:cs typeface="B Nazanin" panose="00000400000000000000" pitchFamily="2" charset="-78"/>
              </a:rPr>
              <a:t>را به ترجیح دهد. </a:t>
            </a:r>
            <a:endParaRPr lang="fa-IR" dirty="0" smtClean="0">
              <a:cs typeface="B Nazanin" panose="00000400000000000000" pitchFamily="2" charset="-78"/>
            </a:endParaRPr>
          </a:p>
          <a:p>
            <a:pPr marL="914400" lvl="1" indent="-457200" algn="r" rtl="1">
              <a:buFont typeface="+mj-lt"/>
              <a:buAutoNum type="arabicPeriod"/>
            </a:pPr>
            <a:r>
              <a:rPr lang="fa-IR" dirty="0" smtClean="0">
                <a:cs typeface="B Nazanin" panose="00000400000000000000" pitchFamily="2" charset="-78"/>
              </a:rPr>
              <a:t>اگر </a:t>
            </a:r>
            <a:r>
              <a:rPr lang="fa-IR" dirty="0">
                <a:cs typeface="B Nazanin" panose="00000400000000000000" pitchFamily="2" charset="-78"/>
              </a:rPr>
              <a:t>ترجیحات هر رای دهنده بین </a:t>
            </a:r>
            <a:r>
              <a:rPr lang="en-US" dirty="0" smtClean="0">
                <a:cs typeface="B Nazanin" panose="00000400000000000000" pitchFamily="2" charset="-78"/>
              </a:rPr>
              <a:t>X </a:t>
            </a:r>
            <a:r>
              <a:rPr lang="fa-IR" dirty="0" smtClean="0">
                <a:cs typeface="B Nazanin" panose="00000400000000000000" pitchFamily="2" charset="-78"/>
              </a:rPr>
              <a:t> و </a:t>
            </a:r>
            <a:r>
              <a:rPr lang="en-US" dirty="0">
                <a:cs typeface="B Nazanin" panose="00000400000000000000" pitchFamily="2" charset="-78"/>
              </a:rPr>
              <a:t>Y </a:t>
            </a:r>
            <a:r>
              <a:rPr lang="fa-IR" dirty="0" smtClean="0">
                <a:cs typeface="B Nazanin" panose="00000400000000000000" pitchFamily="2" charset="-78"/>
              </a:rPr>
              <a:t> با </a:t>
            </a:r>
            <a:r>
              <a:rPr lang="fa-IR" dirty="0">
                <a:cs typeface="B Nazanin" panose="00000400000000000000" pitchFamily="2" charset="-78"/>
              </a:rPr>
              <a:t>وارد شدن </a:t>
            </a:r>
            <a:r>
              <a:rPr lang="en-US" dirty="0">
                <a:cs typeface="B Nazanin" panose="00000400000000000000" pitchFamily="2" charset="-78"/>
              </a:rPr>
              <a:t>Z </a:t>
            </a:r>
            <a:r>
              <a:rPr lang="fa-IR" dirty="0" smtClean="0">
                <a:cs typeface="B Nazanin" panose="00000400000000000000" pitchFamily="2" charset="-78"/>
              </a:rPr>
              <a:t> تغییر </a:t>
            </a:r>
            <a:r>
              <a:rPr lang="fa-IR" dirty="0">
                <a:cs typeface="B Nazanin" panose="00000400000000000000" pitchFamily="2" charset="-78"/>
              </a:rPr>
              <a:t>نکند ترجیحات گروه نیز بین </a:t>
            </a:r>
            <a:r>
              <a:rPr lang="en-US" dirty="0">
                <a:cs typeface="B Nazanin" panose="00000400000000000000" pitchFamily="2" charset="-78"/>
              </a:rPr>
              <a:t>X </a:t>
            </a:r>
            <a:r>
              <a:rPr lang="fa-IR" dirty="0" smtClean="0">
                <a:cs typeface="B Nazanin" panose="00000400000000000000" pitchFamily="2" charset="-78"/>
              </a:rPr>
              <a:t> و </a:t>
            </a:r>
            <a:r>
              <a:rPr lang="en-US" dirty="0">
                <a:cs typeface="B Nazanin" panose="00000400000000000000" pitchFamily="2" charset="-78"/>
              </a:rPr>
              <a:t>Y </a:t>
            </a:r>
            <a:r>
              <a:rPr lang="fa-IR" dirty="0" smtClean="0">
                <a:cs typeface="B Nazanin" panose="00000400000000000000" pitchFamily="2" charset="-78"/>
              </a:rPr>
              <a:t> با </a:t>
            </a:r>
            <a:r>
              <a:rPr lang="fa-IR" dirty="0">
                <a:cs typeface="B Nazanin" panose="00000400000000000000" pitchFamily="2" charset="-78"/>
              </a:rPr>
              <a:t>وارد شدن </a:t>
            </a:r>
            <a:r>
              <a:rPr lang="en-US" dirty="0">
                <a:cs typeface="B Nazanin" panose="00000400000000000000" pitchFamily="2" charset="-78"/>
              </a:rPr>
              <a:t>Z </a:t>
            </a:r>
            <a:r>
              <a:rPr lang="fa-IR" dirty="0" smtClean="0">
                <a:cs typeface="B Nazanin" panose="00000400000000000000" pitchFamily="2" charset="-78"/>
              </a:rPr>
              <a:t> ثابت </a:t>
            </a:r>
            <a:r>
              <a:rPr lang="fa-IR" dirty="0">
                <a:cs typeface="B Nazanin" panose="00000400000000000000" pitchFamily="2" charset="-78"/>
              </a:rPr>
              <a:t>بماند. </a:t>
            </a:r>
            <a:endParaRPr lang="fa-IR" dirty="0" smtClean="0">
              <a:cs typeface="B Nazanin" panose="00000400000000000000" pitchFamily="2" charset="-78"/>
            </a:endParaRPr>
          </a:p>
          <a:p>
            <a:pPr marL="914400" lvl="1" indent="-457200" algn="r" rtl="1">
              <a:buFont typeface="+mj-lt"/>
              <a:buAutoNum type="arabicPeriod"/>
            </a:pPr>
            <a:r>
              <a:rPr lang="fa-IR" dirty="0" smtClean="0">
                <a:cs typeface="B Nazanin" panose="00000400000000000000" pitchFamily="2" charset="-78"/>
              </a:rPr>
              <a:t>هیچ </a:t>
            </a:r>
            <a:r>
              <a:rPr lang="fa-IR" dirty="0">
                <a:cs typeface="B Nazanin" panose="00000400000000000000" pitchFamily="2" charset="-78"/>
              </a:rPr>
              <a:t>رای دهنده‌ای قدرت تعیین کردن ترجیحات گروه را نداشته باشد</a:t>
            </a:r>
            <a:r>
              <a:rPr lang="fa-IR" dirty="0" smtClean="0">
                <a:cs typeface="B Nazanin" panose="00000400000000000000" pitchFamily="2" charset="-78"/>
              </a:rPr>
              <a:t>.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فرض کنید تعداد </a:t>
            </a:r>
            <a:r>
              <a:rPr lang="fa-IR" dirty="0" smtClean="0">
                <a:cs typeface="B Nazanin" panose="00000400000000000000" pitchFamily="2" charset="-78"/>
              </a:rPr>
              <a:t>کاندیداها حداقل </a:t>
            </a:r>
            <a:r>
              <a:rPr lang="fa-IR" dirty="0">
                <a:cs typeface="B Nazanin" panose="00000400000000000000" pitchFamily="2" charset="-78"/>
              </a:rPr>
              <a:t>۳تا </a:t>
            </a:r>
            <a:r>
              <a:rPr lang="fa-IR" dirty="0" smtClean="0">
                <a:cs typeface="B Nazanin" panose="00000400000000000000" pitchFamily="2" charset="-78"/>
              </a:rPr>
              <a:t>باشد، </a:t>
            </a:r>
            <a:r>
              <a:rPr lang="fa-IR" dirty="0">
                <a:cs typeface="B Nazanin" panose="00000400000000000000" pitchFamily="2" charset="-78"/>
              </a:rPr>
              <a:t>آنگاه هر تابع </a:t>
            </a:r>
            <a:r>
              <a:rPr lang="fa-IR" dirty="0" smtClean="0">
                <a:cs typeface="B Nazanin" panose="00000400000000000000" pitchFamily="2" charset="-78"/>
              </a:rPr>
              <a:t>جمع کننده </a:t>
            </a:r>
            <a:r>
              <a:rPr lang="fa-IR" dirty="0">
                <a:cs typeface="B Nazanin" panose="00000400000000000000" pitchFamily="2" charset="-78"/>
              </a:rPr>
              <a:t>رفاه اجتماعی </a:t>
            </a:r>
            <a:r>
              <a:rPr lang="fa-IR" dirty="0" smtClean="0">
                <a:cs typeface="B Nazanin" panose="00000400000000000000" pitchFamily="2" charset="-78"/>
              </a:rPr>
              <a:t>که در آن شروط </a:t>
            </a:r>
            <a:r>
              <a:rPr lang="fa-IR" dirty="0">
                <a:cs typeface="B Nazanin" panose="00000400000000000000" pitchFamily="2" charset="-78"/>
              </a:rPr>
              <a:t>1 و 2 </a:t>
            </a:r>
            <a:r>
              <a:rPr lang="fa-IR" dirty="0" smtClean="0">
                <a:cs typeface="B Nazanin" panose="00000400000000000000" pitchFamily="2" charset="-78"/>
              </a:rPr>
              <a:t>برقرار باشد حتما </a:t>
            </a:r>
            <a:r>
              <a:rPr lang="fa-IR" dirty="0">
                <a:cs typeface="B Nazanin" panose="00000400000000000000" pitchFamily="2" charset="-78"/>
              </a:rPr>
              <a:t>دیکتاتوری خواهد </a:t>
            </a:r>
            <a:r>
              <a:rPr lang="fa-IR" dirty="0" smtClean="0">
                <a:cs typeface="B Nazanin" panose="00000400000000000000" pitchFamily="2" charset="-78"/>
              </a:rPr>
              <a:t>بود. یعنی </a:t>
            </a:r>
            <a:r>
              <a:rPr lang="fa-IR" dirty="0">
                <a:cs typeface="B Nazanin" panose="00000400000000000000" pitchFamily="2" charset="-78"/>
              </a:rPr>
              <a:t>یک فرد </a:t>
            </a:r>
            <a:r>
              <a:rPr lang="en-US" dirty="0">
                <a:cs typeface="B Nazanin" panose="00000400000000000000" pitchFamily="2" charset="-78"/>
              </a:rPr>
              <a:t>h </a:t>
            </a:r>
            <a:r>
              <a:rPr lang="fa-IR" dirty="0" smtClean="0">
                <a:cs typeface="B Nazanin" panose="00000400000000000000" pitchFamily="2" charset="-78"/>
              </a:rPr>
              <a:t> وجود </a:t>
            </a:r>
            <a:r>
              <a:rPr lang="fa-IR" dirty="0">
                <a:cs typeface="B Nazanin" panose="00000400000000000000" pitchFamily="2" charset="-78"/>
              </a:rPr>
              <a:t>دارد که اگر برای هر {</a:t>
            </a:r>
            <a:r>
              <a:rPr lang="en-US" dirty="0">
                <a:cs typeface="B Nazanin" panose="00000400000000000000" pitchFamily="2" charset="-78"/>
              </a:rPr>
              <a:t>x&gt; y ، x ⊂ {</a:t>
            </a:r>
            <a:r>
              <a:rPr lang="en-US" dirty="0" err="1">
                <a:cs typeface="B Nazanin" panose="00000400000000000000" pitchFamily="2" charset="-78"/>
              </a:rPr>
              <a:t>x،y</a:t>
            </a:r>
            <a:r>
              <a:rPr lang="en-US" dirty="0">
                <a:cs typeface="B Nazanin" panose="00000400000000000000" pitchFamily="2" charset="-78"/>
              </a:rPr>
              <a:t> </a:t>
            </a:r>
            <a:r>
              <a:rPr lang="fa-IR" dirty="0" smtClean="0">
                <a:cs typeface="B Nazanin" panose="00000400000000000000" pitchFamily="2" charset="-78"/>
              </a:rPr>
              <a:t> او</a:t>
            </a:r>
            <a:r>
              <a:rPr lang="en-US" dirty="0" smtClean="0">
                <a:cs typeface="B Nazanin" panose="00000400000000000000" pitchFamily="2" charset="-78"/>
              </a:rPr>
              <a:t>x </a:t>
            </a:r>
            <a:r>
              <a:rPr lang="fa-IR" dirty="0" smtClean="0">
                <a:cs typeface="B Nazanin" panose="00000400000000000000" pitchFamily="2" charset="-78"/>
              </a:rPr>
              <a:t> را </a:t>
            </a:r>
            <a:r>
              <a:rPr lang="fa-IR" dirty="0">
                <a:cs typeface="B Nazanin" panose="00000400000000000000" pitchFamily="2" charset="-78"/>
              </a:rPr>
              <a:t>بر </a:t>
            </a:r>
            <a:r>
              <a:rPr lang="en-US" dirty="0" smtClean="0">
                <a:cs typeface="B Nazanin" panose="00000400000000000000" pitchFamily="2" charset="-78"/>
              </a:rPr>
              <a:t>y </a:t>
            </a:r>
            <a:r>
              <a:rPr lang="fa-IR" dirty="0" smtClean="0">
                <a:cs typeface="B Nazanin" panose="00000400000000000000" pitchFamily="2" charset="-78"/>
              </a:rPr>
              <a:t> ترجیح </a:t>
            </a:r>
            <a:r>
              <a:rPr lang="fa-IR" dirty="0">
                <a:cs typeface="B Nazanin" panose="00000400000000000000" pitchFamily="2" charset="-78"/>
              </a:rPr>
              <a:t>دهد، آنگاه </a:t>
            </a:r>
            <a:r>
              <a:rPr lang="en-US" dirty="0">
                <a:cs typeface="B Nazanin" panose="00000400000000000000" pitchFamily="2" charset="-78"/>
              </a:rPr>
              <a:t>x </a:t>
            </a:r>
            <a:r>
              <a:rPr lang="fa-IR" dirty="0" smtClean="0">
                <a:cs typeface="B Nazanin" panose="00000400000000000000" pitchFamily="2" charset="-78"/>
              </a:rPr>
              <a:t> نیز </a:t>
            </a:r>
            <a:r>
              <a:rPr lang="fa-IR" dirty="0">
                <a:cs typeface="B Nazanin" panose="00000400000000000000" pitchFamily="2" charset="-78"/>
              </a:rPr>
              <a:t>به طور اجتماعی بر </a:t>
            </a:r>
            <a:r>
              <a:rPr lang="en-US" dirty="0">
                <a:cs typeface="B Nazanin" panose="00000400000000000000" pitchFamily="2" charset="-78"/>
              </a:rPr>
              <a:t>y </a:t>
            </a:r>
            <a:r>
              <a:rPr lang="fa-IR" dirty="0" smtClean="0">
                <a:cs typeface="B Nazanin" panose="00000400000000000000" pitchFamily="2" charset="-78"/>
              </a:rPr>
              <a:t> ترجیح </a:t>
            </a:r>
            <a:r>
              <a:rPr lang="fa-IR" dirty="0">
                <a:cs typeface="B Nazanin" panose="00000400000000000000" pitchFamily="2" charset="-78"/>
              </a:rPr>
              <a:t>دارد.</a:t>
            </a:r>
          </a:p>
          <a:p>
            <a:pPr algn="r" rtl="1"/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9460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799" y="76200"/>
            <a:ext cx="6553201" cy="762000"/>
          </a:xfrm>
        </p:spPr>
        <p:txBody>
          <a:bodyPr>
            <a:normAutofit/>
          </a:bodyPr>
          <a:lstStyle/>
          <a:p>
            <a:pPr algn="r" rtl="1"/>
            <a:r>
              <a:rPr lang="fa-IR" dirty="0">
                <a:cs typeface="B Titr" panose="00000700000000000000" pitchFamily="2" charset="-78"/>
              </a:rPr>
              <a:t>قضیه </a:t>
            </a:r>
            <a:r>
              <a:rPr lang="fa-IR" dirty="0" smtClean="0">
                <a:cs typeface="B Titr" panose="00000700000000000000" pitchFamily="2" charset="-78"/>
              </a:rPr>
              <a:t>گیبارد–ساترویت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هر تابع انتخاب اجتماعی </a:t>
            </a:r>
            <a:r>
              <a:rPr lang="en-US" dirty="0" smtClean="0">
                <a:cs typeface="B Nazanin" panose="00000400000000000000" pitchFamily="2" charset="-78"/>
              </a:rPr>
              <a:t>f</a:t>
            </a:r>
            <a:r>
              <a:rPr lang="fa-IR" dirty="0" smtClean="0">
                <a:cs typeface="B Nazanin" panose="00000400000000000000" pitchFamily="2" charset="-78"/>
              </a:rPr>
              <a:t> برای انتخاب یک کاندید از بین بیش از دو کاندیدا که مطابق با انگیزه باشد (نتیجه قابل دستکاری نباشد) و یکنواخت باشد، حتما دیکتاتوری خواهد بود.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لذا طبق قضایای فوق، نمی توان هیچ مکانیسم مناسبی طراحی کرد مگر این که عامل دیگری که مناسبات را به هم بزند وارد بازی نمود. 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9138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799" y="76200"/>
            <a:ext cx="6400801" cy="762000"/>
          </a:xfrm>
        </p:spPr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لم میرسون</a:t>
            </a:r>
            <a:endParaRPr lang="en-US" dirty="0">
              <a:cs typeface="B Titr" panose="00000700000000000000" pitchFamily="2" charset="-78"/>
            </a:endParaRPr>
          </a:p>
        </p:txBody>
      </p:sp>
      <p:pic>
        <p:nvPicPr>
          <p:cNvPr id="5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600"/>
            <a:ext cx="8763000" cy="10439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90600" y="1600200"/>
            <a:ext cx="7391400" cy="3639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solidFill>
                  <a:schemeClr val="bg1"/>
                </a:solidFill>
                <a:latin typeface="Comic Sans MS" pitchFamily="66" charset="0"/>
                <a:cs typeface="B Nazanin" panose="00000400000000000000" pitchFamily="2" charset="-78"/>
              </a:rPr>
              <a:t>فرض کنید محیط یک بعدی است:</a:t>
            </a:r>
            <a:endParaRPr lang="en-US" sz="2000" dirty="0" smtClean="0">
              <a:solidFill>
                <a:schemeClr val="bg1"/>
              </a:solidFill>
              <a:latin typeface="Chalkboard"/>
              <a:cs typeface="B Nazanin" panose="00000400000000000000" pitchFamily="2" charset="-78"/>
            </a:endParaRPr>
          </a:p>
          <a:p>
            <a:endParaRPr lang="en-US" sz="2000" dirty="0">
              <a:solidFill>
                <a:schemeClr val="bg1"/>
              </a:solidFill>
              <a:latin typeface="Chalkboard"/>
              <a:cs typeface="B Nazanin" panose="00000400000000000000" pitchFamily="2" charset="-78"/>
            </a:endParaRPr>
          </a:p>
          <a:p>
            <a:pPr marL="457200" indent="-457200" algn="r" rtl="1">
              <a:buAutoNum type="alphaLcParenBoth"/>
            </a:pPr>
            <a:r>
              <a:rPr lang="fa-IR" sz="2000" dirty="0" smtClean="0">
                <a:solidFill>
                  <a:schemeClr val="bg1"/>
                </a:solidFill>
                <a:latin typeface="Chalkboard"/>
                <a:cs typeface="B Nazanin" panose="00000400000000000000" pitchFamily="2" charset="-78"/>
              </a:rPr>
              <a:t>یک قانون تخصیص قابل پیاده سازی است اگر  و فقط  اگر یکنواخت باشد. </a:t>
            </a:r>
          </a:p>
          <a:p>
            <a:pPr marL="457200" indent="-457200" algn="r" rtl="1">
              <a:buAutoNum type="alphaLcParenBoth"/>
            </a:pPr>
            <a:endParaRPr lang="fa-IR" sz="2000" dirty="0">
              <a:solidFill>
                <a:schemeClr val="bg1"/>
              </a:solidFill>
              <a:latin typeface="Chalkboard"/>
              <a:cs typeface="B Nazanin" panose="00000400000000000000" pitchFamily="2" charset="-78"/>
            </a:endParaRPr>
          </a:p>
          <a:p>
            <a:pPr marL="457200" indent="-457200" algn="r" rtl="1">
              <a:buAutoNum type="alphaLcParenBoth"/>
            </a:pPr>
            <a:r>
              <a:rPr lang="fa-IR" sz="2000" dirty="0" smtClean="0">
                <a:solidFill>
                  <a:schemeClr val="bg1"/>
                </a:solidFill>
                <a:latin typeface="Chalkboard"/>
                <a:cs typeface="B Nazanin" panose="00000400000000000000" pitchFamily="2" charset="-78"/>
              </a:rPr>
              <a:t>اگر 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B Nazanin" panose="00000400000000000000" pitchFamily="2" charset="-78"/>
              </a:rPr>
              <a:t>x</a:t>
            </a:r>
            <a:r>
              <a:rPr lang="fa-IR" sz="2000" dirty="0" smtClean="0">
                <a:solidFill>
                  <a:schemeClr val="bg1"/>
                </a:solidFill>
                <a:latin typeface="Chalkboard"/>
                <a:cs typeface="B Nazanin" panose="00000400000000000000" pitchFamily="2" charset="-78"/>
              </a:rPr>
              <a:t> یکنواخت باشد، یک قانون پرداخت قیمت یکتا 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B Nazanin" panose="00000400000000000000" pitchFamily="2" charset="-78"/>
              </a:rPr>
              <a:t>p</a:t>
            </a:r>
            <a:r>
              <a:rPr lang="fa-IR" sz="2000" dirty="0" smtClean="0">
                <a:solidFill>
                  <a:schemeClr val="bg1"/>
                </a:solidFill>
                <a:latin typeface="Chalkboard"/>
                <a:cs typeface="B Nazanin" panose="00000400000000000000" pitchFamily="2" charset="-78"/>
              </a:rPr>
              <a:t> وجود دارد که مکانیسم پاکت در بسته ی 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B Nazanin" panose="00000400000000000000" pitchFamily="2" charset="-78"/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  <a:latin typeface="Chalkboard"/>
                <a:cs typeface="B Nazanin" panose="00000400000000000000" pitchFamily="2" charset="-78"/>
              </a:rPr>
              <a:t>x,p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B Nazanin" panose="00000400000000000000" pitchFamily="2" charset="-78"/>
              </a:rPr>
              <a:t>)</a:t>
            </a:r>
            <a:r>
              <a:rPr lang="fa-IR" sz="2000" dirty="0" smtClean="0">
                <a:solidFill>
                  <a:schemeClr val="bg1"/>
                </a:solidFill>
                <a:latin typeface="Chalkboard"/>
                <a:cs typeface="B Nazanin" panose="00000400000000000000" pitchFamily="2" charset="-78"/>
              </a:rPr>
              <a:t> در آن 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B Nazanin" panose="00000400000000000000" pitchFamily="2" charset="-78"/>
              </a:rPr>
              <a:t>DSIC</a:t>
            </a:r>
            <a:r>
              <a:rPr lang="fa-IR" sz="2000" dirty="0" smtClean="0">
                <a:solidFill>
                  <a:schemeClr val="bg1"/>
                </a:solidFill>
                <a:latin typeface="Chalkboard"/>
                <a:cs typeface="B Nazanin" panose="00000400000000000000" pitchFamily="2" charset="-78"/>
              </a:rPr>
              <a:t> خواهد بود. (البته با فرض نرمال سازی که اگر </a:t>
            </a:r>
            <a:r>
              <a:rPr lang="en-US" sz="2000" dirty="0">
                <a:solidFill>
                  <a:schemeClr val="bg1"/>
                </a:solidFill>
                <a:latin typeface="Chalkboard"/>
                <a:cs typeface="B Nazanin" panose="00000400000000000000" pitchFamily="2" charset="-78"/>
              </a:rPr>
              <a:t>b</a:t>
            </a:r>
            <a:r>
              <a:rPr lang="en-US" sz="2000" baseline="-25000" dirty="0">
                <a:solidFill>
                  <a:schemeClr val="bg1"/>
                </a:solidFill>
                <a:latin typeface="Chalkboard"/>
                <a:cs typeface="B Nazanin" panose="00000400000000000000" pitchFamily="2" charset="-78"/>
              </a:rPr>
              <a:t>i</a:t>
            </a:r>
            <a:r>
              <a:rPr lang="en-US" sz="2000" dirty="0">
                <a:solidFill>
                  <a:schemeClr val="bg1"/>
                </a:solidFill>
                <a:latin typeface="Chalkboard"/>
                <a:cs typeface="B Nazanin" panose="00000400000000000000" pitchFamily="2" charset="-78"/>
              </a:rPr>
              <a:t> = 0 </a:t>
            </a:r>
            <a:r>
              <a:rPr lang="fa-IR" sz="2000" dirty="0" smtClean="0">
                <a:solidFill>
                  <a:schemeClr val="bg1"/>
                </a:solidFill>
                <a:latin typeface="Chalkboard"/>
                <a:cs typeface="B Nazanin" panose="00000400000000000000" pitchFamily="2" charset="-78"/>
              </a:rPr>
              <a:t> باشد  </a:t>
            </a:r>
            <a:r>
              <a:rPr lang="en-US" sz="2000" dirty="0">
                <a:solidFill>
                  <a:schemeClr val="bg1"/>
                </a:solidFill>
                <a:latin typeface="Chalkboard"/>
                <a:cs typeface="B Nazanin" panose="00000400000000000000" pitchFamily="2" charset="-78"/>
              </a:rPr>
              <a:t>pi(b) = 0</a:t>
            </a:r>
            <a:r>
              <a:rPr lang="fa-IR" sz="2000" dirty="0" smtClean="0">
                <a:solidFill>
                  <a:schemeClr val="bg1"/>
                </a:solidFill>
                <a:latin typeface="Chalkboard"/>
                <a:cs typeface="B Nazanin" panose="00000400000000000000" pitchFamily="2" charset="-78"/>
              </a:rPr>
              <a:t> نیز باشد.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B Nazanin" panose="00000400000000000000" pitchFamily="2" charset="-78"/>
              </a:rPr>
              <a:t>(</a:t>
            </a:r>
            <a:r>
              <a:rPr lang="fa-IR" sz="2000" dirty="0" smtClean="0">
                <a:solidFill>
                  <a:schemeClr val="bg1"/>
                </a:solidFill>
                <a:latin typeface="Chalkboard"/>
                <a:cs typeface="B Nazanin" panose="00000400000000000000" pitchFamily="2" charset="-78"/>
              </a:rPr>
              <a:t> </a:t>
            </a:r>
          </a:p>
          <a:p>
            <a:pPr marL="457200" indent="-457200" algn="r" rtl="1">
              <a:buAutoNum type="alphaLcParenBoth"/>
            </a:pPr>
            <a:endParaRPr lang="fa-IR" sz="2000" dirty="0">
              <a:solidFill>
                <a:schemeClr val="bg1"/>
              </a:solidFill>
              <a:latin typeface="Chalkboard"/>
              <a:cs typeface="B Nazanin" panose="00000400000000000000" pitchFamily="2" charset="-78"/>
            </a:endParaRPr>
          </a:p>
          <a:p>
            <a:pPr marL="457200" indent="-457200" algn="r" rtl="1">
              <a:buAutoNum type="alphaLcParenBoth"/>
            </a:pPr>
            <a:r>
              <a:rPr lang="fa-IR" sz="2000" dirty="0" smtClean="0">
                <a:solidFill>
                  <a:schemeClr val="bg1"/>
                </a:solidFill>
                <a:latin typeface="Chalkboard"/>
                <a:cs typeface="B Nazanin" panose="00000400000000000000" pitchFamily="2" charset="-78"/>
              </a:rPr>
              <a:t>قانون پرداخت قیمت 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B Nazanin" panose="00000400000000000000" pitchFamily="2" charset="-78"/>
              </a:rPr>
              <a:t>p</a:t>
            </a:r>
            <a:r>
              <a:rPr lang="fa-IR" sz="2000" dirty="0" smtClean="0">
                <a:solidFill>
                  <a:schemeClr val="bg1"/>
                </a:solidFill>
                <a:latin typeface="Chalkboard"/>
                <a:cs typeface="B Nazanin" panose="00000400000000000000" pitchFamily="2" charset="-78"/>
              </a:rPr>
              <a:t> دارای یک فرمول صریح است. </a:t>
            </a:r>
          </a:p>
          <a:p>
            <a:endParaRPr lang="en-US" sz="2000" dirty="0">
              <a:solidFill>
                <a:schemeClr val="bg1"/>
              </a:solidFill>
              <a:latin typeface="Chalkboard"/>
              <a:cs typeface="B Nazanin" panose="00000400000000000000" pitchFamily="2" charset="-78"/>
            </a:endParaRPr>
          </a:p>
          <a:p>
            <a:pPr marL="0" lvl="1">
              <a:lnSpc>
                <a:spcPct val="120000"/>
              </a:lnSpc>
              <a:spcBef>
                <a:spcPts val="300"/>
              </a:spcBef>
            </a:pPr>
            <a:endParaRPr lang="en-US" sz="2000" dirty="0">
              <a:latin typeface="Comic Sans MS" pitchFamily="66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92564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799" y="76200"/>
            <a:ext cx="6513583" cy="762000"/>
          </a:xfrm>
        </p:spPr>
        <p:txBody>
          <a:bodyPr/>
          <a:lstStyle/>
          <a:p>
            <a:pPr algn="r" rtl="1"/>
            <a:r>
              <a:rPr lang="fa-IR" dirty="0">
                <a:ea typeface="ＭＳ ゴシック"/>
                <a:cs typeface="B Titr" panose="00000700000000000000" pitchFamily="2" charset="-78"/>
              </a:rPr>
              <a:t>مزایده  </a:t>
            </a:r>
            <a:r>
              <a:rPr lang="fa-IR" dirty="0" smtClean="0">
                <a:ea typeface="ＭＳ ゴシック"/>
                <a:cs typeface="B Titr" panose="00000700000000000000" pitchFamily="2" charset="-78"/>
              </a:rPr>
              <a:t>یک کالا: تنظیمات</a:t>
            </a:r>
            <a:endParaRPr lang="en-US" dirty="0">
              <a:cs typeface="B Titr" panose="00000700000000000000" pitchFamily="2" charset="-78"/>
            </a:endParaRPr>
          </a:p>
        </p:txBody>
      </p:sp>
      <p:grpSp>
        <p:nvGrpSpPr>
          <p:cNvPr id="65" name="组合 64"/>
          <p:cNvGrpSpPr/>
          <p:nvPr/>
        </p:nvGrpSpPr>
        <p:grpSpPr>
          <a:xfrm>
            <a:off x="5251011" y="1975814"/>
            <a:ext cx="1378389" cy="2024533"/>
            <a:chOff x="5251011" y="1371600"/>
            <a:chExt cx="1378389" cy="2024533"/>
          </a:xfrm>
        </p:grpSpPr>
        <p:pic>
          <p:nvPicPr>
            <p:cNvPr id="63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251011" y="2045635"/>
              <a:ext cx="1378388" cy="13504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62" name="TextBox 61"/>
            <p:cNvSpPr txBox="1"/>
            <p:nvPr/>
          </p:nvSpPr>
          <p:spPr>
            <a:xfrm>
              <a:off x="5410200" y="1371600"/>
              <a:ext cx="121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1600" b="1" dirty="0" smtClean="0">
                  <a:solidFill>
                    <a:srgbClr val="0070C0"/>
                  </a:solidFill>
                  <a:latin typeface="Times" pitchFamily="18" charset="0"/>
                  <a:ea typeface="Tahoma" pitchFamily="34" charset="0"/>
                  <a:cs typeface="B Nazanin" panose="00000400000000000000" pitchFamily="2" charset="-78"/>
                </a:rPr>
                <a:t>مزایده گذار </a:t>
              </a:r>
              <a:r>
                <a:rPr lang="en-US" sz="1600" b="1" dirty="0" smtClean="0">
                  <a:solidFill>
                    <a:srgbClr val="0000FF"/>
                  </a:solidFill>
                  <a:latin typeface="Times" pitchFamily="18" charset="0"/>
                  <a:ea typeface="Tahoma" pitchFamily="34" charset="0"/>
                  <a:cs typeface="B Nazanin" panose="00000400000000000000" pitchFamily="2" charset="-78"/>
                </a:rPr>
                <a:t>G</a:t>
              </a:r>
              <a:r>
                <a:rPr lang="en-US" sz="1600" b="1" dirty="0" smtClean="0">
                  <a:solidFill>
                    <a:srgbClr val="FF0000"/>
                  </a:solidFill>
                  <a:latin typeface="Times" pitchFamily="18" charset="0"/>
                  <a:ea typeface="Tahoma" pitchFamily="34" charset="0"/>
                  <a:cs typeface="B Nazanin" panose="00000400000000000000" pitchFamily="2" charset="-78"/>
                </a:rPr>
                <a:t>o</a:t>
              </a:r>
              <a:r>
                <a:rPr lang="en-US" sz="1600" b="1" dirty="0" smtClean="0">
                  <a:solidFill>
                    <a:srgbClr val="FFFF00"/>
                  </a:solidFill>
                  <a:latin typeface="Times" pitchFamily="18" charset="0"/>
                  <a:ea typeface="Tahoma" pitchFamily="34" charset="0"/>
                  <a:cs typeface="B Nazanin" panose="00000400000000000000" pitchFamily="2" charset="-78"/>
                </a:rPr>
                <a:t>o</a:t>
              </a:r>
              <a:r>
                <a:rPr lang="en-US" sz="1600" b="1" dirty="0" smtClean="0">
                  <a:solidFill>
                    <a:srgbClr val="0070C0"/>
                  </a:solidFill>
                  <a:latin typeface="Times" pitchFamily="18" charset="0"/>
                  <a:ea typeface="Tahoma" pitchFamily="34" charset="0"/>
                  <a:cs typeface="B Nazanin" panose="00000400000000000000" pitchFamily="2" charset="-78"/>
                </a:rPr>
                <a:t>g</a:t>
              </a:r>
              <a:r>
                <a:rPr lang="en-US" sz="1600" b="1" dirty="0" smtClean="0">
                  <a:solidFill>
                    <a:srgbClr val="008000"/>
                  </a:solidFill>
                  <a:latin typeface="Times" pitchFamily="18" charset="0"/>
                  <a:ea typeface="Tahoma" pitchFamily="34" charset="0"/>
                  <a:cs typeface="B Nazanin" panose="00000400000000000000" pitchFamily="2" charset="-78"/>
                </a:rPr>
                <a:t>l</a:t>
              </a:r>
              <a:r>
                <a:rPr lang="en-US" sz="1600" b="1" dirty="0" smtClean="0">
                  <a:solidFill>
                    <a:srgbClr val="FF0000"/>
                  </a:solidFill>
                  <a:latin typeface="Times" pitchFamily="18" charset="0"/>
                  <a:ea typeface="Tahoma" pitchFamily="34" charset="0"/>
                  <a:cs typeface="B Nazanin" panose="00000400000000000000" pitchFamily="2" charset="-78"/>
                </a:rPr>
                <a:t>e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2514600" y="1594814"/>
            <a:ext cx="2371342" cy="2977186"/>
            <a:chOff x="2362201" y="1061414"/>
            <a:chExt cx="2371342" cy="2977186"/>
          </a:xfrm>
        </p:grpSpPr>
        <p:grpSp>
          <p:nvGrpSpPr>
            <p:cNvPr id="69" name="Group 68"/>
            <p:cNvGrpSpPr>
              <a:grpSpLocks noChangeAspect="1"/>
            </p:cNvGrpSpPr>
            <p:nvPr/>
          </p:nvGrpSpPr>
          <p:grpSpPr>
            <a:xfrm>
              <a:off x="2362201" y="1061414"/>
              <a:ext cx="2371342" cy="2977186"/>
              <a:chOff x="4612999" y="970213"/>
              <a:chExt cx="2708794" cy="3411557"/>
            </a:xfrm>
          </p:grpSpPr>
          <p:grpSp>
            <p:nvGrpSpPr>
              <p:cNvPr id="73" name="组合 42"/>
              <p:cNvGrpSpPr/>
              <p:nvPr/>
            </p:nvGrpSpPr>
            <p:grpSpPr>
              <a:xfrm>
                <a:off x="5309347" y="1342210"/>
                <a:ext cx="1219950" cy="3039560"/>
                <a:chOff x="555626" y="1341847"/>
                <a:chExt cx="1318335" cy="3284692"/>
              </a:xfrm>
            </p:grpSpPr>
            <p:grpSp>
              <p:nvGrpSpPr>
                <p:cNvPr id="75" name="组合 45"/>
                <p:cNvGrpSpPr/>
                <p:nvPr/>
              </p:nvGrpSpPr>
              <p:grpSpPr>
                <a:xfrm>
                  <a:off x="555626" y="1647826"/>
                  <a:ext cx="375338" cy="2801800"/>
                  <a:chOff x="555626" y="1647826"/>
                  <a:chExt cx="375338" cy="2801800"/>
                </a:xfrm>
              </p:grpSpPr>
              <p:sp>
                <p:nvSpPr>
                  <p:cNvPr id="84" name="TextBox 83"/>
                  <p:cNvSpPr txBox="1"/>
                  <p:nvPr/>
                </p:nvSpPr>
                <p:spPr>
                  <a:xfrm>
                    <a:off x="555626" y="1647826"/>
                    <a:ext cx="370429" cy="45734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itchFamily="18" charset="0"/>
                        <a:cs typeface="B Nazanin" panose="00000400000000000000" pitchFamily="2" charset="-78"/>
                      </a:rPr>
                      <a:t>1</a:t>
                    </a:r>
                    <a:endParaRPr lang="en-US" i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Times New Roman" pitchFamily="18" charset="0"/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85" name="TextBox 84"/>
                  <p:cNvSpPr txBox="1"/>
                  <p:nvPr/>
                </p:nvSpPr>
                <p:spPr>
                  <a:xfrm>
                    <a:off x="572882" y="2848065"/>
                    <a:ext cx="307108" cy="45734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800" i="1" dirty="0" err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itchFamily="18" charset="0"/>
                        <a:cs typeface="B Nazanin" panose="00000400000000000000" pitchFamily="2" charset="-78"/>
                      </a:rPr>
                      <a:t>i</a:t>
                    </a:r>
                    <a:endParaRPr lang="en-US" sz="1800" i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Times New Roman" pitchFamily="18" charset="0"/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86" name="TextBox 85"/>
                  <p:cNvSpPr txBox="1"/>
                  <p:nvPr/>
                </p:nvSpPr>
                <p:spPr>
                  <a:xfrm>
                    <a:off x="560535" y="3992277"/>
                    <a:ext cx="370429" cy="45734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itchFamily="18" charset="0"/>
                        <a:cs typeface="B Nazanin" panose="00000400000000000000" pitchFamily="2" charset="-78"/>
                      </a:rPr>
                      <a:t>n</a:t>
                    </a:r>
                    <a:endParaRPr lang="en-US" sz="1800" i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Times New Roman" pitchFamily="18" charset="0"/>
                      <a:cs typeface="B Nazanin" panose="00000400000000000000" pitchFamily="2" charset="-78"/>
                    </a:endParaRPr>
                  </a:p>
                </p:txBody>
              </p:sp>
            </p:grpSp>
            <p:grpSp>
              <p:nvGrpSpPr>
                <p:cNvPr id="76" name="组合 35"/>
                <p:cNvGrpSpPr/>
                <p:nvPr/>
              </p:nvGrpSpPr>
              <p:grpSpPr>
                <a:xfrm>
                  <a:off x="982824" y="1341847"/>
                  <a:ext cx="891137" cy="3284692"/>
                  <a:chOff x="692156" y="1405815"/>
                  <a:chExt cx="947111" cy="3491009"/>
                </a:xfrm>
              </p:grpSpPr>
              <p:grpSp>
                <p:nvGrpSpPr>
                  <p:cNvPr id="77" name="组合 34"/>
                  <p:cNvGrpSpPr/>
                  <p:nvPr/>
                </p:nvGrpSpPr>
                <p:grpSpPr>
                  <a:xfrm>
                    <a:off x="692156" y="1405815"/>
                    <a:ext cx="947111" cy="3491009"/>
                    <a:chOff x="692156" y="1405815"/>
                    <a:chExt cx="947111" cy="3491009"/>
                  </a:xfrm>
                </p:grpSpPr>
                <p:pic>
                  <p:nvPicPr>
                    <p:cNvPr id="80" name="Picture 79"/>
                    <p:cNvPicPr>
                      <a:picLocks noChangeAspect="1"/>
                    </p:cNvPicPr>
                    <p:nvPr/>
                  </p:nvPicPr>
                  <p:blipFill>
                    <a:blip r:embed="rId4" cstate="print"/>
                    <a:srcRect b="17010"/>
                    <a:stretch>
                      <a:fillRect/>
                    </a:stretch>
                  </p:blipFill>
                  <p:spPr>
                    <a:xfrm>
                      <a:off x="692156" y="1405815"/>
                      <a:ext cx="914400" cy="918064"/>
                    </a:xfrm>
                    <a:prstGeom prst="ellipse">
                      <a:avLst/>
                    </a:prstGeom>
                    <a:ln w="12700" cap="rnd">
                      <a:solidFill>
                        <a:srgbClr val="333333"/>
                      </a:solidFill>
                    </a:ln>
                    <a:effectLst/>
                    <a:scene3d>
                      <a:camera prst="orthographicFront"/>
                      <a:lightRig rig="contrasting" dir="t">
                        <a:rot lat="0" lon="0" rev="3000000"/>
                      </a:lightRig>
                    </a:scene3d>
                    <a:sp3d contourW="7620">
                      <a:bevelT w="95250" h="31750"/>
                      <a:contourClr>
                        <a:srgbClr val="333333"/>
                      </a:contourClr>
                    </a:sp3d>
                  </p:spPr>
                </p:pic>
                <p:pic>
                  <p:nvPicPr>
                    <p:cNvPr id="81" name="Picture 80"/>
                    <p:cNvPicPr>
                      <a:picLocks noChangeAspect="1"/>
                    </p:cNvPicPr>
                    <p:nvPr/>
                  </p:nvPicPr>
                  <p:blipFill>
                    <a:blip r:embed="rId5" cstate="print"/>
                    <a:srcRect l="13195"/>
                    <a:stretch>
                      <a:fillRect/>
                    </a:stretch>
                  </p:blipFill>
                  <p:spPr>
                    <a:xfrm>
                      <a:off x="698043" y="2686694"/>
                      <a:ext cx="915113" cy="914400"/>
                    </a:xfrm>
                    <a:prstGeom prst="ellipse">
                      <a:avLst/>
                    </a:prstGeom>
                    <a:ln w="12700" cap="rnd">
                      <a:solidFill>
                        <a:srgbClr val="333333"/>
                      </a:solidFill>
                    </a:ln>
                    <a:effectLst/>
                    <a:scene3d>
                      <a:camera prst="orthographicFront"/>
                      <a:lightRig rig="contrasting" dir="t">
                        <a:rot lat="0" lon="0" rev="3000000"/>
                      </a:lightRig>
                    </a:scene3d>
                    <a:sp3d contourW="7620">
                      <a:bevelT w="95250" h="31750"/>
                      <a:contourClr>
                        <a:srgbClr val="333333"/>
                      </a:contourClr>
                    </a:sp3d>
                  </p:spPr>
                </p:pic>
                <p:pic>
                  <p:nvPicPr>
                    <p:cNvPr id="83" name="Picture 82"/>
                    <p:cNvPicPr>
                      <a:picLocks noChangeAspect="1"/>
                    </p:cNvPicPr>
                    <p:nvPr/>
                  </p:nvPicPr>
                  <p:blipFill>
                    <a:blip r:embed="rId6" cstate="print"/>
                    <a:stretch>
                      <a:fillRect/>
                    </a:stretch>
                  </p:blipFill>
                  <p:spPr>
                    <a:xfrm>
                      <a:off x="722203" y="3982424"/>
                      <a:ext cx="917064" cy="914400"/>
                    </a:xfrm>
                    <a:prstGeom prst="ellipse">
                      <a:avLst/>
                    </a:prstGeom>
                    <a:ln w="12700" cap="rnd">
                      <a:solidFill>
                        <a:srgbClr val="333333"/>
                      </a:solidFill>
                    </a:ln>
                    <a:effectLst/>
                    <a:scene3d>
                      <a:camera prst="orthographicFront"/>
                      <a:lightRig rig="contrasting" dir="t">
                        <a:rot lat="0" lon="0" rev="3000000"/>
                      </a:lightRig>
                    </a:scene3d>
                    <a:sp3d contourW="7620">
                      <a:bevelT w="95250" h="31750"/>
                      <a:contourClr>
                        <a:srgbClr val="333333"/>
                      </a:contourClr>
                    </a:sp3d>
                  </p:spPr>
                </p:pic>
              </p:grpSp>
              <p:sp>
                <p:nvSpPr>
                  <p:cNvPr id="78" name="TextBox 77"/>
                  <p:cNvSpPr txBox="1"/>
                  <p:nvPr/>
                </p:nvSpPr>
                <p:spPr>
                  <a:xfrm rot="5400000">
                    <a:off x="931784" y="3600089"/>
                    <a:ext cx="451899" cy="48455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>
                        <a:cs typeface="B Nazanin" panose="00000400000000000000" pitchFamily="2" charset="-78"/>
                      </a:rPr>
                      <a:t>…</a:t>
                    </a:r>
                    <a:endParaRPr lang="en-US" dirty="0"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79" name="TextBox 78"/>
                  <p:cNvSpPr txBox="1"/>
                  <p:nvPr/>
                </p:nvSpPr>
                <p:spPr>
                  <a:xfrm rot="5400000">
                    <a:off x="922260" y="2304985"/>
                    <a:ext cx="451899" cy="48455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>
                        <a:cs typeface="B Nazanin" panose="00000400000000000000" pitchFamily="2" charset="-78"/>
                      </a:rPr>
                      <a:t>…</a:t>
                    </a:r>
                    <a:endParaRPr lang="en-US" dirty="0">
                      <a:cs typeface="B Nazanin" panose="00000400000000000000" pitchFamily="2" charset="-78"/>
                    </a:endParaRPr>
                  </a:p>
                </p:txBody>
              </p:sp>
            </p:grpSp>
          </p:grpSp>
          <p:sp>
            <p:nvSpPr>
              <p:cNvPr id="74" name="TextBox 73"/>
              <p:cNvSpPr txBox="1"/>
              <p:nvPr/>
            </p:nvSpPr>
            <p:spPr>
              <a:xfrm>
                <a:off x="4612999" y="970213"/>
                <a:ext cx="2708794" cy="3879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a-IR" sz="1600" b="1" dirty="0" smtClean="0">
                    <a:solidFill>
                      <a:srgbClr val="0070C0"/>
                    </a:solidFill>
                    <a:latin typeface="Times" pitchFamily="18" charset="0"/>
                    <a:ea typeface="Tahoma" pitchFamily="34" charset="0"/>
                    <a:cs typeface="B Nazanin" panose="00000400000000000000" pitchFamily="2" charset="-78"/>
                  </a:rPr>
                  <a:t>پیشنهاد دهندگان</a:t>
                </a:r>
                <a:endParaRPr lang="en-US" sz="1600" b="1" dirty="0" smtClean="0">
                  <a:solidFill>
                    <a:srgbClr val="0070C0"/>
                  </a:solidFill>
                  <a:latin typeface="Times" pitchFamily="18" charset="0"/>
                  <a:ea typeface="Tahoma" pitchFamily="34" charset="0"/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4191000" y="1600200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latin typeface="Times New Roman"/>
                  <a:cs typeface="B Nazanin" panose="00000400000000000000" pitchFamily="2" charset="-78"/>
                </a:rPr>
                <a:t>v</a:t>
              </a:r>
              <a:r>
                <a:rPr lang="en-US" b="1" i="1" baseline="-25000" dirty="0" smtClean="0">
                  <a:latin typeface="Times New Roman"/>
                  <a:cs typeface="B Nazanin" panose="00000400000000000000" pitchFamily="2" charset="-78"/>
                </a:rPr>
                <a:t>1</a:t>
              </a:r>
              <a:endParaRPr lang="en-US" b="1" i="1" dirty="0">
                <a:latin typeface="Times New Roman"/>
                <a:cs typeface="B Nazanin" panose="00000400000000000000" pitchFamily="2" charset="-78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191000" y="2590800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latin typeface="Times New Roman"/>
                  <a:cs typeface="B Nazanin" panose="00000400000000000000" pitchFamily="2" charset="-78"/>
                </a:rPr>
                <a:t>v</a:t>
              </a:r>
              <a:r>
                <a:rPr lang="en-US" b="1" i="1" baseline="-25000" dirty="0">
                  <a:latin typeface="Times New Roman"/>
                  <a:cs typeface="B Nazanin" panose="00000400000000000000" pitchFamily="2" charset="-78"/>
                </a:rPr>
                <a:t>i</a:t>
              </a:r>
              <a:endParaRPr lang="en-US" b="1" i="1" dirty="0">
                <a:latin typeface="Times New Roman"/>
                <a:cs typeface="B Nazanin" panose="00000400000000000000" pitchFamily="2" charset="-78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191000" y="35814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err="1" smtClean="0">
                  <a:latin typeface="Times New Roman"/>
                  <a:cs typeface="B Nazanin" panose="00000400000000000000" pitchFamily="2" charset="-78"/>
                </a:rPr>
                <a:t>v</a:t>
              </a:r>
              <a:r>
                <a:rPr lang="en-US" b="1" i="1" baseline="-25000" dirty="0" err="1" smtClean="0">
                  <a:latin typeface="Times New Roman"/>
                  <a:cs typeface="B Nazanin" panose="00000400000000000000" pitchFamily="2" charset="-78"/>
                </a:rPr>
                <a:t>n</a:t>
              </a:r>
              <a:endParaRPr lang="en-US" b="1" i="1" dirty="0">
                <a:latin typeface="Times New Roman"/>
                <a:cs typeface="B Nazanin" panose="00000400000000000000" pitchFamily="2" charset="-78"/>
              </a:endParaRPr>
            </a:p>
          </p:txBody>
        </p:sp>
      </p:grpSp>
      <p:grpSp>
        <p:nvGrpSpPr>
          <p:cNvPr id="45" name="Group 44"/>
          <p:cNvGrpSpPr>
            <a:grpSpLocks noChangeAspect="1"/>
          </p:cNvGrpSpPr>
          <p:nvPr/>
        </p:nvGrpSpPr>
        <p:grpSpPr>
          <a:xfrm>
            <a:off x="7086600" y="1676398"/>
            <a:ext cx="1371599" cy="2093325"/>
            <a:chOff x="1368137" y="1630137"/>
            <a:chExt cx="1047995" cy="1599445"/>
          </a:xfrm>
        </p:grpSpPr>
        <p:pic>
          <p:nvPicPr>
            <p:cNvPr id="50" name="Picture 49"/>
            <p:cNvPicPr>
              <a:picLocks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8137" y="2410207"/>
              <a:ext cx="999264" cy="819375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 w="19050">
              <a:noFill/>
            </a:ln>
            <a:effectLst/>
          </p:spPr>
        </p:pic>
        <p:sp>
          <p:nvSpPr>
            <p:cNvPr id="51" name="TextBox 50"/>
            <p:cNvSpPr txBox="1"/>
            <p:nvPr/>
          </p:nvSpPr>
          <p:spPr>
            <a:xfrm>
              <a:off x="1455179" y="1630137"/>
              <a:ext cx="960953" cy="2586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1600" b="1" dirty="0" smtClean="0">
                  <a:solidFill>
                    <a:srgbClr val="0070C0"/>
                  </a:solidFill>
                  <a:latin typeface="Times" pitchFamily="18" charset="0"/>
                  <a:ea typeface="Tahoma" pitchFamily="34" charset="0"/>
                  <a:cs typeface="B Nazanin" panose="00000400000000000000" pitchFamily="2" charset="-78"/>
                </a:rPr>
                <a:t>کالا</a:t>
              </a:r>
              <a:endParaRPr lang="en-US" sz="1600" b="1" dirty="0">
                <a:solidFill>
                  <a:srgbClr val="0070C0"/>
                </a:solidFill>
                <a:latin typeface="Times" pitchFamily="18" charset="0"/>
                <a:ea typeface="Tahoma" pitchFamily="34" charset="0"/>
                <a:cs typeface="B Nazanin" panose="00000400000000000000" pitchFamily="2" charset="-78"/>
              </a:endParaRPr>
            </a:p>
          </p:txBody>
        </p:sp>
      </p:grpSp>
      <p:sp>
        <p:nvSpPr>
          <p:cNvPr id="52" name="Rectangle 51"/>
          <p:cNvSpPr/>
          <p:nvPr/>
        </p:nvSpPr>
        <p:spPr>
          <a:xfrm>
            <a:off x="685800" y="4572000"/>
            <a:ext cx="7848600" cy="249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20000"/>
              </a:lnSpc>
              <a:spcAft>
                <a:spcPts val="200"/>
              </a:spcAft>
            </a:pPr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B Nazanin" panose="00000400000000000000" pitchFamily="2" charset="-78"/>
              </a:rPr>
              <a:t>قانون تخصیص: کالا را به بالاترین پیشنهاد بدهید.</a:t>
            </a:r>
          </a:p>
          <a:p>
            <a:pPr algn="just" rtl="1">
              <a:lnSpc>
                <a:spcPct val="120000"/>
              </a:lnSpc>
              <a:spcAft>
                <a:spcPts val="200"/>
              </a:spcAft>
            </a:pPr>
            <a:r>
              <a:rPr lang="en-US" sz="4000" dirty="0" smtClean="0">
                <a:solidFill>
                  <a:srgbClr val="FF0000"/>
                </a:solidFill>
                <a:latin typeface="Zapf Dingbats"/>
                <a:ea typeface="Zapf Dingbats"/>
                <a:cs typeface="B Nazanin" panose="00000400000000000000" pitchFamily="2" charset="-78"/>
                <a:sym typeface="Zapf Dingbats"/>
              </a:rPr>
              <a:t>✔</a:t>
            </a:r>
          </a:p>
          <a:p>
            <a:pPr algn="just" rtl="1">
              <a:lnSpc>
                <a:spcPct val="120000"/>
              </a:lnSpc>
              <a:spcAft>
                <a:spcPts val="200"/>
              </a:spcAft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B Nazanin" panose="00000400000000000000" pitchFamily="2" charset="-78"/>
              </a:rPr>
              <a:t> </a:t>
            </a:r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B Nazanin" panose="00000400000000000000" pitchFamily="2" charset="-78"/>
              </a:rPr>
              <a:t>قانون پرداخت قیمت</a:t>
            </a:r>
            <a:r>
              <a:rPr lang="en-US" sz="3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B Nazanin" panose="00000400000000000000" pitchFamily="2" charset="-78"/>
              </a:rPr>
              <a:t>?</a:t>
            </a:r>
            <a:endParaRPr lang="en-US" sz="30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B Nazanin" panose="00000400000000000000" pitchFamily="2" charset="-78"/>
            </a:endParaRPr>
          </a:p>
          <a:p>
            <a:pPr marL="742950" lvl="1" indent="-285750" algn="just">
              <a:lnSpc>
                <a:spcPct val="120000"/>
              </a:lnSpc>
              <a:spcAft>
                <a:spcPts val="200"/>
              </a:spcAft>
              <a:buFont typeface="Wingdings" pitchFamily="2" charset="2"/>
              <a:buChar char="§"/>
            </a:pPr>
            <a:endParaRPr lang="en-US" sz="2200" b="1" i="1" dirty="0">
              <a:latin typeface="Times New Roman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80675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086600" y="1594814"/>
            <a:ext cx="1186585" cy="2920249"/>
            <a:chOff x="1368136" y="846747"/>
            <a:chExt cx="1355438" cy="3335807"/>
          </a:xfrm>
        </p:grpSpPr>
        <p:grpSp>
          <p:nvGrpSpPr>
            <p:cNvPr id="39" name="组合 40"/>
            <p:cNvGrpSpPr/>
            <p:nvPr/>
          </p:nvGrpSpPr>
          <p:grpSpPr>
            <a:xfrm>
              <a:off x="1657952" y="1601189"/>
              <a:ext cx="1065622" cy="2581365"/>
              <a:chOff x="4184617" y="1759025"/>
              <a:chExt cx="1223892" cy="2964761"/>
            </a:xfrm>
          </p:grpSpPr>
          <p:grpSp>
            <p:nvGrpSpPr>
              <p:cNvPr id="40" name="组合 38"/>
              <p:cNvGrpSpPr/>
              <p:nvPr/>
            </p:nvGrpSpPr>
            <p:grpSpPr>
              <a:xfrm>
                <a:off x="4999433" y="1759025"/>
                <a:ext cx="409076" cy="2964761"/>
                <a:chOff x="4999433" y="1759025"/>
                <a:chExt cx="409076" cy="2964761"/>
              </a:xfrm>
            </p:grpSpPr>
            <p:sp>
              <p:nvSpPr>
                <p:cNvPr id="47" name="TextBox 46"/>
                <p:cNvSpPr txBox="1"/>
                <p:nvPr/>
              </p:nvSpPr>
              <p:spPr>
                <a:xfrm>
                  <a:off x="4999433" y="1759025"/>
                  <a:ext cx="393696" cy="48455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i="1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Times New Roman" pitchFamily="18" charset="0"/>
                      <a:cs typeface="B Nazanin" panose="00000400000000000000" pitchFamily="2" charset="-78"/>
                    </a:rPr>
                    <a:t>1</a:t>
                  </a:r>
                  <a:endParaRPr lang="en-US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itchFamily="18" charset="0"/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5031636" y="2926073"/>
                  <a:ext cx="326398" cy="48455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800" i="1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Times New Roman"/>
                      <a:cs typeface="B Nazanin" panose="00000400000000000000" pitchFamily="2" charset="-78"/>
                    </a:rPr>
                    <a:t>j</a:t>
                  </a:r>
                  <a:endParaRPr lang="en-US" sz="1800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/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5031638" y="4239236"/>
                  <a:ext cx="376871" cy="48455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i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Times New Roman"/>
                      <a:cs typeface="B Nazanin" panose="00000400000000000000" pitchFamily="2" charset="-78"/>
                    </a:rPr>
                    <a:t>k</a:t>
                  </a:r>
                  <a:endParaRPr lang="en-US" sz="1800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/>
                    <a:cs typeface="B Nazanin" panose="00000400000000000000" pitchFamily="2" charset="-78"/>
                  </a:endParaRPr>
                </a:p>
              </p:txBody>
            </p:sp>
          </p:grpSp>
          <p:grpSp>
            <p:nvGrpSpPr>
              <p:cNvPr id="41" name="组合 39"/>
              <p:cNvGrpSpPr/>
              <p:nvPr/>
            </p:nvGrpSpPr>
            <p:grpSpPr>
              <a:xfrm>
                <a:off x="4184617" y="2337912"/>
                <a:ext cx="513124" cy="1734720"/>
                <a:chOff x="4184617" y="2337912"/>
                <a:chExt cx="513124" cy="1734720"/>
              </a:xfrm>
            </p:grpSpPr>
            <p:sp>
              <p:nvSpPr>
                <p:cNvPr id="44" name="TextBox 43"/>
                <p:cNvSpPr txBox="1"/>
                <p:nvPr/>
              </p:nvSpPr>
              <p:spPr>
                <a:xfrm rot="5400000">
                  <a:off x="4230226" y="3605117"/>
                  <a:ext cx="450481" cy="48454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cs typeface="B Nazanin" panose="00000400000000000000" pitchFamily="2" charset="-78"/>
                    </a:rPr>
                    <a:t>…</a:t>
                  </a:r>
                  <a:endParaRPr lang="en-US" dirty="0"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 rot="5400000">
                  <a:off x="4201652" y="2320877"/>
                  <a:ext cx="450480" cy="48454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cs typeface="B Nazanin" panose="00000400000000000000" pitchFamily="2" charset="-78"/>
                    </a:rPr>
                    <a:t>…</a:t>
                  </a:r>
                  <a:endParaRPr lang="en-US" dirty="0">
                    <a:cs typeface="B Nazanin" panose="00000400000000000000" pitchFamily="2" charset="-78"/>
                  </a:endParaRPr>
                </a:p>
              </p:txBody>
            </p:sp>
          </p:grpSp>
        </p:grpSp>
        <p:sp>
          <p:nvSpPr>
            <p:cNvPr id="3" name="TextBox 2"/>
            <p:cNvSpPr txBox="1"/>
            <p:nvPr/>
          </p:nvSpPr>
          <p:spPr>
            <a:xfrm>
              <a:off x="1368136" y="846747"/>
              <a:ext cx="960952" cy="386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1600" b="1" dirty="0" smtClean="0">
                  <a:solidFill>
                    <a:srgbClr val="0070C0"/>
                  </a:solidFill>
                  <a:latin typeface="Times" pitchFamily="18" charset="0"/>
                  <a:ea typeface="Tahoma" pitchFamily="34" charset="0"/>
                  <a:cs typeface="B Nazanin" panose="00000400000000000000" pitchFamily="2" charset="-78"/>
                </a:rPr>
                <a:t>مکانها</a:t>
              </a:r>
              <a:endParaRPr lang="en-US" sz="1600" b="1" dirty="0">
                <a:solidFill>
                  <a:srgbClr val="0070C0"/>
                </a:solidFill>
                <a:latin typeface="Times" pitchFamily="18" charset="0"/>
                <a:ea typeface="Tahoma" pitchFamily="34" charset="0"/>
                <a:cs typeface="B Nazanin" panose="00000400000000000000" pitchFamily="2" charset="-78"/>
              </a:endParaRPr>
            </a:p>
          </p:txBody>
        </p:sp>
      </p:grp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799" y="76200"/>
            <a:ext cx="6513583" cy="762000"/>
          </a:xfrm>
        </p:spPr>
        <p:txBody>
          <a:bodyPr/>
          <a:lstStyle/>
          <a:p>
            <a:pPr algn="r" rtl="1"/>
            <a:r>
              <a:rPr lang="fa-IR" dirty="0">
                <a:ea typeface="ＭＳ ゴシック"/>
                <a:cs typeface="B Titr" panose="00000700000000000000" pitchFamily="2" charset="-78"/>
              </a:rPr>
              <a:t>مزایده تبلیغات در موتورهای </a:t>
            </a:r>
            <a:r>
              <a:rPr lang="fa-IR" dirty="0" smtClean="0">
                <a:ea typeface="ＭＳ ゴシック"/>
                <a:cs typeface="B Titr" panose="00000700000000000000" pitchFamily="2" charset="-78"/>
              </a:rPr>
              <a:t>جستجو: تنظیمات</a:t>
            </a:r>
            <a:endParaRPr lang="en-US" dirty="0">
              <a:cs typeface="B Titr" panose="00000700000000000000" pitchFamily="2" charset="-78"/>
            </a:endParaRPr>
          </a:p>
        </p:txBody>
      </p:sp>
      <p:grpSp>
        <p:nvGrpSpPr>
          <p:cNvPr id="65" name="组合 64"/>
          <p:cNvGrpSpPr/>
          <p:nvPr/>
        </p:nvGrpSpPr>
        <p:grpSpPr>
          <a:xfrm>
            <a:off x="5251011" y="1975814"/>
            <a:ext cx="1378389" cy="2024533"/>
            <a:chOff x="5251011" y="1371600"/>
            <a:chExt cx="1378389" cy="2024533"/>
          </a:xfrm>
        </p:grpSpPr>
        <p:pic>
          <p:nvPicPr>
            <p:cNvPr id="63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251011" y="2045635"/>
              <a:ext cx="1378388" cy="13504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62" name="TextBox 61"/>
            <p:cNvSpPr txBox="1"/>
            <p:nvPr/>
          </p:nvSpPr>
          <p:spPr>
            <a:xfrm>
              <a:off x="5410200" y="1371600"/>
              <a:ext cx="121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1600" b="1" dirty="0" smtClean="0">
                  <a:solidFill>
                    <a:srgbClr val="0070C0"/>
                  </a:solidFill>
                  <a:latin typeface="Times" pitchFamily="18" charset="0"/>
                  <a:ea typeface="Tahoma" pitchFamily="34" charset="0"/>
                  <a:cs typeface="B Nazanin" panose="00000400000000000000" pitchFamily="2" charset="-78"/>
                </a:rPr>
                <a:t>مزایده گذار </a:t>
              </a:r>
              <a:r>
                <a:rPr lang="en-US" sz="1600" b="1" dirty="0" smtClean="0">
                  <a:solidFill>
                    <a:srgbClr val="0000FF"/>
                  </a:solidFill>
                  <a:latin typeface="Times" pitchFamily="18" charset="0"/>
                  <a:ea typeface="Tahoma" pitchFamily="34" charset="0"/>
                  <a:cs typeface="B Nazanin" panose="00000400000000000000" pitchFamily="2" charset="-78"/>
                </a:rPr>
                <a:t>G</a:t>
              </a:r>
              <a:r>
                <a:rPr lang="en-US" sz="1600" b="1" dirty="0" smtClean="0">
                  <a:solidFill>
                    <a:srgbClr val="FF0000"/>
                  </a:solidFill>
                  <a:latin typeface="Times" pitchFamily="18" charset="0"/>
                  <a:ea typeface="Tahoma" pitchFamily="34" charset="0"/>
                  <a:cs typeface="B Nazanin" panose="00000400000000000000" pitchFamily="2" charset="-78"/>
                </a:rPr>
                <a:t>o</a:t>
              </a:r>
              <a:r>
                <a:rPr lang="en-US" sz="1600" b="1" dirty="0" smtClean="0">
                  <a:solidFill>
                    <a:srgbClr val="FFFF00"/>
                  </a:solidFill>
                  <a:latin typeface="Times" pitchFamily="18" charset="0"/>
                  <a:ea typeface="Tahoma" pitchFamily="34" charset="0"/>
                  <a:cs typeface="B Nazanin" panose="00000400000000000000" pitchFamily="2" charset="-78"/>
                </a:rPr>
                <a:t>o</a:t>
              </a:r>
              <a:r>
                <a:rPr lang="en-US" sz="1600" b="1" dirty="0" smtClean="0">
                  <a:solidFill>
                    <a:srgbClr val="0070C0"/>
                  </a:solidFill>
                  <a:latin typeface="Times" pitchFamily="18" charset="0"/>
                  <a:ea typeface="Tahoma" pitchFamily="34" charset="0"/>
                  <a:cs typeface="B Nazanin" panose="00000400000000000000" pitchFamily="2" charset="-78"/>
                </a:rPr>
                <a:t>g</a:t>
              </a:r>
              <a:r>
                <a:rPr lang="en-US" sz="1600" b="1" dirty="0" smtClean="0">
                  <a:solidFill>
                    <a:srgbClr val="008000"/>
                  </a:solidFill>
                  <a:latin typeface="Times" pitchFamily="18" charset="0"/>
                  <a:ea typeface="Tahoma" pitchFamily="34" charset="0"/>
                  <a:cs typeface="B Nazanin" panose="00000400000000000000" pitchFamily="2" charset="-78"/>
                </a:rPr>
                <a:t>l</a:t>
              </a:r>
              <a:r>
                <a:rPr lang="en-US" sz="1600" b="1" dirty="0" smtClean="0">
                  <a:solidFill>
                    <a:srgbClr val="FF0000"/>
                  </a:solidFill>
                  <a:latin typeface="Times" pitchFamily="18" charset="0"/>
                  <a:ea typeface="Tahoma" pitchFamily="34" charset="0"/>
                  <a:cs typeface="B Nazanin" panose="00000400000000000000" pitchFamily="2" charset="-78"/>
                </a:rPr>
                <a:t>e</a:t>
              </a:r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7086600" y="2204414"/>
            <a:ext cx="8382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cs typeface="B Nazanin" panose="00000400000000000000" pitchFamily="2" charset="-78"/>
              </a:rPr>
              <a:t>α</a:t>
            </a:r>
            <a:r>
              <a:rPr lang="en-US" baseline="-25000" dirty="0" smtClean="0">
                <a:cs typeface="B Nazanin" panose="00000400000000000000" pitchFamily="2" charset="-78"/>
              </a:rPr>
              <a:t>1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7086600" y="3118814"/>
            <a:ext cx="8382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cs typeface="B Nazanin" panose="00000400000000000000" pitchFamily="2" charset="-78"/>
              </a:rPr>
              <a:t>α</a:t>
            </a:r>
            <a:r>
              <a:rPr lang="en-US" baseline="-25000" dirty="0" smtClean="0">
                <a:cs typeface="B Nazanin" panose="00000400000000000000" pitchFamily="2" charset="-78"/>
              </a:rPr>
              <a:t>j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7086600" y="4109414"/>
            <a:ext cx="838200" cy="38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cs typeface="B Nazanin" panose="00000400000000000000" pitchFamily="2" charset="-78"/>
              </a:rPr>
              <a:t>α</a:t>
            </a:r>
            <a:r>
              <a:rPr lang="en-US" baseline="-25000" dirty="0" smtClean="0">
                <a:cs typeface="B Nazanin" panose="00000400000000000000" pitchFamily="2" charset="-78"/>
              </a:rPr>
              <a:t>k</a:t>
            </a:r>
            <a:endParaRPr lang="en-US" dirty="0">
              <a:cs typeface="B Nazanin" panose="00000400000000000000" pitchFamily="2" charset="-78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2514600" y="1594814"/>
            <a:ext cx="2371342" cy="2977186"/>
            <a:chOff x="2362201" y="1061414"/>
            <a:chExt cx="2371342" cy="2977186"/>
          </a:xfrm>
        </p:grpSpPr>
        <p:grpSp>
          <p:nvGrpSpPr>
            <p:cNvPr id="69" name="Group 68"/>
            <p:cNvGrpSpPr>
              <a:grpSpLocks noChangeAspect="1"/>
            </p:cNvGrpSpPr>
            <p:nvPr/>
          </p:nvGrpSpPr>
          <p:grpSpPr>
            <a:xfrm>
              <a:off x="2362201" y="1061414"/>
              <a:ext cx="2371342" cy="2977186"/>
              <a:chOff x="4612999" y="970213"/>
              <a:chExt cx="2708794" cy="3411557"/>
            </a:xfrm>
          </p:grpSpPr>
          <p:grpSp>
            <p:nvGrpSpPr>
              <p:cNvPr id="73" name="组合 42"/>
              <p:cNvGrpSpPr/>
              <p:nvPr/>
            </p:nvGrpSpPr>
            <p:grpSpPr>
              <a:xfrm>
                <a:off x="5309347" y="1342210"/>
                <a:ext cx="1219950" cy="3039560"/>
                <a:chOff x="555626" y="1341847"/>
                <a:chExt cx="1318335" cy="3284692"/>
              </a:xfrm>
            </p:grpSpPr>
            <p:grpSp>
              <p:nvGrpSpPr>
                <p:cNvPr id="75" name="组合 45"/>
                <p:cNvGrpSpPr/>
                <p:nvPr/>
              </p:nvGrpSpPr>
              <p:grpSpPr>
                <a:xfrm>
                  <a:off x="555626" y="1647826"/>
                  <a:ext cx="375338" cy="2801800"/>
                  <a:chOff x="555626" y="1647826"/>
                  <a:chExt cx="375338" cy="2801800"/>
                </a:xfrm>
              </p:grpSpPr>
              <p:sp>
                <p:nvSpPr>
                  <p:cNvPr id="84" name="TextBox 83"/>
                  <p:cNvSpPr txBox="1"/>
                  <p:nvPr/>
                </p:nvSpPr>
                <p:spPr>
                  <a:xfrm>
                    <a:off x="555626" y="1647826"/>
                    <a:ext cx="370429" cy="45734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itchFamily="18" charset="0"/>
                        <a:cs typeface="B Nazanin" panose="00000400000000000000" pitchFamily="2" charset="-78"/>
                      </a:rPr>
                      <a:t>1</a:t>
                    </a:r>
                    <a:endParaRPr lang="en-US" i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Times New Roman" pitchFamily="18" charset="0"/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85" name="TextBox 84"/>
                  <p:cNvSpPr txBox="1"/>
                  <p:nvPr/>
                </p:nvSpPr>
                <p:spPr>
                  <a:xfrm>
                    <a:off x="572882" y="2848065"/>
                    <a:ext cx="307108" cy="45734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800" i="1" dirty="0" err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itchFamily="18" charset="0"/>
                        <a:cs typeface="B Nazanin" panose="00000400000000000000" pitchFamily="2" charset="-78"/>
                      </a:rPr>
                      <a:t>i</a:t>
                    </a:r>
                    <a:endParaRPr lang="en-US" sz="1800" i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Times New Roman" pitchFamily="18" charset="0"/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86" name="TextBox 85"/>
                  <p:cNvSpPr txBox="1"/>
                  <p:nvPr/>
                </p:nvSpPr>
                <p:spPr>
                  <a:xfrm>
                    <a:off x="560535" y="3992277"/>
                    <a:ext cx="370429" cy="45734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imes New Roman" pitchFamily="18" charset="0"/>
                        <a:cs typeface="B Nazanin" panose="00000400000000000000" pitchFamily="2" charset="-78"/>
                      </a:rPr>
                      <a:t>n</a:t>
                    </a:r>
                    <a:endParaRPr lang="en-US" sz="1800" i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Times New Roman" pitchFamily="18" charset="0"/>
                      <a:cs typeface="B Nazanin" panose="00000400000000000000" pitchFamily="2" charset="-78"/>
                    </a:endParaRPr>
                  </a:p>
                </p:txBody>
              </p:sp>
            </p:grpSp>
            <p:grpSp>
              <p:nvGrpSpPr>
                <p:cNvPr id="76" name="组合 35"/>
                <p:cNvGrpSpPr/>
                <p:nvPr/>
              </p:nvGrpSpPr>
              <p:grpSpPr>
                <a:xfrm>
                  <a:off x="982824" y="1341847"/>
                  <a:ext cx="891137" cy="3284692"/>
                  <a:chOff x="692156" y="1405815"/>
                  <a:chExt cx="947111" cy="3491009"/>
                </a:xfrm>
              </p:grpSpPr>
              <p:grpSp>
                <p:nvGrpSpPr>
                  <p:cNvPr id="77" name="组合 34"/>
                  <p:cNvGrpSpPr/>
                  <p:nvPr/>
                </p:nvGrpSpPr>
                <p:grpSpPr>
                  <a:xfrm>
                    <a:off x="692156" y="1405815"/>
                    <a:ext cx="947111" cy="3491009"/>
                    <a:chOff x="692156" y="1405815"/>
                    <a:chExt cx="947111" cy="3491009"/>
                  </a:xfrm>
                </p:grpSpPr>
                <p:pic>
                  <p:nvPicPr>
                    <p:cNvPr id="80" name="Picture 79"/>
                    <p:cNvPicPr>
                      <a:picLocks noChangeAspect="1"/>
                    </p:cNvPicPr>
                    <p:nvPr/>
                  </p:nvPicPr>
                  <p:blipFill>
                    <a:blip r:embed="rId4" cstate="print"/>
                    <a:srcRect b="17010"/>
                    <a:stretch>
                      <a:fillRect/>
                    </a:stretch>
                  </p:blipFill>
                  <p:spPr>
                    <a:xfrm>
                      <a:off x="692156" y="1405815"/>
                      <a:ext cx="914400" cy="918064"/>
                    </a:xfrm>
                    <a:prstGeom prst="ellipse">
                      <a:avLst/>
                    </a:prstGeom>
                    <a:ln w="12700" cap="rnd">
                      <a:solidFill>
                        <a:srgbClr val="333333"/>
                      </a:solidFill>
                    </a:ln>
                    <a:effectLst/>
                    <a:scene3d>
                      <a:camera prst="orthographicFront"/>
                      <a:lightRig rig="contrasting" dir="t">
                        <a:rot lat="0" lon="0" rev="3000000"/>
                      </a:lightRig>
                    </a:scene3d>
                    <a:sp3d contourW="7620">
                      <a:bevelT w="95250" h="31750"/>
                      <a:contourClr>
                        <a:srgbClr val="333333"/>
                      </a:contourClr>
                    </a:sp3d>
                  </p:spPr>
                </p:pic>
                <p:pic>
                  <p:nvPicPr>
                    <p:cNvPr id="81" name="Picture 80"/>
                    <p:cNvPicPr>
                      <a:picLocks noChangeAspect="1"/>
                    </p:cNvPicPr>
                    <p:nvPr/>
                  </p:nvPicPr>
                  <p:blipFill>
                    <a:blip r:embed="rId5" cstate="print"/>
                    <a:srcRect l="13195"/>
                    <a:stretch>
                      <a:fillRect/>
                    </a:stretch>
                  </p:blipFill>
                  <p:spPr>
                    <a:xfrm>
                      <a:off x="698043" y="2686694"/>
                      <a:ext cx="915113" cy="914400"/>
                    </a:xfrm>
                    <a:prstGeom prst="ellipse">
                      <a:avLst/>
                    </a:prstGeom>
                    <a:ln w="12700" cap="rnd">
                      <a:solidFill>
                        <a:srgbClr val="333333"/>
                      </a:solidFill>
                    </a:ln>
                    <a:effectLst/>
                    <a:scene3d>
                      <a:camera prst="orthographicFront"/>
                      <a:lightRig rig="contrasting" dir="t">
                        <a:rot lat="0" lon="0" rev="3000000"/>
                      </a:lightRig>
                    </a:scene3d>
                    <a:sp3d contourW="7620">
                      <a:bevelT w="95250" h="31750"/>
                      <a:contourClr>
                        <a:srgbClr val="333333"/>
                      </a:contourClr>
                    </a:sp3d>
                  </p:spPr>
                </p:pic>
                <p:pic>
                  <p:nvPicPr>
                    <p:cNvPr id="83" name="Picture 82"/>
                    <p:cNvPicPr>
                      <a:picLocks noChangeAspect="1"/>
                    </p:cNvPicPr>
                    <p:nvPr/>
                  </p:nvPicPr>
                  <p:blipFill>
                    <a:blip r:embed="rId6" cstate="print"/>
                    <a:stretch>
                      <a:fillRect/>
                    </a:stretch>
                  </p:blipFill>
                  <p:spPr>
                    <a:xfrm>
                      <a:off x="722203" y="3982424"/>
                      <a:ext cx="917064" cy="914400"/>
                    </a:xfrm>
                    <a:prstGeom prst="ellipse">
                      <a:avLst/>
                    </a:prstGeom>
                    <a:ln w="12700" cap="rnd">
                      <a:solidFill>
                        <a:srgbClr val="333333"/>
                      </a:solidFill>
                    </a:ln>
                    <a:effectLst/>
                    <a:scene3d>
                      <a:camera prst="orthographicFront"/>
                      <a:lightRig rig="contrasting" dir="t">
                        <a:rot lat="0" lon="0" rev="3000000"/>
                      </a:lightRig>
                    </a:scene3d>
                    <a:sp3d contourW="7620">
                      <a:bevelT w="95250" h="31750"/>
                      <a:contourClr>
                        <a:srgbClr val="333333"/>
                      </a:contourClr>
                    </a:sp3d>
                  </p:spPr>
                </p:pic>
              </p:grpSp>
              <p:sp>
                <p:nvSpPr>
                  <p:cNvPr id="78" name="TextBox 77"/>
                  <p:cNvSpPr txBox="1"/>
                  <p:nvPr/>
                </p:nvSpPr>
                <p:spPr>
                  <a:xfrm rot="5400000">
                    <a:off x="931784" y="3600089"/>
                    <a:ext cx="451899" cy="48455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>
                        <a:cs typeface="B Nazanin" panose="00000400000000000000" pitchFamily="2" charset="-78"/>
                      </a:rPr>
                      <a:t>…</a:t>
                    </a:r>
                    <a:endParaRPr lang="en-US" dirty="0"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79" name="TextBox 78"/>
                  <p:cNvSpPr txBox="1"/>
                  <p:nvPr/>
                </p:nvSpPr>
                <p:spPr>
                  <a:xfrm rot="5400000">
                    <a:off x="922260" y="2304985"/>
                    <a:ext cx="451899" cy="48455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>
                        <a:cs typeface="B Nazanin" panose="00000400000000000000" pitchFamily="2" charset="-78"/>
                      </a:rPr>
                      <a:t>…</a:t>
                    </a:r>
                    <a:endParaRPr lang="en-US" dirty="0">
                      <a:cs typeface="B Nazanin" panose="00000400000000000000" pitchFamily="2" charset="-78"/>
                    </a:endParaRPr>
                  </a:p>
                </p:txBody>
              </p:sp>
            </p:grpSp>
          </p:grpSp>
          <p:sp>
            <p:nvSpPr>
              <p:cNvPr id="74" name="TextBox 73"/>
              <p:cNvSpPr txBox="1"/>
              <p:nvPr/>
            </p:nvSpPr>
            <p:spPr>
              <a:xfrm>
                <a:off x="4612999" y="970213"/>
                <a:ext cx="2708794" cy="3879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a-IR" sz="1600" b="1" dirty="0" smtClean="0">
                    <a:solidFill>
                      <a:srgbClr val="0070C0"/>
                    </a:solidFill>
                    <a:latin typeface="Times" pitchFamily="18" charset="0"/>
                    <a:ea typeface="Tahoma" pitchFamily="34" charset="0"/>
                    <a:cs typeface="B Nazanin" panose="00000400000000000000" pitchFamily="2" charset="-78"/>
                  </a:rPr>
                  <a:t>پیشنهاد دهندگان</a:t>
                </a:r>
                <a:endParaRPr lang="en-US" sz="1600" b="1" dirty="0" smtClean="0">
                  <a:solidFill>
                    <a:srgbClr val="0070C0"/>
                  </a:solidFill>
                  <a:latin typeface="Times" pitchFamily="18" charset="0"/>
                  <a:ea typeface="Tahoma" pitchFamily="34" charset="0"/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4191000" y="1600200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latin typeface="Times New Roman"/>
                  <a:cs typeface="B Nazanin" panose="00000400000000000000" pitchFamily="2" charset="-78"/>
                </a:rPr>
                <a:t>v</a:t>
              </a:r>
              <a:r>
                <a:rPr lang="en-US" b="1" i="1" baseline="-25000" dirty="0" smtClean="0">
                  <a:latin typeface="Times New Roman"/>
                  <a:cs typeface="B Nazanin" panose="00000400000000000000" pitchFamily="2" charset="-78"/>
                </a:rPr>
                <a:t>1</a:t>
              </a:r>
              <a:endParaRPr lang="en-US" b="1" i="1" dirty="0">
                <a:latin typeface="Times New Roman"/>
                <a:cs typeface="B Nazanin" panose="00000400000000000000" pitchFamily="2" charset="-78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191000" y="2590800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latin typeface="Times New Roman"/>
                  <a:cs typeface="B Nazanin" panose="00000400000000000000" pitchFamily="2" charset="-78"/>
                </a:rPr>
                <a:t>v</a:t>
              </a:r>
              <a:r>
                <a:rPr lang="en-US" b="1" i="1" baseline="-25000" dirty="0">
                  <a:latin typeface="Times New Roman"/>
                  <a:cs typeface="B Nazanin" panose="00000400000000000000" pitchFamily="2" charset="-78"/>
                </a:rPr>
                <a:t>i</a:t>
              </a:r>
              <a:endParaRPr lang="en-US" b="1" i="1" dirty="0">
                <a:latin typeface="Times New Roman"/>
                <a:cs typeface="B Nazanin" panose="00000400000000000000" pitchFamily="2" charset="-78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191000" y="35814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err="1" smtClean="0">
                  <a:latin typeface="Times New Roman"/>
                  <a:cs typeface="B Nazanin" panose="00000400000000000000" pitchFamily="2" charset="-78"/>
                </a:rPr>
                <a:t>v</a:t>
              </a:r>
              <a:r>
                <a:rPr lang="en-US" b="1" i="1" baseline="-25000" dirty="0" err="1" smtClean="0">
                  <a:latin typeface="Times New Roman"/>
                  <a:cs typeface="B Nazanin" panose="00000400000000000000" pitchFamily="2" charset="-78"/>
                </a:rPr>
                <a:t>n</a:t>
              </a:r>
              <a:endParaRPr lang="en-US" b="1" i="1" dirty="0">
                <a:latin typeface="Times New Roman"/>
                <a:cs typeface="B Nazanin" panose="00000400000000000000" pitchFamily="2" charset="-78"/>
              </a:endParaRPr>
            </a:p>
          </p:txBody>
        </p:sp>
      </p:grpSp>
      <p:sp>
        <p:nvSpPr>
          <p:cNvPr id="38" name="Rectangle 37"/>
          <p:cNvSpPr/>
          <p:nvPr/>
        </p:nvSpPr>
        <p:spPr>
          <a:xfrm>
            <a:off x="685800" y="4572000"/>
            <a:ext cx="7848600" cy="249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20000"/>
              </a:lnSpc>
              <a:spcAft>
                <a:spcPts val="200"/>
              </a:spcAft>
            </a:pPr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B Nazanin" panose="00000400000000000000" pitchFamily="2" charset="-78"/>
              </a:rPr>
              <a:t>قانون تخصیص: تخصیص حریصانه ی مکانها بر حسب پیشنهادها</a:t>
            </a:r>
          </a:p>
          <a:p>
            <a:pPr algn="just" rtl="1">
              <a:lnSpc>
                <a:spcPct val="120000"/>
              </a:lnSpc>
              <a:spcAft>
                <a:spcPts val="200"/>
              </a:spcAft>
            </a:pPr>
            <a:r>
              <a:rPr lang="en-US" sz="4000" dirty="0" smtClean="0">
                <a:solidFill>
                  <a:srgbClr val="FF0000"/>
                </a:solidFill>
                <a:latin typeface="Zapf Dingbats"/>
                <a:ea typeface="Zapf Dingbats"/>
                <a:cs typeface="B Nazanin" panose="00000400000000000000" pitchFamily="2" charset="-78"/>
                <a:sym typeface="Zapf Dingbats"/>
              </a:rPr>
              <a:t>✔</a:t>
            </a:r>
          </a:p>
          <a:p>
            <a:pPr algn="just" rtl="1">
              <a:lnSpc>
                <a:spcPct val="120000"/>
              </a:lnSpc>
              <a:spcAft>
                <a:spcPts val="200"/>
              </a:spcAft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B Nazanin" panose="00000400000000000000" pitchFamily="2" charset="-78"/>
              </a:rPr>
              <a:t> </a:t>
            </a:r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B Nazanin" panose="00000400000000000000" pitchFamily="2" charset="-78"/>
              </a:rPr>
              <a:t>قانون پرداخت قیمت</a:t>
            </a:r>
            <a:r>
              <a:rPr lang="en-US" sz="3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B Nazanin" panose="00000400000000000000" pitchFamily="2" charset="-78"/>
              </a:rPr>
              <a:t>?</a:t>
            </a:r>
            <a:endParaRPr lang="en-US" sz="30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B Nazanin" panose="00000400000000000000" pitchFamily="2" charset="-78"/>
            </a:endParaRPr>
          </a:p>
          <a:p>
            <a:pPr marL="742950" lvl="1" indent="-285750" algn="just">
              <a:lnSpc>
                <a:spcPct val="120000"/>
              </a:lnSpc>
              <a:spcAft>
                <a:spcPts val="200"/>
              </a:spcAft>
              <a:buFont typeface="Wingdings" pitchFamily="2" charset="2"/>
              <a:buChar char="§"/>
            </a:pPr>
            <a:endParaRPr lang="en-US" sz="2200" b="1" i="1" dirty="0">
              <a:latin typeface="Times New Roman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2022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body" idx="1"/>
          </p:nvPr>
        </p:nvSpPr>
        <p:spPr>
          <a:xfrm>
            <a:off x="3886200" y="2895600"/>
            <a:ext cx="3886200" cy="1388752"/>
          </a:xfrm>
        </p:spPr>
        <p:txBody>
          <a:bodyPr>
            <a:noAutofit/>
          </a:bodyPr>
          <a:lstStyle/>
          <a:p>
            <a:pPr algn="r" rtl="1"/>
            <a:r>
              <a:rPr lang="fa-IR" sz="4400" dirty="0" smtClean="0">
                <a:solidFill>
                  <a:srgbClr val="FFC000"/>
                </a:solidFill>
                <a:latin typeface="Times New Roman"/>
                <a:cs typeface="Times New Roman"/>
              </a:rPr>
              <a:t>سوال: چرا </a:t>
            </a:r>
            <a:r>
              <a:rPr lang="en-US" sz="4000" dirty="0" smtClean="0">
                <a:solidFill>
                  <a:srgbClr val="FFC000"/>
                </a:solidFill>
                <a:latin typeface="Times New Roman"/>
                <a:cs typeface="Times New Roman"/>
              </a:rPr>
              <a:t>DSIC</a:t>
            </a:r>
            <a:r>
              <a:rPr lang="fa-IR" sz="4400" dirty="0" smtClean="0">
                <a:solidFill>
                  <a:srgbClr val="FFC000"/>
                </a:solidFill>
                <a:latin typeface="Times New Roman"/>
                <a:cs typeface="Times New Roman"/>
              </a:rPr>
              <a:t>؟</a:t>
            </a:r>
            <a:endParaRPr lang="en-US" sz="2400" dirty="0">
              <a:solidFill>
                <a:srgbClr val="FFC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Content Placeholder 6"/>
          <p:cNvSpPr txBox="1">
            <a:spLocks/>
          </p:cNvSpPr>
          <p:nvPr/>
        </p:nvSpPr>
        <p:spPr>
          <a:xfrm>
            <a:off x="3886200" y="1752600"/>
            <a:ext cx="4267200" cy="3810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1800"/>
              </a:spcAft>
              <a:buClrTx/>
              <a:buSzTx/>
              <a:buFont typeface="Wingdings" charset="2"/>
              <a:buChar char="q"/>
              <a:tabLst/>
              <a:defRPr/>
            </a:pPr>
            <a:r>
              <a:rPr kumimoji="0" lang="fa-I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B Nazanin" panose="00000400000000000000" pitchFamily="2" charset="-78"/>
              </a:rPr>
              <a:t>شرکت در آن برای شرکت کنندگان راحت است.</a:t>
            </a:r>
          </a:p>
          <a:p>
            <a:pPr marL="342900" marR="0" lvl="0" indent="-342900" algn="r" defTabSz="914400" rtl="1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1800"/>
              </a:spcAft>
              <a:buClrTx/>
              <a:buSzTx/>
              <a:buFont typeface="Wingdings" charset="2"/>
              <a:buChar char="q"/>
              <a:tabLst/>
              <a:defRPr/>
            </a:pPr>
            <a:r>
              <a:rPr lang="fa-I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Nazanin" panose="00000400000000000000" pitchFamily="2" charset="-78"/>
              </a:rPr>
              <a:t>خروجی آن قا</a:t>
            </a:r>
            <a:r>
              <a:rPr lang="fa-I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Nazanin" panose="00000400000000000000" pitchFamily="2" charset="-78"/>
              </a:rPr>
              <a:t>ب</a:t>
            </a:r>
            <a:r>
              <a:rPr lang="fa-I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Nazanin" panose="00000400000000000000" pitchFamily="2" charset="-78"/>
              </a:rPr>
              <a:t>ل پیش بینی است. </a:t>
            </a:r>
          </a:p>
          <a:p>
            <a:pPr marL="342900" marR="0" lvl="0" indent="-342900" algn="r" defTabSz="914400" rtl="1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1800"/>
              </a:spcAft>
              <a:buClrTx/>
              <a:buSzTx/>
              <a:buFont typeface="Wingdings" charset="2"/>
              <a:buChar char="q"/>
              <a:tabLst/>
              <a:defRPr/>
            </a:pPr>
            <a:r>
              <a:rPr kumimoji="0" lang="fa-I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B Nazanin" panose="00000400000000000000" pitchFamily="2" charset="-78"/>
              </a:rPr>
              <a:t>اما بعضی اوقات، مزایده ی بالاترین قیمت می تواند در عمل مفید باشد. </a:t>
            </a:r>
          </a:p>
          <a:p>
            <a:pPr marL="342900" marR="0" lvl="0" indent="-342900" algn="r" defTabSz="914400" rtl="1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1800"/>
              </a:spcAft>
              <a:buClrTx/>
              <a:buSzTx/>
              <a:buFont typeface="Wingdings" charset="2"/>
              <a:buChar char="q"/>
              <a:tabLst/>
              <a:defRPr/>
            </a:pPr>
            <a:r>
              <a:rPr lang="fa-I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Nazanin" panose="00000400000000000000" pitchFamily="2" charset="-78"/>
              </a:rPr>
              <a:t>آیا یک مکانیسم غیر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Nazanin" panose="00000400000000000000" pitchFamily="2" charset="-78"/>
              </a:rPr>
              <a:t>DSIC</a:t>
            </a:r>
            <a:r>
              <a:rPr lang="fa-I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Nazanin" panose="00000400000000000000" pitchFamily="2" charset="-78"/>
              </a:rPr>
              <a:t> وجود دارد که بتواند دستاوردی داشته باشد که مکانیسم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Nazanin" panose="00000400000000000000" pitchFamily="2" charset="-78"/>
              </a:rPr>
              <a:t>DSIC</a:t>
            </a:r>
            <a:r>
              <a:rPr lang="fa-I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B Nazanin" panose="00000400000000000000" pitchFamily="2" charset="-78"/>
              </a:rPr>
              <a:t> نتواند؟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cs typeface="B Nazanin" panose="00000400000000000000" pitchFamily="2" charset="-78"/>
            </a:endParaRPr>
          </a:p>
        </p:txBody>
      </p:sp>
      <p:sp>
        <p:nvSpPr>
          <p:cNvPr id="8" name="Oval Callout 6"/>
          <p:cNvSpPr/>
          <p:nvPr/>
        </p:nvSpPr>
        <p:spPr>
          <a:xfrm flipH="1">
            <a:off x="2895600" y="2667000"/>
            <a:ext cx="838200" cy="609600"/>
          </a:xfrm>
          <a:prstGeom prst="wedgeEllipseCallout">
            <a:avLst>
              <a:gd name="adj1" fmla="val -78611"/>
              <a:gd name="adj2" fmla="val 625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?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51714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4" grpId="1" build="p"/>
      <p:bldP spid="6" grpId="0" build="p"/>
      <p:bldP spid="8" grpId="0" animBg="1"/>
      <p:bldP spid="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1447799" y="76200"/>
            <a:ext cx="6477001" cy="762000"/>
          </a:xfrm>
        </p:spPr>
        <p:txBody>
          <a:bodyPr/>
          <a:lstStyle/>
          <a:p>
            <a:pPr algn="r" rtl="1"/>
            <a:r>
              <a:rPr lang="fa-IR" dirty="0" smtClean="0">
                <a:latin typeface="Times New Roman" pitchFamily="18" charset="0"/>
                <a:cs typeface="Times New Roman" pitchFamily="18" charset="0"/>
              </a:rPr>
              <a:t>دو فرض در مورد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DSIC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4400" y="1600200"/>
            <a:ext cx="7772400" cy="4465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فرض اول: هر شرکت کننده در مکانیسم یک راهبرد غالب دارد که مستقل از قیمت خصوصی آن است. </a:t>
            </a:r>
          </a:p>
          <a:p>
            <a:pPr marL="342900" indent="-342900" algn="r" rtl="1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fa-IR" sz="2400" dirty="0">
              <a:latin typeface="Times New Roman"/>
              <a:cs typeface="B Nazanin" panose="00000400000000000000" pitchFamily="2" charset="-78"/>
            </a:endParaRPr>
          </a:p>
          <a:p>
            <a:pPr marL="342900" indent="-342900" algn="r" rtl="1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fa-IR" sz="2400" dirty="0">
                <a:latin typeface="Times New Roman"/>
                <a:cs typeface="B Nazanin" panose="00000400000000000000" pitchFamily="2" charset="-78"/>
              </a:rPr>
              <a:t>فرض دوم: این راهبرد غالب منجر به آشکارسازی مستقیم (قیمت) می گردد. در این راهبرد شرکت کننده به صورت صادقانه تمام اطلاعات محرمانه ی خود را به مکانیسم گزارش خواهد کرد. </a:t>
            </a:r>
            <a:endParaRPr lang="fa-IR" sz="2400" dirty="0" smtClean="0">
              <a:latin typeface="Times New Roman"/>
              <a:cs typeface="B Nazanin" panose="00000400000000000000" pitchFamily="2" charset="-78"/>
            </a:endParaRPr>
          </a:p>
          <a:p>
            <a:pPr marL="342900" indent="-342900" algn="r" rtl="1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fa-IR" sz="2400" dirty="0">
              <a:latin typeface="Times New Roman"/>
              <a:cs typeface="B Nazanin" panose="00000400000000000000" pitchFamily="2" charset="-78"/>
            </a:endParaRPr>
          </a:p>
          <a:p>
            <a:pPr marL="342900" indent="-342900" algn="r" rtl="1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مکانیسمهایی وجود دارند که فرض اول را ارضا می کنند اما فرض دوم را خیر.</a:t>
            </a:r>
          </a:p>
          <a:p>
            <a:pPr marL="800100" lvl="1" indent="-342900" algn="r" rtl="1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در مزایده ویکری اعلام کنید که برنده باید دو برابر نفر دوم بپردازد. </a:t>
            </a:r>
            <a:endParaRPr lang="fa-IR" sz="2400" dirty="0">
              <a:latin typeface="Times New Roman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513750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DSIC?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1219200"/>
            <a:ext cx="7772400" cy="491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fa-IR" sz="2400" dirty="0">
                <a:latin typeface="Times New Roman"/>
                <a:cs typeface="B Nazanin" panose="00000400000000000000" pitchFamily="2" charset="-78"/>
              </a:rPr>
              <a:t>فرض اول: هر شرکت کننده در مکانیسم یک راهبرد غالب دارد که مستقل از قیمت خصوصی آن است. </a:t>
            </a:r>
          </a:p>
          <a:p>
            <a:pPr marL="800100" lvl="1" indent="-342900" algn="r" rtl="1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fa-IR" sz="2000" dirty="0" smtClean="0">
                <a:latin typeface="Times New Roman"/>
                <a:cs typeface="B Nazanin" panose="00000400000000000000" pitchFamily="2" charset="-78"/>
              </a:rPr>
              <a:t>آیا می توان فرض اول را نادیده گرفت؟ بله اما به فرض قویتری راجع به رفتار شرکت کنندگان نیاز داریم. مثل، تعادل نش و تعادل نش </a:t>
            </a:r>
            <a:r>
              <a:rPr lang="fa-IR" sz="2000" dirty="0">
                <a:cs typeface="B Nazanin" panose="00000400000000000000" pitchFamily="2" charset="-78"/>
              </a:rPr>
              <a:t>بيزی </a:t>
            </a:r>
            <a:r>
              <a:rPr lang="en-US" sz="2000" dirty="0" smtClean="0">
                <a:cs typeface="B Nazanin" panose="00000400000000000000" pitchFamily="2" charset="-78"/>
              </a:rPr>
              <a:t>(</a:t>
            </a:r>
            <a:r>
              <a:rPr lang="en-US" sz="2000" i="1" dirty="0" smtClean="0">
                <a:cs typeface="B Nazanin" panose="00000400000000000000" pitchFamily="2" charset="-78"/>
              </a:rPr>
              <a:t>Bayesian</a:t>
            </a:r>
            <a:r>
              <a:rPr lang="en-US" sz="2000" dirty="0" smtClean="0">
                <a:cs typeface="B Nazanin" panose="00000400000000000000" pitchFamily="2" charset="-78"/>
              </a:rPr>
              <a:t>)</a:t>
            </a:r>
            <a:r>
              <a:rPr lang="fa-IR" sz="2000" dirty="0" smtClean="0">
                <a:cs typeface="B Nazanin" panose="00000400000000000000" pitchFamily="2" charset="-78"/>
              </a:rPr>
              <a:t>. </a:t>
            </a:r>
            <a:endParaRPr lang="en-US" sz="2000" dirty="0" smtClean="0">
              <a:latin typeface="Times New Roman"/>
              <a:cs typeface="B Nazanin" panose="00000400000000000000" pitchFamily="2" charset="-78"/>
            </a:endParaRP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endParaRPr lang="en-US" sz="2000" dirty="0" smtClean="0">
              <a:latin typeface="Times New Roman"/>
              <a:cs typeface="B Nazanin" panose="00000400000000000000" pitchFamily="2" charset="-78"/>
            </a:endParaRPr>
          </a:p>
          <a:p>
            <a:pPr marL="800100" lvl="1" indent="-342900" algn="r" rtl="1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fa-IR" sz="2000" dirty="0" smtClean="0">
                <a:latin typeface="Times New Roman"/>
                <a:cs typeface="B Nazanin" panose="00000400000000000000" pitchFamily="2" charset="-78"/>
              </a:rPr>
              <a:t>نادیده گرفتن فرض 1 می تواند در حالتهای خاصی نتایج بهتری تولید کند.</a:t>
            </a:r>
            <a:endParaRPr lang="en-US" sz="2000" dirty="0" smtClean="0">
              <a:latin typeface="Times New Roman"/>
              <a:cs typeface="B Nazanin" panose="00000400000000000000" pitchFamily="2" charset="-78"/>
            </a:endParaRP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endParaRPr lang="fa-IR" sz="2000" dirty="0" smtClean="0">
              <a:latin typeface="Times New Roman"/>
              <a:cs typeface="B Nazanin" panose="00000400000000000000" pitchFamily="2" charset="-78"/>
            </a:endParaRPr>
          </a:p>
          <a:p>
            <a:pPr marL="800100" lvl="1" indent="-342900" algn="r" rtl="1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fa-IR" sz="2000" dirty="0" smtClean="0">
                <a:latin typeface="Times New Roman"/>
                <a:cs typeface="B Nazanin" panose="00000400000000000000" pitchFamily="2" charset="-78"/>
              </a:rPr>
              <a:t>در اکثر موارد، </a:t>
            </a:r>
            <a:r>
              <a:rPr lang="en-US" sz="2000" dirty="0" smtClean="0">
                <a:latin typeface="Times New Roman"/>
                <a:cs typeface="B Nazanin" panose="00000400000000000000" pitchFamily="2" charset="-78"/>
              </a:rPr>
              <a:t>DSIC</a:t>
            </a:r>
            <a:r>
              <a:rPr lang="fa-IR" sz="2000" dirty="0" smtClean="0">
                <a:latin typeface="Times New Roman"/>
                <a:cs typeface="B Nazanin" panose="00000400000000000000" pitchFamily="2" charset="-78"/>
              </a:rPr>
              <a:t> کافی است. </a:t>
            </a:r>
          </a:p>
          <a:p>
            <a:pPr marL="800100" lvl="1" indent="-342900" algn="r" rtl="1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endParaRPr lang="fa-IR" sz="2000" dirty="0">
              <a:latin typeface="Times New Roman"/>
              <a:cs typeface="B Nazanin" panose="00000400000000000000" pitchFamily="2" charset="-78"/>
            </a:endParaRPr>
          </a:p>
          <a:p>
            <a:pPr marL="800100" lvl="1" indent="-342900" algn="r" rtl="1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endParaRPr lang="en-US" sz="2000" dirty="0">
              <a:latin typeface="Times New Roman"/>
              <a:cs typeface="B Nazanin" panose="00000400000000000000" pitchFamily="2" charset="-78"/>
            </a:endParaRPr>
          </a:p>
          <a:p>
            <a:pPr marL="800100" lvl="1" indent="-342900" algn="r" rtl="1">
              <a:lnSpc>
                <a:spcPct val="120000"/>
              </a:lnSpc>
              <a:spcAft>
                <a:spcPts val="600"/>
              </a:spcAft>
              <a:buFont typeface="Arial"/>
              <a:buChar char="•"/>
            </a:pPr>
            <a:r>
              <a:rPr lang="fa-IR" sz="2000" dirty="0" smtClean="0">
                <a:latin typeface="Times New Roman"/>
                <a:cs typeface="B Nazanin" panose="00000400000000000000" pitchFamily="2" charset="-78"/>
              </a:rPr>
              <a:t>غیر قابل مقایسه: کارآیی و استحکام؟</a:t>
            </a:r>
            <a:endParaRPr lang="en-US" sz="2400" dirty="0">
              <a:latin typeface="Times New Roman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250376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1447799" y="76200"/>
            <a:ext cx="6477001" cy="762000"/>
          </a:xfrm>
        </p:spPr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قاعده ی آشکار سازی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4400" y="1295400"/>
            <a:ext cx="7772400" cy="2982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400" dirty="0">
              <a:latin typeface="Times New Roman"/>
              <a:cs typeface="B Nazanin" panose="00000400000000000000" pitchFamily="2" charset="-78"/>
            </a:endParaRPr>
          </a:p>
          <a:p>
            <a:pPr marL="342900" indent="-342900" algn="r" rtl="1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فرض دوم: این راهبرد غالب منجر به آشکارسازی مستقیم (قیمت) می گردد. در این راهبرد شرکت کننده به صورت صادقانه تمام اطلاعات محرمانه ی خود را به مکانیسم گزارش خواهد کرد. </a:t>
            </a:r>
          </a:p>
          <a:p>
            <a:pPr marL="800100" lvl="1" indent="-342900" algn="r" rtl="1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این نتیجه رایگان به دست می آید. </a:t>
            </a:r>
            <a:endParaRPr lang="en-US" sz="2400" dirty="0" smtClean="0">
              <a:latin typeface="Times New Roman"/>
              <a:cs typeface="B Nazanin" panose="00000400000000000000" pitchFamily="2" charset="-78"/>
            </a:endParaRPr>
          </a:p>
          <a:p>
            <a:pPr marL="800100" lvl="1" indent="-342900" algn="r" rtl="1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اثبات: شبیه سازی</a:t>
            </a:r>
            <a:endParaRPr lang="en-US" sz="2400" dirty="0">
              <a:latin typeface="Times New Roman"/>
              <a:cs typeface="B Nazanin" panose="00000400000000000000" pitchFamily="2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138" y="4495799"/>
            <a:ext cx="4843462" cy="2273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79604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7799" y="76200"/>
            <a:ext cx="6477001" cy="762000"/>
          </a:xfrm>
        </p:spPr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قاعده ی آشکارسازی</a:t>
            </a:r>
            <a:endParaRPr lang="en-US" dirty="0">
              <a:cs typeface="B Titr" panose="00000700000000000000" pitchFamily="2" charset="-78"/>
            </a:endParaRPr>
          </a:p>
        </p:txBody>
      </p:sp>
      <p:pic>
        <p:nvPicPr>
          <p:cNvPr id="5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8305800" cy="838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62000" y="25908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2400" b="1" dirty="0" smtClean="0">
                <a:solidFill>
                  <a:schemeClr val="bg1"/>
                </a:solidFill>
                <a:latin typeface="Comic Sans MS" pitchFamily="66" charset="0"/>
                <a:cs typeface="B Nazanin" panose="00000400000000000000" pitchFamily="2" charset="-78"/>
              </a:rPr>
              <a:t>قانون آشکارسازی: برای هر مکانیسم 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  <a:cs typeface="B Nazanin" panose="00000400000000000000" pitchFamily="2" charset="-78"/>
              </a:rPr>
              <a:t>M</a:t>
            </a:r>
            <a:r>
              <a:rPr lang="fa-IR" sz="2400" b="1" dirty="0">
                <a:solidFill>
                  <a:schemeClr val="bg1"/>
                </a:solidFill>
                <a:latin typeface="Comic Sans MS" pitchFamily="66" charset="0"/>
                <a:cs typeface="B Nazanin" panose="00000400000000000000" pitchFamily="2" charset="-78"/>
              </a:rPr>
              <a:t> </a:t>
            </a:r>
            <a:r>
              <a:rPr lang="fa-IR" sz="2400" b="1" dirty="0" smtClean="0">
                <a:solidFill>
                  <a:schemeClr val="bg1"/>
                </a:solidFill>
                <a:latin typeface="Comic Sans MS" pitchFamily="66" charset="0"/>
                <a:cs typeface="B Nazanin" panose="00000400000000000000" pitchFamily="2" charset="-78"/>
              </a:rPr>
              <a:t>که در آن شرکت کنندگان دارای راهبرد غالب هستند، مستقل از اطلاعات خصوص آنها یک مکانیسم معادل 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  <a:cs typeface="B Nazanin" panose="00000400000000000000" pitchFamily="2" charset="-78"/>
              </a:rPr>
              <a:t>M’</a:t>
            </a:r>
            <a:r>
              <a:rPr lang="fa-IR" sz="2400" b="1" dirty="0" smtClean="0">
                <a:solidFill>
                  <a:schemeClr val="bg1"/>
                </a:solidFill>
                <a:latin typeface="Comic Sans MS" pitchFamily="66" charset="0"/>
                <a:cs typeface="B Nazanin" panose="00000400000000000000" pitchFamily="2" charset="-78"/>
              </a:rPr>
              <a:t> وجود دارد که از نوع 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  <a:cs typeface="B Nazanin" panose="00000400000000000000" pitchFamily="2" charset="-78"/>
              </a:rPr>
              <a:t>DSIC</a:t>
            </a:r>
            <a:r>
              <a:rPr lang="fa-IR" sz="2400" b="1" dirty="0" smtClean="0">
                <a:solidFill>
                  <a:schemeClr val="bg1"/>
                </a:solidFill>
                <a:latin typeface="Comic Sans MS" pitchFamily="66" charset="0"/>
                <a:cs typeface="B Nazanin" panose="00000400000000000000" pitchFamily="2" charset="-78"/>
              </a:rPr>
              <a:t> است و قیمت را مستقیما آشکار می کند. </a:t>
            </a:r>
          </a:p>
        </p:txBody>
      </p:sp>
    </p:spTree>
    <p:extLst>
      <p:ext uri="{BB962C8B-B14F-4D97-AF65-F5344CB8AC3E}">
        <p14:creationId xmlns:p14="http://schemas.microsoft.com/office/powerpoint/2010/main" val="2979369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16636</TotalTime>
  <Words>1997</Words>
  <Application>Microsoft Office PowerPoint</Application>
  <PresentationFormat>On-screen Show (4:3)</PresentationFormat>
  <Paragraphs>192</Paragraphs>
  <Slides>18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لم میرسون و بهینه سازی درآمد</vt:lpstr>
      <vt:lpstr>لم میرسون</vt:lpstr>
      <vt:lpstr>مزایده  یک کالا: تنظیمات</vt:lpstr>
      <vt:lpstr>مزایده تبلیغات در موتورهای جستجو: تنظیمات</vt:lpstr>
      <vt:lpstr>PowerPoint Presentation</vt:lpstr>
      <vt:lpstr>دو فرض در مورد  DSIC</vt:lpstr>
      <vt:lpstr>DSIC?</vt:lpstr>
      <vt:lpstr>قاعده ی آشکار سازی</vt:lpstr>
      <vt:lpstr>قاعده ی آشکارسازی</vt:lpstr>
      <vt:lpstr>قاعده ی آشکارسازی</vt:lpstr>
      <vt:lpstr>ماکزیمم کردن بهره ی اجتماعی</vt:lpstr>
      <vt:lpstr>یک کالا و یک خریدار</vt:lpstr>
      <vt:lpstr>آنالیز بیزی، حالت میانگین</vt:lpstr>
      <vt:lpstr>راه حل یک کالا و یک خریدار</vt:lpstr>
      <vt:lpstr>یک کالا و دو پیشنهاد دهنده</vt:lpstr>
      <vt:lpstr>پارادوکس کاندورست</vt:lpstr>
      <vt:lpstr>نظریه عدم امکان ارو</vt:lpstr>
      <vt:lpstr>قضیه گیبارد–ساترویت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Yun Zhan</dc:creator>
  <cp:lastModifiedBy>mozafar</cp:lastModifiedBy>
  <cp:revision>783</cp:revision>
  <dcterms:created xsi:type="dcterms:W3CDTF">2014-06-09T21:14:15Z</dcterms:created>
  <dcterms:modified xsi:type="dcterms:W3CDTF">2015-06-19T11:10:21Z</dcterms:modified>
</cp:coreProperties>
</file>