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370" r:id="rId3"/>
    <p:sldId id="371" r:id="rId4"/>
    <p:sldId id="372" r:id="rId5"/>
    <p:sldId id="374" r:id="rId6"/>
    <p:sldId id="375" r:id="rId7"/>
    <p:sldId id="376" r:id="rId8"/>
    <p:sldId id="308" r:id="rId9"/>
    <p:sldId id="377" r:id="rId10"/>
    <p:sldId id="378" r:id="rId11"/>
    <p:sldId id="380" r:id="rId12"/>
    <p:sldId id="382" r:id="rId13"/>
    <p:sldId id="354" r:id="rId14"/>
    <p:sldId id="508" r:id="rId15"/>
    <p:sldId id="510" r:id="rId16"/>
    <p:sldId id="261" r:id="rId17"/>
    <p:sldId id="387" r:id="rId18"/>
    <p:sldId id="327" r:id="rId19"/>
    <p:sldId id="434" r:id="rId20"/>
    <p:sldId id="509" r:id="rId21"/>
    <p:sldId id="500" r:id="rId22"/>
    <p:sldId id="471" r:id="rId23"/>
    <p:sldId id="444" r:id="rId24"/>
    <p:sldId id="445" r:id="rId25"/>
    <p:sldId id="446" r:id="rId26"/>
    <p:sldId id="447" r:id="rId27"/>
    <p:sldId id="448" r:id="rId28"/>
    <p:sldId id="449" r:id="rId29"/>
    <p:sldId id="45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5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975E670-3802-4F74-820D-D658777C0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271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6DF2BF93-FA71-4F71-B7CE-6EACE30225EF}" type="slidenum">
              <a:rPr lang="en-US" altLang="en-US" sz="1200" smtClean="0"/>
              <a:pPr eaLnBrk="1" hangingPunct="1">
                <a:defRPr/>
              </a:pPr>
              <a:t>29</a:t>
            </a:fld>
            <a:endParaRPr lang="en-US" altLang="en-US" sz="1200" smtClean="0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79450"/>
            <a:ext cx="4627562" cy="3470275"/>
          </a:xfrm>
          <a:solidFill>
            <a:srgbClr val="FFFFFF"/>
          </a:solidFill>
          <a:ln/>
          <a:extLst>
            <a:ext uri="{FAA26D3D-D897-4be2-8F04-BA451C77F1D7}"/>
          </a:extLst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378325"/>
            <a:ext cx="5040312" cy="4073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75F4-F98D-4FE5-96F7-6CCBAFE93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33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4C06C-8EB6-44C8-A8C2-780FFBDE5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23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5C40-4A95-43ED-AAD5-EF9A9F49E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75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F4B25-4BFA-44B4-AB78-A532D4781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59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3218-2109-4CA5-94E3-EF0CA35E2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23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C2FB2-B1C3-4784-8573-57E01D7817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3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747A-54C7-4D56-961A-0F7B893014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91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94B4C-D27A-42A1-A68D-A14A6D0A42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1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BBF42-54ED-4D7C-9FE1-9F5861418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36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91EE6-8905-47A7-9BBB-B87CB0BF1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56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1CA5B-87D5-4830-B2AC-D5256AB668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85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2D7DDC9-2E51-492F-A72D-346CC27D9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B Titr" panose="00000700000000000000" pitchFamily="2" charset="-7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8153400" cy="2133600"/>
          </a:xfrm>
        </p:spPr>
        <p:txBody>
          <a:bodyPr/>
          <a:lstStyle/>
          <a:p>
            <a:pPr eaLnBrk="1" hangingPunct="1">
              <a:defRPr/>
            </a:pPr>
            <a:r>
              <a:rPr lang="fa-IR" sz="5400" dirty="0" smtClean="0">
                <a:solidFill>
                  <a:schemeClr val="accent2"/>
                </a:solidFill>
              </a:rPr>
              <a:t>هزینه ی بی نظمی</a:t>
            </a:r>
            <a:endParaRPr lang="en-US" sz="5400" dirty="0" smtClean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fa-IR" sz="4000" dirty="0" smtClean="0"/>
              <a:t>مظفر بگ محمدی </a:t>
            </a:r>
          </a:p>
          <a:p>
            <a:pPr eaLnBrk="1" hangingPunct="1">
              <a:defRPr/>
            </a:pPr>
            <a:r>
              <a:rPr lang="fa-IR" sz="4000" dirty="0" smtClean="0"/>
              <a:t>دانشگاه ایلام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3C4B0B7-59E6-4DD7-8E03-7CB3D505CDAB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خروجیها</a:t>
            </a:r>
            <a:r>
              <a:rPr lang="en-US" dirty="0" smtClean="0"/>
              <a:t>= </a:t>
            </a:r>
            <a:r>
              <a:rPr lang="fa-IR" dirty="0" smtClean="0"/>
              <a:t>جریانهای شبکه</a:t>
            </a:r>
            <a:endParaRPr lang="en-US" dirty="0" smtClean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solidFill>
                  <a:srgbClr val="FF0000"/>
                </a:solidFill>
              </a:rPr>
              <a:t>خروجیهای محتمل بازی خودخواهانه ی شبکه</a:t>
            </a:r>
            <a:endParaRPr lang="en-US" dirty="0" smtClean="0"/>
          </a:p>
          <a:p>
            <a:pPr algn="r" rtl="1" eaLnBrk="1" hangingPunct="1">
              <a:defRPr/>
            </a:pPr>
            <a:r>
              <a:rPr lang="en-US" dirty="0" err="1" smtClean="0">
                <a:solidFill>
                  <a:schemeClr val="accent2"/>
                </a:solidFill>
              </a:rPr>
              <a:t>f</a:t>
            </a:r>
            <a:r>
              <a:rPr lang="en-US" baseline="-25000" dirty="0" err="1" smtClean="0">
                <a:solidFill>
                  <a:schemeClr val="accent2"/>
                </a:solidFill>
                <a:sym typeface="Symbol" charset="0"/>
              </a:rPr>
              <a:t>P</a:t>
            </a:r>
            <a:r>
              <a:rPr lang="en-US" dirty="0" smtClean="0"/>
              <a:t>  </a:t>
            </a:r>
            <a:r>
              <a:rPr lang="fa-IR" dirty="0" smtClean="0"/>
              <a:t> میزان ترافیکی است که مسیر </a:t>
            </a:r>
            <a:r>
              <a:rPr lang="en-US" dirty="0" smtClean="0"/>
              <a:t>p</a:t>
            </a:r>
            <a:r>
              <a:rPr lang="fa-IR" dirty="0" smtClean="0"/>
              <a:t> بین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err="1" smtClean="0"/>
              <a:t>-t</a:t>
            </a:r>
            <a:r>
              <a:rPr lang="en-US" baseline="-25000" dirty="0" err="1" smtClean="0"/>
              <a:t>i</a:t>
            </a:r>
            <a:r>
              <a:rPr lang="fa-IR" baseline="-25000" dirty="0" smtClean="0"/>
              <a:t> </a:t>
            </a:r>
            <a:r>
              <a:rPr lang="fa-IR" dirty="0"/>
              <a:t>را انتخاب می کند. </a:t>
            </a:r>
          </a:p>
          <a:p>
            <a:pPr eaLnBrk="1" hangingPunct="1">
              <a:defRPr/>
            </a:pPr>
            <a:r>
              <a:rPr lang="en-US" dirty="0" smtClean="0"/>
              <a:t>outcomes of game     flow vectors </a:t>
            </a:r>
            <a:r>
              <a:rPr lang="en-US" dirty="0" smtClean="0">
                <a:solidFill>
                  <a:schemeClr val="accent2"/>
                </a:solidFill>
              </a:rPr>
              <a:t>f</a:t>
            </a:r>
          </a:p>
          <a:p>
            <a:pPr lvl="1" algn="r" rtl="1" eaLnBrk="1" hangingPunct="1">
              <a:defRPr/>
            </a:pPr>
            <a:r>
              <a:rPr lang="fa-IR" dirty="0" smtClean="0"/>
              <a:t>بردار جریان: غیر منفی است و </a:t>
            </a:r>
            <a:r>
              <a:rPr lang="en-US" b="1" dirty="0">
                <a:sym typeface="Symbol" charset="0"/>
              </a:rPr>
              <a:t></a:t>
            </a:r>
            <a:r>
              <a:rPr lang="en-US" baseline="-25000" dirty="0">
                <a:sym typeface="Symbol" charset="0"/>
              </a:rPr>
              <a:t> </a:t>
            </a:r>
            <a:r>
              <a:rPr lang="en-US" dirty="0" err="1"/>
              <a:t>f</a:t>
            </a:r>
            <a:r>
              <a:rPr lang="en-US" baseline="-25000" dirty="0" err="1">
                <a:sym typeface="Symbol" charset="0"/>
              </a:rPr>
              <a:t>P</a:t>
            </a:r>
            <a:r>
              <a:rPr lang="en-US" baseline="-25000" dirty="0">
                <a:sym typeface="Symbol" charset="0"/>
              </a:rPr>
              <a:t> </a:t>
            </a:r>
            <a:r>
              <a:rPr lang="fa-IR" baseline="-25000" dirty="0" smtClean="0">
                <a:sym typeface="Symbol" charset="0"/>
              </a:rPr>
              <a:t> </a:t>
            </a:r>
            <a:r>
              <a:rPr lang="fa-IR" dirty="0" smtClean="0">
                <a:sym typeface="Symbol" charset="0"/>
              </a:rPr>
              <a:t>(یعنی تاثیر جریان </a:t>
            </a:r>
            <a:r>
              <a:rPr lang="en-US" dirty="0" smtClean="0">
                <a:sym typeface="Symbol" charset="0"/>
              </a:rPr>
              <a:t>f</a:t>
            </a:r>
            <a:r>
              <a:rPr lang="fa-IR" dirty="0" smtClean="0">
                <a:sym typeface="Symbol" charset="0"/>
              </a:rPr>
              <a:t> روی تمام مسیرهایی که انتخاب کرده است) با نرخ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fa-IR" dirty="0" smtClean="0">
                <a:sym typeface="Symbol" charset="0"/>
              </a:rPr>
              <a:t> برابر است. </a:t>
            </a:r>
            <a:endParaRPr lang="fa-IR" dirty="0"/>
          </a:p>
          <a:p>
            <a:pPr algn="r" rtl="1" eaLnBrk="1" hangingPunct="1">
              <a:buFontTx/>
              <a:buNone/>
              <a:defRPr/>
            </a:pPr>
            <a:endParaRPr lang="fa-IR" sz="2400" dirty="0"/>
          </a:p>
          <a:p>
            <a:pPr algn="r" rtl="1" eaLnBrk="1" hangingPunct="1">
              <a:buFontTx/>
              <a:buNone/>
              <a:defRPr/>
            </a:pPr>
            <a:endParaRPr lang="fa-IR" sz="2400" dirty="0"/>
          </a:p>
          <a:p>
            <a:pPr algn="r" rtl="1" eaLnBrk="1" hangingPunct="1">
              <a:buFontTx/>
              <a:buNone/>
              <a:defRPr/>
            </a:pPr>
            <a:endParaRPr lang="fa-IR" sz="2400" dirty="0" smtClean="0"/>
          </a:p>
          <a:p>
            <a:pPr algn="r" rtl="1" eaLnBrk="1" hangingPunct="1">
              <a:buFontTx/>
              <a:buNone/>
              <a:defRPr/>
            </a:pPr>
            <a:r>
              <a:rPr lang="fa-IR" sz="2400" dirty="0" smtClean="0"/>
              <a:t>حالت تعادل این بازی چیست؟</a:t>
            </a:r>
            <a:endParaRPr lang="en-US" sz="2400" dirty="0"/>
          </a:p>
        </p:txBody>
      </p:sp>
      <p:sp>
        <p:nvSpPr>
          <p:cNvPr id="131076" name="AutoShape 4"/>
          <p:cNvSpPr>
            <a:spLocks noChangeArrowheads="1"/>
          </p:cNvSpPr>
          <p:nvPr/>
        </p:nvSpPr>
        <p:spPr bwMode="auto">
          <a:xfrm>
            <a:off x="4200525" y="3352800"/>
            <a:ext cx="295275" cy="152400"/>
          </a:xfrm>
          <a:prstGeom prst="leftRightArrow">
            <a:avLst>
              <a:gd name="adj1" fmla="val 50000"/>
              <a:gd name="adj2" fmla="val 3875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2294" name="Group 5"/>
          <p:cNvGrpSpPr>
            <a:grpSpLocks/>
          </p:cNvGrpSpPr>
          <p:nvPr/>
        </p:nvGrpSpPr>
        <p:grpSpPr bwMode="auto">
          <a:xfrm>
            <a:off x="2858692" y="4420633"/>
            <a:ext cx="3505200" cy="838200"/>
            <a:chOff x="1440" y="2208"/>
            <a:chExt cx="2829" cy="922"/>
          </a:xfrm>
        </p:grpSpPr>
        <p:grpSp>
          <p:nvGrpSpPr>
            <p:cNvPr id="12295" name="Group 6"/>
            <p:cNvGrpSpPr>
              <a:grpSpLocks/>
            </p:cNvGrpSpPr>
            <p:nvPr/>
          </p:nvGrpSpPr>
          <p:grpSpPr bwMode="auto">
            <a:xfrm>
              <a:off x="1440" y="2208"/>
              <a:ext cx="2829" cy="922"/>
              <a:chOff x="1012" y="4431"/>
              <a:chExt cx="2306" cy="1258"/>
            </a:xfrm>
          </p:grpSpPr>
          <p:sp>
            <p:nvSpPr>
              <p:cNvPr id="131079" name="Oval 7"/>
              <p:cNvSpPr>
                <a:spLocks noChangeArrowheads="1"/>
              </p:cNvSpPr>
              <p:nvPr/>
            </p:nvSpPr>
            <p:spPr bwMode="auto">
              <a:xfrm>
                <a:off x="1012" y="4910"/>
                <a:ext cx="336" cy="33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2400">
                    <a:solidFill>
                      <a:schemeClr val="accent2"/>
                    </a:solidFill>
                    <a:latin typeface="Comic Sans MS" charset="0"/>
                    <a:ea typeface="ＭＳ Ｐゴシック" charset="0"/>
                  </a:rPr>
                  <a:t>s</a:t>
                </a:r>
                <a:endParaRPr lang="en-US" sz="2400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131080" name="Oval 8"/>
              <p:cNvSpPr>
                <a:spLocks noChangeArrowheads="1"/>
              </p:cNvSpPr>
              <p:nvPr/>
            </p:nvSpPr>
            <p:spPr bwMode="auto">
              <a:xfrm>
                <a:off x="2982" y="4910"/>
                <a:ext cx="336" cy="33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2400">
                    <a:solidFill>
                      <a:schemeClr val="accent2"/>
                    </a:solidFill>
                    <a:latin typeface="Comic Sans MS" charset="0"/>
                    <a:ea typeface="ＭＳ Ｐゴシック" charset="0"/>
                  </a:rPr>
                  <a:t>t</a:t>
                </a:r>
                <a:endParaRPr lang="en-US" sz="2400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131081" name="Oval 9"/>
              <p:cNvSpPr>
                <a:spLocks noChangeArrowheads="1"/>
              </p:cNvSpPr>
              <p:nvPr/>
            </p:nvSpPr>
            <p:spPr bwMode="auto">
              <a:xfrm>
                <a:off x="2020" y="4431"/>
                <a:ext cx="336" cy="33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GB" sz="2400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131082" name="Oval 10"/>
              <p:cNvSpPr>
                <a:spLocks noChangeArrowheads="1"/>
              </p:cNvSpPr>
              <p:nvPr/>
            </p:nvSpPr>
            <p:spPr bwMode="auto">
              <a:xfrm>
                <a:off x="2020" y="5353"/>
                <a:ext cx="336" cy="33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GB" sz="2400">
                  <a:latin typeface="Comic Sans MS" charset="0"/>
                  <a:ea typeface="ＭＳ Ｐゴシック" charset="0"/>
                </a:endParaRPr>
              </a:p>
            </p:txBody>
          </p:sp>
          <p:cxnSp>
            <p:nvCxnSpPr>
              <p:cNvPr id="131083" name="AutoShape 11"/>
              <p:cNvCxnSpPr>
                <a:cxnSpLocks noChangeShapeType="1"/>
                <a:stCxn id="131079" idx="7"/>
                <a:endCxn id="131081" idx="2"/>
              </p:cNvCxnSpPr>
              <p:nvPr/>
            </p:nvCxnSpPr>
            <p:spPr bwMode="auto">
              <a:xfrm flipV="1">
                <a:off x="1299" y="4600"/>
                <a:ext cx="721" cy="3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084" name="AutoShape 12"/>
              <p:cNvCxnSpPr>
                <a:cxnSpLocks noChangeShapeType="1"/>
                <a:stCxn id="131081" idx="6"/>
                <a:endCxn id="131080" idx="1"/>
              </p:cNvCxnSpPr>
              <p:nvPr/>
            </p:nvCxnSpPr>
            <p:spPr bwMode="auto">
              <a:xfrm>
                <a:off x="2356" y="4600"/>
                <a:ext cx="675" cy="3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085" name="AutoShape 13"/>
              <p:cNvCxnSpPr>
                <a:cxnSpLocks noChangeShapeType="1"/>
                <a:stCxn id="131079" idx="5"/>
                <a:endCxn id="131082" idx="2"/>
              </p:cNvCxnSpPr>
              <p:nvPr/>
            </p:nvCxnSpPr>
            <p:spPr bwMode="auto">
              <a:xfrm>
                <a:off x="1299" y="5198"/>
                <a:ext cx="721" cy="32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086" name="AutoShape 14"/>
              <p:cNvCxnSpPr>
                <a:cxnSpLocks noChangeShapeType="1"/>
                <a:stCxn id="131082" idx="6"/>
                <a:endCxn id="131080" idx="3"/>
              </p:cNvCxnSpPr>
              <p:nvPr/>
            </p:nvCxnSpPr>
            <p:spPr bwMode="auto">
              <a:xfrm flipV="1">
                <a:off x="2356" y="5198"/>
                <a:ext cx="675" cy="32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087" name="AutoShape 15"/>
              <p:cNvCxnSpPr>
                <a:cxnSpLocks noChangeShapeType="1"/>
                <a:stCxn id="131081" idx="4"/>
                <a:endCxn id="131082" idx="0"/>
              </p:cNvCxnSpPr>
              <p:nvPr/>
            </p:nvCxnSpPr>
            <p:spPr bwMode="auto">
              <a:xfrm>
                <a:off x="2188" y="4767"/>
                <a:ext cx="0" cy="58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1088" name="Freeform 16"/>
            <p:cNvSpPr>
              <a:spLocks/>
            </p:cNvSpPr>
            <p:nvPr/>
          </p:nvSpPr>
          <p:spPr bwMode="auto">
            <a:xfrm>
              <a:off x="1824" y="2280"/>
              <a:ext cx="2064" cy="697"/>
            </a:xfrm>
            <a:custGeom>
              <a:avLst/>
              <a:gdLst>
                <a:gd name="T0" fmla="*/ 0 w 2064"/>
                <a:gd name="T1" fmla="*/ 296 h 696"/>
                <a:gd name="T2" fmla="*/ 912 w 2064"/>
                <a:gd name="T3" fmla="*/ 56 h 696"/>
                <a:gd name="T4" fmla="*/ 1056 w 2064"/>
                <a:gd name="T5" fmla="*/ 632 h 696"/>
                <a:gd name="T6" fmla="*/ 2064 w 2064"/>
                <a:gd name="T7" fmla="*/ 440 h 6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64" h="696">
                  <a:moveTo>
                    <a:pt x="0" y="296"/>
                  </a:moveTo>
                  <a:cubicBezTo>
                    <a:pt x="368" y="148"/>
                    <a:pt x="736" y="0"/>
                    <a:pt x="912" y="56"/>
                  </a:cubicBezTo>
                  <a:cubicBezTo>
                    <a:pt x="1088" y="112"/>
                    <a:pt x="864" y="568"/>
                    <a:pt x="1056" y="632"/>
                  </a:cubicBezTo>
                  <a:cubicBezTo>
                    <a:pt x="1248" y="696"/>
                    <a:pt x="1896" y="472"/>
                    <a:pt x="2064" y="440"/>
                  </a:cubicBezTo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089" name="Freeform 17"/>
            <p:cNvSpPr>
              <a:spLocks/>
            </p:cNvSpPr>
            <p:nvPr/>
          </p:nvSpPr>
          <p:spPr bwMode="auto">
            <a:xfrm>
              <a:off x="1731" y="2784"/>
              <a:ext cx="2256" cy="288"/>
            </a:xfrm>
            <a:custGeom>
              <a:avLst/>
              <a:gdLst>
                <a:gd name="T0" fmla="*/ 0 w 2256"/>
                <a:gd name="T1" fmla="*/ 0 h 384"/>
                <a:gd name="T2" fmla="*/ 1104 w 2256"/>
                <a:gd name="T3" fmla="*/ 288 h 384"/>
                <a:gd name="T4" fmla="*/ 2256 w 2256"/>
                <a:gd name="T5" fmla="*/ 0 h 3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56" h="384">
                  <a:moveTo>
                    <a:pt x="0" y="0"/>
                  </a:moveTo>
                  <a:cubicBezTo>
                    <a:pt x="364" y="192"/>
                    <a:pt x="728" y="384"/>
                    <a:pt x="1104" y="384"/>
                  </a:cubicBezTo>
                  <a:cubicBezTo>
                    <a:pt x="1480" y="384"/>
                    <a:pt x="1868" y="192"/>
                    <a:pt x="2256" y="0"/>
                  </a:cubicBezTo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A18BFD6-9FC7-4864-9E26-126D9E9E2347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جریانهای نش</a:t>
            </a:r>
            <a:endParaRPr lang="en-US" dirty="0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sz="2400" dirty="0" smtClean="0">
                <a:solidFill>
                  <a:srgbClr val="FF0000"/>
                </a:solidFill>
              </a:rPr>
              <a:t>تعریف: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fa-IR" sz="2400" dirty="0" smtClean="0"/>
              <a:t>یک جریان در تعادل نش به سر می برد اگر هیچ جریانی نتواند به مسیری با هزینه ی کمتر سوییچ کند. یعنی تمام جریانها از مسیرهای با کمترین هزینه عبور کنند. 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2752725" y="4052888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33125" name="Oval 5"/>
          <p:cNvSpPr>
            <a:spLocks noChangeArrowheads="1"/>
          </p:cNvSpPr>
          <p:nvPr/>
        </p:nvSpPr>
        <p:spPr bwMode="auto">
          <a:xfrm>
            <a:off x="1752600" y="4360863"/>
            <a:ext cx="303213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33126" name="Oval 6"/>
          <p:cNvSpPr>
            <a:spLocks noChangeArrowheads="1"/>
          </p:cNvSpPr>
          <p:nvPr/>
        </p:nvSpPr>
        <p:spPr bwMode="auto">
          <a:xfrm>
            <a:off x="3440113" y="4360863"/>
            <a:ext cx="303212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cxnSp>
        <p:nvCxnSpPr>
          <p:cNvPr id="133127" name="AutoShape 7"/>
          <p:cNvCxnSpPr>
            <a:cxnSpLocks noChangeShapeType="1"/>
            <a:stCxn id="133125" idx="5"/>
            <a:endCxn id="133126" idx="3"/>
          </p:cNvCxnSpPr>
          <p:nvPr/>
        </p:nvCxnSpPr>
        <p:spPr bwMode="auto">
          <a:xfrm rot="16200000" flipH="1">
            <a:off x="2747169" y="3833019"/>
            <a:ext cx="1588" cy="147320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2771775" y="4568825"/>
            <a:ext cx="27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3014663" y="41497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2830513" y="47085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33131" name="AutoShape 11"/>
          <p:cNvCxnSpPr>
            <a:cxnSpLocks noChangeShapeType="1"/>
            <a:stCxn id="133125" idx="7"/>
            <a:endCxn id="133126" idx="1"/>
          </p:cNvCxnSpPr>
          <p:nvPr/>
        </p:nvCxnSpPr>
        <p:spPr bwMode="auto">
          <a:xfrm rot="5400000" flipV="1">
            <a:off x="2747169" y="3661569"/>
            <a:ext cx="1588" cy="1473200"/>
          </a:xfrm>
          <a:prstGeom prst="curvedConnector3">
            <a:avLst>
              <a:gd name="adj1" fmla="val -17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3132" name="Oval 12"/>
          <p:cNvSpPr>
            <a:spLocks noChangeArrowheads="1"/>
          </p:cNvSpPr>
          <p:nvPr/>
        </p:nvSpPr>
        <p:spPr bwMode="auto">
          <a:xfrm>
            <a:off x="5426075" y="4338638"/>
            <a:ext cx="303213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33133" name="Oval 13"/>
          <p:cNvSpPr>
            <a:spLocks noChangeArrowheads="1"/>
          </p:cNvSpPr>
          <p:nvPr/>
        </p:nvSpPr>
        <p:spPr bwMode="auto">
          <a:xfrm>
            <a:off x="7113588" y="4338638"/>
            <a:ext cx="303212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cxnSp>
        <p:nvCxnSpPr>
          <p:cNvPr id="133134" name="AutoShape 14"/>
          <p:cNvCxnSpPr>
            <a:cxnSpLocks noChangeShapeType="1"/>
            <a:stCxn id="133132" idx="5"/>
            <a:endCxn id="133133" idx="3"/>
          </p:cNvCxnSpPr>
          <p:nvPr/>
        </p:nvCxnSpPr>
        <p:spPr bwMode="auto">
          <a:xfrm rot="16200000" flipH="1">
            <a:off x="6420644" y="3810794"/>
            <a:ext cx="1588" cy="147320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3135" name="Text Box 15"/>
          <p:cNvSpPr txBox="1">
            <a:spLocks noChangeArrowheads="1"/>
          </p:cNvSpPr>
          <p:nvPr/>
        </p:nvSpPr>
        <p:spPr bwMode="auto">
          <a:xfrm>
            <a:off x="6248400" y="4546600"/>
            <a:ext cx="27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33136" name="Text Box 16"/>
          <p:cNvSpPr txBox="1">
            <a:spLocks noChangeArrowheads="1"/>
          </p:cNvSpPr>
          <p:nvPr/>
        </p:nvSpPr>
        <p:spPr bwMode="auto">
          <a:xfrm>
            <a:off x="6688138" y="412750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33137" name="Text Box 17"/>
          <p:cNvSpPr txBox="1">
            <a:spLocks noChangeArrowheads="1"/>
          </p:cNvSpPr>
          <p:nvPr/>
        </p:nvSpPr>
        <p:spPr bwMode="auto">
          <a:xfrm>
            <a:off x="6503988" y="468630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33138" name="AutoShape 18"/>
          <p:cNvCxnSpPr>
            <a:cxnSpLocks noChangeShapeType="1"/>
            <a:stCxn id="133132" idx="7"/>
            <a:endCxn id="133133" idx="1"/>
          </p:cNvCxnSpPr>
          <p:nvPr/>
        </p:nvCxnSpPr>
        <p:spPr bwMode="auto">
          <a:xfrm rot="5400000" flipV="1">
            <a:off x="6420644" y="3639344"/>
            <a:ext cx="1588" cy="1473200"/>
          </a:xfrm>
          <a:prstGeom prst="curvedConnector3">
            <a:avLst>
              <a:gd name="adj1" fmla="val -17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3139" name="Text Box 19"/>
          <p:cNvSpPr txBox="1">
            <a:spLocks noChangeArrowheads="1"/>
          </p:cNvSpPr>
          <p:nvPr/>
        </p:nvSpPr>
        <p:spPr bwMode="auto">
          <a:xfrm>
            <a:off x="6257925" y="4052888"/>
            <a:ext cx="274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33140" name="AutoShape 20"/>
          <p:cNvSpPr>
            <a:spLocks noChangeArrowheads="1"/>
          </p:cNvSpPr>
          <p:nvPr/>
        </p:nvSpPr>
        <p:spPr bwMode="auto">
          <a:xfrm>
            <a:off x="4449763" y="4310063"/>
            <a:ext cx="588962" cy="319087"/>
          </a:xfrm>
          <a:prstGeom prst="rightArrow">
            <a:avLst>
              <a:gd name="adj1" fmla="val 50000"/>
              <a:gd name="adj2" fmla="val 46144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141" name="Freeform 21"/>
          <p:cNvSpPr>
            <a:spLocks/>
          </p:cNvSpPr>
          <p:nvPr/>
        </p:nvSpPr>
        <p:spPr bwMode="auto">
          <a:xfrm>
            <a:off x="1990725" y="4114800"/>
            <a:ext cx="1600200" cy="242888"/>
          </a:xfrm>
          <a:custGeom>
            <a:avLst/>
            <a:gdLst>
              <a:gd name="T0" fmla="*/ 0 w 1008"/>
              <a:gd name="T1" fmla="*/ 242888 h 192"/>
              <a:gd name="T2" fmla="*/ 838200 w 1008"/>
              <a:gd name="T3" fmla="*/ 0 h 192"/>
              <a:gd name="T4" fmla="*/ 1600200 w 1008"/>
              <a:gd name="T5" fmla="*/ 242888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2" name="Freeform 22"/>
          <p:cNvSpPr>
            <a:spLocks/>
          </p:cNvSpPr>
          <p:nvPr/>
        </p:nvSpPr>
        <p:spPr bwMode="auto">
          <a:xfrm>
            <a:off x="1914525" y="4586288"/>
            <a:ext cx="1676400" cy="317500"/>
          </a:xfrm>
          <a:custGeom>
            <a:avLst/>
            <a:gdLst>
              <a:gd name="T0" fmla="*/ 0 w 1056"/>
              <a:gd name="T1" fmla="*/ 0 h 200"/>
              <a:gd name="T2" fmla="*/ 838200 w 1056"/>
              <a:gd name="T3" fmla="*/ 304800 h 200"/>
              <a:gd name="T4" fmla="*/ 1676400 w 1056"/>
              <a:gd name="T5" fmla="*/ 76200 h 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200">
                <a:moveTo>
                  <a:pt x="0" y="0"/>
                </a:moveTo>
                <a:cubicBezTo>
                  <a:pt x="176" y="92"/>
                  <a:pt x="352" y="184"/>
                  <a:pt x="528" y="192"/>
                </a:cubicBezTo>
                <a:cubicBezTo>
                  <a:pt x="704" y="200"/>
                  <a:pt x="968" y="72"/>
                  <a:pt x="1056" y="4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3" name="Freeform 23"/>
          <p:cNvSpPr>
            <a:spLocks/>
          </p:cNvSpPr>
          <p:nvPr/>
        </p:nvSpPr>
        <p:spPr bwMode="auto">
          <a:xfrm>
            <a:off x="5648325" y="4114800"/>
            <a:ext cx="1590675" cy="228600"/>
          </a:xfrm>
          <a:custGeom>
            <a:avLst/>
            <a:gdLst>
              <a:gd name="T0" fmla="*/ 0 w 1056"/>
              <a:gd name="T1" fmla="*/ 228600 h 224"/>
              <a:gd name="T2" fmla="*/ 361517 w 1056"/>
              <a:gd name="T3" fmla="*/ 32657 h 224"/>
              <a:gd name="T4" fmla="*/ 1012248 w 1056"/>
              <a:gd name="T5" fmla="*/ 32657 h 224"/>
              <a:gd name="T6" fmla="*/ 1590675 w 1056"/>
              <a:gd name="T7" fmla="*/ 228600 h 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6" h="224">
                <a:moveTo>
                  <a:pt x="0" y="224"/>
                </a:moveTo>
                <a:cubicBezTo>
                  <a:pt x="64" y="144"/>
                  <a:pt x="128" y="64"/>
                  <a:pt x="240" y="32"/>
                </a:cubicBezTo>
                <a:cubicBezTo>
                  <a:pt x="352" y="0"/>
                  <a:pt x="536" y="0"/>
                  <a:pt x="672" y="32"/>
                </a:cubicBezTo>
                <a:cubicBezTo>
                  <a:pt x="808" y="64"/>
                  <a:pt x="932" y="144"/>
                  <a:pt x="1056" y="224"/>
                </a:cubicBez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4" name="Rectangle 24"/>
          <p:cNvSpPr>
            <a:spLocks noChangeArrowheads="1"/>
          </p:cNvSpPr>
          <p:nvPr/>
        </p:nvSpPr>
        <p:spPr bwMode="auto">
          <a:xfrm>
            <a:off x="7391400" y="3311506"/>
            <a:ext cx="8915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fa-IR" dirty="0" smtClean="0">
                <a:latin typeface="Comic Sans MS" charset="0"/>
                <a:ea typeface="ＭＳ Ｐゴシック" charset="0"/>
              </a:rPr>
              <a:t>مثالها:</a:t>
            </a:r>
            <a:endParaRPr lang="en-US" dirty="0">
              <a:latin typeface="Comic Sans MS" charset="0"/>
              <a:ea typeface="ＭＳ Ｐゴシック" charset="0"/>
            </a:endParaRPr>
          </a:p>
        </p:txBody>
      </p:sp>
      <p:sp>
        <p:nvSpPr>
          <p:cNvPr id="133145" name="Text Box 25"/>
          <p:cNvSpPr txBox="1">
            <a:spLocks noChangeArrowheads="1"/>
          </p:cNvSpPr>
          <p:nvPr/>
        </p:nvSpPr>
        <p:spPr bwMode="auto">
          <a:xfrm>
            <a:off x="3276600" y="3870325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3300"/>
                </a:solidFill>
              </a:rPr>
              <a:t>½</a:t>
            </a:r>
            <a:endParaRPr lang="en-US" altLang="en-US" sz="1800" smtClean="0">
              <a:solidFill>
                <a:srgbClr val="FF3300"/>
              </a:solidFill>
            </a:endParaRPr>
          </a:p>
        </p:txBody>
      </p:sp>
      <p:sp>
        <p:nvSpPr>
          <p:cNvPr id="133146" name="Text Box 26"/>
          <p:cNvSpPr txBox="1">
            <a:spLocks noChangeArrowheads="1"/>
          </p:cNvSpPr>
          <p:nvPr/>
        </p:nvSpPr>
        <p:spPr bwMode="auto">
          <a:xfrm>
            <a:off x="3282950" y="4724400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3300"/>
                </a:solidFill>
              </a:rPr>
              <a:t>½</a:t>
            </a:r>
            <a:endParaRPr lang="en-US" altLang="en-US" sz="1800" smtClean="0">
              <a:solidFill>
                <a:srgbClr val="FF3300"/>
              </a:solidFill>
            </a:endParaRPr>
          </a:p>
        </p:txBody>
      </p:sp>
      <p:sp>
        <p:nvSpPr>
          <p:cNvPr id="133147" name="Text Box 27"/>
          <p:cNvSpPr txBox="1">
            <a:spLocks noChangeArrowheads="1"/>
          </p:cNvSpPr>
          <p:nvPr/>
        </p:nvSpPr>
        <p:spPr bwMode="auto">
          <a:xfrm>
            <a:off x="7016750" y="3810000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endParaRPr lang="en-US" sz="18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33148" name="Oval 28"/>
          <p:cNvSpPr>
            <a:spLocks noChangeArrowheads="1"/>
          </p:cNvSpPr>
          <p:nvPr/>
        </p:nvSpPr>
        <p:spPr bwMode="auto">
          <a:xfrm>
            <a:off x="5257800" y="5778500"/>
            <a:ext cx="376238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33149" name="Oval 29"/>
          <p:cNvSpPr>
            <a:spLocks noChangeArrowheads="1"/>
          </p:cNvSpPr>
          <p:nvPr/>
        </p:nvSpPr>
        <p:spPr bwMode="auto">
          <a:xfrm>
            <a:off x="7464425" y="5778500"/>
            <a:ext cx="376238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33150" name="Text Box 30"/>
          <p:cNvSpPr txBox="1">
            <a:spLocks noChangeArrowheads="1"/>
          </p:cNvSpPr>
          <p:nvPr/>
        </p:nvSpPr>
        <p:spPr bwMode="auto">
          <a:xfrm>
            <a:off x="5837238" y="5410200"/>
            <a:ext cx="319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33151" name="Text Box 31"/>
          <p:cNvSpPr txBox="1">
            <a:spLocks noChangeArrowheads="1"/>
          </p:cNvSpPr>
          <p:nvPr/>
        </p:nvSpPr>
        <p:spPr bwMode="auto">
          <a:xfrm>
            <a:off x="7010400" y="5410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33152" name="Oval 32"/>
          <p:cNvSpPr>
            <a:spLocks noChangeArrowheads="1"/>
          </p:cNvSpPr>
          <p:nvPr/>
        </p:nvSpPr>
        <p:spPr bwMode="auto">
          <a:xfrm>
            <a:off x="6386513" y="5495925"/>
            <a:ext cx="376237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33153" name="Oval 33"/>
          <p:cNvSpPr>
            <a:spLocks noChangeArrowheads="1"/>
          </p:cNvSpPr>
          <p:nvPr/>
        </p:nvSpPr>
        <p:spPr bwMode="auto">
          <a:xfrm>
            <a:off x="6386513" y="6038850"/>
            <a:ext cx="376237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33154" name="Text Box 34"/>
          <p:cNvSpPr txBox="1">
            <a:spLocks noChangeArrowheads="1"/>
          </p:cNvSpPr>
          <p:nvPr/>
        </p:nvSpPr>
        <p:spPr bwMode="auto">
          <a:xfrm>
            <a:off x="7010400" y="59436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33155" name="Text Box 35"/>
          <p:cNvSpPr txBox="1">
            <a:spLocks noChangeArrowheads="1"/>
          </p:cNvSpPr>
          <p:nvPr/>
        </p:nvSpPr>
        <p:spPr bwMode="auto">
          <a:xfrm>
            <a:off x="5826125" y="59578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1</a:t>
            </a:r>
          </a:p>
        </p:txBody>
      </p:sp>
      <p:cxnSp>
        <p:nvCxnSpPr>
          <p:cNvPr id="133156" name="AutoShape 36"/>
          <p:cNvCxnSpPr>
            <a:cxnSpLocks noChangeShapeType="1"/>
            <a:stCxn id="133148" idx="7"/>
            <a:endCxn id="133152" idx="2"/>
          </p:cNvCxnSpPr>
          <p:nvPr/>
        </p:nvCxnSpPr>
        <p:spPr bwMode="auto">
          <a:xfrm flipV="1">
            <a:off x="5578475" y="5594350"/>
            <a:ext cx="808038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57" name="AutoShape 37"/>
          <p:cNvCxnSpPr>
            <a:cxnSpLocks noChangeShapeType="1"/>
            <a:stCxn id="133152" idx="6"/>
            <a:endCxn id="133149" idx="1"/>
          </p:cNvCxnSpPr>
          <p:nvPr/>
        </p:nvCxnSpPr>
        <p:spPr bwMode="auto">
          <a:xfrm>
            <a:off x="6762750" y="5594350"/>
            <a:ext cx="757238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58" name="AutoShape 38"/>
          <p:cNvCxnSpPr>
            <a:cxnSpLocks noChangeShapeType="1"/>
            <a:stCxn id="133148" idx="5"/>
            <a:endCxn id="133153" idx="2"/>
          </p:cNvCxnSpPr>
          <p:nvPr/>
        </p:nvCxnSpPr>
        <p:spPr bwMode="auto">
          <a:xfrm>
            <a:off x="5578475" y="5948363"/>
            <a:ext cx="808038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59" name="AutoShape 39"/>
          <p:cNvCxnSpPr>
            <a:cxnSpLocks noChangeShapeType="1"/>
            <a:stCxn id="133153" idx="6"/>
            <a:endCxn id="133149" idx="3"/>
          </p:cNvCxnSpPr>
          <p:nvPr/>
        </p:nvCxnSpPr>
        <p:spPr bwMode="auto">
          <a:xfrm flipV="1">
            <a:off x="6762750" y="5948363"/>
            <a:ext cx="757238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60" name="AutoShape 40"/>
          <p:cNvCxnSpPr>
            <a:cxnSpLocks noChangeShapeType="1"/>
            <a:stCxn id="133152" idx="4"/>
            <a:endCxn id="133153" idx="0"/>
          </p:cNvCxnSpPr>
          <p:nvPr/>
        </p:nvCxnSpPr>
        <p:spPr bwMode="auto">
          <a:xfrm>
            <a:off x="6575425" y="5694363"/>
            <a:ext cx="0" cy="344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3161" name="Text Box 41"/>
          <p:cNvSpPr txBox="1">
            <a:spLocks noChangeArrowheads="1"/>
          </p:cNvSpPr>
          <p:nvPr/>
        </p:nvSpPr>
        <p:spPr bwMode="auto">
          <a:xfrm>
            <a:off x="6316663" y="56388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0</a:t>
            </a:r>
          </a:p>
        </p:txBody>
      </p:sp>
      <p:sp>
        <p:nvSpPr>
          <p:cNvPr id="133162" name="Freeform 42"/>
          <p:cNvSpPr>
            <a:spLocks/>
          </p:cNvSpPr>
          <p:nvPr/>
        </p:nvSpPr>
        <p:spPr bwMode="auto">
          <a:xfrm>
            <a:off x="5575300" y="5605463"/>
            <a:ext cx="1882775" cy="509587"/>
          </a:xfrm>
          <a:custGeom>
            <a:avLst/>
            <a:gdLst>
              <a:gd name="T0" fmla="*/ 0 w 1680"/>
              <a:gd name="T1" fmla="*/ 226483 h 864"/>
              <a:gd name="T2" fmla="*/ 860697 w 1680"/>
              <a:gd name="T3" fmla="*/ 0 h 864"/>
              <a:gd name="T4" fmla="*/ 1022078 w 1680"/>
              <a:gd name="T5" fmla="*/ 84931 h 864"/>
              <a:gd name="T6" fmla="*/ 1022078 w 1680"/>
              <a:gd name="T7" fmla="*/ 452966 h 864"/>
              <a:gd name="T8" fmla="*/ 1183459 w 1680"/>
              <a:gd name="T9" fmla="*/ 509587 h 864"/>
              <a:gd name="T10" fmla="*/ 1882775 w 1680"/>
              <a:gd name="T11" fmla="*/ 339725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63" name="Text Box 43"/>
          <p:cNvSpPr txBox="1">
            <a:spLocks noChangeArrowheads="1"/>
          </p:cNvSpPr>
          <p:nvPr/>
        </p:nvSpPr>
        <p:spPr bwMode="auto">
          <a:xfrm>
            <a:off x="6553200" y="5699125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endParaRPr lang="en-US" sz="18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33164" name="AutoShape 44"/>
          <p:cNvSpPr>
            <a:spLocks noChangeArrowheads="1"/>
          </p:cNvSpPr>
          <p:nvPr/>
        </p:nvSpPr>
        <p:spPr bwMode="auto">
          <a:xfrm>
            <a:off x="4440238" y="5700713"/>
            <a:ext cx="588962" cy="319087"/>
          </a:xfrm>
          <a:prstGeom prst="rightArrow">
            <a:avLst>
              <a:gd name="adj1" fmla="val 50000"/>
              <a:gd name="adj2" fmla="val 46144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165" name="Oval 45"/>
          <p:cNvSpPr>
            <a:spLocks noChangeArrowheads="1"/>
          </p:cNvSpPr>
          <p:nvPr/>
        </p:nvSpPr>
        <p:spPr bwMode="auto">
          <a:xfrm>
            <a:off x="1531938" y="5778500"/>
            <a:ext cx="376237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33166" name="Oval 46"/>
          <p:cNvSpPr>
            <a:spLocks noChangeArrowheads="1"/>
          </p:cNvSpPr>
          <p:nvPr/>
        </p:nvSpPr>
        <p:spPr bwMode="auto">
          <a:xfrm>
            <a:off x="3738563" y="5778500"/>
            <a:ext cx="376237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33167" name="Text Box 47"/>
          <p:cNvSpPr txBox="1">
            <a:spLocks noChangeArrowheads="1"/>
          </p:cNvSpPr>
          <p:nvPr/>
        </p:nvSpPr>
        <p:spPr bwMode="auto">
          <a:xfrm>
            <a:off x="2111375" y="54102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33168" name="Text Box 48"/>
          <p:cNvSpPr txBox="1">
            <a:spLocks noChangeArrowheads="1"/>
          </p:cNvSpPr>
          <p:nvPr/>
        </p:nvSpPr>
        <p:spPr bwMode="auto">
          <a:xfrm>
            <a:off x="3284538" y="5410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33169" name="Oval 49"/>
          <p:cNvSpPr>
            <a:spLocks noChangeArrowheads="1"/>
          </p:cNvSpPr>
          <p:nvPr/>
        </p:nvSpPr>
        <p:spPr bwMode="auto">
          <a:xfrm>
            <a:off x="2660650" y="5495925"/>
            <a:ext cx="376238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33170" name="Oval 50"/>
          <p:cNvSpPr>
            <a:spLocks noChangeArrowheads="1"/>
          </p:cNvSpPr>
          <p:nvPr/>
        </p:nvSpPr>
        <p:spPr bwMode="auto">
          <a:xfrm>
            <a:off x="2660650" y="6038850"/>
            <a:ext cx="376238" cy="1984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33171" name="Text Box 51"/>
          <p:cNvSpPr txBox="1">
            <a:spLocks noChangeArrowheads="1"/>
          </p:cNvSpPr>
          <p:nvPr/>
        </p:nvSpPr>
        <p:spPr bwMode="auto">
          <a:xfrm>
            <a:off x="3284538" y="5943600"/>
            <a:ext cx="319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33172" name="Text Box 52"/>
          <p:cNvSpPr txBox="1">
            <a:spLocks noChangeArrowheads="1"/>
          </p:cNvSpPr>
          <p:nvPr/>
        </p:nvSpPr>
        <p:spPr bwMode="auto">
          <a:xfrm>
            <a:off x="2100263" y="59578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1</a:t>
            </a:r>
          </a:p>
        </p:txBody>
      </p:sp>
      <p:cxnSp>
        <p:nvCxnSpPr>
          <p:cNvPr id="133173" name="AutoShape 53"/>
          <p:cNvCxnSpPr>
            <a:cxnSpLocks noChangeShapeType="1"/>
            <a:stCxn id="133165" idx="7"/>
            <a:endCxn id="133169" idx="2"/>
          </p:cNvCxnSpPr>
          <p:nvPr/>
        </p:nvCxnSpPr>
        <p:spPr bwMode="auto">
          <a:xfrm flipV="1">
            <a:off x="1852613" y="5594350"/>
            <a:ext cx="808037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74" name="AutoShape 54"/>
          <p:cNvCxnSpPr>
            <a:cxnSpLocks noChangeShapeType="1"/>
            <a:stCxn id="133169" idx="6"/>
            <a:endCxn id="133166" idx="1"/>
          </p:cNvCxnSpPr>
          <p:nvPr/>
        </p:nvCxnSpPr>
        <p:spPr bwMode="auto">
          <a:xfrm>
            <a:off x="3036888" y="5594350"/>
            <a:ext cx="757237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75" name="AutoShape 55"/>
          <p:cNvCxnSpPr>
            <a:cxnSpLocks noChangeShapeType="1"/>
            <a:stCxn id="133165" idx="5"/>
            <a:endCxn id="133170" idx="2"/>
          </p:cNvCxnSpPr>
          <p:nvPr/>
        </p:nvCxnSpPr>
        <p:spPr bwMode="auto">
          <a:xfrm>
            <a:off x="1852613" y="5948363"/>
            <a:ext cx="808037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76" name="AutoShape 56"/>
          <p:cNvCxnSpPr>
            <a:cxnSpLocks noChangeShapeType="1"/>
            <a:stCxn id="133170" idx="6"/>
            <a:endCxn id="133166" idx="3"/>
          </p:cNvCxnSpPr>
          <p:nvPr/>
        </p:nvCxnSpPr>
        <p:spPr bwMode="auto">
          <a:xfrm flipV="1">
            <a:off x="3036888" y="5948363"/>
            <a:ext cx="757237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177" name="AutoShape 57"/>
          <p:cNvCxnSpPr>
            <a:cxnSpLocks noChangeShapeType="1"/>
            <a:stCxn id="133169" idx="4"/>
            <a:endCxn id="133170" idx="0"/>
          </p:cNvCxnSpPr>
          <p:nvPr/>
        </p:nvCxnSpPr>
        <p:spPr bwMode="auto">
          <a:xfrm>
            <a:off x="2849563" y="5694363"/>
            <a:ext cx="0" cy="344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3178" name="Text Box 58"/>
          <p:cNvSpPr txBox="1">
            <a:spLocks noChangeArrowheads="1"/>
          </p:cNvSpPr>
          <p:nvPr/>
        </p:nvSpPr>
        <p:spPr bwMode="auto">
          <a:xfrm>
            <a:off x="2590800" y="56388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0</a:t>
            </a:r>
          </a:p>
        </p:txBody>
      </p:sp>
      <p:sp>
        <p:nvSpPr>
          <p:cNvPr id="133179" name="Freeform 59"/>
          <p:cNvSpPr>
            <a:spLocks/>
          </p:cNvSpPr>
          <p:nvPr/>
        </p:nvSpPr>
        <p:spPr bwMode="auto">
          <a:xfrm>
            <a:off x="1905000" y="5548313"/>
            <a:ext cx="1828800" cy="242887"/>
          </a:xfrm>
          <a:custGeom>
            <a:avLst/>
            <a:gdLst>
              <a:gd name="T0" fmla="*/ 0 w 1008"/>
              <a:gd name="T1" fmla="*/ 242887 h 192"/>
              <a:gd name="T2" fmla="*/ 957943 w 1008"/>
              <a:gd name="T3" fmla="*/ 0 h 192"/>
              <a:gd name="T4" fmla="*/ 1828800 w 1008"/>
              <a:gd name="T5" fmla="*/ 24288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80" name="Freeform 60"/>
          <p:cNvSpPr>
            <a:spLocks/>
          </p:cNvSpPr>
          <p:nvPr/>
        </p:nvSpPr>
        <p:spPr bwMode="auto">
          <a:xfrm>
            <a:off x="1905000" y="5943600"/>
            <a:ext cx="1828800" cy="228600"/>
          </a:xfrm>
          <a:custGeom>
            <a:avLst/>
            <a:gdLst>
              <a:gd name="T0" fmla="*/ 0 w 1056"/>
              <a:gd name="T1" fmla="*/ 0 h 200"/>
              <a:gd name="T2" fmla="*/ 914400 w 1056"/>
              <a:gd name="T3" fmla="*/ 219456 h 200"/>
              <a:gd name="T4" fmla="*/ 1828800 w 1056"/>
              <a:gd name="T5" fmla="*/ 54864 h 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200">
                <a:moveTo>
                  <a:pt x="0" y="0"/>
                </a:moveTo>
                <a:cubicBezTo>
                  <a:pt x="176" y="92"/>
                  <a:pt x="352" y="184"/>
                  <a:pt x="528" y="192"/>
                </a:cubicBezTo>
                <a:cubicBezTo>
                  <a:pt x="704" y="200"/>
                  <a:pt x="968" y="72"/>
                  <a:pt x="1056" y="4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81" name="Text Box 61"/>
          <p:cNvSpPr txBox="1">
            <a:spLocks noChangeArrowheads="1"/>
          </p:cNvSpPr>
          <p:nvPr/>
        </p:nvSpPr>
        <p:spPr bwMode="auto">
          <a:xfrm>
            <a:off x="3587750" y="5394325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3300"/>
                </a:solidFill>
              </a:rPr>
              <a:t>½</a:t>
            </a:r>
            <a:endParaRPr lang="en-US" altLang="en-US" sz="1800" smtClean="0">
              <a:solidFill>
                <a:srgbClr val="FF3300"/>
              </a:solidFill>
            </a:endParaRPr>
          </a:p>
        </p:txBody>
      </p:sp>
      <p:sp>
        <p:nvSpPr>
          <p:cNvPr id="133182" name="Text Box 62"/>
          <p:cNvSpPr txBox="1">
            <a:spLocks noChangeArrowheads="1"/>
          </p:cNvSpPr>
          <p:nvPr/>
        </p:nvSpPr>
        <p:spPr bwMode="auto">
          <a:xfrm>
            <a:off x="3581400" y="6003925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3300"/>
                </a:solidFill>
              </a:rPr>
              <a:t>½</a:t>
            </a:r>
            <a:endParaRPr lang="en-US" altLang="en-US" sz="18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4CFDF41-5251-44DD-83C1-EE03FF68F72A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90638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تابع هدف مورد نظر ما</a:t>
            </a:r>
            <a:endParaRPr lang="en-US" dirty="0" smtClean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6482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altLang="en-US" dirty="0" smtClean="0">
                <a:solidFill>
                  <a:srgbClr val="FF3300"/>
                </a:solidFill>
                <a:cs typeface="B Nazanin" panose="00000400000000000000" pitchFamily="2" charset="-78"/>
              </a:rPr>
              <a:t>تعریف هزینه ی اجتماعی:</a:t>
            </a:r>
            <a:r>
              <a:rPr lang="fa-IR" altLang="en-US" dirty="0" smtClean="0">
                <a:cs typeface="B Nazanin" panose="00000400000000000000" pitchFamily="2" charset="-78"/>
              </a:rPr>
              <a:t> مجموع هزینه ای که از ترافیک جریان </a:t>
            </a:r>
            <a:r>
              <a:rPr lang="en-US" altLang="en-US" dirty="0" smtClean="0">
                <a:cs typeface="B Nazanin" panose="00000400000000000000" pitchFamily="2" charset="-78"/>
              </a:rPr>
              <a:t>f</a:t>
            </a:r>
            <a:r>
              <a:rPr lang="fa-IR" altLang="en-US" dirty="0" smtClean="0">
                <a:cs typeface="B Nazanin" panose="00000400000000000000" pitchFamily="2" charset="-78"/>
              </a:rPr>
              <a:t> ناشی می شود. با </a:t>
            </a:r>
            <a:r>
              <a:rPr lang="en-US" altLang="en-US" dirty="0">
                <a:cs typeface="B Nazanin" panose="00000400000000000000" pitchFamily="2" charset="-78"/>
              </a:rPr>
              <a:t>C(f</a:t>
            </a:r>
            <a:r>
              <a:rPr lang="en-US" altLang="en-US" dirty="0" smtClean="0">
                <a:cs typeface="B Nazanin" panose="00000400000000000000" pitchFamily="2" charset="-78"/>
              </a:rPr>
              <a:t>)</a:t>
            </a:r>
            <a:r>
              <a:rPr lang="fa-IR" altLang="en-US" dirty="0" smtClean="0">
                <a:cs typeface="B Nazanin" panose="00000400000000000000" pitchFamily="2" charset="-78"/>
              </a:rPr>
              <a:t> نشان داده می شود. </a:t>
            </a:r>
          </a:p>
          <a:p>
            <a:pPr eaLnBrk="1" hangingPunct="1">
              <a:buFontTx/>
              <a:buNone/>
              <a:defRPr/>
            </a:pPr>
            <a:endParaRPr lang="en-US" altLang="en-US" sz="900" dirty="0" smtClean="0">
              <a:solidFill>
                <a:srgbClr val="FF3300"/>
              </a:solidFill>
              <a:cs typeface="B Nazanin" panose="00000400000000000000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altLang="en-US" dirty="0" smtClean="0">
                <a:solidFill>
                  <a:srgbClr val="FF3300"/>
                </a:solidFill>
                <a:cs typeface="B Nazanin" panose="00000400000000000000" pitchFamily="2" charset="-78"/>
              </a:rPr>
              <a:t>تعریف رسمی: </a:t>
            </a:r>
            <a:r>
              <a:rPr lang="fa-IR" altLang="en-US" dirty="0" smtClean="0">
                <a:cs typeface="B Nazanin" panose="00000400000000000000" pitchFamily="2" charset="-78"/>
              </a:rPr>
              <a:t>اگر </a:t>
            </a:r>
            <a:r>
              <a:rPr lang="en-US" altLang="en-US" dirty="0" err="1">
                <a:solidFill>
                  <a:schemeClr val="accent2"/>
                </a:solidFill>
                <a:cs typeface="B Nazanin" panose="00000400000000000000" pitchFamily="2" charset="-78"/>
              </a:rPr>
              <a:t>c</a:t>
            </a:r>
            <a:r>
              <a:rPr lang="en-US" altLang="en-US" baseline="-25000" dirty="0" err="1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P</a:t>
            </a:r>
            <a:r>
              <a:rPr lang="en-US" altLang="en-US" dirty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(f)</a:t>
            </a:r>
            <a:r>
              <a:rPr lang="fa-IR" altLang="en-US" dirty="0" smtClean="0">
                <a:cs typeface="B Nazanin" panose="00000400000000000000" pitchFamily="2" charset="-78"/>
              </a:rPr>
              <a:t> با مجموع هزینه ی یالهای مسیر </a:t>
            </a:r>
            <a:r>
              <a:rPr lang="en-US" altLang="en-US" dirty="0" smtClean="0">
                <a:cs typeface="B Nazanin" panose="00000400000000000000" pitchFamily="2" charset="-78"/>
              </a:rPr>
              <a:t>p</a:t>
            </a:r>
            <a:r>
              <a:rPr lang="fa-IR" altLang="en-US" dirty="0" smtClean="0">
                <a:cs typeface="B Nazanin" panose="00000400000000000000" pitchFamily="2" charset="-78"/>
              </a:rPr>
              <a:t> ناشی از جریان </a:t>
            </a:r>
            <a:r>
              <a:rPr lang="en-US" altLang="en-US" dirty="0" smtClean="0">
                <a:cs typeface="B Nazanin" panose="00000400000000000000" pitchFamily="2" charset="-78"/>
              </a:rPr>
              <a:t>f</a:t>
            </a:r>
            <a:r>
              <a:rPr lang="fa-IR" altLang="en-US" dirty="0" smtClean="0">
                <a:cs typeface="B Nazanin" panose="00000400000000000000" pitchFamily="2" charset="-78"/>
              </a:rPr>
              <a:t> برابر باشد، داریم:</a:t>
            </a:r>
          </a:p>
          <a:p>
            <a:pPr algn="r" rtl="1" eaLnBrk="1" hangingPunct="1">
              <a:buFontTx/>
              <a:buNone/>
              <a:defRPr/>
            </a:pPr>
            <a:endParaRPr lang="en-US" altLang="en-US" sz="1200" dirty="0" smtClean="0">
              <a:solidFill>
                <a:schemeClr val="accent2"/>
              </a:solidFill>
              <a:cs typeface="B Nazanin" panose="00000400000000000000" pitchFamily="2" charset="-7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			     C(f) = </a:t>
            </a:r>
            <a:r>
              <a:rPr lang="en-US" altLang="en-US" b="1" dirty="0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</a:t>
            </a:r>
            <a:r>
              <a:rPr lang="en-US" altLang="en-US" baseline="-25000" dirty="0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P </a:t>
            </a:r>
            <a:r>
              <a:rPr lang="en-US" altLang="en-US" dirty="0" err="1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f</a:t>
            </a:r>
            <a:r>
              <a:rPr lang="en-US" altLang="en-US" baseline="-25000" dirty="0" err="1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P</a:t>
            </a:r>
            <a:r>
              <a:rPr lang="en-US" altLang="en-US" baseline="-25000" dirty="0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•</a:t>
            </a:r>
            <a:r>
              <a:rPr lang="en-US" altLang="en-US" baseline="-25000" dirty="0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cs typeface="B Nazanin" panose="00000400000000000000" pitchFamily="2" charset="-78"/>
              </a:rPr>
              <a:t>c</a:t>
            </a:r>
            <a:r>
              <a:rPr lang="en-US" altLang="en-US" baseline="-25000" dirty="0" err="1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P</a:t>
            </a:r>
            <a:r>
              <a:rPr lang="en-US" altLang="en-US" dirty="0" smtClean="0">
                <a:solidFill>
                  <a:schemeClr val="accent2"/>
                </a:solidFill>
                <a:cs typeface="B Nazanin" panose="00000400000000000000" pitchFamily="2" charset="-78"/>
                <a:sym typeface="Symbol" pitchFamily="18" charset="2"/>
              </a:rPr>
              <a:t>(f)</a:t>
            </a:r>
            <a:endParaRPr lang="fa-IR" altLang="en-US" dirty="0" smtClean="0">
              <a:solidFill>
                <a:schemeClr val="accent2"/>
              </a:solidFill>
              <a:cs typeface="B Nazanin" panose="00000400000000000000" pitchFamily="2" charset="-78"/>
              <a:sym typeface="Symbol" pitchFamily="18" charset="2"/>
            </a:endParaRPr>
          </a:p>
          <a:p>
            <a:pPr eaLnBrk="1" hangingPunct="1">
              <a:buFontTx/>
              <a:buNone/>
              <a:defRPr/>
            </a:pPr>
            <a:endParaRPr lang="fa-IR" altLang="en-US" dirty="0">
              <a:solidFill>
                <a:schemeClr val="accent2"/>
              </a:solidFill>
              <a:cs typeface="B Nazanin" panose="00000400000000000000" pitchFamily="2" charset="-78"/>
              <a:sym typeface="Symbol" pitchFamily="18" charset="2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altLang="en-US" dirty="0">
                <a:solidFill>
                  <a:srgbClr val="FF3300"/>
                </a:solidFill>
                <a:cs typeface="B Nazanin" panose="00000400000000000000" pitchFamily="2" charset="-78"/>
                <a:sym typeface="Symbol" pitchFamily="18" charset="2"/>
              </a:rPr>
              <a:t>مثال:</a:t>
            </a:r>
            <a:endParaRPr lang="en-US" altLang="en-US" dirty="0">
              <a:solidFill>
                <a:srgbClr val="FF3300"/>
              </a:solidFill>
              <a:cs typeface="B Nazanin" panose="00000400000000000000" pitchFamily="2" charset="-78"/>
              <a:sym typeface="Symbol" pitchFamily="18" charset="2"/>
            </a:endParaRPr>
          </a:p>
          <a:p>
            <a:pPr eaLnBrk="1" hangingPunct="1">
              <a:buFontTx/>
              <a:buNone/>
              <a:defRPr/>
            </a:pPr>
            <a:endParaRPr lang="en-US" altLang="en-US" sz="1000" dirty="0" smtClean="0">
              <a:solidFill>
                <a:schemeClr val="accent2"/>
              </a:solidFill>
              <a:cs typeface="B Nazanin" panose="00000400000000000000" pitchFamily="2" charset="-78"/>
              <a:sym typeface="Symbol" pitchFamily="18" charset="2"/>
            </a:endParaRPr>
          </a:p>
          <a:p>
            <a:pPr eaLnBrk="1" hangingPunct="1">
              <a:buFontTx/>
              <a:buNone/>
              <a:defRPr/>
            </a:pPr>
            <a:endParaRPr lang="en-US" altLang="en-US" sz="1000" dirty="0" smtClean="0">
              <a:cs typeface="B Nazanin" panose="00000400000000000000" pitchFamily="2" charset="-78"/>
              <a:sym typeface="Symbol" pitchFamily="18" charset="2"/>
            </a:endParaRPr>
          </a:p>
        </p:txBody>
      </p:sp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762000" y="3424238"/>
            <a:ext cx="2209800" cy="1376362"/>
            <a:chOff x="1012" y="4431"/>
            <a:chExt cx="2306" cy="1258"/>
          </a:xfrm>
        </p:grpSpPr>
        <p:sp>
          <p:nvSpPr>
            <p:cNvPr id="135173" name="Oval 5"/>
            <p:cNvSpPr>
              <a:spLocks noChangeArrowheads="1"/>
            </p:cNvSpPr>
            <p:nvPr/>
          </p:nvSpPr>
          <p:spPr bwMode="auto">
            <a:xfrm>
              <a:off x="1012" y="4911"/>
              <a:ext cx="336" cy="3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s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35174" name="Oval 6"/>
            <p:cNvSpPr>
              <a:spLocks noChangeArrowheads="1"/>
            </p:cNvSpPr>
            <p:nvPr/>
          </p:nvSpPr>
          <p:spPr bwMode="auto">
            <a:xfrm>
              <a:off x="2982" y="4911"/>
              <a:ext cx="336" cy="3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t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35175" name="Oval 7"/>
            <p:cNvSpPr>
              <a:spLocks noChangeArrowheads="1"/>
            </p:cNvSpPr>
            <p:nvPr/>
          </p:nvSpPr>
          <p:spPr bwMode="auto">
            <a:xfrm>
              <a:off x="2019" y="4431"/>
              <a:ext cx="336" cy="33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35176" name="Oval 8"/>
            <p:cNvSpPr>
              <a:spLocks noChangeArrowheads="1"/>
            </p:cNvSpPr>
            <p:nvPr/>
          </p:nvSpPr>
          <p:spPr bwMode="auto">
            <a:xfrm>
              <a:off x="2019" y="5352"/>
              <a:ext cx="336" cy="33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cxnSp>
          <p:nvCxnSpPr>
            <p:cNvPr id="135177" name="AutoShape 9"/>
            <p:cNvCxnSpPr>
              <a:cxnSpLocks noChangeShapeType="1"/>
              <a:stCxn id="135173" idx="7"/>
              <a:endCxn id="135175" idx="2"/>
            </p:cNvCxnSpPr>
            <p:nvPr/>
          </p:nvCxnSpPr>
          <p:spPr bwMode="auto">
            <a:xfrm flipV="1">
              <a:off x="1299" y="4599"/>
              <a:ext cx="721" cy="3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5178" name="AutoShape 10"/>
            <p:cNvCxnSpPr>
              <a:cxnSpLocks noChangeShapeType="1"/>
              <a:stCxn id="135175" idx="6"/>
              <a:endCxn id="135174" idx="1"/>
            </p:cNvCxnSpPr>
            <p:nvPr/>
          </p:nvCxnSpPr>
          <p:spPr bwMode="auto">
            <a:xfrm>
              <a:off x="2356" y="4599"/>
              <a:ext cx="676" cy="3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5179" name="AutoShape 11"/>
            <p:cNvCxnSpPr>
              <a:cxnSpLocks noChangeShapeType="1"/>
              <a:stCxn id="135173" idx="5"/>
              <a:endCxn id="135176" idx="2"/>
            </p:cNvCxnSpPr>
            <p:nvPr/>
          </p:nvCxnSpPr>
          <p:spPr bwMode="auto">
            <a:xfrm>
              <a:off x="1299" y="5199"/>
              <a:ext cx="721" cy="3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5180" name="AutoShape 12"/>
            <p:cNvCxnSpPr>
              <a:cxnSpLocks noChangeShapeType="1"/>
              <a:stCxn id="135176" idx="6"/>
              <a:endCxn id="135174" idx="3"/>
            </p:cNvCxnSpPr>
            <p:nvPr/>
          </p:nvCxnSpPr>
          <p:spPr bwMode="auto">
            <a:xfrm flipV="1">
              <a:off x="2356" y="5199"/>
              <a:ext cx="676" cy="3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5181" name="AutoShape 13"/>
            <p:cNvCxnSpPr>
              <a:cxnSpLocks noChangeShapeType="1"/>
              <a:stCxn id="135175" idx="4"/>
              <a:endCxn id="135176" idx="0"/>
            </p:cNvCxnSpPr>
            <p:nvPr/>
          </p:nvCxnSpPr>
          <p:spPr bwMode="auto">
            <a:xfrm>
              <a:off x="2188" y="4768"/>
              <a:ext cx="0" cy="5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35182" name="Freeform 14"/>
          <p:cNvSpPr>
            <a:spLocks/>
          </p:cNvSpPr>
          <p:nvPr/>
        </p:nvSpPr>
        <p:spPr bwMode="auto">
          <a:xfrm>
            <a:off x="1036638" y="3532188"/>
            <a:ext cx="1782762" cy="1039812"/>
          </a:xfrm>
          <a:custGeom>
            <a:avLst/>
            <a:gdLst>
              <a:gd name="T0" fmla="*/ 0 w 2064"/>
              <a:gd name="T1" fmla="*/ 442219 h 696"/>
              <a:gd name="T2" fmla="*/ 787732 w 2064"/>
              <a:gd name="T3" fmla="*/ 83663 h 696"/>
              <a:gd name="T4" fmla="*/ 912111 w 2064"/>
              <a:gd name="T5" fmla="*/ 944197 h 696"/>
              <a:gd name="T6" fmla="*/ 1782762 w 2064"/>
              <a:gd name="T7" fmla="*/ 657352 h 6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4" h="696">
                <a:moveTo>
                  <a:pt x="0" y="296"/>
                </a:moveTo>
                <a:cubicBezTo>
                  <a:pt x="368" y="148"/>
                  <a:pt x="736" y="0"/>
                  <a:pt x="912" y="56"/>
                </a:cubicBezTo>
                <a:cubicBezTo>
                  <a:pt x="1088" y="112"/>
                  <a:pt x="864" y="568"/>
                  <a:pt x="1056" y="632"/>
                </a:cubicBezTo>
                <a:cubicBezTo>
                  <a:pt x="1248" y="696"/>
                  <a:pt x="1896" y="472"/>
                  <a:pt x="2064" y="440"/>
                </a:cubicBez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5183" name="Freeform 15"/>
          <p:cNvSpPr>
            <a:spLocks/>
          </p:cNvSpPr>
          <p:nvPr/>
        </p:nvSpPr>
        <p:spPr bwMode="auto">
          <a:xfrm>
            <a:off x="996950" y="4213225"/>
            <a:ext cx="1822450" cy="434975"/>
          </a:xfrm>
          <a:custGeom>
            <a:avLst/>
            <a:gdLst>
              <a:gd name="T0" fmla="*/ 0 w 2256"/>
              <a:gd name="T1" fmla="*/ 0 h 384"/>
              <a:gd name="T2" fmla="*/ 891837 w 2256"/>
              <a:gd name="T3" fmla="*/ 434975 h 384"/>
              <a:gd name="T4" fmla="*/ 1822450 w 2256"/>
              <a:gd name="T5" fmla="*/ 0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56" h="384">
                <a:moveTo>
                  <a:pt x="0" y="0"/>
                </a:moveTo>
                <a:cubicBezTo>
                  <a:pt x="364" y="192"/>
                  <a:pt x="728" y="384"/>
                  <a:pt x="1104" y="384"/>
                </a:cubicBezTo>
                <a:cubicBezTo>
                  <a:pt x="1480" y="384"/>
                  <a:pt x="1868" y="192"/>
                  <a:pt x="2256" y="0"/>
                </a:cubicBez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2667000" y="5640388"/>
            <a:ext cx="360363" cy="41592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 dirty="0">
              <a:latin typeface="Comic Sans MS" charset="0"/>
              <a:ea typeface="ＭＳ Ｐゴシック" charset="0"/>
            </a:endParaRPr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668838" y="5640388"/>
            <a:ext cx="360362" cy="41592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cxnSp>
        <p:nvCxnSpPr>
          <p:cNvPr id="21" name="AutoShape 18"/>
          <p:cNvCxnSpPr>
            <a:cxnSpLocks noChangeShapeType="1"/>
            <a:stCxn id="19" idx="7"/>
            <a:endCxn id="20" idx="1"/>
          </p:cNvCxnSpPr>
          <p:nvPr/>
        </p:nvCxnSpPr>
        <p:spPr bwMode="auto">
          <a:xfrm rot="5400000" flipV="1">
            <a:off x="3847307" y="4826794"/>
            <a:ext cx="1587" cy="1749425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19"/>
          <p:cNvCxnSpPr>
            <a:cxnSpLocks noChangeShapeType="1"/>
            <a:stCxn id="19" idx="5"/>
            <a:endCxn id="20" idx="3"/>
          </p:cNvCxnSpPr>
          <p:nvPr/>
        </p:nvCxnSpPr>
        <p:spPr bwMode="auto">
          <a:xfrm rot="16200000" flipH="1">
            <a:off x="3847307" y="5120481"/>
            <a:ext cx="1588" cy="1749425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3733800" y="5257800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3732213" y="5876925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4219575" y="5486400"/>
            <a:ext cx="349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219575" y="5826125"/>
            <a:ext cx="349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248275" y="5648325"/>
            <a:ext cx="2447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000" smtClean="0"/>
              <a:t>Cost = ½•½ +½•1 = 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EC9185A9-AA5E-4B1C-99EB-32F0F7450142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هزینه ی بی نظمی</a:t>
            </a:r>
            <a:endParaRPr lang="en-US" dirty="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 algn="r" rtl="1" eaLnBrk="1" hangingPunct="1">
              <a:buClr>
                <a:schemeClr val="tx1"/>
              </a:buClr>
              <a:buFontTx/>
              <a:buNone/>
              <a:defRPr/>
            </a:pPr>
            <a:r>
              <a:rPr lang="fa-IR" sz="3200" dirty="0" smtClean="0">
                <a:solidFill>
                  <a:srgbClr val="FF3300"/>
                </a:solidFill>
              </a:rPr>
              <a:t>تعریف:</a:t>
            </a:r>
          </a:p>
          <a:p>
            <a:pPr algn="r" rtl="1" eaLnBrk="1" hangingPunct="1">
              <a:buClr>
                <a:schemeClr val="tx1"/>
              </a:buClr>
              <a:buFontTx/>
              <a:buNone/>
              <a:defRPr/>
            </a:pPr>
            <a:endParaRPr lang="en-US" sz="3200" dirty="0" smtClean="0">
              <a:solidFill>
                <a:srgbClr val="FF3300"/>
              </a:solidFill>
            </a:endParaRP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sz="3200" dirty="0" smtClean="0">
              <a:solidFill>
                <a:srgbClr val="FF3300"/>
              </a:solidFill>
            </a:endParaRP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sz="900" dirty="0" smtClean="0">
              <a:solidFill>
                <a:srgbClr val="FF3300"/>
              </a:solidFill>
            </a:endParaRP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sz="900" dirty="0" smtClean="0">
              <a:solidFill>
                <a:srgbClr val="FF3300"/>
              </a:solidFill>
            </a:endParaRP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sz="900" dirty="0" smtClean="0">
              <a:solidFill>
                <a:srgbClr val="FF3300"/>
              </a:solidFill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82550" y="2819400"/>
            <a:ext cx="3575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fa-IR" dirty="0"/>
              <a:t>هزینه ی بی </a:t>
            </a:r>
            <a:r>
              <a:rPr lang="fa-IR" dirty="0" smtClean="0"/>
              <a:t>نظمی یک بازی</a:t>
            </a:r>
            <a:endParaRPr lang="en-US" dirty="0">
              <a:latin typeface="Comic Sans MS" charset="0"/>
              <a:ea typeface="ＭＳ Ｐゴシック" charset="0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3556000" y="2882205"/>
            <a:ext cx="33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=</a:t>
            </a: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4089400" y="2653605"/>
            <a:ext cx="520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fa-IR" sz="2400" dirty="0" smtClean="0">
                <a:latin typeface="Comic Sans MS" charset="0"/>
                <a:ea typeface="ＭＳ Ｐゴシック" charset="0"/>
              </a:rPr>
              <a:t>خروجی بازی در حالت خودخواهانه</a:t>
            </a:r>
            <a:endParaRPr lang="en-US" sz="2400" dirty="0">
              <a:latin typeface="Comic Sans MS" charset="0"/>
              <a:ea typeface="ＭＳ Ｐゴシック" charset="0"/>
            </a:endParaRP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4724400" y="3124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fa-IR" sz="2400" dirty="0" smtClean="0">
                <a:latin typeface="Comic Sans MS" charset="0"/>
                <a:ea typeface="ＭＳ Ｐゴシック" charset="0"/>
              </a:rPr>
              <a:t>خروجی بهینه ی بازی</a:t>
            </a:r>
            <a:endParaRPr lang="en-US" sz="2400" dirty="0">
              <a:latin typeface="Comic Sans MS" charset="0"/>
              <a:ea typeface="ＭＳ Ｐゴシック" charset="0"/>
            </a:endParaRPr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4038600" y="3124200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676525" y="4951413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06508" name="Oval 12"/>
          <p:cNvSpPr>
            <a:spLocks noChangeArrowheads="1"/>
          </p:cNvSpPr>
          <p:nvPr/>
        </p:nvSpPr>
        <p:spPr bwMode="auto">
          <a:xfrm>
            <a:off x="1676400" y="5259388"/>
            <a:ext cx="303213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06509" name="Oval 13"/>
          <p:cNvSpPr>
            <a:spLocks noChangeArrowheads="1"/>
          </p:cNvSpPr>
          <p:nvPr/>
        </p:nvSpPr>
        <p:spPr bwMode="auto">
          <a:xfrm>
            <a:off x="3363913" y="5259388"/>
            <a:ext cx="303212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cxnSp>
        <p:nvCxnSpPr>
          <p:cNvPr id="106510" name="AutoShape 14"/>
          <p:cNvCxnSpPr>
            <a:cxnSpLocks noChangeShapeType="1"/>
            <a:stCxn id="106508" idx="5"/>
            <a:endCxn id="106509" idx="3"/>
          </p:cNvCxnSpPr>
          <p:nvPr/>
        </p:nvCxnSpPr>
        <p:spPr bwMode="auto">
          <a:xfrm rot="16200000" flipH="1">
            <a:off x="2670969" y="4731544"/>
            <a:ext cx="1588" cy="147320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2695575" y="5467350"/>
            <a:ext cx="27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2938463" y="504825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06513" name="Text Box 17"/>
          <p:cNvSpPr txBox="1">
            <a:spLocks noChangeArrowheads="1"/>
          </p:cNvSpPr>
          <p:nvPr/>
        </p:nvSpPr>
        <p:spPr bwMode="auto">
          <a:xfrm>
            <a:off x="2754313" y="560705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06514" name="AutoShape 18"/>
          <p:cNvCxnSpPr>
            <a:cxnSpLocks noChangeShapeType="1"/>
            <a:stCxn id="106508" idx="7"/>
            <a:endCxn id="106509" idx="1"/>
          </p:cNvCxnSpPr>
          <p:nvPr/>
        </p:nvCxnSpPr>
        <p:spPr bwMode="auto">
          <a:xfrm rot="5400000" flipV="1">
            <a:off x="2670969" y="4560094"/>
            <a:ext cx="1588" cy="1473200"/>
          </a:xfrm>
          <a:prstGeom prst="curvedConnector3">
            <a:avLst>
              <a:gd name="adj1" fmla="val -17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6515" name="Oval 19"/>
          <p:cNvSpPr>
            <a:spLocks noChangeArrowheads="1"/>
          </p:cNvSpPr>
          <p:nvPr/>
        </p:nvSpPr>
        <p:spPr bwMode="auto">
          <a:xfrm>
            <a:off x="5349875" y="5237163"/>
            <a:ext cx="303213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sp>
        <p:nvSpPr>
          <p:cNvPr id="106516" name="Oval 20"/>
          <p:cNvSpPr>
            <a:spLocks noChangeArrowheads="1"/>
          </p:cNvSpPr>
          <p:nvPr/>
        </p:nvSpPr>
        <p:spPr bwMode="auto">
          <a:xfrm>
            <a:off x="7037388" y="5237163"/>
            <a:ext cx="303212" cy="2444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1800">
              <a:latin typeface="Comic Sans MS" charset="0"/>
              <a:ea typeface="ＭＳ Ｐゴシック" charset="0"/>
            </a:endParaRPr>
          </a:p>
        </p:txBody>
      </p:sp>
      <p:cxnSp>
        <p:nvCxnSpPr>
          <p:cNvPr id="106517" name="AutoShape 21"/>
          <p:cNvCxnSpPr>
            <a:cxnSpLocks noChangeShapeType="1"/>
            <a:stCxn id="106515" idx="5"/>
            <a:endCxn id="106516" idx="3"/>
          </p:cNvCxnSpPr>
          <p:nvPr/>
        </p:nvCxnSpPr>
        <p:spPr bwMode="auto">
          <a:xfrm rot="16200000" flipH="1">
            <a:off x="6344444" y="4709319"/>
            <a:ext cx="1588" cy="147320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6518" name="Text Box 22"/>
          <p:cNvSpPr txBox="1">
            <a:spLocks noChangeArrowheads="1"/>
          </p:cNvSpPr>
          <p:nvPr/>
        </p:nvSpPr>
        <p:spPr bwMode="auto">
          <a:xfrm>
            <a:off x="6172200" y="5445125"/>
            <a:ext cx="27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06519" name="Text Box 23"/>
          <p:cNvSpPr txBox="1">
            <a:spLocks noChangeArrowheads="1"/>
          </p:cNvSpPr>
          <p:nvPr/>
        </p:nvSpPr>
        <p:spPr bwMode="auto">
          <a:xfrm>
            <a:off x="6611938" y="50260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06520" name="Text Box 24"/>
          <p:cNvSpPr txBox="1">
            <a:spLocks noChangeArrowheads="1"/>
          </p:cNvSpPr>
          <p:nvPr/>
        </p:nvSpPr>
        <p:spPr bwMode="auto">
          <a:xfrm>
            <a:off x="6427788" y="55848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GB" sz="20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06521" name="AutoShape 25"/>
          <p:cNvCxnSpPr>
            <a:cxnSpLocks noChangeShapeType="1"/>
            <a:stCxn id="106515" idx="7"/>
            <a:endCxn id="106516" idx="1"/>
          </p:cNvCxnSpPr>
          <p:nvPr/>
        </p:nvCxnSpPr>
        <p:spPr bwMode="auto">
          <a:xfrm rot="5400000" flipV="1">
            <a:off x="6344444" y="4537869"/>
            <a:ext cx="1588" cy="1473200"/>
          </a:xfrm>
          <a:prstGeom prst="curvedConnector3">
            <a:avLst>
              <a:gd name="adj1" fmla="val -17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6522" name="Text Box 26"/>
          <p:cNvSpPr txBox="1">
            <a:spLocks noChangeArrowheads="1"/>
          </p:cNvSpPr>
          <p:nvPr/>
        </p:nvSpPr>
        <p:spPr bwMode="auto">
          <a:xfrm>
            <a:off x="6181725" y="4951413"/>
            <a:ext cx="274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06523" name="AutoShape 27"/>
          <p:cNvSpPr>
            <a:spLocks noChangeArrowheads="1"/>
          </p:cNvSpPr>
          <p:nvPr/>
        </p:nvSpPr>
        <p:spPr bwMode="auto">
          <a:xfrm>
            <a:off x="4373563" y="5208588"/>
            <a:ext cx="588962" cy="319087"/>
          </a:xfrm>
          <a:prstGeom prst="rightArrow">
            <a:avLst>
              <a:gd name="adj1" fmla="val 50000"/>
              <a:gd name="adj2" fmla="val 46144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6524" name="Freeform 28"/>
          <p:cNvSpPr>
            <a:spLocks/>
          </p:cNvSpPr>
          <p:nvPr/>
        </p:nvSpPr>
        <p:spPr bwMode="auto">
          <a:xfrm>
            <a:off x="1914525" y="5013325"/>
            <a:ext cx="1600200" cy="242888"/>
          </a:xfrm>
          <a:custGeom>
            <a:avLst/>
            <a:gdLst>
              <a:gd name="T0" fmla="*/ 0 w 1008"/>
              <a:gd name="T1" fmla="*/ 242888 h 192"/>
              <a:gd name="T2" fmla="*/ 838200 w 1008"/>
              <a:gd name="T3" fmla="*/ 0 h 192"/>
              <a:gd name="T4" fmla="*/ 1600200 w 1008"/>
              <a:gd name="T5" fmla="*/ 242888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6525" name="Freeform 29"/>
          <p:cNvSpPr>
            <a:spLocks/>
          </p:cNvSpPr>
          <p:nvPr/>
        </p:nvSpPr>
        <p:spPr bwMode="auto">
          <a:xfrm>
            <a:off x="1838325" y="5484813"/>
            <a:ext cx="1676400" cy="317500"/>
          </a:xfrm>
          <a:custGeom>
            <a:avLst/>
            <a:gdLst>
              <a:gd name="T0" fmla="*/ 0 w 1056"/>
              <a:gd name="T1" fmla="*/ 0 h 200"/>
              <a:gd name="T2" fmla="*/ 838200 w 1056"/>
              <a:gd name="T3" fmla="*/ 304800 h 200"/>
              <a:gd name="T4" fmla="*/ 1676400 w 1056"/>
              <a:gd name="T5" fmla="*/ 76200 h 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200">
                <a:moveTo>
                  <a:pt x="0" y="0"/>
                </a:moveTo>
                <a:cubicBezTo>
                  <a:pt x="176" y="92"/>
                  <a:pt x="352" y="184"/>
                  <a:pt x="528" y="192"/>
                </a:cubicBezTo>
                <a:cubicBezTo>
                  <a:pt x="704" y="200"/>
                  <a:pt x="968" y="72"/>
                  <a:pt x="1056" y="4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6526" name="Freeform 30"/>
          <p:cNvSpPr>
            <a:spLocks/>
          </p:cNvSpPr>
          <p:nvPr/>
        </p:nvSpPr>
        <p:spPr bwMode="auto">
          <a:xfrm>
            <a:off x="5572125" y="5013325"/>
            <a:ext cx="1590675" cy="228600"/>
          </a:xfrm>
          <a:custGeom>
            <a:avLst/>
            <a:gdLst>
              <a:gd name="T0" fmla="*/ 0 w 1056"/>
              <a:gd name="T1" fmla="*/ 228600 h 224"/>
              <a:gd name="T2" fmla="*/ 361517 w 1056"/>
              <a:gd name="T3" fmla="*/ 32657 h 224"/>
              <a:gd name="T4" fmla="*/ 1012248 w 1056"/>
              <a:gd name="T5" fmla="*/ 32657 h 224"/>
              <a:gd name="T6" fmla="*/ 1590675 w 1056"/>
              <a:gd name="T7" fmla="*/ 228600 h 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6" h="224">
                <a:moveTo>
                  <a:pt x="0" y="224"/>
                </a:moveTo>
                <a:cubicBezTo>
                  <a:pt x="64" y="144"/>
                  <a:pt x="128" y="64"/>
                  <a:pt x="240" y="32"/>
                </a:cubicBezTo>
                <a:cubicBezTo>
                  <a:pt x="352" y="0"/>
                  <a:pt x="536" y="0"/>
                  <a:pt x="672" y="32"/>
                </a:cubicBezTo>
                <a:cubicBezTo>
                  <a:pt x="808" y="64"/>
                  <a:pt x="932" y="144"/>
                  <a:pt x="1056" y="224"/>
                </a:cubicBez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6527" name="Rectangle 31"/>
          <p:cNvSpPr>
            <a:spLocks noChangeArrowheads="1"/>
          </p:cNvSpPr>
          <p:nvPr/>
        </p:nvSpPr>
        <p:spPr bwMode="auto">
          <a:xfrm>
            <a:off x="2078065" y="4191000"/>
            <a:ext cx="46714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0" hangingPunct="0">
              <a:spcBef>
                <a:spcPct val="20000"/>
              </a:spcBef>
              <a:defRPr/>
            </a:pPr>
            <a:r>
              <a:rPr lang="fa-IR" dirty="0" smtClean="0">
                <a:solidFill>
                  <a:srgbClr val="FF3300"/>
                </a:solidFill>
                <a:latin typeface="Comic Sans MS" charset="0"/>
                <a:ea typeface="ＭＳ Ｐゴシック" charset="0"/>
              </a:rPr>
              <a:t>مثال: </a:t>
            </a:r>
            <a:r>
              <a:rPr lang="fa-IR" dirty="0" smtClean="0"/>
              <a:t>در شبکه ی پیگو </a:t>
            </a:r>
            <a:r>
              <a:rPr lang="en-US" dirty="0" smtClean="0">
                <a:latin typeface="Comic Sans MS" charset="0"/>
                <a:ea typeface="ＭＳ Ｐゴシック" charset="0"/>
              </a:rPr>
              <a:t>POA </a:t>
            </a:r>
            <a:r>
              <a:rPr lang="en-US" dirty="0">
                <a:latin typeface="Comic Sans MS" charset="0"/>
                <a:ea typeface="ＭＳ Ｐゴシック" charset="0"/>
              </a:rPr>
              <a:t>= </a:t>
            </a:r>
            <a:r>
              <a:rPr lang="en-US" dirty="0" smtClean="0">
                <a:latin typeface="Comic Sans MS" charset="0"/>
                <a:ea typeface="ＭＳ Ｐゴシック" charset="0"/>
              </a:rPr>
              <a:t>4/3</a:t>
            </a:r>
            <a:endParaRPr lang="en-US" dirty="0">
              <a:latin typeface="Comic Sans MS" charset="0"/>
              <a:ea typeface="ＭＳ Ｐゴシック" charset="0"/>
            </a:endParaRPr>
          </a:p>
        </p:txBody>
      </p:sp>
      <p:sp>
        <p:nvSpPr>
          <p:cNvPr id="106528" name="Text Box 32"/>
          <p:cNvSpPr txBox="1">
            <a:spLocks noChangeArrowheads="1"/>
          </p:cNvSpPr>
          <p:nvPr/>
        </p:nvSpPr>
        <p:spPr bwMode="auto">
          <a:xfrm>
            <a:off x="3200400" y="4768850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3300"/>
                </a:solidFill>
              </a:rPr>
              <a:t>½</a:t>
            </a:r>
            <a:endParaRPr lang="en-US" altLang="en-US" sz="1800" smtClean="0">
              <a:solidFill>
                <a:srgbClr val="FF3300"/>
              </a:solidFill>
            </a:endParaRPr>
          </a:p>
        </p:txBody>
      </p:sp>
      <p:sp>
        <p:nvSpPr>
          <p:cNvPr id="106529" name="Text Box 33"/>
          <p:cNvSpPr txBox="1">
            <a:spLocks noChangeArrowheads="1"/>
          </p:cNvSpPr>
          <p:nvPr/>
        </p:nvSpPr>
        <p:spPr bwMode="auto">
          <a:xfrm>
            <a:off x="3206750" y="5622925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3300"/>
                </a:solidFill>
              </a:rPr>
              <a:t>½</a:t>
            </a:r>
            <a:endParaRPr lang="en-US" altLang="en-US" sz="1800" smtClean="0">
              <a:solidFill>
                <a:srgbClr val="FF3300"/>
              </a:solidFill>
            </a:endParaRPr>
          </a:p>
        </p:txBody>
      </p:sp>
      <p:sp>
        <p:nvSpPr>
          <p:cNvPr id="106530" name="Text Box 34"/>
          <p:cNvSpPr txBox="1">
            <a:spLocks noChangeArrowheads="1"/>
          </p:cNvSpPr>
          <p:nvPr/>
        </p:nvSpPr>
        <p:spPr bwMode="auto">
          <a:xfrm>
            <a:off x="6940550" y="4708525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endParaRPr lang="en-US" sz="180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06531" name="Rectangle 35"/>
          <p:cNvSpPr>
            <a:spLocks noChangeArrowheads="1"/>
          </p:cNvSpPr>
          <p:nvPr/>
        </p:nvSpPr>
        <p:spPr bwMode="auto">
          <a:xfrm>
            <a:off x="5676900" y="6034088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Cost = 1</a:t>
            </a:r>
          </a:p>
        </p:txBody>
      </p:sp>
      <p:sp>
        <p:nvSpPr>
          <p:cNvPr id="106532" name="Rectangle 36"/>
          <p:cNvSpPr>
            <a:spLocks noChangeArrowheads="1"/>
          </p:cNvSpPr>
          <p:nvPr/>
        </p:nvSpPr>
        <p:spPr bwMode="auto">
          <a:xfrm>
            <a:off x="1638300" y="60198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Cost = 3/4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هزینه ی بی نظمی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تعریف کلی: در اینجا </a:t>
            </a:r>
            <a:r>
              <a:rPr lang="en-US" dirty="0" smtClean="0"/>
              <a:t>S</a:t>
            </a:r>
            <a:r>
              <a:rPr lang="fa-IR" dirty="0" smtClean="0"/>
              <a:t> مجموعه ی راهبردهای بازی و </a:t>
            </a:r>
            <a:r>
              <a:rPr lang="en-US" dirty="0" smtClean="0"/>
              <a:t>E</a:t>
            </a:r>
            <a:r>
              <a:rPr lang="fa-IR" dirty="0" smtClean="0"/>
              <a:t> مجموعه ی تعادلهای نش بازی است. </a:t>
            </a:r>
            <a:r>
              <a:rPr lang="en-US" dirty="0" smtClean="0"/>
              <a:t>W</a:t>
            </a:r>
            <a:r>
              <a:rPr lang="fa-IR" dirty="0" smtClean="0"/>
              <a:t> نیز تابع بهره ی اجتماعی است.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en-US" dirty="0" smtClean="0"/>
          </a:p>
          <a:p>
            <a:pPr algn="r" rtl="1"/>
            <a:r>
              <a:rPr lang="fa-IR" dirty="0" smtClean="0"/>
              <a:t>اگر به جای بهره ی اجتماعی از هزینه ی اجتماعی استفاده کنیم: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F4B25-4BFA-44B4-AB78-A532D4781FB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76600"/>
            <a:ext cx="3637955" cy="102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109" y="5272414"/>
            <a:ext cx="310613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796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بازی دو زندانی را در نظر بگیرید: 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بهره ی بهترین حالت برابر 10 و بهره ی بدترین تعادل نش 2 است. البته این بازی فقط یک تعادل نش دارد. لذا:</a:t>
            </a:r>
          </a:p>
          <a:p>
            <a:r>
              <a:rPr lang="en-US" dirty="0" smtClean="0"/>
              <a:t>POA=5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F4B25-4BFA-44B4-AB78-A532D4781FB8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79420"/>
              </p:ext>
            </p:extLst>
          </p:nvPr>
        </p:nvGraphicFramePr>
        <p:xfrm>
          <a:off x="2133600" y="2819400"/>
          <a:ext cx="51816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981200"/>
                <a:gridCol w="2057400"/>
              </a:tblGrid>
              <a:tr h="508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همکاری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انکار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fa-IR" dirty="0" smtClean="0"/>
                        <a:t>همکاری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(1،1)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(7،0)</a:t>
                      </a:r>
                      <a:endParaRPr lang="en-US" dirty="0" smtClean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fa-IR" dirty="0" smtClean="0"/>
                        <a:t>انکار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(0،7)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(5،5)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123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FBA3871-4DB9-4C59-8AB0-9C20D46A9087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یک شبکه ی پیگوی غیر خطی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  <a:sym typeface="Symbol" charset="0"/>
              </a:rPr>
              <a:t>یک مثال بد: فرض کنید </a:t>
            </a:r>
            <a:r>
              <a:rPr lang="en-US" sz="3200" dirty="0" smtClean="0">
                <a:solidFill>
                  <a:srgbClr val="FF0000"/>
                </a:solidFill>
                <a:cs typeface="B Nazanin" panose="00000400000000000000" pitchFamily="2" charset="-78"/>
                <a:sym typeface="Symbol" charset="0"/>
              </a:rPr>
              <a:t>d</a:t>
            </a: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  <a:sym typeface="Symbol" charset="0"/>
              </a:rPr>
              <a:t> خیلی بزرگ است. </a:t>
            </a:r>
            <a:endParaRPr lang="en-US" dirty="0" smtClean="0">
              <a:cs typeface="B Nazanin" panose="00000400000000000000" pitchFamily="2" charset="-78"/>
              <a:sym typeface="Symbol" charset="0"/>
            </a:endParaRPr>
          </a:p>
          <a:p>
            <a:pPr eaLnBrk="1" hangingPunct="1">
              <a:defRPr/>
            </a:pPr>
            <a:endParaRPr lang="en-US" dirty="0" smtClean="0">
              <a:cs typeface="B Nazanin" panose="00000400000000000000" pitchFamily="2" charset="-78"/>
              <a:sym typeface="Symbol" charset="0"/>
            </a:endParaRPr>
          </a:p>
          <a:p>
            <a:pPr eaLnBrk="1" hangingPunct="1">
              <a:defRPr/>
            </a:pPr>
            <a:endParaRPr lang="en-US" dirty="0" smtClean="0">
              <a:cs typeface="B Nazanin" panose="00000400000000000000" pitchFamily="2" charset="-78"/>
              <a:sym typeface="Symbol" charset="0"/>
            </a:endParaRPr>
          </a:p>
          <a:p>
            <a:pPr eaLnBrk="1" hangingPunct="1">
              <a:defRPr/>
            </a:pPr>
            <a:endParaRPr lang="en-US" sz="2000" dirty="0" smtClean="0">
              <a:cs typeface="B Nazanin" panose="00000400000000000000" pitchFamily="2" charset="-78"/>
              <a:sym typeface="Symbol" charset="0"/>
            </a:endParaRPr>
          </a:p>
          <a:p>
            <a:pPr eaLnBrk="1" hangingPunct="1">
              <a:defRPr/>
            </a:pPr>
            <a:endParaRPr lang="en-US" sz="1200" dirty="0" smtClean="0">
              <a:solidFill>
                <a:schemeClr val="accent1"/>
              </a:solidFill>
              <a:cs typeface="B Nazanin" panose="00000400000000000000" pitchFamily="2" charset="-78"/>
              <a:sym typeface="Symbol" charset="0"/>
            </a:endParaRPr>
          </a:p>
          <a:p>
            <a:pPr eaLnBrk="1" hangingPunct="1">
              <a:buFontTx/>
              <a:buNone/>
              <a:defRPr/>
            </a:pPr>
            <a:endParaRPr lang="fa-IR" dirty="0" smtClean="0">
              <a:solidFill>
                <a:schemeClr val="accent1"/>
              </a:solidFill>
              <a:cs typeface="B Nazanin" panose="00000400000000000000" pitchFamily="2" charset="-78"/>
              <a:sym typeface="Symbol" charset="0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solidFill>
                  <a:schemeClr val="accent1"/>
                </a:solidFill>
                <a:cs typeface="B Nazanin" panose="00000400000000000000" pitchFamily="2" charset="-78"/>
                <a:sym typeface="Symbol" charset="0"/>
              </a:rPr>
              <a:t>هزینه تعادل </a:t>
            </a:r>
            <a:r>
              <a:rPr lang="fa-IR" dirty="0">
                <a:cs typeface="B Nazanin" panose="00000400000000000000" pitchFamily="2" charset="-78"/>
                <a:sym typeface="Symbol" charset="0"/>
              </a:rPr>
              <a:t>برابر 1 است و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  <a:sym typeface="Symbol" charset="0"/>
              </a:rPr>
              <a:t>حداقل هزینه </a:t>
            </a:r>
            <a:r>
              <a:rPr lang="fa-IR" dirty="0">
                <a:cs typeface="B Nazanin" panose="00000400000000000000" pitchFamily="2" charset="-78"/>
                <a:sym typeface="Symbol" charset="0"/>
              </a:rPr>
              <a:t>تقریباً برابر 0 است</a:t>
            </a:r>
            <a:r>
              <a:rPr lang="fa-IR" dirty="0" smtClean="0">
                <a:cs typeface="B Nazanin" panose="00000400000000000000" pitchFamily="2" charset="-78"/>
                <a:sym typeface="Symbol" charset="0"/>
              </a:rPr>
              <a:t>.</a:t>
            </a:r>
          </a:p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cs typeface="B Nazanin" panose="00000400000000000000" pitchFamily="2" charset="-78"/>
                <a:sym typeface="Symbol" charset="0"/>
              </a:rPr>
              <a:t>اگر </a:t>
            </a:r>
            <a:r>
              <a:rPr lang="en-US" dirty="0" smtClean="0">
                <a:cs typeface="B Nazanin" panose="00000400000000000000" pitchFamily="2" charset="-78"/>
                <a:sym typeface="Symbol" charset="0"/>
              </a:rPr>
              <a:t>d</a:t>
            </a:r>
            <a:r>
              <a:rPr lang="fa-IR" dirty="0" smtClean="0">
                <a:cs typeface="B Nazanin" panose="00000400000000000000" pitchFamily="2" charset="-78"/>
                <a:sym typeface="Symbol" charset="0"/>
              </a:rPr>
              <a:t> به سمت بی نهایت برود هزینه ی بی نظمی نامحدود خواهد بود. 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3200" dirty="0">
                <a:solidFill>
                  <a:srgbClr val="FF3300"/>
                </a:solidFill>
                <a:cs typeface="B Nazanin" panose="00000400000000000000" pitchFamily="2" charset="-78"/>
                <a:sym typeface="Symbol" charset="0"/>
              </a:rPr>
              <a:t>هدف</a:t>
            </a:r>
            <a:r>
              <a:rPr lang="fa-IR" sz="3200" dirty="0" smtClean="0">
                <a:solidFill>
                  <a:srgbClr val="FF3300"/>
                </a:solidFill>
                <a:cs typeface="B Nazanin" panose="00000400000000000000" pitchFamily="2" charset="-78"/>
                <a:sym typeface="Symbol" charset="0"/>
              </a:rPr>
              <a:t>: </a:t>
            </a:r>
            <a:r>
              <a:rPr lang="fa-IR" dirty="0">
                <a:cs typeface="B Nazanin" panose="00000400000000000000" pitchFamily="2" charset="-78"/>
                <a:sym typeface="Symbol" charset="0"/>
              </a:rPr>
              <a:t>ضعیف ترین شرایط </a:t>
            </a:r>
            <a:r>
              <a:rPr lang="fa-IR" dirty="0" smtClean="0">
                <a:cs typeface="B Nazanin" panose="00000400000000000000" pitchFamily="2" charset="-78"/>
                <a:sym typeface="Symbol" charset="0"/>
              </a:rPr>
              <a:t>ممکن که تحت آن </a:t>
            </a:r>
            <a:r>
              <a:rPr lang="en-US" dirty="0" smtClean="0">
                <a:cs typeface="B Nazanin" panose="00000400000000000000" pitchFamily="2" charset="-78"/>
                <a:sym typeface="Symbol" charset="0"/>
              </a:rPr>
              <a:t>POA</a:t>
            </a:r>
            <a:r>
              <a:rPr lang="fa-IR" dirty="0" smtClean="0">
                <a:cs typeface="B Nazanin" panose="00000400000000000000" pitchFamily="2" charset="-78"/>
                <a:sym typeface="Symbol" charset="0"/>
              </a:rPr>
              <a:t> کوچک باشد.</a:t>
            </a:r>
            <a:endParaRPr lang="fa-IR" dirty="0">
              <a:cs typeface="B Nazanin" panose="00000400000000000000" pitchFamily="2" charset="-78"/>
              <a:sym typeface="Symbol" charset="0"/>
            </a:endParaRPr>
          </a:p>
        </p:txBody>
      </p:sp>
      <p:grpSp>
        <p:nvGrpSpPr>
          <p:cNvPr id="18437" name="Group 14"/>
          <p:cNvGrpSpPr>
            <a:grpSpLocks/>
          </p:cNvGrpSpPr>
          <p:nvPr/>
        </p:nvGrpSpPr>
        <p:grpSpPr bwMode="auto">
          <a:xfrm>
            <a:off x="2514600" y="2278062"/>
            <a:ext cx="4114800" cy="1760538"/>
            <a:chOff x="1008" y="1728"/>
            <a:chExt cx="2208" cy="1177"/>
          </a:xfrm>
        </p:grpSpPr>
        <p:sp>
          <p:nvSpPr>
            <p:cNvPr id="9220" name="Oval 4"/>
            <p:cNvSpPr>
              <a:spLocks noChangeArrowheads="1"/>
            </p:cNvSpPr>
            <p:nvPr/>
          </p:nvSpPr>
          <p:spPr bwMode="auto">
            <a:xfrm>
              <a:off x="1008" y="2160"/>
              <a:ext cx="336" cy="3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s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21" name="Oval 5"/>
            <p:cNvSpPr>
              <a:spLocks noChangeArrowheads="1"/>
            </p:cNvSpPr>
            <p:nvPr/>
          </p:nvSpPr>
          <p:spPr bwMode="auto">
            <a:xfrm>
              <a:off x="2880" y="2160"/>
              <a:ext cx="336" cy="3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t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cxnSp>
          <p:nvCxnSpPr>
            <p:cNvPr id="9222" name="AutoShape 6"/>
            <p:cNvCxnSpPr>
              <a:cxnSpLocks noChangeShapeType="1"/>
            </p:cNvCxnSpPr>
            <p:nvPr/>
          </p:nvCxnSpPr>
          <p:spPr bwMode="auto">
            <a:xfrm rot="5400000" flipV="1">
              <a:off x="2111" y="1392"/>
              <a:ext cx="1" cy="1634"/>
            </a:xfrm>
            <a:prstGeom prst="curvedConnector3">
              <a:avLst>
                <a:gd name="adj1" fmla="val -19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223" name="AutoShape 7"/>
            <p:cNvCxnSpPr>
              <a:cxnSpLocks noChangeShapeType="1"/>
              <a:stCxn id="9220" idx="5"/>
              <a:endCxn id="9221" idx="3"/>
            </p:cNvCxnSpPr>
            <p:nvPr/>
          </p:nvCxnSpPr>
          <p:spPr bwMode="auto">
            <a:xfrm rot="16200000" flipH="1">
              <a:off x="2112" y="1630"/>
              <a:ext cx="0" cy="1634"/>
            </a:xfrm>
            <a:prstGeom prst="curvedConnector3">
              <a:avLst>
                <a:gd name="adj1" fmla="val 19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2016" y="1728"/>
              <a:ext cx="259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  <a:r>
                <a:rPr lang="en-US" sz="2400" baseline="30000">
                  <a:latin typeface="Comic Sans MS" charset="0"/>
                  <a:ea typeface="ＭＳ Ｐゴシック" charset="0"/>
                </a:rPr>
                <a:t>d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2016" y="2352"/>
              <a:ext cx="172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1828" y="2640"/>
              <a:ext cx="181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chemeClr val="accent1"/>
                  </a:solidFill>
                  <a:latin typeface="Comic Sans MS" charset="0"/>
                  <a:ea typeface="ＭＳ Ｐゴシック" charset="0"/>
                </a:rPr>
                <a:t>0</a:t>
              </a:r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1828" y="2016"/>
              <a:ext cx="158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chemeClr val="accent1"/>
                  </a:solidFill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2245" y="2016"/>
              <a:ext cx="283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000" smtClean="0">
                  <a:solidFill>
                    <a:srgbClr val="FF0000"/>
                  </a:solidFill>
                </a:rPr>
                <a:t>1-</a:t>
              </a:r>
              <a:r>
                <a:rPr lang="en-US" altLang="en-US" sz="1600" smtClean="0">
                  <a:solidFill>
                    <a:srgbClr val="FF0000"/>
                  </a:solidFill>
                </a:rPr>
                <a:t>Є</a:t>
              </a:r>
              <a:endParaRPr lang="en-US" altLang="en-US" sz="1600" smtClean="0">
                <a:solidFill>
                  <a:schemeClr val="accent1"/>
                </a:solidFill>
              </a:endParaRP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2314" y="2672"/>
              <a:ext cx="164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1600" smtClean="0">
                  <a:solidFill>
                    <a:srgbClr val="FF0000"/>
                  </a:solidFill>
                </a:rPr>
                <a:t>Є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726BC8A-187D-4A7D-ABE1-BD6E261D05F2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altLang="en-US" sz="1400" dirty="0" smtClean="0">
              <a:latin typeface="Times New Roman" pitchFamily="18" charset="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توابع هزینه چندجمله ای</a:t>
            </a:r>
            <a:endParaRPr lang="en-US" dirty="0" smtClean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algn="l" rtl="1" eaLnBrk="1" hangingPunct="1">
              <a:buFontTx/>
              <a:buNone/>
              <a:defRPr/>
            </a:pPr>
            <a:r>
              <a:rPr lang="fa-IR" altLang="en-US" sz="3200" dirty="0" smtClean="0">
                <a:solidFill>
                  <a:srgbClr val="FF0000"/>
                </a:solidFill>
              </a:rPr>
              <a:t>تعریف: </a:t>
            </a:r>
            <a:r>
              <a:rPr lang="fa-IR" altLang="en-US" sz="3200" dirty="0" smtClean="0"/>
              <a:t>تابع هزینه ی خطی به فرم </a:t>
            </a:r>
            <a:r>
              <a:rPr lang="en-US" altLang="en-US" sz="3200" dirty="0" err="1">
                <a:solidFill>
                  <a:schemeClr val="accent2"/>
                </a:solidFill>
              </a:rPr>
              <a:t>c</a:t>
            </a:r>
            <a:r>
              <a:rPr lang="en-US" altLang="en-US" sz="3200" baseline="-25000" dirty="0" err="1">
                <a:solidFill>
                  <a:schemeClr val="accent2"/>
                </a:solidFill>
              </a:rPr>
              <a:t>e</a:t>
            </a:r>
            <a:r>
              <a:rPr lang="en-US" altLang="en-US" sz="3200" dirty="0">
                <a:solidFill>
                  <a:schemeClr val="accent2"/>
                </a:solidFill>
              </a:rPr>
              <a:t>(x)=</a:t>
            </a:r>
            <a:r>
              <a:rPr lang="en-US" altLang="en-US" sz="3200" dirty="0" err="1">
                <a:solidFill>
                  <a:schemeClr val="accent2"/>
                </a:solidFill>
              </a:rPr>
              <a:t>a</a:t>
            </a:r>
            <a:r>
              <a:rPr lang="en-US" altLang="en-US" sz="3200" baseline="-25000" dirty="0" err="1">
                <a:solidFill>
                  <a:schemeClr val="accent2"/>
                </a:solidFill>
              </a:rPr>
              <a:t>e</a:t>
            </a:r>
            <a:r>
              <a:rPr lang="en-US" altLang="en-US" sz="3200" dirty="0" err="1">
                <a:solidFill>
                  <a:schemeClr val="accent2"/>
                </a:solidFill>
              </a:rPr>
              <a:t>x+b</a:t>
            </a:r>
            <a:r>
              <a:rPr lang="en-US" altLang="en-US" sz="3200" baseline="-25000" dirty="0" err="1">
                <a:solidFill>
                  <a:schemeClr val="accent2"/>
                </a:solidFill>
              </a:rPr>
              <a:t>e</a:t>
            </a:r>
            <a:r>
              <a:rPr lang="fa-IR" altLang="en-US" sz="3200" dirty="0" smtClean="0"/>
              <a:t> است. </a:t>
            </a:r>
          </a:p>
          <a:p>
            <a:pPr eaLnBrk="1" hangingPunct="1">
              <a:buFontTx/>
              <a:buNone/>
              <a:defRPr/>
            </a:pPr>
            <a:endParaRPr lang="en-US" altLang="en-US" sz="1200" baseline="-25000" dirty="0" smtClean="0">
              <a:solidFill>
                <a:schemeClr val="accent2"/>
              </a:solidFill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altLang="en-US" sz="3200" dirty="0" smtClean="0">
                <a:solidFill>
                  <a:srgbClr val="FF0000"/>
                </a:solidFill>
              </a:rPr>
              <a:t>    نظریه: </a:t>
            </a:r>
            <a:r>
              <a:rPr lang="fa-IR" altLang="en-US" dirty="0" smtClean="0"/>
              <a:t>برای هر شبکه با تابع هزینه ی خطی داریم:</a:t>
            </a:r>
            <a:endParaRPr lang="en-US" altLang="en-US" dirty="0" smtClean="0"/>
          </a:p>
          <a:p>
            <a:pPr eaLnBrk="1" hangingPunct="1">
              <a:buFontTx/>
              <a:buNone/>
              <a:defRPr/>
            </a:pPr>
            <a:endParaRPr lang="en-US" altLang="en-US" sz="1800" dirty="0" smtClean="0"/>
          </a:p>
          <a:p>
            <a:pPr eaLnBrk="1" hangingPunct="1">
              <a:buFontTx/>
              <a:buNone/>
              <a:defRPr/>
            </a:pPr>
            <a:r>
              <a:rPr lang="en-US" altLang="en-US" dirty="0" smtClean="0"/>
              <a:t>                   </a:t>
            </a:r>
            <a:r>
              <a:rPr lang="en-US" altLang="en-US" sz="3200" dirty="0" smtClean="0"/>
              <a:t>     ≤</a:t>
            </a:r>
            <a:r>
              <a:rPr lang="en-US" altLang="en-US" sz="3200" dirty="0" smtClean="0">
                <a:solidFill>
                  <a:schemeClr val="accent2"/>
                </a:solidFill>
              </a:rPr>
              <a:t>  </a:t>
            </a:r>
            <a:r>
              <a:rPr lang="en-US" altLang="en-US" sz="3200" dirty="0" smtClean="0"/>
              <a:t>4/3 × </a:t>
            </a:r>
          </a:p>
          <a:p>
            <a:pPr eaLnBrk="1" hangingPunct="1">
              <a:buFontTx/>
              <a:buNone/>
              <a:defRPr/>
            </a:pPr>
            <a:endParaRPr lang="en-US" altLang="en-US" sz="3600" baseline="-25000" dirty="0" smtClean="0">
              <a:solidFill>
                <a:schemeClr val="accent2"/>
              </a:solidFill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altLang="en-US" dirty="0" smtClean="0">
                <a:solidFill>
                  <a:srgbClr val="FF0000"/>
                </a:solidFill>
              </a:rPr>
              <a:t>    چندجمله ای محدود:</a:t>
            </a:r>
            <a:r>
              <a:rPr lang="en-US" altLang="en-US" dirty="0" smtClean="0"/>
              <a:t> </a:t>
            </a:r>
            <a:r>
              <a:rPr lang="fa-IR" altLang="en-US" dirty="0" smtClean="0"/>
              <a:t>(با ضرایب غیر منفی) می توانید </a:t>
            </a:r>
            <a:r>
              <a:rPr lang="en-US" altLang="en-US" dirty="0" smtClean="0"/>
              <a:t>4/3 </a:t>
            </a:r>
            <a:r>
              <a:rPr lang="fa-IR" altLang="en-US" dirty="0" smtClean="0"/>
              <a:t> را با </a:t>
            </a:r>
          </a:p>
          <a:p>
            <a:pPr algn="r" rtl="1" eaLnBrk="1" hangingPunct="1">
              <a:buFontTx/>
              <a:buNone/>
              <a:defRPr/>
            </a:pPr>
            <a:r>
              <a:rPr lang="en-US" altLang="en-US" dirty="0" smtClean="0">
                <a:solidFill>
                  <a:schemeClr val="accent2"/>
                </a:solidFill>
              </a:rPr>
              <a:t>Θ(d/log d)</a:t>
            </a:r>
            <a:r>
              <a:rPr lang="fa-IR" altLang="en-US" dirty="0" smtClean="0">
                <a:solidFill>
                  <a:schemeClr val="accent2"/>
                </a:solidFill>
              </a:rPr>
              <a:t> </a:t>
            </a:r>
            <a:r>
              <a:rPr lang="fa-IR" altLang="en-US" dirty="0"/>
              <a:t>عوض کنید. </a:t>
            </a:r>
            <a:endParaRPr lang="en-US" altLang="en-US" dirty="0"/>
          </a:p>
          <a:p>
            <a:pPr eaLnBrk="1" hangingPunct="1">
              <a:buFontTx/>
              <a:buNone/>
              <a:defRPr/>
            </a:pPr>
            <a:endParaRPr lang="en-US" altLang="en-US" sz="2400" baseline="-25000" dirty="0" smtClean="0">
              <a:solidFill>
                <a:schemeClr val="accent2"/>
              </a:solidFill>
            </a:endParaRP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rtl="1" eaLnBrk="0" hangingPunct="0">
              <a:spcBef>
                <a:spcPct val="50000"/>
              </a:spcBef>
              <a:defRPr/>
            </a:pPr>
            <a:r>
              <a:rPr lang="fa-IR" sz="3200" dirty="0" smtClean="0">
                <a:latin typeface="Comic Sans MS" charset="0"/>
                <a:ea typeface="ＭＳ Ｐゴシック" charset="0"/>
                <a:cs typeface="B Nazanin" panose="00000400000000000000" pitchFamily="2" charset="-78"/>
              </a:rPr>
              <a:t>هزینه ی جریان نش</a:t>
            </a:r>
            <a:endParaRPr lang="en-US" sz="3200" dirty="0">
              <a:latin typeface="Comic Sans MS" charset="0"/>
              <a:ea typeface="ＭＳ Ｐゴシック" charset="0"/>
              <a:cs typeface="B Nazanin" panose="00000400000000000000" pitchFamily="2" charset="-78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1981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a-IR" sz="3200" dirty="0" smtClean="0">
                <a:latin typeface="Comic Sans MS" charset="0"/>
                <a:ea typeface="ＭＳ Ｐゴシック" charset="0"/>
                <a:cs typeface="B Nazanin" panose="00000400000000000000" pitchFamily="2" charset="-78"/>
              </a:rPr>
              <a:t>هزینه ی جریان بهینه </a:t>
            </a:r>
            <a:endParaRPr lang="en-US" sz="3200" dirty="0">
              <a:latin typeface="Comic Sans MS" charset="0"/>
              <a:ea typeface="ＭＳ Ｐゴシック" charset="0"/>
              <a:cs typeface="B Nazanin" panose="00000400000000000000" pitchFamily="2" charset="-78"/>
            </a:endParaRPr>
          </a:p>
        </p:txBody>
      </p:sp>
      <p:sp>
        <p:nvSpPr>
          <p:cNvPr id="140294" name="Oval 6"/>
          <p:cNvSpPr>
            <a:spLocks noChangeArrowheads="1"/>
          </p:cNvSpPr>
          <p:nvPr/>
        </p:nvSpPr>
        <p:spPr bwMode="auto">
          <a:xfrm>
            <a:off x="1828800" y="5961062"/>
            <a:ext cx="231775" cy="5032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40295" name="Oval 7"/>
          <p:cNvSpPr>
            <a:spLocks noChangeArrowheads="1"/>
          </p:cNvSpPr>
          <p:nvPr/>
        </p:nvSpPr>
        <p:spPr bwMode="auto">
          <a:xfrm>
            <a:off x="3121025" y="5961062"/>
            <a:ext cx="231775" cy="50323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cxnSp>
        <p:nvCxnSpPr>
          <p:cNvPr id="140296" name="AutoShape 8"/>
          <p:cNvCxnSpPr>
            <a:cxnSpLocks noChangeShapeType="1"/>
          </p:cNvCxnSpPr>
          <p:nvPr/>
        </p:nvCxnSpPr>
        <p:spPr bwMode="auto">
          <a:xfrm rot="5400000" flipV="1">
            <a:off x="2590007" y="5472906"/>
            <a:ext cx="1587" cy="1127125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297" name="AutoShape 9"/>
          <p:cNvCxnSpPr>
            <a:cxnSpLocks noChangeShapeType="1"/>
            <a:stCxn id="140294" idx="5"/>
            <a:endCxn id="140295" idx="3"/>
          </p:cNvCxnSpPr>
          <p:nvPr/>
        </p:nvCxnSpPr>
        <p:spPr bwMode="auto">
          <a:xfrm rot="16200000" flipH="1">
            <a:off x="2590007" y="5826918"/>
            <a:ext cx="1588" cy="1127125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0298" name="Text Box 10"/>
          <p:cNvSpPr txBox="1">
            <a:spLocks noChangeArrowheads="1"/>
          </p:cNvSpPr>
          <p:nvPr/>
        </p:nvSpPr>
        <p:spPr bwMode="auto">
          <a:xfrm>
            <a:off x="2413000" y="570388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  <a:r>
              <a:rPr lang="en-US" sz="2400" baseline="30000">
                <a:latin typeface="Comic Sans MS" charset="0"/>
                <a:ea typeface="ＭＳ Ｐゴシック" charset="0"/>
              </a:rPr>
              <a:t>d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2438400" y="6248400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40300" name="Line 12"/>
          <p:cNvSpPr>
            <a:spLocks noChangeShapeType="1"/>
          </p:cNvSpPr>
          <p:nvPr/>
        </p:nvSpPr>
        <p:spPr bwMode="auto">
          <a:xfrm flipH="1">
            <a:off x="3505200" y="6161087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4035425" y="5780087"/>
            <a:ext cx="1146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tight</a:t>
            </a:r>
          </a:p>
          <a:p>
            <a:pPr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example</a:t>
            </a:r>
          </a:p>
        </p:txBody>
      </p:sp>
      <p:grpSp>
        <p:nvGrpSpPr>
          <p:cNvPr id="22543" name="Group 14"/>
          <p:cNvGrpSpPr>
            <a:grpSpLocks/>
          </p:cNvGrpSpPr>
          <p:nvPr/>
        </p:nvGrpSpPr>
        <p:grpSpPr bwMode="auto">
          <a:xfrm>
            <a:off x="6705600" y="3352800"/>
            <a:ext cx="1524000" cy="1001713"/>
            <a:chOff x="4320" y="2256"/>
            <a:chExt cx="960" cy="631"/>
          </a:xfrm>
        </p:grpSpPr>
        <p:sp>
          <p:nvSpPr>
            <p:cNvPr id="140303" name="Oval 15"/>
            <p:cNvSpPr>
              <a:spLocks noChangeArrowheads="1"/>
            </p:cNvSpPr>
            <p:nvPr/>
          </p:nvSpPr>
          <p:spPr bwMode="auto">
            <a:xfrm>
              <a:off x="4320" y="2418"/>
              <a:ext cx="146" cy="3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  <a:cs typeface="B Nazanin" panose="00000400000000000000" pitchFamily="2" charset="-78"/>
                </a:rPr>
                <a:t>s</a:t>
              </a:r>
              <a:endParaRPr lang="en-US" sz="2400">
                <a:latin typeface="Comic Sans MS" charset="0"/>
                <a:ea typeface="ＭＳ Ｐゴシック" charset="0"/>
                <a:cs typeface="B Nazanin" panose="00000400000000000000" pitchFamily="2" charset="-78"/>
              </a:endParaRPr>
            </a:p>
          </p:txBody>
        </p:sp>
        <p:sp>
          <p:nvSpPr>
            <p:cNvPr id="140304" name="Oval 16"/>
            <p:cNvSpPr>
              <a:spLocks noChangeArrowheads="1"/>
            </p:cNvSpPr>
            <p:nvPr/>
          </p:nvSpPr>
          <p:spPr bwMode="auto">
            <a:xfrm>
              <a:off x="5134" y="2418"/>
              <a:ext cx="146" cy="3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  <a:cs typeface="B Nazanin" panose="00000400000000000000" pitchFamily="2" charset="-78"/>
                </a:rPr>
                <a:t>t</a:t>
              </a:r>
              <a:endParaRPr lang="en-US" sz="2400">
                <a:latin typeface="Comic Sans MS" charset="0"/>
                <a:ea typeface="ＭＳ Ｐゴシック" charset="0"/>
                <a:cs typeface="B Nazanin" panose="00000400000000000000" pitchFamily="2" charset="-78"/>
              </a:endParaRPr>
            </a:p>
          </p:txBody>
        </p:sp>
        <p:cxnSp>
          <p:nvCxnSpPr>
            <p:cNvPr id="140305" name="AutoShape 17"/>
            <p:cNvCxnSpPr>
              <a:cxnSpLocks noChangeShapeType="1"/>
            </p:cNvCxnSpPr>
            <p:nvPr/>
          </p:nvCxnSpPr>
          <p:spPr bwMode="auto">
            <a:xfrm rot="5400000" flipV="1">
              <a:off x="4801" y="2111"/>
              <a:ext cx="1" cy="710"/>
            </a:xfrm>
            <a:prstGeom prst="curvedConnector3">
              <a:avLst>
                <a:gd name="adj1" fmla="val -19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0306" name="AutoShape 18"/>
            <p:cNvCxnSpPr>
              <a:cxnSpLocks noChangeShapeType="1"/>
              <a:stCxn id="140303" idx="5"/>
              <a:endCxn id="140304" idx="3"/>
            </p:cNvCxnSpPr>
            <p:nvPr/>
          </p:nvCxnSpPr>
          <p:spPr bwMode="auto">
            <a:xfrm rot="16200000" flipH="1">
              <a:off x="4801" y="2332"/>
              <a:ext cx="1" cy="710"/>
            </a:xfrm>
            <a:prstGeom prst="curvedConnector3">
              <a:avLst>
                <a:gd name="adj1" fmla="val 19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0307" name="Text Box 19"/>
            <p:cNvSpPr txBox="1">
              <a:spLocks noChangeArrowheads="1"/>
            </p:cNvSpPr>
            <p:nvPr/>
          </p:nvSpPr>
          <p:spPr bwMode="auto">
            <a:xfrm>
              <a:off x="4688" y="2256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  <a:cs typeface="B Nazanin" panose="00000400000000000000" pitchFamily="2" charset="-78"/>
                </a:rPr>
                <a:t>x</a:t>
              </a:r>
            </a:p>
          </p:txBody>
        </p:sp>
        <p:sp>
          <p:nvSpPr>
            <p:cNvPr id="140308" name="Text Box 20"/>
            <p:cNvSpPr txBox="1">
              <a:spLocks noChangeArrowheads="1"/>
            </p:cNvSpPr>
            <p:nvPr/>
          </p:nvSpPr>
          <p:spPr bwMode="auto">
            <a:xfrm>
              <a:off x="4704" y="2599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  <a:cs typeface="B Nazanin" panose="00000400000000000000" pitchFamily="2" charset="-78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383BA93-3BCB-4F1B-A129-E9EE66B1D593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طراحی شبکه ی خودخواهانه</a:t>
            </a:r>
            <a:endParaRPr lang="en-US" dirty="0" smtClean="0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1295400" y="3257550"/>
            <a:ext cx="914400" cy="533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2209800" y="3790950"/>
            <a:ext cx="0" cy="609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 flipH="1">
            <a:off x="1295400" y="4400550"/>
            <a:ext cx="9144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 flipH="1">
            <a:off x="2362200" y="2647950"/>
            <a:ext cx="304800" cy="11430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>
            <a:off x="2362200" y="3790950"/>
            <a:ext cx="0" cy="609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>
            <a:off x="2362200" y="4400550"/>
            <a:ext cx="381000" cy="12192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>
            <a:off x="4191000" y="3486150"/>
            <a:ext cx="0" cy="1219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 flipH="1" flipV="1">
            <a:off x="2286000" y="4476750"/>
            <a:ext cx="1828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 flipH="1">
            <a:off x="2286000" y="257175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1295400" y="3181350"/>
            <a:ext cx="9906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2590800" y="2571750"/>
            <a:ext cx="1524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2590800" y="2571750"/>
            <a:ext cx="152400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>
            <a:off x="2667000" y="4781550"/>
            <a:ext cx="1447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 flipH="1" flipV="1">
            <a:off x="2286000" y="447675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 flipH="1" flipV="1">
            <a:off x="1295400" y="4857750"/>
            <a:ext cx="13716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>
            <a:off x="4114800" y="340995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 flipH="1" flipV="1">
            <a:off x="2286000" y="371475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 flipH="1">
            <a:off x="1295400" y="4476750"/>
            <a:ext cx="990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1295400" y="3181350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8" name="Oval 24"/>
          <p:cNvSpPr>
            <a:spLocks noChangeArrowheads="1"/>
          </p:cNvSpPr>
          <p:nvPr/>
        </p:nvSpPr>
        <p:spPr bwMode="auto">
          <a:xfrm>
            <a:off x="2438400" y="241935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49" name="Oval 25"/>
          <p:cNvSpPr>
            <a:spLocks noChangeArrowheads="1"/>
          </p:cNvSpPr>
          <p:nvPr/>
        </p:nvSpPr>
        <p:spPr bwMode="auto">
          <a:xfrm>
            <a:off x="1143000" y="302895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0" name="Oval 26"/>
          <p:cNvSpPr>
            <a:spLocks noChangeArrowheads="1"/>
          </p:cNvSpPr>
          <p:nvPr/>
        </p:nvSpPr>
        <p:spPr bwMode="auto">
          <a:xfrm>
            <a:off x="2209800" y="3638550"/>
            <a:ext cx="152400" cy="152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1" name="Oval 27"/>
          <p:cNvSpPr>
            <a:spLocks noChangeArrowheads="1"/>
          </p:cNvSpPr>
          <p:nvPr/>
        </p:nvSpPr>
        <p:spPr bwMode="auto">
          <a:xfrm>
            <a:off x="3962400" y="4629150"/>
            <a:ext cx="304800" cy="304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2" name="Oval 28"/>
          <p:cNvSpPr>
            <a:spLocks noChangeArrowheads="1"/>
          </p:cNvSpPr>
          <p:nvPr/>
        </p:nvSpPr>
        <p:spPr bwMode="auto">
          <a:xfrm>
            <a:off x="2514600" y="5467350"/>
            <a:ext cx="304800" cy="304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3" name="Oval 29"/>
          <p:cNvSpPr>
            <a:spLocks noChangeArrowheads="1"/>
          </p:cNvSpPr>
          <p:nvPr/>
        </p:nvSpPr>
        <p:spPr bwMode="auto">
          <a:xfrm>
            <a:off x="1143000" y="470535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4" name="Oval 30"/>
          <p:cNvSpPr>
            <a:spLocks noChangeArrowheads="1"/>
          </p:cNvSpPr>
          <p:nvPr/>
        </p:nvSpPr>
        <p:spPr bwMode="auto">
          <a:xfrm>
            <a:off x="3962400" y="3257550"/>
            <a:ext cx="304800" cy="304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5" name="Oval 31"/>
          <p:cNvSpPr>
            <a:spLocks noChangeArrowheads="1"/>
          </p:cNvSpPr>
          <p:nvPr/>
        </p:nvSpPr>
        <p:spPr bwMode="auto">
          <a:xfrm>
            <a:off x="2209800" y="4400550"/>
            <a:ext cx="152400" cy="152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785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419600" y="1658937"/>
            <a:ext cx="4495800" cy="47212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None/>
              <a:defRPr/>
            </a:pPr>
            <a:r>
              <a:rPr lang="fa-IR" altLang="en-US" sz="2400" dirty="0" smtClean="0">
                <a:solidFill>
                  <a:srgbClr val="CC0099"/>
                </a:solidFill>
              </a:rPr>
              <a:t>برای: </a:t>
            </a:r>
            <a:r>
              <a:rPr lang="en-US" altLang="en-US" sz="2400" dirty="0" smtClean="0">
                <a:solidFill>
                  <a:srgbClr val="0000FF"/>
                </a:solidFill>
              </a:rPr>
              <a:t>G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0000FF"/>
                </a:solidFill>
              </a:rPr>
              <a:t>= (V,E)</a:t>
            </a:r>
            <a:r>
              <a:rPr lang="en-US" altLang="en-US" sz="2400" dirty="0" smtClean="0"/>
              <a:t> </a:t>
            </a:r>
            <a:r>
              <a:rPr lang="fa-IR" altLang="en-US" sz="2400" dirty="0" smtClean="0"/>
              <a:t> که هزینه ی تمام </a:t>
            </a:r>
            <a:r>
              <a:rPr lang="en-US" altLang="en-US" sz="2400" dirty="0">
                <a:solidFill>
                  <a:srgbClr val="0000FF"/>
                </a:solidFill>
              </a:rPr>
              <a:t>e є </a:t>
            </a:r>
            <a:r>
              <a:rPr lang="en-US" altLang="en-US" sz="2400" dirty="0" smtClean="0">
                <a:solidFill>
                  <a:srgbClr val="0000FF"/>
                </a:solidFill>
              </a:rPr>
              <a:t>E</a:t>
            </a:r>
            <a:r>
              <a:rPr lang="fa-IR" altLang="en-US" sz="2400" dirty="0" smtClean="0">
                <a:solidFill>
                  <a:srgbClr val="0000FF"/>
                </a:solidFill>
              </a:rPr>
              <a:t> </a:t>
            </a:r>
            <a:r>
              <a:rPr lang="fa-IR" altLang="en-US" sz="2400" dirty="0" smtClean="0"/>
              <a:t>برابر </a:t>
            </a:r>
            <a:r>
              <a:rPr lang="en-US" altLang="en-US" sz="2400" dirty="0" err="1">
                <a:solidFill>
                  <a:srgbClr val="0000FF"/>
                </a:solidFill>
              </a:rPr>
              <a:t>c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e</a:t>
            </a:r>
            <a:r>
              <a:rPr lang="fa-IR" altLang="en-US" sz="2400" dirty="0" smtClean="0"/>
              <a:t> است، </a:t>
            </a:r>
            <a:r>
              <a:rPr lang="en-US" altLang="en-US" sz="2400" dirty="0" smtClean="0"/>
              <a:t>k</a:t>
            </a:r>
            <a:r>
              <a:rPr lang="fa-IR" altLang="en-US" sz="2400" dirty="0" smtClean="0"/>
              <a:t> زوج </a:t>
            </a:r>
            <a:r>
              <a:rPr lang="en-US" altLang="en-US" sz="2400" dirty="0">
                <a:solidFill>
                  <a:srgbClr val="0000FF"/>
                </a:solidFill>
              </a:rPr>
              <a:t>(</a:t>
            </a:r>
            <a:r>
              <a:rPr lang="en-US" altLang="en-US" sz="2400" dirty="0" err="1">
                <a:solidFill>
                  <a:srgbClr val="0000FF"/>
                </a:solidFill>
              </a:rPr>
              <a:t>s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sz="2400" dirty="0" err="1">
                <a:solidFill>
                  <a:srgbClr val="0000FF"/>
                </a:solidFill>
              </a:rPr>
              <a:t>,t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sz="2400" dirty="0" smtClean="0">
                <a:solidFill>
                  <a:srgbClr val="0000FF"/>
                </a:solidFill>
              </a:rPr>
              <a:t>)</a:t>
            </a:r>
            <a:r>
              <a:rPr lang="fa-IR" altLang="en-US" sz="2400" dirty="0" smtClean="0"/>
              <a:t> داریم. 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a-IR" altLang="en-US" sz="2400" dirty="0" smtClean="0"/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r>
              <a:rPr lang="fa-IR" altLang="en-US" sz="2400" dirty="0" smtClean="0"/>
              <a:t>هر بازیگر می خواهد یک شبکه بسازد که در آن نودهایش به هم وصل باشند.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a-IR" altLang="en-US" sz="2400" dirty="0" smtClean="0"/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r>
              <a:rPr lang="fa-IR" altLang="en-US" sz="2400" dirty="0" smtClean="0"/>
              <a:t>راهبرد بازیگر: انتخاب یک مسیر برای وصل کردن </a:t>
            </a:r>
            <a:r>
              <a:rPr lang="en-US" altLang="en-US" sz="2400" dirty="0" err="1">
                <a:solidFill>
                  <a:srgbClr val="0000FF"/>
                </a:solidFill>
              </a:rPr>
              <a:t>s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fa-IR" altLang="en-US" sz="2400" dirty="0" smtClean="0"/>
              <a:t> به </a:t>
            </a:r>
            <a:r>
              <a:rPr lang="en-US" altLang="en-US" sz="2400" dirty="0" err="1" smtClean="0">
                <a:solidFill>
                  <a:srgbClr val="0000FF"/>
                </a:solidFill>
              </a:rPr>
              <a:t>t</a:t>
            </a:r>
            <a:r>
              <a:rPr lang="en-US" altLang="en-US" sz="2400" baseline="-25000" dirty="0" err="1" smtClean="0">
                <a:solidFill>
                  <a:srgbClr val="0000FF"/>
                </a:solidFill>
              </a:rPr>
              <a:t>i</a:t>
            </a:r>
            <a:r>
              <a:rPr lang="fa-IR" altLang="en-US" sz="2400" dirty="0" smtClean="0"/>
              <a:t>. </a:t>
            </a: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76ECAFC-020F-4719-91F3-FA2C76F81D5A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10211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Shapley Cost Sharing</a:t>
            </a:r>
          </a:p>
        </p:txBody>
      </p:sp>
      <p:grpSp>
        <p:nvGrpSpPr>
          <p:cNvPr id="48132" name="Group 3"/>
          <p:cNvGrpSpPr>
            <a:grpSpLocks/>
          </p:cNvGrpSpPr>
          <p:nvPr/>
        </p:nvGrpSpPr>
        <p:grpSpPr bwMode="auto">
          <a:xfrm>
            <a:off x="681376" y="1697279"/>
            <a:ext cx="1987550" cy="2133600"/>
            <a:chOff x="3168" y="1440"/>
            <a:chExt cx="1968" cy="2112"/>
          </a:xfrm>
        </p:grpSpPr>
        <p:sp>
          <p:nvSpPr>
            <p:cNvPr id="209924" name="Line 4"/>
            <p:cNvSpPr>
              <a:spLocks noChangeShapeType="1"/>
            </p:cNvSpPr>
            <p:nvPr/>
          </p:nvSpPr>
          <p:spPr bwMode="auto">
            <a:xfrm>
              <a:off x="3264" y="1968"/>
              <a:ext cx="577" cy="33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25" name="Line 5"/>
            <p:cNvSpPr>
              <a:spLocks noChangeShapeType="1"/>
            </p:cNvSpPr>
            <p:nvPr/>
          </p:nvSpPr>
          <p:spPr bwMode="auto">
            <a:xfrm>
              <a:off x="3841" y="2304"/>
              <a:ext cx="0" cy="383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26" name="Line 6"/>
            <p:cNvSpPr>
              <a:spLocks noChangeShapeType="1"/>
            </p:cNvSpPr>
            <p:nvPr/>
          </p:nvSpPr>
          <p:spPr bwMode="auto">
            <a:xfrm flipH="1">
              <a:off x="3264" y="2688"/>
              <a:ext cx="577" cy="24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27" name="Line 7"/>
            <p:cNvSpPr>
              <a:spLocks noChangeShapeType="1"/>
            </p:cNvSpPr>
            <p:nvPr/>
          </p:nvSpPr>
          <p:spPr bwMode="auto">
            <a:xfrm flipH="1">
              <a:off x="3937" y="1585"/>
              <a:ext cx="192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28" name="Line 8"/>
            <p:cNvSpPr>
              <a:spLocks noChangeShapeType="1"/>
            </p:cNvSpPr>
            <p:nvPr/>
          </p:nvSpPr>
          <p:spPr bwMode="auto">
            <a:xfrm>
              <a:off x="3937" y="2304"/>
              <a:ext cx="0" cy="383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29" name="Line 9"/>
            <p:cNvSpPr>
              <a:spLocks noChangeShapeType="1"/>
            </p:cNvSpPr>
            <p:nvPr/>
          </p:nvSpPr>
          <p:spPr bwMode="auto">
            <a:xfrm>
              <a:off x="3937" y="2688"/>
              <a:ext cx="239" cy="76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0" name="Line 10"/>
            <p:cNvSpPr>
              <a:spLocks noChangeShapeType="1"/>
            </p:cNvSpPr>
            <p:nvPr/>
          </p:nvSpPr>
          <p:spPr bwMode="auto">
            <a:xfrm>
              <a:off x="5087" y="2113"/>
              <a:ext cx="0" cy="767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1" name="Line 11"/>
            <p:cNvSpPr>
              <a:spLocks noChangeShapeType="1"/>
            </p:cNvSpPr>
            <p:nvPr/>
          </p:nvSpPr>
          <p:spPr bwMode="auto">
            <a:xfrm flipH="1" flipV="1">
              <a:off x="3888" y="2736"/>
              <a:ext cx="1152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2" name="Line 12"/>
            <p:cNvSpPr>
              <a:spLocks noChangeShapeType="1"/>
            </p:cNvSpPr>
            <p:nvPr/>
          </p:nvSpPr>
          <p:spPr bwMode="auto">
            <a:xfrm flipH="1">
              <a:off x="3888" y="1536"/>
              <a:ext cx="192" cy="7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3" name="Line 13"/>
            <p:cNvSpPr>
              <a:spLocks noChangeShapeType="1"/>
            </p:cNvSpPr>
            <p:nvPr/>
          </p:nvSpPr>
          <p:spPr bwMode="auto">
            <a:xfrm>
              <a:off x="3264" y="1919"/>
              <a:ext cx="624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4" name="Line 14"/>
            <p:cNvSpPr>
              <a:spLocks noChangeShapeType="1"/>
            </p:cNvSpPr>
            <p:nvPr/>
          </p:nvSpPr>
          <p:spPr bwMode="auto">
            <a:xfrm>
              <a:off x="4080" y="1536"/>
              <a:ext cx="960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5" name="Line 15"/>
            <p:cNvSpPr>
              <a:spLocks noChangeShapeType="1"/>
            </p:cNvSpPr>
            <p:nvPr/>
          </p:nvSpPr>
          <p:spPr bwMode="auto">
            <a:xfrm>
              <a:off x="4080" y="1536"/>
              <a:ext cx="960" cy="13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6" name="Line 16"/>
            <p:cNvSpPr>
              <a:spLocks noChangeShapeType="1"/>
            </p:cNvSpPr>
            <p:nvPr/>
          </p:nvSpPr>
          <p:spPr bwMode="auto">
            <a:xfrm flipH="1">
              <a:off x="4128" y="2928"/>
              <a:ext cx="912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7" name="Line 17"/>
            <p:cNvSpPr>
              <a:spLocks noChangeShapeType="1"/>
            </p:cNvSpPr>
            <p:nvPr/>
          </p:nvSpPr>
          <p:spPr bwMode="auto">
            <a:xfrm flipH="1" flipV="1">
              <a:off x="3888" y="2736"/>
              <a:ext cx="240" cy="7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8" name="Line 18"/>
            <p:cNvSpPr>
              <a:spLocks noChangeShapeType="1"/>
            </p:cNvSpPr>
            <p:nvPr/>
          </p:nvSpPr>
          <p:spPr bwMode="auto">
            <a:xfrm flipH="1" flipV="1">
              <a:off x="3264" y="2975"/>
              <a:ext cx="865" cy="4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39" name="Line 19"/>
            <p:cNvSpPr>
              <a:spLocks noChangeShapeType="1"/>
            </p:cNvSpPr>
            <p:nvPr/>
          </p:nvSpPr>
          <p:spPr bwMode="auto">
            <a:xfrm>
              <a:off x="5040" y="2064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0" name="Line 20"/>
            <p:cNvSpPr>
              <a:spLocks noChangeShapeType="1"/>
            </p:cNvSpPr>
            <p:nvPr/>
          </p:nvSpPr>
          <p:spPr bwMode="auto">
            <a:xfrm flipH="1" flipV="1">
              <a:off x="3888" y="2256"/>
              <a:ext cx="0" cy="4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1" name="Line 21"/>
            <p:cNvSpPr>
              <a:spLocks noChangeShapeType="1"/>
            </p:cNvSpPr>
            <p:nvPr/>
          </p:nvSpPr>
          <p:spPr bwMode="auto">
            <a:xfrm flipH="1">
              <a:off x="3264" y="2736"/>
              <a:ext cx="624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2" name="Line 22"/>
            <p:cNvSpPr>
              <a:spLocks noChangeShapeType="1"/>
            </p:cNvSpPr>
            <p:nvPr/>
          </p:nvSpPr>
          <p:spPr bwMode="auto">
            <a:xfrm>
              <a:off x="3264" y="1919"/>
              <a:ext cx="0" cy="10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3" name="Oval 23"/>
            <p:cNvSpPr>
              <a:spLocks noChangeArrowheads="1"/>
            </p:cNvSpPr>
            <p:nvPr/>
          </p:nvSpPr>
          <p:spPr bwMode="auto">
            <a:xfrm>
              <a:off x="3984" y="1440"/>
              <a:ext cx="192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4" name="Oval 24"/>
            <p:cNvSpPr>
              <a:spLocks noChangeArrowheads="1"/>
            </p:cNvSpPr>
            <p:nvPr/>
          </p:nvSpPr>
          <p:spPr bwMode="auto">
            <a:xfrm>
              <a:off x="3168" y="1823"/>
              <a:ext cx="192" cy="19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5" name="Oval 25"/>
            <p:cNvSpPr>
              <a:spLocks noChangeArrowheads="1"/>
            </p:cNvSpPr>
            <p:nvPr/>
          </p:nvSpPr>
          <p:spPr bwMode="auto">
            <a:xfrm>
              <a:off x="3792" y="2160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6" name="Oval 26"/>
            <p:cNvSpPr>
              <a:spLocks noChangeArrowheads="1"/>
            </p:cNvSpPr>
            <p:nvPr/>
          </p:nvSpPr>
          <p:spPr bwMode="auto">
            <a:xfrm>
              <a:off x="4944" y="2832"/>
              <a:ext cx="192" cy="192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7" name="Oval 27"/>
            <p:cNvSpPr>
              <a:spLocks noChangeArrowheads="1"/>
            </p:cNvSpPr>
            <p:nvPr/>
          </p:nvSpPr>
          <p:spPr bwMode="auto">
            <a:xfrm>
              <a:off x="4033" y="3360"/>
              <a:ext cx="192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8" name="Oval 28"/>
            <p:cNvSpPr>
              <a:spLocks noChangeArrowheads="1"/>
            </p:cNvSpPr>
            <p:nvPr/>
          </p:nvSpPr>
          <p:spPr bwMode="auto">
            <a:xfrm>
              <a:off x="3168" y="2879"/>
              <a:ext cx="192" cy="19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49" name="Oval 29"/>
            <p:cNvSpPr>
              <a:spLocks noChangeArrowheads="1"/>
            </p:cNvSpPr>
            <p:nvPr/>
          </p:nvSpPr>
          <p:spPr bwMode="auto">
            <a:xfrm>
              <a:off x="4944" y="1968"/>
              <a:ext cx="192" cy="192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09950" name="Oval 30"/>
            <p:cNvSpPr>
              <a:spLocks noChangeArrowheads="1"/>
            </p:cNvSpPr>
            <p:nvPr/>
          </p:nvSpPr>
          <p:spPr bwMode="auto">
            <a:xfrm>
              <a:off x="3792" y="2641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20995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1634429" y="1828800"/>
            <a:ext cx="7204771" cy="4572000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r>
              <a:rPr lang="fa-IR" altLang="en-US" dirty="0" smtClean="0">
                <a:solidFill>
                  <a:schemeClr val="accent2"/>
                </a:solidFill>
              </a:rPr>
              <a:t>چگونه هزینه ی یک یال بین چند بازیگر تقسیم می شود؟</a:t>
            </a:r>
            <a:endParaRPr lang="en-US" altLang="en-US" sz="2100" dirty="0" smtClean="0"/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100" dirty="0" smtClean="0"/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r>
              <a:rPr lang="fa-IR" altLang="en-US" sz="2500" dirty="0" smtClean="0"/>
              <a:t>اشتراک عادلانه یک راه حل طبیعی است.</a:t>
            </a:r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endParaRPr lang="fa-IR" altLang="en-US" sz="2500" dirty="0"/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r>
              <a:rPr lang="fa-IR" altLang="en-US" sz="2500" dirty="0" smtClean="0"/>
              <a:t>بازیگرهایی که از </a:t>
            </a:r>
            <a:r>
              <a:rPr lang="en-US" altLang="en-US" sz="2500" dirty="0" smtClean="0"/>
              <a:t>e</a:t>
            </a:r>
            <a:r>
              <a:rPr lang="fa-IR" altLang="en-US" sz="2500" dirty="0" smtClean="0"/>
              <a:t> استفاده می کنند هزینه ی آن را به طور مساوی پرداخت می کنند: </a:t>
            </a:r>
            <a:endParaRPr lang="en-US" altLang="en-US" sz="1300" dirty="0" smtClean="0"/>
          </a:p>
          <a:p>
            <a:pPr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altLang="en-US" dirty="0" smtClean="0">
                <a:solidFill>
                  <a:srgbClr val="0000FF"/>
                </a:solidFill>
              </a:rPr>
              <a:t>(P) = Σ </a:t>
            </a:r>
            <a:r>
              <a:rPr lang="en-US" altLang="en-US" dirty="0" err="1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e</a:t>
            </a:r>
            <a:r>
              <a:rPr lang="en-US" altLang="en-US" dirty="0" smtClean="0">
                <a:solidFill>
                  <a:srgbClr val="0000FF"/>
                </a:solidFill>
              </a:rPr>
              <a:t>/</a:t>
            </a:r>
            <a:r>
              <a:rPr lang="en-US" altLang="en-US" dirty="0" err="1" smtClean="0">
                <a:solidFill>
                  <a:srgbClr val="0000FF"/>
                </a:solidFill>
              </a:rPr>
              <a:t>k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e</a:t>
            </a:r>
            <a:endParaRPr lang="en-US" altLang="en-US" baseline="-25000" dirty="0" smtClean="0">
              <a:solidFill>
                <a:srgbClr val="0000FF"/>
              </a:solidFill>
            </a:endParaRPr>
          </a:p>
          <a:p>
            <a:pPr lvl="3" algn="r" rtl="1" eaLnBrk="1" hangingPunct="1">
              <a:lnSpc>
                <a:spcPct val="90000"/>
              </a:lnSpc>
              <a:defRPr/>
            </a:pPr>
            <a:endParaRPr lang="en-US" altLang="en-US" baseline="-25000" dirty="0" smtClean="0">
              <a:solidFill>
                <a:srgbClr val="0000FF"/>
              </a:solidFill>
            </a:endParaRPr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r>
              <a:rPr lang="fa-IR" altLang="en-US" dirty="0" smtClean="0"/>
              <a:t>هر بازیگر سعی می کند هزینه ی خود را حداقل کند. </a:t>
            </a:r>
            <a:endParaRPr lang="en-US" altLang="en-US" sz="2100" dirty="0" smtClean="0">
              <a:solidFill>
                <a:srgbClr val="0000FF"/>
              </a:solidFill>
            </a:endParaRPr>
          </a:p>
        </p:txBody>
      </p:sp>
      <p:sp>
        <p:nvSpPr>
          <p:cNvPr id="209952" name="Text Box 32"/>
          <p:cNvSpPr txBox="1">
            <a:spLocks noChangeArrowheads="1"/>
          </p:cNvSpPr>
          <p:nvPr/>
        </p:nvSpPr>
        <p:spPr bwMode="auto">
          <a:xfrm>
            <a:off x="2743200" y="4572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600" dirty="0" smtClean="0">
                <a:solidFill>
                  <a:srgbClr val="0000FF"/>
                </a:solidFill>
              </a:rPr>
              <a:t>e </a:t>
            </a:r>
            <a:r>
              <a:rPr lang="en-US" altLang="en-US" sz="2000" dirty="0" smtClean="0">
                <a:solidFill>
                  <a:srgbClr val="0000FF"/>
                </a:solidFill>
                <a:sym typeface="Symbol" pitchFamily="18" charset="2"/>
              </a:rPr>
              <a:t>є</a:t>
            </a:r>
            <a:r>
              <a:rPr lang="en-US" altLang="en-US" sz="1600" dirty="0" smtClean="0">
                <a:solidFill>
                  <a:srgbClr val="0000FF"/>
                </a:solidFill>
              </a:rPr>
              <a:t>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8F78F18-E175-4C5A-83CB-DF56FF885B82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مثال پیگو</a:t>
            </a:r>
            <a:endParaRPr lang="en-US" dirty="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sz="3200" dirty="0" smtClean="0">
                <a:solidFill>
                  <a:srgbClr val="FF0000"/>
                </a:solidFill>
              </a:rPr>
              <a:t>مثال: </a:t>
            </a:r>
            <a:r>
              <a:rPr lang="fa-IR" dirty="0" smtClean="0"/>
              <a:t>یک واحد ترافیک می خواهد از </a:t>
            </a:r>
            <a:r>
              <a:rPr lang="en-US" dirty="0" smtClean="0"/>
              <a:t>s</a:t>
            </a:r>
            <a:r>
              <a:rPr lang="fa-IR" dirty="0" smtClean="0"/>
              <a:t> به </a:t>
            </a:r>
            <a:r>
              <a:rPr lang="en-US" dirty="0" smtClean="0"/>
              <a:t>t</a:t>
            </a:r>
            <a:r>
              <a:rPr lang="fa-IR" dirty="0" smtClean="0"/>
              <a:t> برود. </a:t>
            </a: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1200" dirty="0" smtClean="0"/>
          </a:p>
          <a:p>
            <a:pPr algn="r" rtl="1" eaLnBrk="1" hangingPunct="1">
              <a:buFontTx/>
              <a:buNone/>
              <a:defRPr/>
            </a:pPr>
            <a:endParaRPr lang="fa-IR" sz="3200" dirty="0" smtClean="0">
              <a:solidFill>
                <a:srgbClr val="FF0000"/>
              </a:solidFill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sz="3200" dirty="0" smtClean="0">
                <a:solidFill>
                  <a:srgbClr val="FF0000"/>
                </a:solidFill>
              </a:rPr>
              <a:t>سوال: </a:t>
            </a:r>
            <a:r>
              <a:rPr lang="en-US" sz="3200" dirty="0" smtClean="0"/>
              <a:t> </a:t>
            </a:r>
            <a:r>
              <a:rPr lang="fa-IR" dirty="0" smtClean="0"/>
              <a:t>کاربران (خودخواه) شبکه چگونه عمل خواهند کرد؟</a:t>
            </a:r>
            <a:endParaRPr lang="en-US" dirty="0" smtClean="0"/>
          </a:p>
          <a:p>
            <a:pPr algn="r" rtl="1" eaLnBrk="1" hangingPunct="1">
              <a:defRPr/>
            </a:pPr>
            <a:r>
              <a:rPr lang="fa-IR" sz="2400" dirty="0" smtClean="0"/>
              <a:t>فرض کنید همه به دنبال کمترین هزینه ی ممکن هستند. </a:t>
            </a: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sz="2400" dirty="0" smtClean="0">
              <a:solidFill>
                <a:schemeClr val="accent1"/>
              </a:solidFill>
            </a:endParaRPr>
          </a:p>
        </p:txBody>
      </p:sp>
      <p:sp>
        <p:nvSpPr>
          <p:cNvPr id="122884" name="Oval 4"/>
          <p:cNvSpPr>
            <a:spLocks noChangeArrowheads="1"/>
          </p:cNvSpPr>
          <p:nvPr/>
        </p:nvSpPr>
        <p:spPr bwMode="auto">
          <a:xfrm>
            <a:off x="2501900" y="3371850"/>
            <a:ext cx="442913" cy="4492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 baseline="-2500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22885" name="Oval 5"/>
          <p:cNvSpPr>
            <a:spLocks noChangeArrowheads="1"/>
          </p:cNvSpPr>
          <p:nvPr/>
        </p:nvSpPr>
        <p:spPr bwMode="auto">
          <a:xfrm>
            <a:off x="4967288" y="3371850"/>
            <a:ext cx="442912" cy="4492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 baseline="-2500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22886" name="AutoShape 6"/>
          <p:cNvCxnSpPr>
            <a:cxnSpLocks noChangeShapeType="1"/>
            <a:stCxn id="122884" idx="7"/>
            <a:endCxn id="122885" idx="1"/>
          </p:cNvCxnSpPr>
          <p:nvPr/>
        </p:nvCxnSpPr>
        <p:spPr bwMode="auto">
          <a:xfrm rot="5400000" flipV="1">
            <a:off x="3955256" y="2361407"/>
            <a:ext cx="1587" cy="2152650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887" name="AutoShape 7"/>
          <p:cNvCxnSpPr>
            <a:cxnSpLocks noChangeShapeType="1"/>
            <a:stCxn id="122884" idx="5"/>
            <a:endCxn id="122885" idx="3"/>
          </p:cNvCxnSpPr>
          <p:nvPr/>
        </p:nvCxnSpPr>
        <p:spPr bwMode="auto">
          <a:xfrm rot="16200000" flipH="1">
            <a:off x="3955256" y="2680494"/>
            <a:ext cx="1588" cy="215265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3505200" y="2714625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c(x)=x</a:t>
            </a: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3511550" y="3624263"/>
            <a:ext cx="89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c(x)=1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5410200" y="2651125"/>
            <a:ext cx="358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a-IR" sz="2000" dirty="0" smtClean="0">
                <a:latin typeface="Comic Sans MS" charset="0"/>
                <a:ea typeface="ＭＳ Ｐゴシック" charset="0"/>
              </a:rPr>
              <a:t>هزینه وابسته به ازدحام است. </a:t>
            </a:r>
            <a:endParaRPr lang="en-US" sz="2000" dirty="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5334000" y="3962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a-IR" sz="2000" dirty="0" smtClean="0">
                <a:latin typeface="Comic Sans MS" charset="0"/>
                <a:ea typeface="ＭＳ Ｐゴシック" charset="0"/>
              </a:rPr>
              <a:t>ازدحام تاثیری روی هزینه ندارد. </a:t>
            </a:r>
            <a:endParaRPr lang="en-US" sz="2000" dirty="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 flipH="1">
            <a:off x="4800600" y="2895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22893" name="Line 13"/>
          <p:cNvSpPr>
            <a:spLocks noChangeShapeType="1"/>
          </p:cNvSpPr>
          <p:nvPr/>
        </p:nvSpPr>
        <p:spPr bwMode="auto">
          <a:xfrm flipH="1" flipV="1">
            <a:off x="48006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هزینه ی پایداری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تعریف کلی: در اینجا </a:t>
            </a:r>
            <a:r>
              <a:rPr lang="en-US" dirty="0" smtClean="0"/>
              <a:t>S</a:t>
            </a:r>
            <a:r>
              <a:rPr lang="fa-IR" dirty="0" smtClean="0"/>
              <a:t> مجموعه ی راهبردهای بازی و </a:t>
            </a:r>
            <a:r>
              <a:rPr lang="en-US" dirty="0" smtClean="0"/>
              <a:t>E</a:t>
            </a:r>
            <a:r>
              <a:rPr lang="fa-IR" dirty="0" smtClean="0"/>
              <a:t> مجموعه ی تعادلهای نش بازی است. </a:t>
            </a:r>
            <a:r>
              <a:rPr lang="en-US" dirty="0" smtClean="0"/>
              <a:t>W</a:t>
            </a:r>
            <a:r>
              <a:rPr lang="fa-IR" dirty="0" smtClean="0"/>
              <a:t> نیز تابع بهره ی اجتماعی است.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اگر به جای بهره ی اجتماعی از هزینه ی اجتماعی استفاده کنیم: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F4B25-4BFA-44B4-AB78-A532D4781FB8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542" y="3048000"/>
            <a:ext cx="2998702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477" y="4572000"/>
            <a:ext cx="290085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012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7FA209A-48B6-4256-AA17-81ECAE87250A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هزینه ی پایداری</a:t>
            </a:r>
            <a:endParaRPr lang="en-US" dirty="0" smtClean="0"/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dirty="0" smtClean="0"/>
              <a:t>تعریف هزینه ی پایداری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lvl="4" eaLnBrk="1" hangingPunct="1">
              <a:defRPr/>
            </a:pPr>
            <a:endParaRPr lang="en-US" sz="10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Alternative:</a:t>
            </a:r>
          </a:p>
          <a:p>
            <a:pPr eaLnBrk="1" hangingPunct="1">
              <a:buFontTx/>
              <a:buNone/>
              <a:defRPr/>
            </a:pPr>
            <a:endParaRPr lang="en-US" sz="4800" dirty="0" smtClean="0">
              <a:solidFill>
                <a:srgbClr val="FF0000"/>
              </a:solidFill>
            </a:endParaRP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1295400" y="2590800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fa-IR" dirty="0" smtClean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   هزینه ی بی نظمی  </a:t>
            </a:r>
            <a:r>
              <a:rPr lang="en-US" dirty="0" smtClean="0">
                <a:latin typeface="Comic Sans MS" charset="0"/>
                <a:ea typeface="ＭＳ Ｐゴシック" charset="0"/>
              </a:rPr>
              <a:t>=</a:t>
            </a:r>
            <a:r>
              <a:rPr lang="fa-IR" dirty="0" smtClean="0">
                <a:latin typeface="Comic Sans MS" charset="0"/>
                <a:ea typeface="ＭＳ Ｐゴシック" charset="0"/>
              </a:rPr>
              <a:t>  </a:t>
            </a:r>
            <a:r>
              <a:rPr lang="en-US" dirty="0" smtClean="0">
                <a:latin typeface="Comic Sans MS" charset="0"/>
                <a:ea typeface="ＭＳ Ｐゴシック" charset="0"/>
              </a:rPr>
              <a:t> </a:t>
            </a:r>
            <a:endParaRPr lang="en-US" dirty="0">
              <a:latin typeface="Comic Sans MS" charset="0"/>
              <a:ea typeface="ＭＳ Ｐゴシック" charset="0"/>
            </a:endParaRP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4648200" y="2286000"/>
            <a:ext cx="3200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  </a:t>
            </a:r>
            <a:r>
              <a:rPr lang="en-US">
                <a:latin typeface="Comic Sans MS" charset="0"/>
                <a:ea typeface="ＭＳ Ｐゴシック" charset="0"/>
              </a:rPr>
              <a:t>cost(worst NE)</a:t>
            </a:r>
          </a:p>
          <a:p>
            <a:pPr>
              <a:spcBef>
                <a:spcPct val="50000"/>
              </a:spcBef>
              <a:defRPr/>
            </a:pPr>
            <a:r>
              <a:rPr lang="en-US">
                <a:latin typeface="Comic Sans MS" charset="0"/>
                <a:ea typeface="ＭＳ Ｐゴシック" charset="0"/>
              </a:rPr>
              <a:t>     cost(OPT)</a:t>
            </a:r>
          </a:p>
        </p:txBody>
      </p:sp>
      <p:sp>
        <p:nvSpPr>
          <p:cNvPr id="339974" name="Line 6"/>
          <p:cNvSpPr>
            <a:spLocks noChangeShapeType="1"/>
          </p:cNvSpPr>
          <p:nvPr/>
        </p:nvSpPr>
        <p:spPr bwMode="auto">
          <a:xfrm>
            <a:off x="4816475" y="28956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39975" name="Text Box 7"/>
          <p:cNvSpPr txBox="1">
            <a:spLocks noChangeArrowheads="1"/>
          </p:cNvSpPr>
          <p:nvPr/>
        </p:nvSpPr>
        <p:spPr bwMode="auto">
          <a:xfrm>
            <a:off x="1752600" y="4859338"/>
            <a:ext cx="594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a-IR" dirty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fa-IR" dirty="0" smtClean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   هزینه ی پایداری</a:t>
            </a:r>
            <a:r>
              <a:rPr lang="en-US" dirty="0" smtClean="0">
                <a:latin typeface="Comic Sans MS" charset="0"/>
                <a:ea typeface="ＭＳ Ｐゴシック" charset="0"/>
              </a:rPr>
              <a:t>=</a:t>
            </a:r>
            <a:endParaRPr lang="en-US" dirty="0">
              <a:latin typeface="Comic Sans MS" charset="0"/>
              <a:ea typeface="ＭＳ Ｐゴシック" charset="0"/>
            </a:endParaRPr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4648200" y="4554538"/>
            <a:ext cx="320040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  </a:t>
            </a:r>
            <a:r>
              <a:rPr lang="en-US">
                <a:latin typeface="Comic Sans MS" charset="0"/>
                <a:ea typeface="ＭＳ Ｐゴシック" charset="0"/>
              </a:rPr>
              <a:t>cost(best NE)</a:t>
            </a:r>
          </a:p>
          <a:p>
            <a:pPr>
              <a:spcBef>
                <a:spcPct val="50000"/>
              </a:spcBef>
              <a:defRPr/>
            </a:pPr>
            <a:r>
              <a:rPr lang="en-US">
                <a:latin typeface="Comic Sans MS" charset="0"/>
                <a:ea typeface="ＭＳ Ｐゴシック" charset="0"/>
              </a:rPr>
              <a:t>     cost(OPT)</a:t>
            </a:r>
          </a:p>
        </p:txBody>
      </p:sp>
      <p:sp>
        <p:nvSpPr>
          <p:cNvPr id="339977" name="Line 9"/>
          <p:cNvSpPr>
            <a:spLocks noChangeShapeType="1"/>
          </p:cNvSpPr>
          <p:nvPr/>
        </p:nvSpPr>
        <p:spPr bwMode="auto">
          <a:xfrm>
            <a:off x="4816475" y="5164138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DC07A275-3095-4A40-94DD-21D68EC1746C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هزینه ی پایداری</a:t>
            </a:r>
            <a:endParaRPr lang="en-US" dirty="0" smtClean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solidFill>
                  <a:srgbClr val="FF0000"/>
                </a:solidFill>
              </a:rPr>
              <a:t>توجه کنید: </a:t>
            </a:r>
            <a:r>
              <a:rPr lang="fa-IR" dirty="0" smtClean="0"/>
              <a:t>اگر هزینه ی پایداری کم باشد به معنای این است هزینه ی بعضی از تعادلهای نش کم است. </a:t>
            </a:r>
          </a:p>
          <a:p>
            <a:pPr algn="r" rtl="1" eaLnBrk="1" hangingPunct="1">
              <a:buFontTx/>
              <a:buNone/>
              <a:defRPr/>
            </a:pPr>
            <a:r>
              <a:rPr lang="fa-IR" dirty="0" smtClean="0"/>
              <a:t>به مراتب از </a:t>
            </a:r>
            <a:r>
              <a:rPr lang="en-US" dirty="0" smtClean="0"/>
              <a:t>POA</a:t>
            </a:r>
            <a:r>
              <a:rPr lang="fa-IR" dirty="0" smtClean="0"/>
              <a:t> کوچک ضعیف تر است. </a:t>
            </a:r>
          </a:p>
          <a:p>
            <a:pPr eaLnBrk="1" hangingPunct="1">
              <a:defRPr/>
            </a:pPr>
            <a:endParaRPr lang="fa-IR" dirty="0"/>
          </a:p>
          <a:p>
            <a:pPr algn="r" rtl="1" eaLnBrk="1" hangingPunct="1">
              <a:defRPr/>
            </a:pPr>
            <a:r>
              <a:rPr lang="fa-IR" dirty="0" smtClean="0">
                <a:solidFill>
                  <a:srgbClr val="FF0000"/>
                </a:solidFill>
              </a:rPr>
              <a:t>تفسیر</a:t>
            </a:r>
            <a:r>
              <a:rPr lang="fa-IR" dirty="0" smtClean="0"/>
              <a:t>: راه حل بهینه با علایق شخص بازیگران سازگار است. </a:t>
            </a:r>
          </a:p>
          <a:p>
            <a:pPr algn="r" rtl="1" eaLnBrk="1" hangingPunct="1">
              <a:defRPr/>
            </a:pPr>
            <a:endParaRPr lang="fa-IR" dirty="0" smtClean="0"/>
          </a:p>
          <a:p>
            <a:pPr algn="r" rtl="1" eaLnBrk="1" hangingPunct="1">
              <a:defRPr/>
            </a:pPr>
            <a:r>
              <a:rPr lang="fa-IR" dirty="0" smtClean="0"/>
              <a:t>یک خروجی مطلوب برای طراحان پروتکلهای شبکه است.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DC130D9-A3FB-48CB-B835-56240E198053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20162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63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64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0165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 smtClean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0167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68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69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0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1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2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3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4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5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6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7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8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79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80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0181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0182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0183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84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0185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0186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87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0188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0189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190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0191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0192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0193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0194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0195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0196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0197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0198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0199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0200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0201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0202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0203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0204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0205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0206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37071A5-5297-4848-A2AD-A333F147AA03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21186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87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88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1189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1191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3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4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5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6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7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8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01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02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03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04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1205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1206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1207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08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1209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1210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11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1212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1213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14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1215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1216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1217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1218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1219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1220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1221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1222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1223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1224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1225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26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1227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1228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1229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1230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1231" name="Rectangle 47"/>
          <p:cNvSpPr>
            <a:spLocks noChangeArrowheads="1"/>
          </p:cNvSpPr>
          <p:nvPr/>
        </p:nvSpPr>
        <p:spPr bwMode="auto">
          <a:xfrm>
            <a:off x="5943600" y="2133600"/>
            <a:ext cx="3048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</a:rPr>
              <a:t>cost(OPT) = 1+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9C46CB1E-0389-4147-AFEB-BD0D3B6A312C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22210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1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2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2213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8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0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2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4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5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6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7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2229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2230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32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2234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2236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2237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38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2239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2240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2241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2242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2243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2244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2246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2247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2248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2249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50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2251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2252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2253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2254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2255" name="Rectangle 47"/>
          <p:cNvSpPr>
            <a:spLocks noChangeArrowheads="1"/>
          </p:cNvSpPr>
          <p:nvPr/>
        </p:nvSpPr>
        <p:spPr bwMode="auto">
          <a:xfrm>
            <a:off x="5943600" y="2133600"/>
            <a:ext cx="2971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algn="r" rtl="1" eaLnBrk="1" hangingPunct="1">
              <a:spcBef>
                <a:spcPct val="20000"/>
              </a:spcBef>
              <a:defRPr/>
            </a:pPr>
            <a:r>
              <a:rPr lang="en-US" altLang="en-US" sz="20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</a:rPr>
              <a:t>cost(OPT) = 1+</a:t>
            </a:r>
            <a:r>
              <a:rPr lang="en-US" altLang="en-US" sz="20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ε</a:t>
            </a:r>
          </a:p>
          <a:p>
            <a:pPr algn="r" rtl="1" eaLnBrk="1" hangingPunct="1">
              <a:spcBef>
                <a:spcPct val="20000"/>
              </a:spcBef>
              <a:defRPr/>
            </a:pPr>
            <a:endParaRPr lang="fa-IR" altLang="en-US" sz="20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algn="r" rtl="1" eaLnBrk="1" hangingPunct="1">
              <a:spcBef>
                <a:spcPct val="20000"/>
              </a:spcBef>
              <a:defRPr/>
            </a:pPr>
            <a:endParaRPr lang="fa-IR" altLang="en-US" sz="2000" dirty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algn="r" rtl="1" eaLnBrk="1" hangingPunct="1">
              <a:spcBef>
                <a:spcPct val="20000"/>
              </a:spcBef>
              <a:defRPr/>
            </a:pPr>
            <a:r>
              <a:rPr lang="fa-IR" altLang="en-US" sz="20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اما یک تعادل نش نیست: </a:t>
            </a:r>
          </a:p>
          <a:p>
            <a:pPr algn="r" rtl="1" eaLnBrk="1" hangingPunct="1">
              <a:spcBef>
                <a:spcPct val="20000"/>
              </a:spcBef>
              <a:defRPr/>
            </a:pPr>
            <a:r>
              <a:rPr lang="fa-IR" altLang="en-US" sz="20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بازیگر </a:t>
            </a:r>
            <a:r>
              <a:rPr lang="en-US" altLang="en-US" sz="20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k</a:t>
            </a:r>
            <a:r>
              <a:rPr lang="fa-IR" altLang="en-US" sz="20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ام هزینه ی </a:t>
            </a:r>
            <a:r>
              <a:rPr lang="en-US" altLang="en-US" sz="2000" dirty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(</a:t>
            </a:r>
            <a:r>
              <a:rPr lang="en-US" altLang="en-US" sz="2000" dirty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</a:rPr>
              <a:t>1+</a:t>
            </a:r>
            <a:r>
              <a:rPr lang="en-US" altLang="en-US" sz="2000" dirty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ε)/k</a:t>
            </a:r>
            <a:r>
              <a:rPr lang="fa-IR" altLang="en-US" sz="20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را می پردازد اما امکان پرداخت هزینه ی </a:t>
            </a:r>
            <a:r>
              <a:rPr lang="en-US" altLang="en-US" sz="20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1/k</a:t>
            </a:r>
            <a:r>
              <a:rPr lang="fa-IR" altLang="en-US" sz="20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وجود دارد. </a:t>
            </a:r>
            <a:endParaRPr lang="en-US" altLang="en-US" sz="20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</p:txBody>
      </p:sp>
      <p:sp>
        <p:nvSpPr>
          <p:cNvPr id="222256" name="Freeform 48"/>
          <p:cNvSpPr>
            <a:spLocks/>
          </p:cNvSpPr>
          <p:nvPr/>
        </p:nvSpPr>
        <p:spPr bwMode="auto">
          <a:xfrm>
            <a:off x="5638800" y="3292476"/>
            <a:ext cx="1219200" cy="388938"/>
          </a:xfrm>
          <a:custGeom>
            <a:avLst/>
            <a:gdLst>
              <a:gd name="T0" fmla="*/ 520700 w 328"/>
              <a:gd name="T1" fmla="*/ 50800 h 224"/>
              <a:gd name="T2" fmla="*/ 63500 w 328"/>
              <a:gd name="T3" fmla="*/ 50800 h 224"/>
              <a:gd name="T4" fmla="*/ 139700 w 328"/>
              <a:gd name="T5" fmla="*/ 355600 h 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8" h="224">
                <a:moveTo>
                  <a:pt x="328" y="32"/>
                </a:moveTo>
                <a:cubicBezTo>
                  <a:pt x="204" y="16"/>
                  <a:pt x="80" y="0"/>
                  <a:pt x="40" y="32"/>
                </a:cubicBezTo>
                <a:cubicBezTo>
                  <a:pt x="0" y="64"/>
                  <a:pt x="44" y="144"/>
                  <a:pt x="88" y="224"/>
                </a:cubicBezTo>
              </a:path>
            </a:pathLst>
          </a:custGeom>
          <a:noFill/>
          <a:ln w="25400" cap="flat" cmpd="sng">
            <a:solidFill>
              <a:srgbClr val="FF99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1BB865A-BCD0-48EE-B0EB-BF9A3C3069F5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23234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35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36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3237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3239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2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3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5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6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7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8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49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50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51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52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3253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3254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3255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3257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3258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59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3260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3261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62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3263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3265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3266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3267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3268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3269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3270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3271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3272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3273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74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3275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3276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3277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3278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3279" name="Rectangle 47"/>
          <p:cNvSpPr>
            <a:spLocks noChangeArrowheads="1"/>
          </p:cNvSpPr>
          <p:nvPr/>
        </p:nvSpPr>
        <p:spPr bwMode="auto">
          <a:xfrm>
            <a:off x="5943600" y="2133600"/>
            <a:ext cx="2819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B Nazanin" panose="00000400000000000000" pitchFamily="2" charset="-78"/>
              </a:rPr>
              <a:t> </a:t>
            </a:r>
            <a:endParaRPr lang="en-US" sz="2400" dirty="0">
              <a:latin typeface="Times New Roman" charset="0"/>
              <a:ea typeface="ＭＳ Ｐゴシック" charset="0"/>
              <a:cs typeface="B Nazanin" panose="00000400000000000000" pitchFamily="2" charset="-78"/>
              <a:sym typeface="Symbo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 </a:t>
            </a:r>
          </a:p>
          <a:p>
            <a:pPr marL="342900" indent="-342900" algn="r" rtl="1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    </a:t>
            </a:r>
            <a:r>
              <a:rPr lang="fa-IR" sz="2400" dirty="0" smtClean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لذا بازیگر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k</a:t>
            </a:r>
            <a:r>
              <a:rPr lang="fa-IR" sz="2400" dirty="0" smtClean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 ام از مسیر جدید استفاده می کند. </a:t>
            </a:r>
            <a:endParaRPr lang="en-US" sz="2400" dirty="0">
              <a:latin typeface="Times New Roman" charset="0"/>
              <a:ea typeface="ＭＳ Ｐゴシック" charset="0"/>
              <a:cs typeface="B Nazanin" panose="00000400000000000000" pitchFamily="2" charset="-78"/>
              <a:sym typeface="Symbo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   </a:t>
            </a:r>
          </a:p>
        </p:txBody>
      </p:sp>
      <p:sp>
        <p:nvSpPr>
          <p:cNvPr id="223280" name="Freeform 48"/>
          <p:cNvSpPr>
            <a:spLocks/>
          </p:cNvSpPr>
          <p:nvPr/>
        </p:nvSpPr>
        <p:spPr bwMode="auto">
          <a:xfrm>
            <a:off x="5803900" y="3225800"/>
            <a:ext cx="520700" cy="355600"/>
          </a:xfrm>
          <a:custGeom>
            <a:avLst/>
            <a:gdLst>
              <a:gd name="T0" fmla="*/ 520700 w 328"/>
              <a:gd name="T1" fmla="*/ 50800 h 224"/>
              <a:gd name="T2" fmla="*/ 63500 w 328"/>
              <a:gd name="T3" fmla="*/ 50800 h 224"/>
              <a:gd name="T4" fmla="*/ 139700 w 328"/>
              <a:gd name="T5" fmla="*/ 355600 h 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8" h="224">
                <a:moveTo>
                  <a:pt x="328" y="32"/>
                </a:moveTo>
                <a:cubicBezTo>
                  <a:pt x="204" y="16"/>
                  <a:pt x="80" y="0"/>
                  <a:pt x="40" y="32"/>
                </a:cubicBezTo>
                <a:cubicBezTo>
                  <a:pt x="0" y="64"/>
                  <a:pt x="44" y="144"/>
                  <a:pt x="88" y="224"/>
                </a:cubicBezTo>
              </a:path>
            </a:pathLst>
          </a:custGeom>
          <a:noFill/>
          <a:ln w="25400" cap="flat" cmpd="sng">
            <a:solidFill>
              <a:srgbClr val="FF99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47D4A06-779E-402C-8C61-FAC9BAE2B63E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24258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59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0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4261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4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5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0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1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2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3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4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5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4277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4278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4279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80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4282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4285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4289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4290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4291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4292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4293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4294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4295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4296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4297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298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4299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4300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4301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4302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4303" name="Rectangle 47"/>
          <p:cNvSpPr>
            <a:spLocks noChangeArrowheads="1"/>
          </p:cNvSpPr>
          <p:nvPr/>
        </p:nvSpPr>
        <p:spPr bwMode="auto">
          <a:xfrm>
            <a:off x="5943600" y="2133600"/>
            <a:ext cx="3048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altLang="en-US" sz="2400" dirty="0" smtClean="0">
                <a:latin typeface="Times New Roman" pitchFamily="18" charset="0"/>
                <a:cs typeface="B Nazanin" panose="00000400000000000000" pitchFamily="2" charset="-78"/>
              </a:rPr>
              <a:t> </a:t>
            </a:r>
            <a:endParaRPr lang="en-US" altLang="en-US" sz="24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algn="r" rtl="1" eaLnBrk="1" hangingPunct="1">
              <a:spcBef>
                <a:spcPct val="20000"/>
              </a:spcBef>
              <a:defRPr/>
            </a:pPr>
            <a:r>
              <a:rPr lang="en-US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</a:t>
            </a: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حال بازیگر </a:t>
            </a:r>
            <a:r>
              <a:rPr lang="en-US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k-1</a:t>
            </a: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ام مبلغ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(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</a:rPr>
              <a:t>1+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ε)/(k-1)</a:t>
            </a: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را می پردازد. </a:t>
            </a:r>
          </a:p>
          <a:p>
            <a:pPr algn="r" rtl="1" eaLnBrk="1" hangingPunct="1">
              <a:spcBef>
                <a:spcPct val="20000"/>
              </a:spcBef>
              <a:defRPr/>
            </a:pP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اما امکان پرداخت هزینه ی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1/(k-1)</a:t>
            </a:r>
            <a:r>
              <a:rPr lang="fa-IR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</a:t>
            </a:r>
            <a:r>
              <a:rPr lang="fa-IR" altLang="en-US" sz="2400" dirty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وجود</a:t>
            </a:r>
            <a:r>
              <a:rPr lang="fa-IR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</a:t>
            </a:r>
            <a:r>
              <a:rPr lang="fa-IR" altLang="en-US" sz="2400" dirty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دارد. </a:t>
            </a:r>
            <a:endParaRPr lang="en-US" altLang="en-US" sz="2400" dirty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</p:txBody>
      </p:sp>
      <p:sp>
        <p:nvSpPr>
          <p:cNvPr id="224304" name="Line 48"/>
          <p:cNvSpPr>
            <a:spLocks noChangeShapeType="1"/>
          </p:cNvSpPr>
          <p:nvPr/>
        </p:nvSpPr>
        <p:spPr bwMode="auto">
          <a:xfrm flipH="1">
            <a:off x="5181600" y="3276600"/>
            <a:ext cx="1143000" cy="4572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71A49E4-4D90-4A10-9BF2-F58E9618F493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225282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83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84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5285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5287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89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0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1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2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4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5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6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7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8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299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00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5301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5302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5303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04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5305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5306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5309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10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5311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5312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5313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5314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5315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5316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5317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5318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5319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5320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5321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22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5323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5324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5325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5326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27" name="Line 47"/>
          <p:cNvSpPr>
            <a:spLocks noChangeShapeType="1"/>
          </p:cNvSpPr>
          <p:nvPr/>
        </p:nvSpPr>
        <p:spPr bwMode="auto">
          <a:xfrm flipH="1">
            <a:off x="5181600" y="3276600"/>
            <a:ext cx="1143000" cy="4572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5328" name="Rectangle 48"/>
          <p:cNvSpPr>
            <a:spLocks noChangeArrowheads="1"/>
          </p:cNvSpPr>
          <p:nvPr/>
        </p:nvSpPr>
        <p:spPr bwMode="auto">
          <a:xfrm>
            <a:off x="5943600" y="2133600"/>
            <a:ext cx="2819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endParaRPr lang="en-US" sz="2400" dirty="0">
              <a:latin typeface="Times New Roman" charset="0"/>
              <a:ea typeface="ＭＳ Ｐゴシック" charset="0"/>
              <a:sym typeface="Symbo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 </a:t>
            </a:r>
          </a:p>
          <a:p>
            <a:pPr marL="342900" indent="-342900" algn="r" rtl="1">
              <a:spcBef>
                <a:spcPct val="20000"/>
              </a:spcBef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 </a:t>
            </a:r>
            <a:r>
              <a:rPr lang="fa-IR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لذا بازیگر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k-1</a:t>
            </a:r>
            <a:r>
              <a:rPr lang="fa-IR" sz="2400" dirty="0" smtClean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 </a:t>
            </a:r>
            <a:r>
              <a:rPr lang="fa-IR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ام </a:t>
            </a:r>
            <a:r>
              <a:rPr lang="fa-IR" sz="2400" dirty="0" smtClean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نیز از </a:t>
            </a:r>
            <a:r>
              <a:rPr lang="fa-IR" sz="2400" dirty="0">
                <a:latin typeface="Times New Roman" charset="0"/>
                <a:ea typeface="ＭＳ Ｐゴシック" charset="0"/>
                <a:cs typeface="B Nazanin" panose="00000400000000000000" pitchFamily="2" charset="-78"/>
                <a:sym typeface="Symbol" charset="0"/>
              </a:rPr>
              <a:t>مسیر جدید استفاده می کند. </a:t>
            </a:r>
            <a:endParaRPr lang="en-US" sz="2400" dirty="0">
              <a:latin typeface="Times New Roman" charset="0"/>
              <a:ea typeface="ＭＳ Ｐゴシック" charset="0"/>
              <a:sym typeface="Symbo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A87FC0E2-E362-48A3-BDE7-346A2AD8C5D9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altLang="en-US" sz="1400" dirty="0" smtClean="0">
              <a:latin typeface="Times New Roman" pitchFamily="18" charset="0"/>
            </a:endParaRPr>
          </a:p>
        </p:txBody>
      </p:sp>
      <p:sp>
        <p:nvSpPr>
          <p:cNvPr id="226306" name="Line 2"/>
          <p:cNvSpPr>
            <a:spLocks noChangeShapeType="1"/>
          </p:cNvSpPr>
          <p:nvPr/>
        </p:nvSpPr>
        <p:spPr bwMode="auto">
          <a:xfrm flipH="1">
            <a:off x="3808413" y="3833813"/>
            <a:ext cx="1255712" cy="129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07" name="Line 3"/>
          <p:cNvSpPr>
            <a:spLocks noChangeShapeType="1"/>
          </p:cNvSpPr>
          <p:nvPr/>
        </p:nvSpPr>
        <p:spPr bwMode="auto">
          <a:xfrm flipH="1" flipV="1">
            <a:off x="3767138" y="2544763"/>
            <a:ext cx="1217612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08" name="Freeform 4"/>
          <p:cNvSpPr>
            <a:spLocks/>
          </p:cNvSpPr>
          <p:nvPr/>
        </p:nvSpPr>
        <p:spPr bwMode="auto">
          <a:xfrm>
            <a:off x="533400" y="2438400"/>
            <a:ext cx="3048000" cy="2819400"/>
          </a:xfrm>
          <a:custGeom>
            <a:avLst/>
            <a:gdLst>
              <a:gd name="T0" fmla="*/ 3048000 w 2168"/>
              <a:gd name="T1" fmla="*/ 2819400 h 1824"/>
              <a:gd name="T2" fmla="*/ 483631 w 2168"/>
              <a:gd name="T3" fmla="*/ 1929063 h 1824"/>
              <a:gd name="T4" fmla="*/ 416148 w 2168"/>
              <a:gd name="T5" fmla="*/ 667753 h 1824"/>
              <a:gd name="T6" fmla="*/ 2980517 w 2168"/>
              <a:gd name="T7" fmla="*/ 0 h 18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8" h="1824">
                <a:moveTo>
                  <a:pt x="2168" y="1824"/>
                </a:moveTo>
                <a:cubicBezTo>
                  <a:pt x="1412" y="1652"/>
                  <a:pt x="656" y="1480"/>
                  <a:pt x="344" y="1248"/>
                </a:cubicBezTo>
                <a:cubicBezTo>
                  <a:pt x="32" y="1016"/>
                  <a:pt x="0" y="640"/>
                  <a:pt x="296" y="432"/>
                </a:cubicBezTo>
                <a:cubicBezTo>
                  <a:pt x="592" y="224"/>
                  <a:pt x="1356" y="112"/>
                  <a:pt x="212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6309" name="Line 5"/>
          <p:cNvSpPr>
            <a:spLocks noChangeShapeType="1"/>
          </p:cNvSpPr>
          <p:nvPr/>
        </p:nvSpPr>
        <p:spPr bwMode="auto">
          <a:xfrm flipV="1">
            <a:off x="1981200" y="2514600"/>
            <a:ext cx="16002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dirty="0"/>
              <a:t>یک مثال از هزینه ی بالای پایداری</a:t>
            </a:r>
            <a:endParaRPr lang="en-US" sz="3600" dirty="0" smtClean="0"/>
          </a:p>
        </p:txBody>
      </p: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3505200" y="22098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2" name="Line 8"/>
          <p:cNvSpPr>
            <a:spLocks noChangeShapeType="1"/>
          </p:cNvSpPr>
          <p:nvPr/>
        </p:nvSpPr>
        <p:spPr bwMode="auto">
          <a:xfrm flipH="1" flipV="1">
            <a:off x="3810000" y="2514600"/>
            <a:ext cx="2047875" cy="131921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auto">
          <a:xfrm flipV="1">
            <a:off x="2971800" y="2590800"/>
            <a:ext cx="685800" cy="1219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>
            <a:off x="3733800" y="2590800"/>
            <a:ext cx="228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>
            <a:off x="1981200" y="39624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 flipH="1">
            <a:off x="3810000" y="3862388"/>
            <a:ext cx="2095500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>
            <a:off x="2971800" y="388620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8" name="Line 14"/>
          <p:cNvSpPr>
            <a:spLocks noChangeShapeType="1"/>
          </p:cNvSpPr>
          <p:nvPr/>
        </p:nvSpPr>
        <p:spPr bwMode="auto">
          <a:xfrm flipV="1">
            <a:off x="3733800" y="38100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19" name="Oval 15"/>
          <p:cNvSpPr>
            <a:spLocks noChangeArrowheads="1"/>
          </p:cNvSpPr>
          <p:nvPr/>
        </p:nvSpPr>
        <p:spPr bwMode="auto">
          <a:xfrm>
            <a:off x="37338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20" name="Oval 16"/>
          <p:cNvSpPr>
            <a:spLocks noChangeArrowheads="1"/>
          </p:cNvSpPr>
          <p:nvPr/>
        </p:nvSpPr>
        <p:spPr bwMode="auto">
          <a:xfrm>
            <a:off x="27432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21" name="Oval 17"/>
          <p:cNvSpPr>
            <a:spLocks noChangeArrowheads="1"/>
          </p:cNvSpPr>
          <p:nvPr/>
        </p:nvSpPr>
        <p:spPr bwMode="auto">
          <a:xfrm>
            <a:off x="1752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22" name="Oval 18"/>
          <p:cNvSpPr>
            <a:spLocks noChangeArrowheads="1"/>
          </p:cNvSpPr>
          <p:nvPr/>
        </p:nvSpPr>
        <p:spPr bwMode="auto">
          <a:xfrm>
            <a:off x="57150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23" name="Oval 19"/>
          <p:cNvSpPr>
            <a:spLocks noChangeArrowheads="1"/>
          </p:cNvSpPr>
          <p:nvPr/>
        </p:nvSpPr>
        <p:spPr bwMode="auto">
          <a:xfrm>
            <a:off x="3505200" y="5105400"/>
            <a:ext cx="3810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24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6325" name="Text Box 21"/>
          <p:cNvSpPr txBox="1">
            <a:spLocks noChangeArrowheads="1"/>
          </p:cNvSpPr>
          <p:nvPr/>
        </p:nvSpPr>
        <p:spPr bwMode="auto">
          <a:xfrm>
            <a:off x="51816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6326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6327" name="Line 23"/>
          <p:cNvSpPr>
            <a:spLocks noChangeShapeType="1"/>
          </p:cNvSpPr>
          <p:nvPr/>
        </p:nvSpPr>
        <p:spPr bwMode="auto">
          <a:xfrm flipH="1">
            <a:off x="53340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28" name="Text Box 24"/>
          <p:cNvSpPr txBox="1">
            <a:spLocks noChangeArrowheads="1"/>
          </p:cNvSpPr>
          <p:nvPr/>
        </p:nvSpPr>
        <p:spPr bwMode="auto">
          <a:xfrm>
            <a:off x="27432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flipH="1">
            <a:off x="28956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31" name="Text Box 27"/>
          <p:cNvSpPr txBox="1">
            <a:spLocks noChangeArrowheads="1"/>
          </p:cNvSpPr>
          <p:nvPr/>
        </p:nvSpPr>
        <p:spPr bwMode="auto">
          <a:xfrm>
            <a:off x="3429000" y="3048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6333" name="Line 29"/>
          <p:cNvSpPr>
            <a:spLocks noChangeShapeType="1"/>
          </p:cNvSpPr>
          <p:nvPr/>
        </p:nvSpPr>
        <p:spPr bwMode="auto">
          <a:xfrm flipH="1">
            <a:off x="3581400" y="3200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34" name="Text Box 30"/>
          <p:cNvSpPr txBox="1">
            <a:spLocks noChangeArrowheads="1"/>
          </p:cNvSpPr>
          <p:nvPr/>
        </p:nvSpPr>
        <p:spPr bwMode="auto">
          <a:xfrm>
            <a:off x="1814513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6335" name="Text Box 31"/>
          <p:cNvSpPr txBox="1">
            <a:spLocks noChangeArrowheads="1"/>
          </p:cNvSpPr>
          <p:nvPr/>
        </p:nvSpPr>
        <p:spPr bwMode="auto">
          <a:xfrm>
            <a:off x="27432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3733800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5775325" y="3657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k</a:t>
            </a: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3581400" y="2209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226339" name="Text Box 35"/>
          <p:cNvSpPr txBox="1">
            <a:spLocks noChangeArrowheads="1"/>
          </p:cNvSpPr>
          <p:nvPr/>
        </p:nvSpPr>
        <p:spPr bwMode="auto">
          <a:xfrm>
            <a:off x="21336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6340" name="Text Box 36"/>
          <p:cNvSpPr txBox="1">
            <a:spLocks noChangeArrowheads="1"/>
          </p:cNvSpPr>
          <p:nvPr/>
        </p:nvSpPr>
        <p:spPr bwMode="auto">
          <a:xfrm>
            <a:off x="2971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6341" name="Text Box 37"/>
          <p:cNvSpPr txBox="1">
            <a:spLocks noChangeArrowheads="1"/>
          </p:cNvSpPr>
          <p:nvPr/>
        </p:nvSpPr>
        <p:spPr bwMode="auto">
          <a:xfrm>
            <a:off x="35052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6342" name="Text Box 38"/>
          <p:cNvSpPr txBox="1">
            <a:spLocks noChangeArrowheads="1"/>
          </p:cNvSpPr>
          <p:nvPr/>
        </p:nvSpPr>
        <p:spPr bwMode="auto">
          <a:xfrm>
            <a:off x="41148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6343" name="Text Box 39"/>
          <p:cNvSpPr txBox="1">
            <a:spLocks noChangeArrowheads="1"/>
          </p:cNvSpPr>
          <p:nvPr/>
        </p:nvSpPr>
        <p:spPr bwMode="auto">
          <a:xfrm>
            <a:off x="685800" y="3581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1+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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  <p:sp>
        <p:nvSpPr>
          <p:cNvPr id="226344" name="Text Box 40"/>
          <p:cNvSpPr txBox="1">
            <a:spLocks noChangeArrowheads="1"/>
          </p:cNvSpPr>
          <p:nvPr/>
        </p:nvSpPr>
        <p:spPr bwMode="auto">
          <a:xfrm>
            <a:off x="41910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. . .</a:t>
            </a:r>
          </a:p>
        </p:txBody>
      </p:sp>
      <p:sp>
        <p:nvSpPr>
          <p:cNvPr id="226345" name="Oval 41"/>
          <p:cNvSpPr>
            <a:spLocks noChangeArrowheads="1"/>
          </p:cNvSpPr>
          <p:nvPr/>
        </p:nvSpPr>
        <p:spPr bwMode="auto">
          <a:xfrm>
            <a:off x="4800600" y="3657600"/>
            <a:ext cx="381000" cy="381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46" name="Text Box 42"/>
          <p:cNvSpPr txBox="1">
            <a:spLocks noChangeArrowheads="1"/>
          </p:cNvSpPr>
          <p:nvPr/>
        </p:nvSpPr>
        <p:spPr bwMode="auto">
          <a:xfrm>
            <a:off x="4760913" y="3681413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6347" name="Text Box 43"/>
          <p:cNvSpPr txBox="1">
            <a:spLocks noChangeArrowheads="1"/>
          </p:cNvSpPr>
          <p:nvPr/>
        </p:nvSpPr>
        <p:spPr bwMode="auto">
          <a:xfrm>
            <a:off x="4572000" y="4267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0</a:t>
            </a:r>
          </a:p>
        </p:txBody>
      </p:sp>
      <p:sp>
        <p:nvSpPr>
          <p:cNvPr id="226348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226349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Times New Roman" charset="0"/>
                <a:ea typeface="ＭＳ Ｐゴシック" charset="0"/>
              </a:rPr>
              <a:t>k-1</a:t>
            </a:r>
          </a:p>
        </p:txBody>
      </p:sp>
      <p:sp>
        <p:nvSpPr>
          <p:cNvPr id="226350" name="Line 46"/>
          <p:cNvSpPr>
            <a:spLocks noChangeShapeType="1"/>
          </p:cNvSpPr>
          <p:nvPr/>
        </p:nvSpPr>
        <p:spPr bwMode="auto">
          <a:xfrm flipH="1">
            <a:off x="46482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51" name="Rectangle 47"/>
          <p:cNvSpPr>
            <a:spLocks noChangeArrowheads="1"/>
          </p:cNvSpPr>
          <p:nvPr/>
        </p:nvSpPr>
        <p:spPr bwMode="auto">
          <a:xfrm>
            <a:off x="5943600" y="2286000"/>
            <a:ext cx="3048000" cy="3583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algn="just" rtl="1" eaLnBrk="1" hangingPunct="1">
              <a:spcBef>
                <a:spcPct val="20000"/>
              </a:spcBef>
              <a:defRPr/>
            </a:pP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با ادامه ی این فرآیند، همه ی بازیگران به مسیر دوم سوییچ می کنند.</a:t>
            </a:r>
            <a:endParaRPr lang="en-US" altLang="en-US" sz="24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4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algn="just" rtl="1" eaLnBrk="1" hangingPunct="1">
              <a:spcBef>
                <a:spcPct val="20000"/>
              </a:spcBef>
              <a:defRPr/>
            </a:pP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این مسیر یک تعادل نش و تنها تعادل نش ممکن است.</a:t>
            </a:r>
            <a:endParaRPr lang="en-US" altLang="en-US" sz="24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cost =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1 +     + … + 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400" dirty="0" smtClean="0">
              <a:solidFill>
                <a:srgbClr val="0000FF"/>
              </a:solidFill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  </a:t>
            </a:r>
          </a:p>
        </p:txBody>
      </p:sp>
      <p:sp>
        <p:nvSpPr>
          <p:cNvPr id="226352" name="Rectangle 48"/>
          <p:cNvSpPr>
            <a:spLocks noChangeArrowheads="1"/>
          </p:cNvSpPr>
          <p:nvPr/>
        </p:nvSpPr>
        <p:spPr bwMode="auto">
          <a:xfrm>
            <a:off x="1031370" y="5486400"/>
            <a:ext cx="42707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algn="r" rtl="1" eaLnBrk="1" hangingPunct="1">
              <a:defRPr/>
            </a:pP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هزینه پایداری برابر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H</a:t>
            </a:r>
            <a:r>
              <a:rPr lang="en-US" altLang="en-US" sz="2400" baseline="-25000" dirty="0" err="1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k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= Θ(log k)</a:t>
            </a:r>
            <a:r>
              <a:rPr lang="fa-IR" altLang="en-US" sz="2400" dirty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 </a:t>
            </a:r>
            <a:r>
              <a:rPr lang="fa-IR" altLang="en-US" sz="2400" dirty="0" smtClean="0">
                <a:latin typeface="Times New Roman" pitchFamily="18" charset="0"/>
                <a:cs typeface="B Nazanin" panose="00000400000000000000" pitchFamily="2" charset="-78"/>
                <a:sym typeface="Symbol" pitchFamily="18" charset="2"/>
              </a:rPr>
              <a:t>است!</a:t>
            </a:r>
            <a:endParaRPr lang="en-US" altLang="en-US" sz="2400" dirty="0" smtClean="0">
              <a:latin typeface="Times New Roman" pitchFamily="18" charset="0"/>
              <a:cs typeface="B Nazanin" panose="00000400000000000000" pitchFamily="2" charset="-78"/>
              <a:sym typeface="Symbol" pitchFamily="18" charset="2"/>
            </a:endParaRPr>
          </a:p>
        </p:txBody>
      </p:sp>
      <p:sp>
        <p:nvSpPr>
          <p:cNvPr id="226353" name="Text Box 49"/>
          <p:cNvSpPr txBox="1">
            <a:spLocks noChangeArrowheads="1"/>
          </p:cNvSpPr>
          <p:nvPr/>
        </p:nvSpPr>
        <p:spPr bwMode="auto">
          <a:xfrm>
            <a:off x="7239000" y="49403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1                 1</a:t>
            </a:r>
          </a:p>
        </p:txBody>
      </p:sp>
      <p:sp>
        <p:nvSpPr>
          <p:cNvPr id="226354" name="Text Box 50"/>
          <p:cNvSpPr txBox="1">
            <a:spLocks noChangeArrowheads="1"/>
          </p:cNvSpPr>
          <p:nvPr/>
        </p:nvSpPr>
        <p:spPr bwMode="auto">
          <a:xfrm>
            <a:off x="7219950" y="5241925"/>
            <a:ext cx="1619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2         </a:t>
            </a:r>
            <a:r>
              <a:rPr lang="en-US" sz="16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          </a:t>
            </a:r>
            <a:r>
              <a:rPr lang="en-US" sz="20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k</a:t>
            </a:r>
          </a:p>
        </p:txBody>
      </p:sp>
      <p:sp>
        <p:nvSpPr>
          <p:cNvPr id="226355" name="Line 51"/>
          <p:cNvSpPr>
            <a:spLocks noChangeShapeType="1"/>
          </p:cNvSpPr>
          <p:nvPr/>
        </p:nvSpPr>
        <p:spPr bwMode="auto">
          <a:xfrm flipH="1">
            <a:off x="8458200" y="5275263"/>
            <a:ext cx="228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26356" name="Line 52"/>
          <p:cNvSpPr>
            <a:spLocks noChangeShapeType="1"/>
          </p:cNvSpPr>
          <p:nvPr/>
        </p:nvSpPr>
        <p:spPr bwMode="auto">
          <a:xfrm flipH="1">
            <a:off x="7315200" y="5321300"/>
            <a:ext cx="228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1025" y="6019800"/>
            <a:ext cx="7496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>
              <a:buFontTx/>
              <a:buNone/>
              <a:defRPr/>
            </a:pPr>
            <a:r>
              <a:rPr lang="fa-IR" altLang="en-US" sz="2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بنابراین: </a:t>
            </a:r>
            <a:r>
              <a:rPr lang="fa-IR" altLang="en-US" sz="2000" dirty="0" smtClean="0">
                <a:cs typeface="B Nazanin" panose="00000400000000000000" pitchFamily="2" charset="-78"/>
              </a:rPr>
              <a:t>هزینه ی پایداری طراحی شبکه ی خودخواهانه می تواند به اندازه ی </a:t>
            </a:r>
            <a:r>
              <a:rPr lang="en-US" altLang="en-US" sz="2000" dirty="0" smtClean="0">
                <a:cs typeface="B Nazanin" panose="00000400000000000000" pitchFamily="2" charset="-78"/>
              </a:rPr>
              <a:t>ln k</a:t>
            </a:r>
            <a:r>
              <a:rPr lang="fa-IR" altLang="en-US" sz="2000" dirty="0" smtClean="0">
                <a:cs typeface="B Nazanin" panose="00000400000000000000" pitchFamily="2" charset="-78"/>
              </a:rPr>
              <a:t> زیاد باشد. </a:t>
            </a:r>
            <a:endParaRPr lang="en-US" altLang="en-US" sz="18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624B1CB5-B62A-4D8D-832C-46349A003554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ادامه ی مثال</a:t>
            </a:r>
            <a:endParaRPr lang="en-US" dirty="0" smtClean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altLang="en-US" sz="3200" dirty="0" smtClean="0">
                <a:solidFill>
                  <a:srgbClr val="FF0000"/>
                </a:solidFill>
              </a:rPr>
              <a:t>ادعا:</a:t>
            </a:r>
            <a:r>
              <a:rPr lang="fa-IR" altLang="en-US" sz="3200" dirty="0">
                <a:solidFill>
                  <a:srgbClr val="FF0000"/>
                </a:solidFill>
              </a:rPr>
              <a:t> </a:t>
            </a:r>
            <a:r>
              <a:rPr lang="fa-IR" altLang="en-US" dirty="0" smtClean="0"/>
              <a:t>تمام </a:t>
            </a:r>
            <a:r>
              <a:rPr lang="fa-IR" altLang="en-US" dirty="0" smtClean="0"/>
              <a:t>ترافیک از لینک بالایی استفاده خواهد کرد. </a:t>
            </a:r>
            <a:endParaRPr lang="en-US" altLang="en-US" dirty="0" smtClean="0"/>
          </a:p>
          <a:p>
            <a:pPr eaLnBrk="1" hangingPunct="1">
              <a:buFontTx/>
              <a:buNone/>
              <a:defRPr/>
            </a:pPr>
            <a:endParaRPr lang="en-US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en-US" altLang="en-US" sz="2400" dirty="0" smtClean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sz="1400" dirty="0" smtClean="0"/>
          </a:p>
          <a:p>
            <a:pPr algn="r" rtl="1" eaLnBrk="1" hangingPunct="1">
              <a:buFontTx/>
              <a:buNone/>
              <a:defRPr/>
            </a:pPr>
            <a:r>
              <a:rPr lang="fa-IR" altLang="en-US" sz="3200" dirty="0" smtClean="0">
                <a:solidFill>
                  <a:srgbClr val="FF0000"/>
                </a:solidFill>
              </a:rPr>
              <a:t>دلیل:</a:t>
            </a:r>
            <a:endParaRPr lang="en-US" altLang="en-US" dirty="0" smtClean="0"/>
          </a:p>
          <a:p>
            <a:pPr algn="r" rtl="1" eaLnBrk="1" hangingPunct="1">
              <a:defRPr/>
            </a:pPr>
            <a:r>
              <a:rPr lang="en-US" altLang="en-US" sz="2400" dirty="0" smtClean="0"/>
              <a:t>Є &gt; 0</a:t>
            </a:r>
            <a:r>
              <a:rPr lang="fa-IR" altLang="en-US" sz="2400" dirty="0" smtClean="0"/>
              <a:t> </a:t>
            </a:r>
            <a:r>
              <a:rPr lang="en-US" altLang="en-US" sz="2400" dirty="0" smtClean="0">
                <a:sym typeface="Wingdings" panose="05000000000000000000" pitchFamily="2" charset="2"/>
              </a:rPr>
              <a:t></a:t>
            </a:r>
            <a:r>
              <a:rPr lang="fa-IR" altLang="en-US" sz="2400" dirty="0" smtClean="0">
                <a:sym typeface="Wingdings" panose="05000000000000000000" pitchFamily="2" charset="2"/>
              </a:rPr>
              <a:t> </a:t>
            </a:r>
            <a:r>
              <a:rPr lang="fa-IR" altLang="en-US" sz="2400" dirty="0" smtClean="0">
                <a:sym typeface="Symbol" pitchFamily="18" charset="2"/>
              </a:rPr>
              <a:t>ترافیک قسمت پایین به قسمت بالا حسادت خواهد کرد. </a:t>
            </a:r>
          </a:p>
          <a:p>
            <a:pPr algn="r" rtl="1" eaLnBrk="1" hangingPunct="1">
              <a:defRPr/>
            </a:pPr>
            <a:r>
              <a:rPr lang="fa-IR" altLang="en-US" sz="2400" dirty="0" smtClean="0">
                <a:sym typeface="Symbol" pitchFamily="18" charset="2"/>
              </a:rPr>
              <a:t>اما اگر </a:t>
            </a:r>
            <a:r>
              <a:rPr lang="en-US" altLang="en-US" sz="2400" dirty="0" smtClean="0">
                <a:sym typeface="Symbol" pitchFamily="18" charset="2"/>
              </a:rPr>
              <a:t>e=0</a:t>
            </a:r>
            <a:r>
              <a:rPr lang="fa-IR" altLang="en-US" sz="2400" dirty="0" smtClean="0">
                <a:sym typeface="Symbol" pitchFamily="18" charset="2"/>
              </a:rPr>
              <a:t> باشد در حالت تعادل هستیم.  </a:t>
            </a:r>
          </a:p>
          <a:p>
            <a:pPr lvl="1" algn="r" rtl="1" eaLnBrk="1" hangingPunct="1">
              <a:defRPr/>
            </a:pPr>
            <a:r>
              <a:rPr lang="fa-IR" altLang="en-US" sz="2000" dirty="0" smtClean="0">
                <a:sym typeface="Symbol" pitchFamily="18" charset="2"/>
              </a:rPr>
              <a:t>لذا تمام ترافیک با یک واحد هزینه ی مواجه خواهد شد. </a:t>
            </a:r>
            <a:endParaRPr lang="en-US" altLang="en-US" sz="2000" dirty="0" smtClean="0">
              <a:sym typeface="Symbol" pitchFamily="18" charset="2"/>
            </a:endParaRPr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2501900" y="3371850"/>
            <a:ext cx="442913" cy="4492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 baseline="-2500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23909" name="Oval 5"/>
          <p:cNvSpPr>
            <a:spLocks noChangeArrowheads="1"/>
          </p:cNvSpPr>
          <p:nvPr/>
        </p:nvSpPr>
        <p:spPr bwMode="auto">
          <a:xfrm>
            <a:off x="4967288" y="3371850"/>
            <a:ext cx="442912" cy="4492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 baseline="-2500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23910" name="AutoShape 6"/>
          <p:cNvCxnSpPr>
            <a:cxnSpLocks noChangeShapeType="1"/>
            <a:stCxn id="123908" idx="7"/>
            <a:endCxn id="123909" idx="1"/>
          </p:cNvCxnSpPr>
          <p:nvPr/>
        </p:nvCxnSpPr>
        <p:spPr bwMode="auto">
          <a:xfrm rot="5400000" flipV="1">
            <a:off x="3955256" y="2361407"/>
            <a:ext cx="1587" cy="2152650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911" name="AutoShape 7"/>
          <p:cNvCxnSpPr>
            <a:cxnSpLocks noChangeShapeType="1"/>
            <a:stCxn id="123908" idx="5"/>
            <a:endCxn id="123909" idx="3"/>
          </p:cNvCxnSpPr>
          <p:nvPr/>
        </p:nvCxnSpPr>
        <p:spPr bwMode="auto">
          <a:xfrm rot="16200000" flipH="1">
            <a:off x="3955256" y="2680494"/>
            <a:ext cx="1588" cy="215265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3505200" y="2714625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c(x)=x</a:t>
            </a: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3511550" y="3624263"/>
            <a:ext cx="89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c(x)=1</a:t>
            </a:r>
          </a:p>
        </p:txBody>
      </p:sp>
      <p:sp>
        <p:nvSpPr>
          <p:cNvPr id="123914" name="Freeform 10"/>
          <p:cNvSpPr>
            <a:spLocks/>
          </p:cNvSpPr>
          <p:nvPr/>
        </p:nvSpPr>
        <p:spPr bwMode="auto">
          <a:xfrm>
            <a:off x="2819400" y="3124200"/>
            <a:ext cx="2286000" cy="228600"/>
          </a:xfrm>
          <a:custGeom>
            <a:avLst/>
            <a:gdLst>
              <a:gd name="T0" fmla="*/ 0 w 1008"/>
              <a:gd name="T1" fmla="*/ 228600 h 192"/>
              <a:gd name="T2" fmla="*/ 1197429 w 1008"/>
              <a:gd name="T3" fmla="*/ 0 h 192"/>
              <a:gd name="T4" fmla="*/ 2286000 w 1008"/>
              <a:gd name="T5" fmla="*/ 2286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3915" name="Freeform 11"/>
          <p:cNvSpPr>
            <a:spLocks/>
          </p:cNvSpPr>
          <p:nvPr/>
        </p:nvSpPr>
        <p:spPr bwMode="auto">
          <a:xfrm flipV="1">
            <a:off x="2819400" y="3810000"/>
            <a:ext cx="2286000" cy="228600"/>
          </a:xfrm>
          <a:custGeom>
            <a:avLst/>
            <a:gdLst>
              <a:gd name="T0" fmla="*/ 0 w 1008"/>
              <a:gd name="T1" fmla="*/ 228600 h 192"/>
              <a:gd name="T2" fmla="*/ 1197429 w 1008"/>
              <a:gd name="T3" fmla="*/ 0 h 192"/>
              <a:gd name="T4" fmla="*/ 2286000 w 1008"/>
              <a:gd name="T5" fmla="*/ 2286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5410200" y="2651125"/>
            <a:ext cx="1379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chemeClr val="accent1"/>
                </a:solidFill>
              </a:rPr>
              <a:t>Flow = 1-</a:t>
            </a:r>
            <a:r>
              <a:rPr lang="en-US" altLang="en-US" sz="1600" smtClean="0">
                <a:solidFill>
                  <a:schemeClr val="accent1"/>
                </a:solidFill>
              </a:rPr>
              <a:t>Є</a:t>
            </a:r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5334000" y="4022725"/>
            <a:ext cx="1379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chemeClr val="accent1"/>
                </a:solidFill>
              </a:rPr>
              <a:t>Flow = </a:t>
            </a:r>
            <a:r>
              <a:rPr lang="en-US" altLang="en-US" sz="1600" smtClean="0">
                <a:solidFill>
                  <a:schemeClr val="accent1"/>
                </a:solidFill>
              </a:rPr>
              <a:t>Є</a:t>
            </a:r>
          </a:p>
        </p:txBody>
      </p:sp>
      <p:sp>
        <p:nvSpPr>
          <p:cNvPr id="123918" name="Line 14"/>
          <p:cNvSpPr>
            <a:spLocks noChangeShapeType="1"/>
          </p:cNvSpPr>
          <p:nvPr/>
        </p:nvSpPr>
        <p:spPr bwMode="auto">
          <a:xfrm flipH="1">
            <a:off x="4800600" y="2895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23919" name="Line 15"/>
          <p:cNvSpPr>
            <a:spLocks noChangeShapeType="1"/>
          </p:cNvSpPr>
          <p:nvPr/>
        </p:nvSpPr>
        <p:spPr bwMode="auto">
          <a:xfrm flipH="1" flipV="1">
            <a:off x="48006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23920" name="Rectangle 16"/>
          <p:cNvSpPr>
            <a:spLocks noChangeArrowheads="1"/>
          </p:cNvSpPr>
          <p:nvPr/>
        </p:nvSpPr>
        <p:spPr bwMode="auto">
          <a:xfrm>
            <a:off x="1143000" y="3717925"/>
            <a:ext cx="152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a-IR" sz="2000" dirty="0" smtClean="0">
                <a:latin typeface="Comic Sans MS" charset="0"/>
                <a:ea typeface="ＭＳ Ｐゴシック" charset="0"/>
              </a:rPr>
              <a:t>این ترافیک حسود است!</a:t>
            </a:r>
            <a:endParaRPr lang="en-US" sz="2000" dirty="0">
              <a:latin typeface="Comic Sans MS" charset="0"/>
              <a:ea typeface="ＭＳ Ｐゴシック" charset="0"/>
            </a:endParaRPr>
          </a:p>
        </p:txBody>
      </p:sp>
      <p:sp>
        <p:nvSpPr>
          <p:cNvPr id="123921" name="Line 17"/>
          <p:cNvSpPr>
            <a:spLocks noChangeShapeType="1"/>
          </p:cNvSpPr>
          <p:nvPr/>
        </p:nvSpPr>
        <p:spPr bwMode="auto">
          <a:xfrm rot="10930606" flipH="1">
            <a:off x="2438400" y="3962400"/>
            <a:ext cx="6937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D6E5D4C3-27FF-45A0-A042-EA2899DBB713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249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آیا می توانیم بهتر عمل کنیم؟</a:t>
            </a:r>
            <a:endParaRPr lang="en-US" dirty="0" smtClean="0"/>
          </a:p>
        </p:txBody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altLang="en-US" sz="3200" dirty="0" smtClean="0">
                <a:solidFill>
                  <a:srgbClr val="FF0000"/>
                </a:solidFill>
              </a:rPr>
              <a:t>فرض کنید </a:t>
            </a:r>
            <a:r>
              <a:rPr lang="fa-IR" altLang="en-US" sz="3200" dirty="0" smtClean="0"/>
              <a:t>که</a:t>
            </a:r>
            <a:r>
              <a:rPr lang="fa-IR" altLang="en-US" sz="3200" dirty="0" smtClean="0">
                <a:solidFill>
                  <a:srgbClr val="FF0000"/>
                </a:solidFill>
              </a:rPr>
              <a:t> </a:t>
            </a:r>
            <a:r>
              <a:rPr lang="fa-IR" altLang="en-US" sz="3200" dirty="0" smtClean="0"/>
              <a:t>ترافیک را به طور مساوی بین دو بخش تقسیم کنیم. </a:t>
            </a:r>
            <a:endParaRPr lang="fa-IR" altLang="en-US" sz="32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en-US" altLang="en-US" sz="2400" dirty="0" smtClean="0"/>
          </a:p>
          <a:p>
            <a:pPr eaLnBrk="1" hangingPunct="1">
              <a:defRPr/>
            </a:pPr>
            <a:endParaRPr lang="en-US" altLang="en-US" dirty="0" smtClean="0"/>
          </a:p>
          <a:p>
            <a:pPr algn="r" rtl="1" eaLnBrk="1" hangingPunct="1">
              <a:buFontTx/>
              <a:buNone/>
              <a:defRPr/>
            </a:pPr>
            <a:r>
              <a:rPr lang="fa-IR" altLang="en-US" sz="3200" dirty="0" smtClean="0">
                <a:solidFill>
                  <a:srgbClr val="FF0000"/>
                </a:solidFill>
              </a:rPr>
              <a:t>بهبود:</a:t>
            </a:r>
            <a:endParaRPr lang="en-US" altLang="en-US" dirty="0" smtClean="0"/>
          </a:p>
          <a:p>
            <a:pPr algn="r" rtl="1" eaLnBrk="1" hangingPunct="1">
              <a:defRPr/>
            </a:pPr>
            <a:r>
              <a:rPr lang="fa-IR" altLang="en-US" dirty="0" smtClean="0"/>
              <a:t>نصف ترافیک با هزینه ی یک مواجه می شوند. (مثل قبل)</a:t>
            </a:r>
          </a:p>
          <a:p>
            <a:pPr algn="r" rtl="1" eaLnBrk="1" hangingPunct="1">
              <a:defRPr/>
            </a:pPr>
            <a:r>
              <a:rPr lang="fa-IR" altLang="en-US" dirty="0" smtClean="0"/>
              <a:t>نصف ترافیک با هزینه </a:t>
            </a:r>
            <a:r>
              <a:rPr lang="en-US" altLang="en-US" dirty="0" smtClean="0"/>
              <a:t>½</a:t>
            </a:r>
            <a:r>
              <a:rPr lang="fa-IR" altLang="en-US" dirty="0" smtClean="0"/>
              <a:t> مواجه می شوند. (بهبود)</a:t>
            </a:r>
          </a:p>
        </p:txBody>
      </p:sp>
      <p:sp>
        <p:nvSpPr>
          <p:cNvPr id="124932" name="Oval 1028"/>
          <p:cNvSpPr>
            <a:spLocks noChangeArrowheads="1"/>
          </p:cNvSpPr>
          <p:nvPr/>
        </p:nvSpPr>
        <p:spPr bwMode="auto">
          <a:xfrm>
            <a:off x="2501900" y="3371850"/>
            <a:ext cx="442913" cy="4492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 baseline="-2500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24933" name="Oval 1029"/>
          <p:cNvSpPr>
            <a:spLocks noChangeArrowheads="1"/>
          </p:cNvSpPr>
          <p:nvPr/>
        </p:nvSpPr>
        <p:spPr bwMode="auto">
          <a:xfrm>
            <a:off x="4967288" y="3371850"/>
            <a:ext cx="442912" cy="4492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 baseline="-25000">
              <a:solidFill>
                <a:schemeClr val="accent2"/>
              </a:solidFill>
              <a:latin typeface="Comic Sans MS" charset="0"/>
              <a:ea typeface="ＭＳ Ｐゴシック" charset="0"/>
            </a:endParaRPr>
          </a:p>
        </p:txBody>
      </p:sp>
      <p:cxnSp>
        <p:nvCxnSpPr>
          <p:cNvPr id="124934" name="AutoShape 1030"/>
          <p:cNvCxnSpPr>
            <a:cxnSpLocks noChangeShapeType="1"/>
            <a:stCxn id="124932" idx="7"/>
            <a:endCxn id="124933" idx="1"/>
          </p:cNvCxnSpPr>
          <p:nvPr/>
        </p:nvCxnSpPr>
        <p:spPr bwMode="auto">
          <a:xfrm rot="5400000" flipV="1">
            <a:off x="3955256" y="2361407"/>
            <a:ext cx="1587" cy="2152650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935" name="AutoShape 1031"/>
          <p:cNvCxnSpPr>
            <a:cxnSpLocks noChangeShapeType="1"/>
            <a:stCxn id="124932" idx="5"/>
            <a:endCxn id="124933" idx="3"/>
          </p:cNvCxnSpPr>
          <p:nvPr/>
        </p:nvCxnSpPr>
        <p:spPr bwMode="auto">
          <a:xfrm rot="16200000" flipH="1">
            <a:off x="3955256" y="2680494"/>
            <a:ext cx="1588" cy="2152650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4936" name="Text Box 1032"/>
          <p:cNvSpPr txBox="1">
            <a:spLocks noChangeArrowheads="1"/>
          </p:cNvSpPr>
          <p:nvPr/>
        </p:nvSpPr>
        <p:spPr bwMode="auto">
          <a:xfrm>
            <a:off x="3505200" y="2714625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c(x)=x</a:t>
            </a:r>
          </a:p>
        </p:txBody>
      </p:sp>
      <p:sp>
        <p:nvSpPr>
          <p:cNvPr id="124937" name="Text Box 1033"/>
          <p:cNvSpPr txBox="1">
            <a:spLocks noChangeArrowheads="1"/>
          </p:cNvSpPr>
          <p:nvPr/>
        </p:nvSpPr>
        <p:spPr bwMode="auto">
          <a:xfrm>
            <a:off x="3511550" y="3624263"/>
            <a:ext cx="89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c(x)=1</a:t>
            </a:r>
          </a:p>
        </p:txBody>
      </p:sp>
      <p:sp>
        <p:nvSpPr>
          <p:cNvPr id="124938" name="Freeform 1034"/>
          <p:cNvSpPr>
            <a:spLocks/>
          </p:cNvSpPr>
          <p:nvPr/>
        </p:nvSpPr>
        <p:spPr bwMode="auto">
          <a:xfrm>
            <a:off x="2819400" y="3124200"/>
            <a:ext cx="2286000" cy="228600"/>
          </a:xfrm>
          <a:custGeom>
            <a:avLst/>
            <a:gdLst>
              <a:gd name="T0" fmla="*/ 0 w 1008"/>
              <a:gd name="T1" fmla="*/ 228600 h 192"/>
              <a:gd name="T2" fmla="*/ 1197429 w 1008"/>
              <a:gd name="T3" fmla="*/ 0 h 192"/>
              <a:gd name="T4" fmla="*/ 2286000 w 1008"/>
              <a:gd name="T5" fmla="*/ 2286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4939" name="Freeform 1035"/>
          <p:cNvSpPr>
            <a:spLocks/>
          </p:cNvSpPr>
          <p:nvPr/>
        </p:nvSpPr>
        <p:spPr bwMode="auto">
          <a:xfrm flipV="1">
            <a:off x="2819400" y="3810000"/>
            <a:ext cx="2286000" cy="228600"/>
          </a:xfrm>
          <a:custGeom>
            <a:avLst/>
            <a:gdLst>
              <a:gd name="T0" fmla="*/ 0 w 1008"/>
              <a:gd name="T1" fmla="*/ 228600 h 192"/>
              <a:gd name="T2" fmla="*/ 1197429 w 1008"/>
              <a:gd name="T3" fmla="*/ 0 h 192"/>
              <a:gd name="T4" fmla="*/ 2286000 w 1008"/>
              <a:gd name="T5" fmla="*/ 2286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4940" name="Text Box 1036"/>
          <p:cNvSpPr txBox="1">
            <a:spLocks noChangeArrowheads="1"/>
          </p:cNvSpPr>
          <p:nvPr/>
        </p:nvSpPr>
        <p:spPr bwMode="auto">
          <a:xfrm>
            <a:off x="5410200" y="2651125"/>
            <a:ext cx="137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0000"/>
                </a:solidFill>
              </a:rPr>
              <a:t>Flow = </a:t>
            </a:r>
            <a:r>
              <a:rPr lang="en-US" altLang="en-US" sz="24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124941" name="Text Box 1037"/>
          <p:cNvSpPr txBox="1">
            <a:spLocks noChangeArrowheads="1"/>
          </p:cNvSpPr>
          <p:nvPr/>
        </p:nvSpPr>
        <p:spPr bwMode="auto">
          <a:xfrm>
            <a:off x="5334000" y="4022725"/>
            <a:ext cx="137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000" smtClean="0">
                <a:solidFill>
                  <a:srgbClr val="FF0000"/>
                </a:solidFill>
              </a:rPr>
              <a:t>Flow = </a:t>
            </a:r>
            <a:r>
              <a:rPr lang="en-US" altLang="en-US" sz="24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124942" name="Line 1038"/>
          <p:cNvSpPr>
            <a:spLocks noChangeShapeType="1"/>
          </p:cNvSpPr>
          <p:nvPr/>
        </p:nvSpPr>
        <p:spPr bwMode="auto">
          <a:xfrm flipH="1">
            <a:off x="4800600" y="2895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24943" name="Line 1039"/>
          <p:cNvSpPr>
            <a:spLocks noChangeShapeType="1"/>
          </p:cNvSpPr>
          <p:nvPr/>
        </p:nvSpPr>
        <p:spPr bwMode="auto">
          <a:xfrm flipH="1" flipV="1">
            <a:off x="48006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E003895D-A9C6-4799-823D-465E9C866D21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269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altLang="en-US" dirty="0"/>
              <a:t>پارادوکس برائس</a:t>
            </a:r>
            <a:endParaRPr lang="en-US" altLang="en-US" dirty="0" smtClean="0"/>
          </a:p>
        </p:txBody>
      </p:sp>
      <p:sp>
        <p:nvSpPr>
          <p:cNvPr id="1269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en-US" dirty="0" smtClean="0"/>
              <a:t>   </a:t>
            </a:r>
            <a:r>
              <a:rPr lang="fa-IR" dirty="0" smtClean="0"/>
              <a:t>شبکه ی اصلی  			 شبکه ی تغییر یافته</a:t>
            </a:r>
            <a:endParaRPr lang="en-US" dirty="0" smtClean="0"/>
          </a:p>
        </p:txBody>
      </p:sp>
      <p:grpSp>
        <p:nvGrpSpPr>
          <p:cNvPr id="7173" name="Group 1028"/>
          <p:cNvGrpSpPr>
            <a:grpSpLocks/>
          </p:cNvGrpSpPr>
          <p:nvPr/>
        </p:nvGrpSpPr>
        <p:grpSpPr bwMode="auto">
          <a:xfrm>
            <a:off x="5216646" y="2474913"/>
            <a:ext cx="3660775" cy="1539875"/>
            <a:chOff x="840" y="1592"/>
            <a:chExt cx="2306" cy="970"/>
          </a:xfrm>
        </p:grpSpPr>
        <p:sp>
          <p:nvSpPr>
            <p:cNvPr id="126981" name="Oval 1029"/>
            <p:cNvSpPr>
              <a:spLocks noChangeArrowheads="1"/>
            </p:cNvSpPr>
            <p:nvPr/>
          </p:nvSpPr>
          <p:spPr bwMode="auto">
            <a:xfrm>
              <a:off x="840" y="2027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s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6982" name="Oval 1030"/>
            <p:cNvSpPr>
              <a:spLocks noChangeArrowheads="1"/>
            </p:cNvSpPr>
            <p:nvPr/>
          </p:nvSpPr>
          <p:spPr bwMode="auto">
            <a:xfrm>
              <a:off x="2810" y="2027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t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6983" name="Text Box 1031"/>
            <p:cNvSpPr txBox="1">
              <a:spLocks noChangeArrowheads="1"/>
            </p:cNvSpPr>
            <p:nvPr/>
          </p:nvSpPr>
          <p:spPr bwMode="auto">
            <a:xfrm>
              <a:off x="1176" y="1736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26984" name="Text Box 1032"/>
            <p:cNvSpPr txBox="1">
              <a:spLocks noChangeArrowheads="1"/>
            </p:cNvSpPr>
            <p:nvPr/>
          </p:nvSpPr>
          <p:spPr bwMode="auto">
            <a:xfrm>
              <a:off x="2520" y="1736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26985" name="Text Box 1033"/>
            <p:cNvSpPr txBox="1">
              <a:spLocks noChangeArrowheads="1"/>
            </p:cNvSpPr>
            <p:nvPr/>
          </p:nvSpPr>
          <p:spPr bwMode="auto">
            <a:xfrm>
              <a:off x="1512" y="159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6986" name="Oval 1034"/>
            <p:cNvSpPr>
              <a:spLocks noChangeArrowheads="1"/>
            </p:cNvSpPr>
            <p:nvPr/>
          </p:nvSpPr>
          <p:spPr bwMode="auto">
            <a:xfrm>
              <a:off x="1848" y="1759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6987" name="Oval 1035"/>
            <p:cNvSpPr>
              <a:spLocks noChangeArrowheads="1"/>
            </p:cNvSpPr>
            <p:nvPr/>
          </p:nvSpPr>
          <p:spPr bwMode="auto">
            <a:xfrm>
              <a:off x="1848" y="2274"/>
              <a:ext cx="336" cy="1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6988" name="Text Box 1036"/>
            <p:cNvSpPr txBox="1">
              <a:spLocks noChangeArrowheads="1"/>
            </p:cNvSpPr>
            <p:nvPr/>
          </p:nvSpPr>
          <p:spPr bwMode="auto">
            <a:xfrm>
              <a:off x="2472" y="2240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26989" name="Text Box 1037"/>
            <p:cNvSpPr txBox="1">
              <a:spLocks noChangeArrowheads="1"/>
            </p:cNvSpPr>
            <p:nvPr/>
          </p:nvSpPr>
          <p:spPr bwMode="auto">
            <a:xfrm>
              <a:off x="1347" y="2274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26990" name="Text Box 1038"/>
            <p:cNvSpPr txBox="1">
              <a:spLocks noChangeArrowheads="1"/>
            </p:cNvSpPr>
            <p:nvPr/>
          </p:nvSpPr>
          <p:spPr bwMode="auto">
            <a:xfrm>
              <a:off x="1560" y="2072"/>
              <a:ext cx="2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6991" name="Text Box 1039"/>
            <p:cNvSpPr txBox="1">
              <a:spLocks noChangeArrowheads="1"/>
            </p:cNvSpPr>
            <p:nvPr/>
          </p:nvSpPr>
          <p:spPr bwMode="auto">
            <a:xfrm>
              <a:off x="2232" y="159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6992" name="Text Box 1040"/>
            <p:cNvSpPr txBox="1">
              <a:spLocks noChangeArrowheads="1"/>
            </p:cNvSpPr>
            <p:nvPr/>
          </p:nvSpPr>
          <p:spPr bwMode="auto">
            <a:xfrm>
              <a:off x="2184" y="207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cxnSp>
          <p:nvCxnSpPr>
            <p:cNvPr id="126993" name="AutoShape 1041"/>
            <p:cNvCxnSpPr>
              <a:cxnSpLocks noChangeShapeType="1"/>
              <a:stCxn id="126981" idx="7"/>
              <a:endCxn id="126986" idx="2"/>
            </p:cNvCxnSpPr>
            <p:nvPr/>
          </p:nvCxnSpPr>
          <p:spPr bwMode="auto">
            <a:xfrm flipV="1">
              <a:off x="1127" y="1853"/>
              <a:ext cx="721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6994" name="AutoShape 1042"/>
            <p:cNvCxnSpPr>
              <a:cxnSpLocks noChangeShapeType="1"/>
              <a:stCxn id="126986" idx="6"/>
              <a:endCxn id="126982" idx="1"/>
            </p:cNvCxnSpPr>
            <p:nvPr/>
          </p:nvCxnSpPr>
          <p:spPr bwMode="auto">
            <a:xfrm>
              <a:off x="2184" y="1853"/>
              <a:ext cx="675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6995" name="AutoShape 1043"/>
            <p:cNvCxnSpPr>
              <a:cxnSpLocks noChangeShapeType="1"/>
              <a:stCxn id="126981" idx="5"/>
              <a:endCxn id="126987" idx="2"/>
            </p:cNvCxnSpPr>
            <p:nvPr/>
          </p:nvCxnSpPr>
          <p:spPr bwMode="auto">
            <a:xfrm>
              <a:off x="1127" y="2187"/>
              <a:ext cx="721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6996" name="AutoShape 1044"/>
            <p:cNvCxnSpPr>
              <a:cxnSpLocks noChangeShapeType="1"/>
              <a:stCxn id="126987" idx="6"/>
              <a:endCxn id="126982" idx="3"/>
            </p:cNvCxnSpPr>
            <p:nvPr/>
          </p:nvCxnSpPr>
          <p:spPr bwMode="auto">
            <a:xfrm flipV="1">
              <a:off x="2184" y="2187"/>
              <a:ext cx="675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6997" name="Freeform 1045"/>
            <p:cNvSpPr>
              <a:spLocks/>
            </p:cNvSpPr>
            <p:nvPr/>
          </p:nvSpPr>
          <p:spPr bwMode="auto">
            <a:xfrm>
              <a:off x="1128" y="1823"/>
              <a:ext cx="1776" cy="215"/>
            </a:xfrm>
            <a:custGeom>
              <a:avLst/>
              <a:gdLst>
                <a:gd name="T0" fmla="*/ 0 w 1776"/>
                <a:gd name="T1" fmla="*/ 215 h 384"/>
                <a:gd name="T2" fmla="*/ 720 w 1776"/>
                <a:gd name="T3" fmla="*/ 0 h 384"/>
                <a:gd name="T4" fmla="*/ 1056 w 1776"/>
                <a:gd name="T5" fmla="*/ 0 h 384"/>
                <a:gd name="T6" fmla="*/ 1776 w 1776"/>
                <a:gd name="T7" fmla="*/ 215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6" h="384">
                  <a:moveTo>
                    <a:pt x="0" y="384"/>
                  </a:moveTo>
                  <a:lnTo>
                    <a:pt x="720" y="0"/>
                  </a:lnTo>
                  <a:lnTo>
                    <a:pt x="1056" y="0"/>
                  </a:lnTo>
                  <a:lnTo>
                    <a:pt x="1776" y="384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998" name="Freeform 1046"/>
            <p:cNvSpPr>
              <a:spLocks/>
            </p:cNvSpPr>
            <p:nvPr/>
          </p:nvSpPr>
          <p:spPr bwMode="auto">
            <a:xfrm>
              <a:off x="1080" y="2198"/>
              <a:ext cx="1824" cy="188"/>
            </a:xfrm>
            <a:custGeom>
              <a:avLst/>
              <a:gdLst>
                <a:gd name="T0" fmla="*/ 0 w 1824"/>
                <a:gd name="T1" fmla="*/ 0 h 336"/>
                <a:gd name="T2" fmla="*/ 768 w 1824"/>
                <a:gd name="T3" fmla="*/ 188 h 336"/>
                <a:gd name="T4" fmla="*/ 1104 w 1824"/>
                <a:gd name="T5" fmla="*/ 188 h 336"/>
                <a:gd name="T6" fmla="*/ 1824 w 1824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4" h="336">
                  <a:moveTo>
                    <a:pt x="0" y="0"/>
                  </a:moveTo>
                  <a:lnTo>
                    <a:pt x="768" y="336"/>
                  </a:lnTo>
                  <a:lnTo>
                    <a:pt x="1104" y="336"/>
                  </a:lnTo>
                  <a:lnTo>
                    <a:pt x="1824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6999" name="Rectangle 1047"/>
          <p:cNvSpPr>
            <a:spLocks noChangeArrowheads="1"/>
          </p:cNvSpPr>
          <p:nvPr/>
        </p:nvSpPr>
        <p:spPr bwMode="auto">
          <a:xfrm>
            <a:off x="5978646" y="4151313"/>
            <a:ext cx="1863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Comic Sans MS" charset="0"/>
                <a:ea typeface="ＭＳ Ｐゴシック" charset="0"/>
              </a:rPr>
              <a:t>Cost = 1.5</a:t>
            </a:r>
          </a:p>
        </p:txBody>
      </p:sp>
      <p:sp>
        <p:nvSpPr>
          <p:cNvPr id="127000" name="Oval 1048"/>
          <p:cNvSpPr>
            <a:spLocks noChangeArrowheads="1"/>
          </p:cNvSpPr>
          <p:nvPr/>
        </p:nvSpPr>
        <p:spPr bwMode="auto">
          <a:xfrm>
            <a:off x="632717" y="3165476"/>
            <a:ext cx="533400" cy="2984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27001" name="Oval 1049"/>
          <p:cNvSpPr>
            <a:spLocks noChangeArrowheads="1"/>
          </p:cNvSpPr>
          <p:nvPr/>
        </p:nvSpPr>
        <p:spPr bwMode="auto">
          <a:xfrm>
            <a:off x="3760092" y="3165476"/>
            <a:ext cx="533400" cy="2984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27002" name="Text Box 1050"/>
          <p:cNvSpPr txBox="1">
            <a:spLocks noChangeArrowheads="1"/>
          </p:cNvSpPr>
          <p:nvPr/>
        </p:nvSpPr>
        <p:spPr bwMode="auto">
          <a:xfrm>
            <a:off x="1166117" y="2703513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27003" name="Text Box 1051"/>
          <p:cNvSpPr txBox="1">
            <a:spLocks noChangeArrowheads="1"/>
          </p:cNvSpPr>
          <p:nvPr/>
        </p:nvSpPr>
        <p:spPr bwMode="auto">
          <a:xfrm>
            <a:off x="3299717" y="2703513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27004" name="Text Box 1052"/>
          <p:cNvSpPr txBox="1">
            <a:spLocks noChangeArrowheads="1"/>
          </p:cNvSpPr>
          <p:nvPr/>
        </p:nvSpPr>
        <p:spPr bwMode="auto">
          <a:xfrm>
            <a:off x="1699517" y="2474913"/>
            <a:ext cx="38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127005" name="Oval 1053"/>
          <p:cNvSpPr>
            <a:spLocks noChangeArrowheads="1"/>
          </p:cNvSpPr>
          <p:nvPr/>
        </p:nvSpPr>
        <p:spPr bwMode="auto">
          <a:xfrm>
            <a:off x="2232917" y="2740026"/>
            <a:ext cx="533400" cy="2984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27006" name="Oval 1054"/>
          <p:cNvSpPr>
            <a:spLocks noChangeArrowheads="1"/>
          </p:cNvSpPr>
          <p:nvPr/>
        </p:nvSpPr>
        <p:spPr bwMode="auto">
          <a:xfrm>
            <a:off x="2232917" y="3557588"/>
            <a:ext cx="533400" cy="2968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27007" name="Text Box 1055"/>
          <p:cNvSpPr txBox="1">
            <a:spLocks noChangeArrowheads="1"/>
          </p:cNvSpPr>
          <p:nvPr/>
        </p:nvSpPr>
        <p:spPr bwMode="auto">
          <a:xfrm>
            <a:off x="3223517" y="3503613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27008" name="Text Box 1056"/>
          <p:cNvSpPr txBox="1">
            <a:spLocks noChangeArrowheads="1"/>
          </p:cNvSpPr>
          <p:nvPr/>
        </p:nvSpPr>
        <p:spPr bwMode="auto">
          <a:xfrm>
            <a:off x="1437580" y="3557588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27009" name="Text Box 1057"/>
          <p:cNvSpPr txBox="1">
            <a:spLocks noChangeArrowheads="1"/>
          </p:cNvSpPr>
          <p:nvPr/>
        </p:nvSpPr>
        <p:spPr bwMode="auto">
          <a:xfrm>
            <a:off x="1775717" y="3236913"/>
            <a:ext cx="40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127010" name="Text Box 1058"/>
          <p:cNvSpPr txBox="1">
            <a:spLocks noChangeArrowheads="1"/>
          </p:cNvSpPr>
          <p:nvPr/>
        </p:nvSpPr>
        <p:spPr bwMode="auto">
          <a:xfrm>
            <a:off x="2842517" y="2474913"/>
            <a:ext cx="38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>
                <a:solidFill>
                  <a:srgbClr val="FF0000"/>
                </a:solidFill>
              </a:rPr>
              <a:t>½</a:t>
            </a:r>
          </a:p>
        </p:txBody>
      </p:sp>
      <p:sp>
        <p:nvSpPr>
          <p:cNvPr id="127011" name="Text Box 1059"/>
          <p:cNvSpPr txBox="1">
            <a:spLocks noChangeArrowheads="1"/>
          </p:cNvSpPr>
          <p:nvPr/>
        </p:nvSpPr>
        <p:spPr bwMode="auto">
          <a:xfrm>
            <a:off x="2766317" y="3236913"/>
            <a:ext cx="38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>
                <a:solidFill>
                  <a:srgbClr val="FF0000"/>
                </a:solidFill>
              </a:rPr>
              <a:t>½</a:t>
            </a:r>
          </a:p>
        </p:txBody>
      </p:sp>
      <p:cxnSp>
        <p:nvCxnSpPr>
          <p:cNvPr id="127012" name="AutoShape 1060"/>
          <p:cNvCxnSpPr>
            <a:cxnSpLocks noChangeShapeType="1"/>
            <a:stCxn id="127000" idx="7"/>
            <a:endCxn id="127005" idx="2"/>
          </p:cNvCxnSpPr>
          <p:nvPr/>
        </p:nvCxnSpPr>
        <p:spPr bwMode="auto">
          <a:xfrm flipV="1">
            <a:off x="1088330" y="2889251"/>
            <a:ext cx="1144587" cy="319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013" name="AutoShape 1061"/>
          <p:cNvCxnSpPr>
            <a:cxnSpLocks noChangeShapeType="1"/>
            <a:stCxn id="127005" idx="6"/>
            <a:endCxn id="127001" idx="1"/>
          </p:cNvCxnSpPr>
          <p:nvPr/>
        </p:nvCxnSpPr>
        <p:spPr bwMode="auto">
          <a:xfrm>
            <a:off x="2766317" y="2889251"/>
            <a:ext cx="1071563" cy="319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014" name="AutoShape 1062"/>
          <p:cNvCxnSpPr>
            <a:cxnSpLocks noChangeShapeType="1"/>
            <a:stCxn id="127000" idx="5"/>
            <a:endCxn id="127006" idx="2"/>
          </p:cNvCxnSpPr>
          <p:nvPr/>
        </p:nvCxnSpPr>
        <p:spPr bwMode="auto">
          <a:xfrm>
            <a:off x="1088330" y="3419476"/>
            <a:ext cx="1144587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015" name="AutoShape 1063"/>
          <p:cNvCxnSpPr>
            <a:cxnSpLocks noChangeShapeType="1"/>
            <a:stCxn id="127006" idx="6"/>
            <a:endCxn id="127001" idx="3"/>
          </p:cNvCxnSpPr>
          <p:nvPr/>
        </p:nvCxnSpPr>
        <p:spPr bwMode="auto">
          <a:xfrm flipV="1">
            <a:off x="2766317" y="3419476"/>
            <a:ext cx="1071563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7016" name="Freeform 1064"/>
          <p:cNvSpPr>
            <a:spLocks/>
          </p:cNvSpPr>
          <p:nvPr/>
        </p:nvSpPr>
        <p:spPr bwMode="auto">
          <a:xfrm>
            <a:off x="1089917" y="2895601"/>
            <a:ext cx="2819400" cy="341312"/>
          </a:xfrm>
          <a:custGeom>
            <a:avLst/>
            <a:gdLst>
              <a:gd name="T0" fmla="*/ 0 w 1776"/>
              <a:gd name="T1" fmla="*/ 341312 h 384"/>
              <a:gd name="T2" fmla="*/ 1143000 w 1776"/>
              <a:gd name="T3" fmla="*/ 0 h 384"/>
              <a:gd name="T4" fmla="*/ 1676400 w 1776"/>
              <a:gd name="T5" fmla="*/ 0 h 384"/>
              <a:gd name="T6" fmla="*/ 2819400 w 1776"/>
              <a:gd name="T7" fmla="*/ 341312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76" h="384">
                <a:moveTo>
                  <a:pt x="0" y="384"/>
                </a:moveTo>
                <a:lnTo>
                  <a:pt x="720" y="0"/>
                </a:lnTo>
                <a:lnTo>
                  <a:pt x="1056" y="0"/>
                </a:lnTo>
                <a:lnTo>
                  <a:pt x="1776" y="38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7017" name="Freeform 1065"/>
          <p:cNvSpPr>
            <a:spLocks/>
          </p:cNvSpPr>
          <p:nvPr/>
        </p:nvSpPr>
        <p:spPr bwMode="auto">
          <a:xfrm>
            <a:off x="1013717" y="3389313"/>
            <a:ext cx="2895600" cy="298450"/>
          </a:xfrm>
          <a:custGeom>
            <a:avLst/>
            <a:gdLst>
              <a:gd name="T0" fmla="*/ 0 w 1824"/>
              <a:gd name="T1" fmla="*/ 0 h 336"/>
              <a:gd name="T2" fmla="*/ 1219200 w 1824"/>
              <a:gd name="T3" fmla="*/ 298450 h 336"/>
              <a:gd name="T4" fmla="*/ 1752600 w 1824"/>
              <a:gd name="T5" fmla="*/ 298450 h 336"/>
              <a:gd name="T6" fmla="*/ 2895600 w 1824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336">
                <a:moveTo>
                  <a:pt x="0" y="0"/>
                </a:moveTo>
                <a:lnTo>
                  <a:pt x="768" y="336"/>
                </a:lnTo>
                <a:lnTo>
                  <a:pt x="1104" y="336"/>
                </a:lnTo>
                <a:lnTo>
                  <a:pt x="1824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27018" name="AutoShape 1066"/>
          <p:cNvCxnSpPr>
            <a:cxnSpLocks noChangeShapeType="1"/>
            <a:stCxn id="127005" idx="4"/>
            <a:endCxn id="127006" idx="0"/>
          </p:cNvCxnSpPr>
          <p:nvPr/>
        </p:nvCxnSpPr>
        <p:spPr bwMode="auto">
          <a:xfrm>
            <a:off x="2499617" y="3038476"/>
            <a:ext cx="0" cy="519112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7019" name="Text Box 1067"/>
          <p:cNvSpPr txBox="1">
            <a:spLocks noChangeArrowheads="1"/>
          </p:cNvSpPr>
          <p:nvPr/>
        </p:nvSpPr>
        <p:spPr bwMode="auto">
          <a:xfrm>
            <a:off x="2159892" y="3084513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0</a:t>
            </a:r>
          </a:p>
        </p:txBody>
      </p:sp>
      <p:sp>
        <p:nvSpPr>
          <p:cNvPr id="127020" name="Rectangle 1068"/>
          <p:cNvSpPr>
            <a:spLocks noChangeArrowheads="1"/>
          </p:cNvSpPr>
          <p:nvPr/>
        </p:nvSpPr>
        <p:spPr bwMode="auto">
          <a:xfrm>
            <a:off x="1474092" y="4151313"/>
            <a:ext cx="2065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Comic Sans MS" charset="0"/>
                <a:ea typeface="ＭＳ Ｐゴシック" charset="0"/>
              </a:rPr>
              <a:t>Now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A82F7A9-0EFD-4902-9527-0830BDE7B6BB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280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altLang="en-US" dirty="0"/>
              <a:t>پارادوکس برائس</a:t>
            </a:r>
            <a:endParaRPr lang="en-US" altLang="en-US" dirty="0" smtClean="0"/>
          </a:p>
        </p:txBody>
      </p:sp>
      <p:sp>
        <p:nvSpPr>
          <p:cNvPr id="1280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dirty="0" smtClean="0"/>
              <a:t>شبکه ی تغییر یافته	     			شبکه ی اصلی</a:t>
            </a: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grpSp>
        <p:nvGrpSpPr>
          <p:cNvPr id="8197" name="Group 1028"/>
          <p:cNvGrpSpPr>
            <a:grpSpLocks/>
          </p:cNvGrpSpPr>
          <p:nvPr/>
        </p:nvGrpSpPr>
        <p:grpSpPr bwMode="auto">
          <a:xfrm>
            <a:off x="609600" y="2743200"/>
            <a:ext cx="3660775" cy="1539875"/>
            <a:chOff x="840" y="1592"/>
            <a:chExt cx="2306" cy="970"/>
          </a:xfrm>
        </p:grpSpPr>
        <p:sp>
          <p:nvSpPr>
            <p:cNvPr id="128005" name="Oval 1029"/>
            <p:cNvSpPr>
              <a:spLocks noChangeArrowheads="1"/>
            </p:cNvSpPr>
            <p:nvPr/>
          </p:nvSpPr>
          <p:spPr bwMode="auto">
            <a:xfrm>
              <a:off x="840" y="2027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s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8006" name="Oval 1030"/>
            <p:cNvSpPr>
              <a:spLocks noChangeArrowheads="1"/>
            </p:cNvSpPr>
            <p:nvPr/>
          </p:nvSpPr>
          <p:spPr bwMode="auto">
            <a:xfrm>
              <a:off x="2810" y="2027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t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8007" name="Text Box 1031"/>
            <p:cNvSpPr txBox="1">
              <a:spLocks noChangeArrowheads="1"/>
            </p:cNvSpPr>
            <p:nvPr/>
          </p:nvSpPr>
          <p:spPr bwMode="auto">
            <a:xfrm>
              <a:off x="1176" y="1736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28008" name="Text Box 1032"/>
            <p:cNvSpPr txBox="1">
              <a:spLocks noChangeArrowheads="1"/>
            </p:cNvSpPr>
            <p:nvPr/>
          </p:nvSpPr>
          <p:spPr bwMode="auto">
            <a:xfrm>
              <a:off x="2520" y="1736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28009" name="Text Box 1033"/>
            <p:cNvSpPr txBox="1">
              <a:spLocks noChangeArrowheads="1"/>
            </p:cNvSpPr>
            <p:nvPr/>
          </p:nvSpPr>
          <p:spPr bwMode="auto">
            <a:xfrm>
              <a:off x="1512" y="159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8010" name="Oval 1034"/>
            <p:cNvSpPr>
              <a:spLocks noChangeArrowheads="1"/>
            </p:cNvSpPr>
            <p:nvPr/>
          </p:nvSpPr>
          <p:spPr bwMode="auto">
            <a:xfrm>
              <a:off x="1848" y="1759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8011" name="Oval 1035"/>
            <p:cNvSpPr>
              <a:spLocks noChangeArrowheads="1"/>
            </p:cNvSpPr>
            <p:nvPr/>
          </p:nvSpPr>
          <p:spPr bwMode="auto">
            <a:xfrm>
              <a:off x="1848" y="2274"/>
              <a:ext cx="336" cy="1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8012" name="Text Box 1036"/>
            <p:cNvSpPr txBox="1">
              <a:spLocks noChangeArrowheads="1"/>
            </p:cNvSpPr>
            <p:nvPr/>
          </p:nvSpPr>
          <p:spPr bwMode="auto">
            <a:xfrm>
              <a:off x="2472" y="2240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28013" name="Text Box 1037"/>
            <p:cNvSpPr txBox="1">
              <a:spLocks noChangeArrowheads="1"/>
            </p:cNvSpPr>
            <p:nvPr/>
          </p:nvSpPr>
          <p:spPr bwMode="auto">
            <a:xfrm>
              <a:off x="1347" y="2274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28014" name="Text Box 1038"/>
            <p:cNvSpPr txBox="1">
              <a:spLocks noChangeArrowheads="1"/>
            </p:cNvSpPr>
            <p:nvPr/>
          </p:nvSpPr>
          <p:spPr bwMode="auto">
            <a:xfrm>
              <a:off x="1560" y="2072"/>
              <a:ext cx="2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8015" name="Text Box 1039"/>
            <p:cNvSpPr txBox="1">
              <a:spLocks noChangeArrowheads="1"/>
            </p:cNvSpPr>
            <p:nvPr/>
          </p:nvSpPr>
          <p:spPr bwMode="auto">
            <a:xfrm>
              <a:off x="2232" y="159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8016" name="Text Box 1040"/>
            <p:cNvSpPr txBox="1">
              <a:spLocks noChangeArrowheads="1"/>
            </p:cNvSpPr>
            <p:nvPr/>
          </p:nvSpPr>
          <p:spPr bwMode="auto">
            <a:xfrm>
              <a:off x="2184" y="207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cxnSp>
          <p:nvCxnSpPr>
            <p:cNvPr id="128017" name="AutoShape 1041"/>
            <p:cNvCxnSpPr>
              <a:cxnSpLocks noChangeShapeType="1"/>
              <a:stCxn id="128005" idx="7"/>
              <a:endCxn id="128010" idx="2"/>
            </p:cNvCxnSpPr>
            <p:nvPr/>
          </p:nvCxnSpPr>
          <p:spPr bwMode="auto">
            <a:xfrm flipV="1">
              <a:off x="1127" y="1853"/>
              <a:ext cx="721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8018" name="AutoShape 1042"/>
            <p:cNvCxnSpPr>
              <a:cxnSpLocks noChangeShapeType="1"/>
              <a:stCxn id="128010" idx="6"/>
              <a:endCxn id="128006" idx="1"/>
            </p:cNvCxnSpPr>
            <p:nvPr/>
          </p:nvCxnSpPr>
          <p:spPr bwMode="auto">
            <a:xfrm>
              <a:off x="2184" y="1853"/>
              <a:ext cx="675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8019" name="AutoShape 1043"/>
            <p:cNvCxnSpPr>
              <a:cxnSpLocks noChangeShapeType="1"/>
              <a:stCxn id="128005" idx="5"/>
              <a:endCxn id="128011" idx="2"/>
            </p:cNvCxnSpPr>
            <p:nvPr/>
          </p:nvCxnSpPr>
          <p:spPr bwMode="auto">
            <a:xfrm>
              <a:off x="1127" y="2187"/>
              <a:ext cx="721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8020" name="AutoShape 1044"/>
            <p:cNvCxnSpPr>
              <a:cxnSpLocks noChangeShapeType="1"/>
              <a:stCxn id="128011" idx="6"/>
              <a:endCxn id="128006" idx="3"/>
            </p:cNvCxnSpPr>
            <p:nvPr/>
          </p:nvCxnSpPr>
          <p:spPr bwMode="auto">
            <a:xfrm flipV="1">
              <a:off x="2184" y="2187"/>
              <a:ext cx="675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8021" name="Freeform 1045"/>
            <p:cNvSpPr>
              <a:spLocks/>
            </p:cNvSpPr>
            <p:nvPr/>
          </p:nvSpPr>
          <p:spPr bwMode="auto">
            <a:xfrm>
              <a:off x="1128" y="1823"/>
              <a:ext cx="1776" cy="215"/>
            </a:xfrm>
            <a:custGeom>
              <a:avLst/>
              <a:gdLst>
                <a:gd name="T0" fmla="*/ 0 w 1776"/>
                <a:gd name="T1" fmla="*/ 215 h 384"/>
                <a:gd name="T2" fmla="*/ 720 w 1776"/>
                <a:gd name="T3" fmla="*/ 0 h 384"/>
                <a:gd name="T4" fmla="*/ 1056 w 1776"/>
                <a:gd name="T5" fmla="*/ 0 h 384"/>
                <a:gd name="T6" fmla="*/ 1776 w 1776"/>
                <a:gd name="T7" fmla="*/ 215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6" h="384">
                  <a:moveTo>
                    <a:pt x="0" y="384"/>
                  </a:moveTo>
                  <a:lnTo>
                    <a:pt x="720" y="0"/>
                  </a:lnTo>
                  <a:lnTo>
                    <a:pt x="1056" y="0"/>
                  </a:lnTo>
                  <a:lnTo>
                    <a:pt x="1776" y="384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2" name="Freeform 1046"/>
            <p:cNvSpPr>
              <a:spLocks/>
            </p:cNvSpPr>
            <p:nvPr/>
          </p:nvSpPr>
          <p:spPr bwMode="auto">
            <a:xfrm>
              <a:off x="1080" y="2198"/>
              <a:ext cx="1824" cy="188"/>
            </a:xfrm>
            <a:custGeom>
              <a:avLst/>
              <a:gdLst>
                <a:gd name="T0" fmla="*/ 0 w 1824"/>
                <a:gd name="T1" fmla="*/ 0 h 336"/>
                <a:gd name="T2" fmla="*/ 768 w 1824"/>
                <a:gd name="T3" fmla="*/ 188 h 336"/>
                <a:gd name="T4" fmla="*/ 1104 w 1824"/>
                <a:gd name="T5" fmla="*/ 188 h 336"/>
                <a:gd name="T6" fmla="*/ 1824 w 1824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4" h="336">
                  <a:moveTo>
                    <a:pt x="0" y="0"/>
                  </a:moveTo>
                  <a:lnTo>
                    <a:pt x="768" y="336"/>
                  </a:lnTo>
                  <a:lnTo>
                    <a:pt x="1104" y="336"/>
                  </a:lnTo>
                  <a:lnTo>
                    <a:pt x="1824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8023" name="Rectangle 1047"/>
          <p:cNvSpPr>
            <a:spLocks noChangeArrowheads="1"/>
          </p:cNvSpPr>
          <p:nvPr/>
        </p:nvSpPr>
        <p:spPr bwMode="auto">
          <a:xfrm>
            <a:off x="1371600" y="4419600"/>
            <a:ext cx="1863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Comic Sans MS" charset="0"/>
                <a:ea typeface="ＭＳ Ｐゴシック" charset="0"/>
              </a:rPr>
              <a:t>Cost = 1.5</a:t>
            </a:r>
          </a:p>
        </p:txBody>
      </p:sp>
      <p:sp>
        <p:nvSpPr>
          <p:cNvPr id="128024" name="Rectangle 1048"/>
          <p:cNvSpPr>
            <a:spLocks noChangeArrowheads="1"/>
          </p:cNvSpPr>
          <p:nvPr/>
        </p:nvSpPr>
        <p:spPr bwMode="auto">
          <a:xfrm>
            <a:off x="5600700" y="4433888"/>
            <a:ext cx="2019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Comic Sans MS" charset="0"/>
                <a:ea typeface="ＭＳ Ｐゴシック" charset="0"/>
              </a:rPr>
              <a:t>Cost = 2</a:t>
            </a:r>
          </a:p>
        </p:txBody>
      </p:sp>
      <p:sp>
        <p:nvSpPr>
          <p:cNvPr id="128025" name="Oval 1049"/>
          <p:cNvSpPr>
            <a:spLocks noChangeArrowheads="1"/>
          </p:cNvSpPr>
          <p:nvPr/>
        </p:nvSpPr>
        <p:spPr bwMode="auto">
          <a:xfrm>
            <a:off x="4808538" y="343535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28026" name="Oval 1050"/>
          <p:cNvSpPr>
            <a:spLocks noChangeArrowheads="1"/>
          </p:cNvSpPr>
          <p:nvPr/>
        </p:nvSpPr>
        <p:spPr bwMode="auto">
          <a:xfrm>
            <a:off x="7991475" y="343535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28027" name="Text Box 1051"/>
          <p:cNvSpPr txBox="1">
            <a:spLocks noChangeArrowheads="1"/>
          </p:cNvSpPr>
          <p:nvPr/>
        </p:nvSpPr>
        <p:spPr bwMode="auto">
          <a:xfrm>
            <a:off x="5646738" y="2895600"/>
            <a:ext cx="363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28028" name="Text Box 1052"/>
          <p:cNvSpPr txBox="1">
            <a:spLocks noChangeArrowheads="1"/>
          </p:cNvSpPr>
          <p:nvPr/>
        </p:nvSpPr>
        <p:spPr bwMode="auto">
          <a:xfrm>
            <a:off x="7475538" y="2971800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28029" name="Oval 1053"/>
          <p:cNvSpPr>
            <a:spLocks noChangeArrowheads="1"/>
          </p:cNvSpPr>
          <p:nvPr/>
        </p:nvSpPr>
        <p:spPr bwMode="auto">
          <a:xfrm>
            <a:off x="6437313" y="304800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28030" name="Oval 1054"/>
          <p:cNvSpPr>
            <a:spLocks noChangeArrowheads="1"/>
          </p:cNvSpPr>
          <p:nvPr/>
        </p:nvSpPr>
        <p:spPr bwMode="auto">
          <a:xfrm>
            <a:off x="6437313" y="379095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28031" name="Text Box 1055"/>
          <p:cNvSpPr txBox="1">
            <a:spLocks noChangeArrowheads="1"/>
          </p:cNvSpPr>
          <p:nvPr/>
        </p:nvSpPr>
        <p:spPr bwMode="auto">
          <a:xfrm>
            <a:off x="7445375" y="3743325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28032" name="Text Box 1056"/>
          <p:cNvSpPr txBox="1">
            <a:spLocks noChangeArrowheads="1"/>
          </p:cNvSpPr>
          <p:nvPr/>
        </p:nvSpPr>
        <p:spPr bwMode="auto">
          <a:xfrm>
            <a:off x="5627688" y="3790950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cxnSp>
        <p:nvCxnSpPr>
          <p:cNvPr id="128033" name="AutoShape 1057"/>
          <p:cNvCxnSpPr>
            <a:cxnSpLocks noChangeShapeType="1"/>
            <a:stCxn id="128025" idx="7"/>
            <a:endCxn id="128029" idx="2"/>
          </p:cNvCxnSpPr>
          <p:nvPr/>
        </p:nvCxnSpPr>
        <p:spPr bwMode="auto">
          <a:xfrm flipV="1">
            <a:off x="5272088" y="3182938"/>
            <a:ext cx="1165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034" name="AutoShape 1058"/>
          <p:cNvCxnSpPr>
            <a:cxnSpLocks noChangeShapeType="1"/>
            <a:stCxn id="128029" idx="6"/>
            <a:endCxn id="128026" idx="1"/>
          </p:cNvCxnSpPr>
          <p:nvPr/>
        </p:nvCxnSpPr>
        <p:spPr bwMode="auto">
          <a:xfrm>
            <a:off x="6980238" y="3182938"/>
            <a:ext cx="1090612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035" name="AutoShape 1059"/>
          <p:cNvCxnSpPr>
            <a:cxnSpLocks noChangeShapeType="1"/>
            <a:stCxn id="128025" idx="5"/>
            <a:endCxn id="128030" idx="2"/>
          </p:cNvCxnSpPr>
          <p:nvPr/>
        </p:nvCxnSpPr>
        <p:spPr bwMode="auto">
          <a:xfrm>
            <a:off x="5272088" y="3667125"/>
            <a:ext cx="1165225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036" name="AutoShape 1060"/>
          <p:cNvCxnSpPr>
            <a:cxnSpLocks noChangeShapeType="1"/>
            <a:stCxn id="128030" idx="6"/>
            <a:endCxn id="128026" idx="3"/>
          </p:cNvCxnSpPr>
          <p:nvPr/>
        </p:nvCxnSpPr>
        <p:spPr bwMode="auto">
          <a:xfrm flipV="1">
            <a:off x="6980238" y="3667125"/>
            <a:ext cx="1090612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037" name="AutoShape 1061"/>
          <p:cNvCxnSpPr>
            <a:cxnSpLocks noChangeShapeType="1"/>
            <a:stCxn id="128029" idx="4"/>
            <a:endCxn id="128030" idx="0"/>
          </p:cNvCxnSpPr>
          <p:nvPr/>
        </p:nvCxnSpPr>
        <p:spPr bwMode="auto">
          <a:xfrm>
            <a:off x="6708775" y="3319463"/>
            <a:ext cx="0" cy="471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8038" name="Text Box 1062"/>
          <p:cNvSpPr txBox="1">
            <a:spLocks noChangeArrowheads="1"/>
          </p:cNvSpPr>
          <p:nvPr/>
        </p:nvSpPr>
        <p:spPr bwMode="auto">
          <a:xfrm>
            <a:off x="6335713" y="33528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0</a:t>
            </a:r>
          </a:p>
        </p:txBody>
      </p:sp>
      <p:sp>
        <p:nvSpPr>
          <p:cNvPr id="128039" name="Freeform 1063"/>
          <p:cNvSpPr>
            <a:spLocks/>
          </p:cNvSpPr>
          <p:nvPr/>
        </p:nvSpPr>
        <p:spPr bwMode="auto">
          <a:xfrm>
            <a:off x="5267325" y="3198813"/>
            <a:ext cx="2714625" cy="695325"/>
          </a:xfrm>
          <a:custGeom>
            <a:avLst/>
            <a:gdLst>
              <a:gd name="T0" fmla="*/ 0 w 1680"/>
              <a:gd name="T1" fmla="*/ 309033 h 864"/>
              <a:gd name="T2" fmla="*/ 1240971 w 1680"/>
              <a:gd name="T3" fmla="*/ 0 h 864"/>
              <a:gd name="T4" fmla="*/ 1473654 w 1680"/>
              <a:gd name="T5" fmla="*/ 115888 h 864"/>
              <a:gd name="T6" fmla="*/ 1473654 w 1680"/>
              <a:gd name="T7" fmla="*/ 618067 h 864"/>
              <a:gd name="T8" fmla="*/ 1706336 w 1680"/>
              <a:gd name="T9" fmla="*/ 695325 h 864"/>
              <a:gd name="T10" fmla="*/ 2714625 w 1680"/>
              <a:gd name="T11" fmla="*/ 463550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6995B4D-5E35-4B4B-96D0-A23DD5072C77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altLang="en-US" dirty="0"/>
              <a:t>پارادوکس برائس</a:t>
            </a:r>
            <a:endParaRPr lang="en-US" altLang="en-US" dirty="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dirty="0"/>
              <a:t>شبکه ی تغییر یافته	     			شبکه ی اصلی</a:t>
            </a:r>
            <a:endParaRPr lang="en-US" dirty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algn="r" rtl="1">
              <a:spcBef>
                <a:spcPct val="50000"/>
              </a:spcBef>
              <a:buFontTx/>
              <a:buNone/>
              <a:defRPr/>
            </a:pPr>
            <a:r>
              <a:rPr lang="fa-IR" dirty="0" smtClean="0">
                <a:solidFill>
                  <a:schemeClr val="accent2"/>
                </a:solidFill>
              </a:rPr>
              <a:t>تمام ترافیک با هزینه بزرگتری روبرو می شوند. </a:t>
            </a:r>
            <a:endParaRPr lang="en-US" dirty="0" smtClean="0"/>
          </a:p>
        </p:txBody>
      </p:sp>
      <p:grpSp>
        <p:nvGrpSpPr>
          <p:cNvPr id="9221" name="Group 4"/>
          <p:cNvGrpSpPr>
            <a:grpSpLocks/>
          </p:cNvGrpSpPr>
          <p:nvPr/>
        </p:nvGrpSpPr>
        <p:grpSpPr bwMode="auto">
          <a:xfrm>
            <a:off x="609600" y="2743200"/>
            <a:ext cx="3660775" cy="1539875"/>
            <a:chOff x="840" y="1592"/>
            <a:chExt cx="2306" cy="970"/>
          </a:xfrm>
        </p:grpSpPr>
        <p:sp>
          <p:nvSpPr>
            <p:cNvPr id="129029" name="Oval 5"/>
            <p:cNvSpPr>
              <a:spLocks noChangeArrowheads="1"/>
            </p:cNvSpPr>
            <p:nvPr/>
          </p:nvSpPr>
          <p:spPr bwMode="auto">
            <a:xfrm>
              <a:off x="840" y="2027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s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9030" name="Oval 6"/>
            <p:cNvSpPr>
              <a:spLocks noChangeArrowheads="1"/>
            </p:cNvSpPr>
            <p:nvPr/>
          </p:nvSpPr>
          <p:spPr bwMode="auto">
            <a:xfrm>
              <a:off x="2810" y="2027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chemeClr val="accent2"/>
                  </a:solidFill>
                  <a:latin typeface="Comic Sans MS" charset="0"/>
                  <a:ea typeface="ＭＳ Ｐゴシック" charset="0"/>
                </a:rPr>
                <a:t>t</a:t>
              </a:r>
              <a:endParaRPr lang="en-US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9031" name="Text Box 7"/>
            <p:cNvSpPr txBox="1">
              <a:spLocks noChangeArrowheads="1"/>
            </p:cNvSpPr>
            <p:nvPr/>
          </p:nvSpPr>
          <p:spPr bwMode="auto">
            <a:xfrm>
              <a:off x="1176" y="1736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29032" name="Text Box 8"/>
            <p:cNvSpPr txBox="1">
              <a:spLocks noChangeArrowheads="1"/>
            </p:cNvSpPr>
            <p:nvPr/>
          </p:nvSpPr>
          <p:spPr bwMode="auto">
            <a:xfrm>
              <a:off x="2520" y="1736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29033" name="Text Box 9"/>
            <p:cNvSpPr txBox="1">
              <a:spLocks noChangeArrowheads="1"/>
            </p:cNvSpPr>
            <p:nvPr/>
          </p:nvSpPr>
          <p:spPr bwMode="auto">
            <a:xfrm>
              <a:off x="1512" y="159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9034" name="Oval 10"/>
            <p:cNvSpPr>
              <a:spLocks noChangeArrowheads="1"/>
            </p:cNvSpPr>
            <p:nvPr/>
          </p:nvSpPr>
          <p:spPr bwMode="auto">
            <a:xfrm>
              <a:off x="1848" y="1759"/>
              <a:ext cx="336" cy="1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9035" name="Oval 11"/>
            <p:cNvSpPr>
              <a:spLocks noChangeArrowheads="1"/>
            </p:cNvSpPr>
            <p:nvPr/>
          </p:nvSpPr>
          <p:spPr bwMode="auto">
            <a:xfrm>
              <a:off x="1848" y="2274"/>
              <a:ext cx="336" cy="1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 sz="24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29036" name="Text Box 12"/>
            <p:cNvSpPr txBox="1">
              <a:spLocks noChangeArrowheads="1"/>
            </p:cNvSpPr>
            <p:nvPr/>
          </p:nvSpPr>
          <p:spPr bwMode="auto">
            <a:xfrm>
              <a:off x="2472" y="2240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29037" name="Text Box 13"/>
            <p:cNvSpPr txBox="1">
              <a:spLocks noChangeArrowheads="1"/>
            </p:cNvSpPr>
            <p:nvPr/>
          </p:nvSpPr>
          <p:spPr bwMode="auto">
            <a:xfrm>
              <a:off x="1347" y="2274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29038" name="Text Box 14"/>
            <p:cNvSpPr txBox="1">
              <a:spLocks noChangeArrowheads="1"/>
            </p:cNvSpPr>
            <p:nvPr/>
          </p:nvSpPr>
          <p:spPr bwMode="auto">
            <a:xfrm>
              <a:off x="1560" y="2072"/>
              <a:ext cx="2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9039" name="Text Box 15"/>
            <p:cNvSpPr txBox="1">
              <a:spLocks noChangeArrowheads="1"/>
            </p:cNvSpPr>
            <p:nvPr/>
          </p:nvSpPr>
          <p:spPr bwMode="auto">
            <a:xfrm>
              <a:off x="2232" y="159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sp>
          <p:nvSpPr>
            <p:cNvPr id="129040" name="Text Box 16"/>
            <p:cNvSpPr txBox="1">
              <a:spLocks noChangeArrowheads="1"/>
            </p:cNvSpPr>
            <p:nvPr/>
          </p:nvSpPr>
          <p:spPr bwMode="auto">
            <a:xfrm>
              <a:off x="2184" y="2072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400" smtClean="0">
                  <a:solidFill>
                    <a:srgbClr val="FF0000"/>
                  </a:solidFill>
                </a:rPr>
                <a:t>½</a:t>
              </a:r>
            </a:p>
          </p:txBody>
        </p:sp>
        <p:cxnSp>
          <p:nvCxnSpPr>
            <p:cNvPr id="129041" name="AutoShape 17"/>
            <p:cNvCxnSpPr>
              <a:cxnSpLocks noChangeShapeType="1"/>
              <a:stCxn id="129029" idx="7"/>
              <a:endCxn id="129034" idx="2"/>
            </p:cNvCxnSpPr>
            <p:nvPr/>
          </p:nvCxnSpPr>
          <p:spPr bwMode="auto">
            <a:xfrm flipV="1">
              <a:off x="1127" y="1853"/>
              <a:ext cx="721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9042" name="AutoShape 18"/>
            <p:cNvCxnSpPr>
              <a:cxnSpLocks noChangeShapeType="1"/>
              <a:stCxn id="129034" idx="6"/>
              <a:endCxn id="129030" idx="1"/>
            </p:cNvCxnSpPr>
            <p:nvPr/>
          </p:nvCxnSpPr>
          <p:spPr bwMode="auto">
            <a:xfrm>
              <a:off x="2184" y="1853"/>
              <a:ext cx="675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9043" name="AutoShape 19"/>
            <p:cNvCxnSpPr>
              <a:cxnSpLocks noChangeShapeType="1"/>
              <a:stCxn id="129029" idx="5"/>
              <a:endCxn id="129035" idx="2"/>
            </p:cNvCxnSpPr>
            <p:nvPr/>
          </p:nvCxnSpPr>
          <p:spPr bwMode="auto">
            <a:xfrm>
              <a:off x="1127" y="2187"/>
              <a:ext cx="721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9044" name="AutoShape 20"/>
            <p:cNvCxnSpPr>
              <a:cxnSpLocks noChangeShapeType="1"/>
              <a:stCxn id="129035" idx="6"/>
              <a:endCxn id="129030" idx="3"/>
            </p:cNvCxnSpPr>
            <p:nvPr/>
          </p:nvCxnSpPr>
          <p:spPr bwMode="auto">
            <a:xfrm flipV="1">
              <a:off x="2184" y="2187"/>
              <a:ext cx="675" cy="1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9045" name="Freeform 21"/>
            <p:cNvSpPr>
              <a:spLocks/>
            </p:cNvSpPr>
            <p:nvPr/>
          </p:nvSpPr>
          <p:spPr bwMode="auto">
            <a:xfrm>
              <a:off x="1128" y="1823"/>
              <a:ext cx="1776" cy="215"/>
            </a:xfrm>
            <a:custGeom>
              <a:avLst/>
              <a:gdLst>
                <a:gd name="T0" fmla="*/ 0 w 1776"/>
                <a:gd name="T1" fmla="*/ 215 h 384"/>
                <a:gd name="T2" fmla="*/ 720 w 1776"/>
                <a:gd name="T3" fmla="*/ 0 h 384"/>
                <a:gd name="T4" fmla="*/ 1056 w 1776"/>
                <a:gd name="T5" fmla="*/ 0 h 384"/>
                <a:gd name="T6" fmla="*/ 1776 w 1776"/>
                <a:gd name="T7" fmla="*/ 215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6" h="384">
                  <a:moveTo>
                    <a:pt x="0" y="384"/>
                  </a:moveTo>
                  <a:lnTo>
                    <a:pt x="720" y="0"/>
                  </a:lnTo>
                  <a:lnTo>
                    <a:pt x="1056" y="0"/>
                  </a:lnTo>
                  <a:lnTo>
                    <a:pt x="1776" y="384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6" name="Freeform 22"/>
            <p:cNvSpPr>
              <a:spLocks/>
            </p:cNvSpPr>
            <p:nvPr/>
          </p:nvSpPr>
          <p:spPr bwMode="auto">
            <a:xfrm>
              <a:off x="1080" y="2198"/>
              <a:ext cx="1824" cy="188"/>
            </a:xfrm>
            <a:custGeom>
              <a:avLst/>
              <a:gdLst>
                <a:gd name="T0" fmla="*/ 0 w 1824"/>
                <a:gd name="T1" fmla="*/ 0 h 336"/>
                <a:gd name="T2" fmla="*/ 768 w 1824"/>
                <a:gd name="T3" fmla="*/ 188 h 336"/>
                <a:gd name="T4" fmla="*/ 1104 w 1824"/>
                <a:gd name="T5" fmla="*/ 188 h 336"/>
                <a:gd name="T6" fmla="*/ 1824 w 1824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4" h="336">
                  <a:moveTo>
                    <a:pt x="0" y="0"/>
                  </a:moveTo>
                  <a:lnTo>
                    <a:pt x="768" y="336"/>
                  </a:lnTo>
                  <a:lnTo>
                    <a:pt x="1104" y="336"/>
                  </a:lnTo>
                  <a:lnTo>
                    <a:pt x="1824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1371600" y="4419600"/>
            <a:ext cx="1863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Comic Sans MS" charset="0"/>
                <a:ea typeface="ＭＳ Ｐゴシック" charset="0"/>
              </a:rPr>
              <a:t>Cost = 1.5</a:t>
            </a: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5600700" y="4433888"/>
            <a:ext cx="2019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Comic Sans MS" charset="0"/>
                <a:ea typeface="ＭＳ Ｐゴシック" charset="0"/>
              </a:rPr>
              <a:t>Cost = 2</a:t>
            </a:r>
          </a:p>
        </p:txBody>
      </p:sp>
      <p:sp>
        <p:nvSpPr>
          <p:cNvPr id="129049" name="Oval 25"/>
          <p:cNvSpPr>
            <a:spLocks noChangeArrowheads="1"/>
          </p:cNvSpPr>
          <p:nvPr/>
        </p:nvSpPr>
        <p:spPr bwMode="auto">
          <a:xfrm>
            <a:off x="4808538" y="343535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29050" name="Oval 26"/>
          <p:cNvSpPr>
            <a:spLocks noChangeArrowheads="1"/>
          </p:cNvSpPr>
          <p:nvPr/>
        </p:nvSpPr>
        <p:spPr bwMode="auto">
          <a:xfrm>
            <a:off x="7991475" y="343535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5646738" y="2895600"/>
            <a:ext cx="363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7475538" y="2971800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29053" name="Oval 29"/>
          <p:cNvSpPr>
            <a:spLocks noChangeArrowheads="1"/>
          </p:cNvSpPr>
          <p:nvPr/>
        </p:nvSpPr>
        <p:spPr bwMode="auto">
          <a:xfrm>
            <a:off x="6437313" y="304800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29054" name="Oval 30"/>
          <p:cNvSpPr>
            <a:spLocks noChangeArrowheads="1"/>
          </p:cNvSpPr>
          <p:nvPr/>
        </p:nvSpPr>
        <p:spPr bwMode="auto">
          <a:xfrm>
            <a:off x="6437313" y="3790950"/>
            <a:ext cx="542925" cy="2714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7445375" y="3743325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x</a:t>
            </a:r>
          </a:p>
        </p:txBody>
      </p:sp>
      <p:sp>
        <p:nvSpPr>
          <p:cNvPr id="129056" name="Text Box 32"/>
          <p:cNvSpPr txBox="1">
            <a:spLocks noChangeArrowheads="1"/>
          </p:cNvSpPr>
          <p:nvPr/>
        </p:nvSpPr>
        <p:spPr bwMode="auto">
          <a:xfrm>
            <a:off x="5627688" y="3790950"/>
            <a:ext cx="32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1</a:t>
            </a:r>
          </a:p>
        </p:txBody>
      </p:sp>
      <p:cxnSp>
        <p:nvCxnSpPr>
          <p:cNvPr id="129057" name="AutoShape 33"/>
          <p:cNvCxnSpPr>
            <a:cxnSpLocks noChangeShapeType="1"/>
            <a:stCxn id="129049" idx="7"/>
            <a:endCxn id="129053" idx="2"/>
          </p:cNvCxnSpPr>
          <p:nvPr/>
        </p:nvCxnSpPr>
        <p:spPr bwMode="auto">
          <a:xfrm flipV="1">
            <a:off x="5272088" y="3182938"/>
            <a:ext cx="1165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058" name="AutoShape 34"/>
          <p:cNvCxnSpPr>
            <a:cxnSpLocks noChangeShapeType="1"/>
            <a:stCxn id="129053" idx="6"/>
            <a:endCxn id="129050" idx="1"/>
          </p:cNvCxnSpPr>
          <p:nvPr/>
        </p:nvCxnSpPr>
        <p:spPr bwMode="auto">
          <a:xfrm>
            <a:off x="6980238" y="3182938"/>
            <a:ext cx="1090612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059" name="AutoShape 35"/>
          <p:cNvCxnSpPr>
            <a:cxnSpLocks noChangeShapeType="1"/>
            <a:stCxn id="129049" idx="5"/>
            <a:endCxn id="129054" idx="2"/>
          </p:cNvCxnSpPr>
          <p:nvPr/>
        </p:nvCxnSpPr>
        <p:spPr bwMode="auto">
          <a:xfrm>
            <a:off x="5272088" y="3667125"/>
            <a:ext cx="1165225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060" name="AutoShape 36"/>
          <p:cNvCxnSpPr>
            <a:cxnSpLocks noChangeShapeType="1"/>
            <a:stCxn id="129054" idx="6"/>
            <a:endCxn id="129050" idx="3"/>
          </p:cNvCxnSpPr>
          <p:nvPr/>
        </p:nvCxnSpPr>
        <p:spPr bwMode="auto">
          <a:xfrm flipV="1">
            <a:off x="6980238" y="3667125"/>
            <a:ext cx="1090612" cy="260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061" name="AutoShape 37"/>
          <p:cNvCxnSpPr>
            <a:cxnSpLocks noChangeShapeType="1"/>
            <a:stCxn id="129053" idx="4"/>
            <a:endCxn id="129054" idx="0"/>
          </p:cNvCxnSpPr>
          <p:nvPr/>
        </p:nvCxnSpPr>
        <p:spPr bwMode="auto">
          <a:xfrm>
            <a:off x="6708775" y="3319463"/>
            <a:ext cx="0" cy="471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9062" name="Text Box 38"/>
          <p:cNvSpPr txBox="1">
            <a:spLocks noChangeArrowheads="1"/>
          </p:cNvSpPr>
          <p:nvPr/>
        </p:nvSpPr>
        <p:spPr bwMode="auto">
          <a:xfrm>
            <a:off x="6335713" y="33528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latin typeface="Comic Sans MS" charset="0"/>
                <a:ea typeface="ＭＳ Ｐゴシック" charset="0"/>
              </a:rPr>
              <a:t>0</a:t>
            </a:r>
          </a:p>
        </p:txBody>
      </p:sp>
      <p:sp>
        <p:nvSpPr>
          <p:cNvPr id="129063" name="Freeform 39"/>
          <p:cNvSpPr>
            <a:spLocks/>
          </p:cNvSpPr>
          <p:nvPr/>
        </p:nvSpPr>
        <p:spPr bwMode="auto">
          <a:xfrm>
            <a:off x="5267325" y="3198813"/>
            <a:ext cx="2714625" cy="695325"/>
          </a:xfrm>
          <a:custGeom>
            <a:avLst/>
            <a:gdLst>
              <a:gd name="T0" fmla="*/ 0 w 1680"/>
              <a:gd name="T1" fmla="*/ 309033 h 864"/>
              <a:gd name="T2" fmla="*/ 1240971 w 1680"/>
              <a:gd name="T3" fmla="*/ 0 h 864"/>
              <a:gd name="T4" fmla="*/ 1473654 w 1680"/>
              <a:gd name="T5" fmla="*/ 115888 h 864"/>
              <a:gd name="T6" fmla="*/ 1473654 w 1680"/>
              <a:gd name="T7" fmla="*/ 618067 h 864"/>
              <a:gd name="T8" fmla="*/ 1706336 w 1680"/>
              <a:gd name="T9" fmla="*/ 695325 h 864"/>
              <a:gd name="T10" fmla="*/ 2714625 w 1680"/>
              <a:gd name="T11" fmla="*/ 463550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80" h="864">
                <a:moveTo>
                  <a:pt x="0" y="384"/>
                </a:moveTo>
                <a:lnTo>
                  <a:pt x="768" y="0"/>
                </a:lnTo>
                <a:lnTo>
                  <a:pt x="912" y="144"/>
                </a:lnTo>
                <a:lnTo>
                  <a:pt x="912" y="768"/>
                </a:lnTo>
                <a:lnTo>
                  <a:pt x="1056" y="864"/>
                </a:lnTo>
                <a:lnTo>
                  <a:pt x="1680" y="576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EFF6790-9593-4CD5-BD45-9824AE3A18DB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High-Level Overview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solidFill>
                  <a:srgbClr val="FF3300"/>
                </a:solidFill>
                <a:cs typeface="B Nazanin" panose="00000400000000000000" pitchFamily="2" charset="-78"/>
              </a:rPr>
              <a:t>انگیزه: </a:t>
            </a:r>
            <a:r>
              <a:rPr lang="fa-IR" dirty="0" smtClean="0">
                <a:cs typeface="B Nazanin" panose="00000400000000000000" pitchFamily="2" charset="-78"/>
              </a:rPr>
              <a:t>حالت تعادل در یک شبکه ی غیر تعاملی معمولا کارآمد نیست. </a:t>
            </a:r>
          </a:p>
          <a:p>
            <a:pPr algn="r" rtl="1" eaLnBrk="1" hangingPunct="1">
              <a:defRPr/>
            </a:pPr>
            <a:r>
              <a:rPr lang="fa-IR" dirty="0" smtClean="0">
                <a:cs typeface="B Nazanin" panose="00000400000000000000" pitchFamily="2" charset="-78"/>
              </a:rPr>
              <a:t>مثالها: شبکه پیگو و برائس </a:t>
            </a:r>
          </a:p>
          <a:p>
            <a:pPr algn="r" rtl="1" eaLnBrk="1" hangingPunct="1">
              <a:defRPr/>
            </a:pPr>
            <a:r>
              <a:rPr lang="fa-IR" dirty="0" smtClean="0">
                <a:cs typeface="B Nazanin" panose="00000400000000000000" pitchFamily="2" charset="-78"/>
              </a:rPr>
              <a:t>بهینه کردن توابع هدف (مینیمم کردن هزینه یا کوتاهترین مسیر) کارآمد نیست. </a:t>
            </a:r>
          </a:p>
          <a:p>
            <a:pPr lvl="4" eaLnBrk="1" hangingPunct="1">
              <a:defRPr/>
            </a:pPr>
            <a:endParaRPr lang="en-US" sz="800" dirty="0" smtClean="0">
              <a:cs typeface="B Nazanin" panose="00000400000000000000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solidFill>
                  <a:srgbClr val="FF3300"/>
                </a:solidFill>
                <a:cs typeface="B Nazanin" panose="00000400000000000000" pitchFamily="2" charset="-78"/>
              </a:rPr>
              <a:t>هزینه ی بی نظمی: </a:t>
            </a:r>
            <a:r>
              <a:rPr lang="fa-IR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میزان ناکارآمدی نسبت به یک تابع هدف را به صورت عددی بیان می کند. 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solidFill>
                  <a:srgbClr val="FF3300"/>
                </a:solidFill>
                <a:cs typeface="B Nazanin" panose="00000400000000000000" pitchFamily="2" charset="-78"/>
              </a:rPr>
              <a:t>هدف ما: </a:t>
            </a:r>
            <a:r>
              <a:rPr lang="fa-IR" dirty="0" smtClean="0">
                <a:cs typeface="B Nazanin" panose="00000400000000000000" pitchFamily="2" charset="-78"/>
              </a:rPr>
              <a:t>چه موقع هزینه ی بی نظمی کم خواهد بود؟ </a:t>
            </a:r>
            <a:endParaRPr lang="en-US" dirty="0" smtClean="0">
              <a:cs typeface="B Nazanin" panose="00000400000000000000" pitchFamily="2" charset="-78"/>
            </a:endParaRPr>
          </a:p>
          <a:p>
            <a:pPr lvl="1" algn="r" rtl="1" eaLnBrk="1" hangingPunct="1">
              <a:defRPr/>
            </a:pPr>
            <a:r>
              <a:rPr lang="fa-IR" dirty="0" smtClean="0">
                <a:cs typeface="B Nazanin" panose="00000400000000000000" pitchFamily="2" charset="-78"/>
              </a:rPr>
              <a:t>یعنی رقبا با هم تعامل خوبی دارند. </a:t>
            </a:r>
          </a:p>
          <a:p>
            <a:pPr lvl="1" algn="r" rtl="1" eaLnBrk="1" hangingPunct="1">
              <a:defRPr/>
            </a:pPr>
            <a:r>
              <a:rPr lang="fa-IR" dirty="0" smtClean="0">
                <a:cs typeface="B Nazanin" panose="00000400000000000000" pitchFamily="2" charset="-78"/>
              </a:rPr>
              <a:t>یا سود حاصل از کنترل مرکزی کم است. </a:t>
            </a:r>
            <a:endParaRPr lang="en-US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C739F8E-6595-4358-8FBE-15DA717D5C21}" type="slidenum">
              <a:rPr lang="en-US" altLang="en-US" sz="140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altLang="en-US" sz="1400" smtClean="0">
              <a:latin typeface="Times New Roman" pitchFamily="18" charset="0"/>
            </a:endParaRP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/>
              <a:t>بازیهای خودخواهانه ی شبکه</a:t>
            </a:r>
            <a:endParaRPr lang="en-US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r" rtl="1" eaLnBrk="1" hangingPunct="1">
              <a:buClr>
                <a:schemeClr val="tx1"/>
              </a:buClr>
              <a:defRPr/>
            </a:pPr>
            <a:r>
              <a:rPr lang="fa-IR" altLang="en-US" dirty="0" smtClean="0"/>
              <a:t>گراف جهتدار </a:t>
            </a:r>
            <a:r>
              <a:rPr lang="en-US" altLang="en-US" dirty="0" smtClean="0">
                <a:solidFill>
                  <a:schemeClr val="accent2"/>
                </a:solidFill>
              </a:rPr>
              <a:t>G = (V,E)</a:t>
            </a:r>
            <a:endParaRPr lang="en-US" altLang="en-US" dirty="0" smtClean="0"/>
          </a:p>
          <a:p>
            <a:pPr algn="r" rtl="1" eaLnBrk="1" hangingPunct="1">
              <a:buClr>
                <a:schemeClr val="tx1"/>
              </a:buClr>
              <a:defRPr/>
            </a:pPr>
            <a:r>
              <a:rPr lang="fa-IR" altLang="en-US" dirty="0" smtClean="0"/>
              <a:t>زوجهای مبدا و مقصد </a:t>
            </a:r>
            <a:r>
              <a:rPr lang="en-US" altLang="en-US" dirty="0" smtClean="0">
                <a:solidFill>
                  <a:schemeClr val="accent2"/>
                </a:solidFill>
              </a:rPr>
              <a:t>(s</a:t>
            </a:r>
            <a:r>
              <a:rPr lang="en-US" alt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en-US" dirty="0" smtClean="0">
                <a:solidFill>
                  <a:schemeClr val="accent2"/>
                </a:solidFill>
              </a:rPr>
              <a:t>,t</a:t>
            </a:r>
            <a:r>
              <a:rPr lang="en-US" alt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en-US" dirty="0" smtClean="0">
                <a:solidFill>
                  <a:schemeClr val="accent2"/>
                </a:solidFill>
              </a:rPr>
              <a:t>), …, (</a:t>
            </a:r>
            <a:r>
              <a:rPr lang="en-US" altLang="en-US" dirty="0" err="1" smtClean="0">
                <a:solidFill>
                  <a:schemeClr val="accent2"/>
                </a:solidFill>
              </a:rPr>
              <a:t>s</a:t>
            </a:r>
            <a:r>
              <a:rPr lang="en-US" altLang="en-US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en-US" dirty="0" err="1" smtClean="0">
                <a:solidFill>
                  <a:schemeClr val="accent2"/>
                </a:solidFill>
              </a:rPr>
              <a:t>,t</a:t>
            </a:r>
            <a:r>
              <a:rPr lang="en-US" altLang="en-US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en-US" dirty="0" smtClean="0">
                <a:solidFill>
                  <a:schemeClr val="accent2"/>
                </a:solidFill>
              </a:rPr>
              <a:t>)</a:t>
            </a:r>
            <a:endParaRPr lang="fa-IR" altLang="en-US" dirty="0" smtClean="0">
              <a:solidFill>
                <a:schemeClr val="accent2"/>
              </a:solidFill>
            </a:endParaRPr>
          </a:p>
          <a:p>
            <a:pPr algn="r" rtl="1" eaLnBrk="1" hangingPunct="1">
              <a:buClr>
                <a:schemeClr val="tx1"/>
              </a:buClr>
              <a:defRPr/>
            </a:pPr>
            <a:r>
              <a:rPr lang="en-US" altLang="en-US" dirty="0" err="1" smtClean="0">
                <a:solidFill>
                  <a:schemeClr val="accent2"/>
                </a:solidFill>
              </a:rPr>
              <a:t>R</a:t>
            </a:r>
            <a:r>
              <a:rPr lang="en-US" alt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fa-IR" altLang="en-US" baseline="-25000" dirty="0" smtClean="0">
                <a:solidFill>
                  <a:schemeClr val="accent2"/>
                </a:solidFill>
              </a:rPr>
              <a:t> </a:t>
            </a:r>
            <a:r>
              <a:rPr lang="fa-IR" altLang="en-US" dirty="0" smtClean="0"/>
              <a:t>میزان ترافیکی که از </a:t>
            </a:r>
            <a:r>
              <a:rPr lang="en-US" altLang="en-US" dirty="0" err="1">
                <a:solidFill>
                  <a:schemeClr val="accent2"/>
                </a:solidFill>
              </a:rPr>
              <a:t>s</a:t>
            </a:r>
            <a:r>
              <a:rPr lang="en-US" altLang="en-US" baseline="-25000" dirty="0" err="1">
                <a:solidFill>
                  <a:schemeClr val="accent2"/>
                </a:solidFill>
              </a:rPr>
              <a:t>i</a:t>
            </a:r>
            <a:r>
              <a:rPr lang="en-US" altLang="en-US" dirty="0"/>
              <a:t> </a:t>
            </a:r>
            <a:r>
              <a:rPr lang="fa-IR" altLang="en-US" dirty="0" smtClean="0"/>
              <a:t> به </a:t>
            </a:r>
            <a:r>
              <a:rPr lang="en-US" altLang="en-US" dirty="0" err="1">
                <a:solidFill>
                  <a:schemeClr val="accent2"/>
                </a:solidFill>
              </a:rPr>
              <a:t>t</a:t>
            </a:r>
            <a:r>
              <a:rPr lang="en-US" altLang="en-US" baseline="-25000" dirty="0" err="1">
                <a:solidFill>
                  <a:schemeClr val="accent2"/>
                </a:solidFill>
              </a:rPr>
              <a:t>i</a:t>
            </a:r>
            <a:r>
              <a:rPr lang="fa-IR" altLang="en-US" dirty="0" smtClean="0"/>
              <a:t> می رود. </a:t>
            </a:r>
          </a:p>
          <a:p>
            <a:pPr algn="r" rtl="1" eaLnBrk="1" hangingPunct="1">
              <a:buClr>
                <a:schemeClr val="tx1"/>
              </a:buClr>
              <a:defRPr/>
            </a:pPr>
            <a:r>
              <a:rPr lang="fa-IR" altLang="en-US" dirty="0" smtClean="0"/>
              <a:t>هر یال مثل </a:t>
            </a:r>
            <a:r>
              <a:rPr lang="en-US" altLang="en-US" dirty="0">
                <a:solidFill>
                  <a:schemeClr val="accent2"/>
                </a:solidFill>
              </a:rPr>
              <a:t>e</a:t>
            </a:r>
            <a:r>
              <a:rPr lang="fa-IR" altLang="en-US" dirty="0" smtClean="0"/>
              <a:t> یک تابع هزینه </a:t>
            </a:r>
            <a:r>
              <a:rPr lang="en-US" altLang="en-US" dirty="0" err="1">
                <a:solidFill>
                  <a:schemeClr val="accent2"/>
                </a:solidFill>
              </a:rPr>
              <a:t>c</a:t>
            </a:r>
            <a:r>
              <a:rPr lang="en-US" altLang="en-US" baseline="-25000" dirty="0" err="1">
                <a:solidFill>
                  <a:schemeClr val="accent2"/>
                </a:solidFill>
              </a:rPr>
              <a:t>e</a:t>
            </a:r>
            <a:r>
              <a:rPr lang="en-US" altLang="en-US" dirty="0" smtClean="0">
                <a:solidFill>
                  <a:schemeClr val="accent2"/>
                </a:solidFill>
              </a:rPr>
              <a:t>(•)</a:t>
            </a:r>
            <a:r>
              <a:rPr lang="fa-IR" altLang="en-US" dirty="0" smtClean="0">
                <a:solidFill>
                  <a:schemeClr val="accent2"/>
                </a:solidFill>
              </a:rPr>
              <a:t> </a:t>
            </a:r>
            <a:r>
              <a:rPr lang="fa-IR" altLang="en-US" dirty="0" smtClean="0"/>
              <a:t>دارد.</a:t>
            </a:r>
          </a:p>
          <a:p>
            <a:pPr lvl="1" algn="r" rtl="1" eaLnBrk="1" hangingPunct="1">
              <a:buClr>
                <a:schemeClr val="tx1"/>
              </a:buClr>
              <a:defRPr/>
            </a:pPr>
            <a:r>
              <a:rPr lang="fa-IR" altLang="en-US" dirty="0" smtClean="0"/>
              <a:t>فرض می کنیم که هزینه پیوسته و غیرنزولی است.  </a:t>
            </a:r>
            <a:endParaRPr lang="en-US" altLang="en-US" dirty="0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6462631" y="4413047"/>
            <a:ext cx="17812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0" hangingPunct="0">
              <a:defRPr/>
            </a:pPr>
            <a:r>
              <a:rPr lang="fa-IR" sz="2400" dirty="0" smtClean="0">
                <a:latin typeface="Comic Sans MS" charset="0"/>
                <a:ea typeface="ＭＳ Ｐゴシック" charset="0"/>
              </a:rPr>
              <a:t>مثال:  </a:t>
            </a:r>
            <a:r>
              <a:rPr lang="en-US" sz="2400" dirty="0" smtClean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(</a:t>
            </a:r>
            <a:r>
              <a:rPr lang="en-US" sz="2400" dirty="0" err="1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r,k</a:t>
            </a:r>
            <a:r>
              <a:rPr lang="en-US" sz="2400" dirty="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=1)</a:t>
            </a:r>
          </a:p>
        </p:txBody>
      </p:sp>
      <p:sp>
        <p:nvSpPr>
          <p:cNvPr id="130054" name="Oval 6"/>
          <p:cNvSpPr>
            <a:spLocks noChangeArrowheads="1"/>
          </p:cNvSpPr>
          <p:nvPr/>
        </p:nvSpPr>
        <p:spPr bwMode="auto">
          <a:xfrm>
            <a:off x="914400" y="5519738"/>
            <a:ext cx="477838" cy="2571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r>
              <a:rPr lang="en-US" sz="2000" baseline="-25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1</a:t>
            </a:r>
            <a:endParaRPr lang="en-US" sz="2400">
              <a:latin typeface="Comic Sans MS" charset="0"/>
              <a:ea typeface="ＭＳ Ｐゴシック" charset="0"/>
            </a:endParaRPr>
          </a:p>
        </p:txBody>
      </p:sp>
      <p:sp>
        <p:nvSpPr>
          <p:cNvPr id="130055" name="Oval 7"/>
          <p:cNvSpPr>
            <a:spLocks noChangeArrowheads="1"/>
          </p:cNvSpPr>
          <p:nvPr/>
        </p:nvSpPr>
        <p:spPr bwMode="auto">
          <a:xfrm>
            <a:off x="3713163" y="5519738"/>
            <a:ext cx="477837" cy="2571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r>
              <a:rPr lang="en-US" sz="2000" baseline="-25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1</a:t>
            </a:r>
            <a:endParaRPr lang="en-US" sz="2000">
              <a:latin typeface="Comic Sans MS" charset="0"/>
              <a:ea typeface="ＭＳ Ｐゴシック" charset="0"/>
            </a:endParaRP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1281113" y="50466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c(x)=x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3028950" y="5040313"/>
            <a:ext cx="89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c(x)=1</a:t>
            </a:r>
          </a:p>
        </p:txBody>
      </p:sp>
      <p:sp>
        <p:nvSpPr>
          <p:cNvPr id="130058" name="Oval 10"/>
          <p:cNvSpPr>
            <a:spLocks noChangeArrowheads="1"/>
          </p:cNvSpPr>
          <p:nvPr/>
        </p:nvSpPr>
        <p:spPr bwMode="auto">
          <a:xfrm>
            <a:off x="2346325" y="5105400"/>
            <a:ext cx="477838" cy="2587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30059" name="Oval 11"/>
          <p:cNvSpPr>
            <a:spLocks noChangeArrowheads="1"/>
          </p:cNvSpPr>
          <p:nvPr/>
        </p:nvSpPr>
        <p:spPr bwMode="auto">
          <a:xfrm>
            <a:off x="2346325" y="5867400"/>
            <a:ext cx="477838" cy="2571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>
              <a:latin typeface="Comic Sans MS" charset="0"/>
              <a:ea typeface="ＭＳ Ｐゴシック" charset="0"/>
            </a:endParaRP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3038475" y="5845175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c(x)=x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1298575" y="5848350"/>
            <a:ext cx="89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c(x)=1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4311650" y="5029200"/>
            <a:ext cx="409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/>
              <a:t>½</a:t>
            </a:r>
            <a:endParaRPr lang="en-US" altLang="en-US" sz="2000" smtClean="0"/>
          </a:p>
        </p:txBody>
      </p:sp>
      <p:cxnSp>
        <p:nvCxnSpPr>
          <p:cNvPr id="130063" name="AutoShape 15"/>
          <p:cNvCxnSpPr>
            <a:cxnSpLocks noChangeShapeType="1"/>
            <a:stCxn id="130054" idx="7"/>
            <a:endCxn id="130058" idx="2"/>
          </p:cNvCxnSpPr>
          <p:nvPr/>
        </p:nvCxnSpPr>
        <p:spPr bwMode="auto">
          <a:xfrm flipV="1">
            <a:off x="1322388" y="5235575"/>
            <a:ext cx="1023937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064" name="AutoShape 16"/>
          <p:cNvCxnSpPr>
            <a:cxnSpLocks noChangeShapeType="1"/>
            <a:stCxn id="130058" idx="6"/>
            <a:endCxn id="130055" idx="1"/>
          </p:cNvCxnSpPr>
          <p:nvPr/>
        </p:nvCxnSpPr>
        <p:spPr bwMode="auto">
          <a:xfrm>
            <a:off x="2824163" y="5235575"/>
            <a:ext cx="958850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065" name="AutoShape 17"/>
          <p:cNvCxnSpPr>
            <a:cxnSpLocks noChangeShapeType="1"/>
            <a:stCxn id="130054" idx="5"/>
            <a:endCxn id="130059" idx="2"/>
          </p:cNvCxnSpPr>
          <p:nvPr/>
        </p:nvCxnSpPr>
        <p:spPr bwMode="auto">
          <a:xfrm>
            <a:off x="1322388" y="5738813"/>
            <a:ext cx="1023937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066" name="AutoShape 18"/>
          <p:cNvCxnSpPr>
            <a:cxnSpLocks noChangeShapeType="1"/>
            <a:stCxn id="130059" idx="6"/>
            <a:endCxn id="130055" idx="3"/>
          </p:cNvCxnSpPr>
          <p:nvPr/>
        </p:nvCxnSpPr>
        <p:spPr bwMode="auto">
          <a:xfrm flipV="1">
            <a:off x="2824163" y="5738813"/>
            <a:ext cx="958850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0067" name="Freeform 19"/>
          <p:cNvSpPr>
            <a:spLocks/>
          </p:cNvSpPr>
          <p:nvPr/>
        </p:nvSpPr>
        <p:spPr bwMode="auto">
          <a:xfrm>
            <a:off x="1323975" y="5264150"/>
            <a:ext cx="2524125" cy="296863"/>
          </a:xfrm>
          <a:custGeom>
            <a:avLst/>
            <a:gdLst>
              <a:gd name="T0" fmla="*/ 0 w 1776"/>
              <a:gd name="T1" fmla="*/ 296863 h 384"/>
              <a:gd name="T2" fmla="*/ 1023294 w 1776"/>
              <a:gd name="T3" fmla="*/ 0 h 384"/>
              <a:gd name="T4" fmla="*/ 1500831 w 1776"/>
              <a:gd name="T5" fmla="*/ 0 h 384"/>
              <a:gd name="T6" fmla="*/ 2524125 w 1776"/>
              <a:gd name="T7" fmla="*/ 296863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76" h="384">
                <a:moveTo>
                  <a:pt x="0" y="384"/>
                </a:moveTo>
                <a:lnTo>
                  <a:pt x="720" y="0"/>
                </a:lnTo>
                <a:lnTo>
                  <a:pt x="1056" y="0"/>
                </a:lnTo>
                <a:lnTo>
                  <a:pt x="1776" y="38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8" name="Freeform 20"/>
          <p:cNvSpPr>
            <a:spLocks/>
          </p:cNvSpPr>
          <p:nvPr/>
        </p:nvSpPr>
        <p:spPr bwMode="auto">
          <a:xfrm>
            <a:off x="1254125" y="5726113"/>
            <a:ext cx="2593975" cy="258762"/>
          </a:xfrm>
          <a:custGeom>
            <a:avLst/>
            <a:gdLst>
              <a:gd name="T0" fmla="*/ 0 w 1824"/>
              <a:gd name="T1" fmla="*/ 0 h 336"/>
              <a:gd name="T2" fmla="*/ 1092200 w 1824"/>
              <a:gd name="T3" fmla="*/ 258762 h 336"/>
              <a:gd name="T4" fmla="*/ 1570038 w 1824"/>
              <a:gd name="T5" fmla="*/ 258762 h 336"/>
              <a:gd name="T6" fmla="*/ 2593975 w 1824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336">
                <a:moveTo>
                  <a:pt x="0" y="0"/>
                </a:moveTo>
                <a:lnTo>
                  <a:pt x="768" y="336"/>
                </a:lnTo>
                <a:lnTo>
                  <a:pt x="1104" y="336"/>
                </a:lnTo>
                <a:lnTo>
                  <a:pt x="1824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4311650" y="5819775"/>
            <a:ext cx="341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/>
              <a:t>½</a:t>
            </a:r>
            <a:endParaRPr lang="en-US" altLang="en-US" sz="2000" smtClean="0"/>
          </a:p>
        </p:txBody>
      </p:sp>
      <p:sp>
        <p:nvSpPr>
          <p:cNvPr id="130070" name="Line 22"/>
          <p:cNvSpPr>
            <a:spLocks noChangeShapeType="1"/>
          </p:cNvSpPr>
          <p:nvPr/>
        </p:nvSpPr>
        <p:spPr bwMode="auto">
          <a:xfrm flipH="1">
            <a:off x="3698875" y="5292725"/>
            <a:ext cx="682625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0071" name="Line 23"/>
          <p:cNvSpPr>
            <a:spLocks noChangeShapeType="1"/>
          </p:cNvSpPr>
          <p:nvPr/>
        </p:nvSpPr>
        <p:spPr bwMode="auto">
          <a:xfrm flipH="1" flipV="1">
            <a:off x="3698875" y="5819775"/>
            <a:ext cx="68262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0072" name="Oval 24"/>
          <p:cNvSpPr>
            <a:spLocks noChangeArrowheads="1"/>
          </p:cNvSpPr>
          <p:nvPr/>
        </p:nvSpPr>
        <p:spPr bwMode="auto">
          <a:xfrm>
            <a:off x="4876800" y="5513388"/>
            <a:ext cx="423863" cy="3460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s</a:t>
            </a:r>
            <a:r>
              <a:rPr lang="en-US" sz="2000" baseline="-25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1</a:t>
            </a:r>
          </a:p>
        </p:txBody>
      </p:sp>
      <p:sp>
        <p:nvSpPr>
          <p:cNvPr id="130073" name="Oval 25"/>
          <p:cNvSpPr>
            <a:spLocks noChangeArrowheads="1"/>
          </p:cNvSpPr>
          <p:nvPr/>
        </p:nvSpPr>
        <p:spPr bwMode="auto">
          <a:xfrm>
            <a:off x="7245350" y="5513388"/>
            <a:ext cx="423863" cy="3460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t</a:t>
            </a:r>
            <a:r>
              <a:rPr lang="en-US" sz="2000" baseline="-25000">
                <a:solidFill>
                  <a:schemeClr val="accent2"/>
                </a:solidFill>
                <a:latin typeface="Comic Sans MS" charset="0"/>
                <a:ea typeface="ＭＳ Ｐゴシック" charset="0"/>
              </a:rPr>
              <a:t>1</a:t>
            </a:r>
          </a:p>
        </p:txBody>
      </p:sp>
      <p:cxnSp>
        <p:nvCxnSpPr>
          <p:cNvPr id="130074" name="AutoShape 26"/>
          <p:cNvCxnSpPr>
            <a:cxnSpLocks noChangeShapeType="1"/>
            <a:stCxn id="130072" idx="7"/>
            <a:endCxn id="130073" idx="1"/>
          </p:cNvCxnSpPr>
          <p:nvPr/>
        </p:nvCxnSpPr>
        <p:spPr bwMode="auto">
          <a:xfrm rot="5400000" flipV="1">
            <a:off x="6272213" y="4532313"/>
            <a:ext cx="1587" cy="2065337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075" name="AutoShape 27"/>
          <p:cNvCxnSpPr>
            <a:cxnSpLocks noChangeShapeType="1"/>
            <a:stCxn id="130072" idx="5"/>
            <a:endCxn id="130073" idx="3"/>
          </p:cNvCxnSpPr>
          <p:nvPr/>
        </p:nvCxnSpPr>
        <p:spPr bwMode="auto">
          <a:xfrm rot="16200000" flipH="1">
            <a:off x="6272213" y="4778375"/>
            <a:ext cx="1588" cy="2065337"/>
          </a:xfrm>
          <a:prstGeom prst="curvedConnector3">
            <a:avLst>
              <a:gd name="adj1" fmla="val 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0076" name="Text Box 28"/>
          <p:cNvSpPr txBox="1">
            <a:spLocks noChangeArrowheads="1"/>
          </p:cNvSpPr>
          <p:nvPr/>
        </p:nvSpPr>
        <p:spPr bwMode="auto">
          <a:xfrm>
            <a:off x="5905500" y="4876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c(x)=x</a:t>
            </a:r>
          </a:p>
        </p:txBody>
      </p:sp>
      <p:sp>
        <p:nvSpPr>
          <p:cNvPr id="130077" name="Freeform 29"/>
          <p:cNvSpPr>
            <a:spLocks/>
          </p:cNvSpPr>
          <p:nvPr/>
        </p:nvSpPr>
        <p:spPr bwMode="auto">
          <a:xfrm>
            <a:off x="5178425" y="5257800"/>
            <a:ext cx="2247900" cy="255588"/>
          </a:xfrm>
          <a:custGeom>
            <a:avLst/>
            <a:gdLst>
              <a:gd name="T0" fmla="*/ 0 w 1008"/>
              <a:gd name="T1" fmla="*/ 255588 h 192"/>
              <a:gd name="T2" fmla="*/ 1177471 w 1008"/>
              <a:gd name="T3" fmla="*/ 0 h 192"/>
              <a:gd name="T4" fmla="*/ 2247900 w 1008"/>
              <a:gd name="T5" fmla="*/ 255588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78" name="Freeform 30"/>
          <p:cNvSpPr>
            <a:spLocks/>
          </p:cNvSpPr>
          <p:nvPr/>
        </p:nvSpPr>
        <p:spPr bwMode="auto">
          <a:xfrm flipV="1">
            <a:off x="5178425" y="5859463"/>
            <a:ext cx="2247900" cy="236537"/>
          </a:xfrm>
          <a:custGeom>
            <a:avLst/>
            <a:gdLst>
              <a:gd name="T0" fmla="*/ 0 w 1008"/>
              <a:gd name="T1" fmla="*/ 236537 h 192"/>
              <a:gd name="T2" fmla="*/ 1177471 w 1008"/>
              <a:gd name="T3" fmla="*/ 0 h 192"/>
              <a:gd name="T4" fmla="*/ 2247900 w 1008"/>
              <a:gd name="T5" fmla="*/ 23653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80" y="96"/>
                  <a:pt x="360" y="0"/>
                  <a:pt x="528" y="0"/>
                </a:cubicBezTo>
                <a:cubicBezTo>
                  <a:pt x="696" y="0"/>
                  <a:pt x="852" y="96"/>
                  <a:pt x="1008" y="19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79" name="Text Box 31"/>
          <p:cNvSpPr txBox="1">
            <a:spLocks noChangeArrowheads="1"/>
          </p:cNvSpPr>
          <p:nvPr/>
        </p:nvSpPr>
        <p:spPr bwMode="auto">
          <a:xfrm>
            <a:off x="5940425" y="5703888"/>
            <a:ext cx="89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c(x)=1</a:t>
            </a:r>
          </a:p>
        </p:txBody>
      </p:sp>
      <p:sp>
        <p:nvSpPr>
          <p:cNvPr id="130080" name="Text Box 32"/>
          <p:cNvSpPr txBox="1">
            <a:spLocks noChangeArrowheads="1"/>
          </p:cNvSpPr>
          <p:nvPr/>
        </p:nvSpPr>
        <p:spPr bwMode="auto">
          <a:xfrm>
            <a:off x="7931150" y="5187950"/>
            <a:ext cx="37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/>
              <a:t>½</a:t>
            </a:r>
            <a:endParaRPr lang="en-US" altLang="en-US" sz="2000" smtClean="0"/>
          </a:p>
        </p:txBody>
      </p:sp>
      <p:sp>
        <p:nvSpPr>
          <p:cNvPr id="130081" name="Text Box 33"/>
          <p:cNvSpPr txBox="1">
            <a:spLocks noChangeArrowheads="1"/>
          </p:cNvSpPr>
          <p:nvPr/>
        </p:nvSpPr>
        <p:spPr bwMode="auto">
          <a:xfrm>
            <a:off x="7931150" y="5791200"/>
            <a:ext cx="312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2400" smtClean="0"/>
              <a:t>½</a:t>
            </a:r>
            <a:endParaRPr lang="en-US" altLang="en-US" sz="2000" smtClean="0"/>
          </a:p>
        </p:txBody>
      </p:sp>
      <p:sp>
        <p:nvSpPr>
          <p:cNvPr id="130082" name="Line 34"/>
          <p:cNvSpPr>
            <a:spLocks noChangeShapeType="1"/>
          </p:cNvSpPr>
          <p:nvPr/>
        </p:nvSpPr>
        <p:spPr bwMode="auto">
          <a:xfrm flipH="1">
            <a:off x="7164388" y="5389563"/>
            <a:ext cx="828675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0083" name="Line 35"/>
          <p:cNvSpPr>
            <a:spLocks noChangeShapeType="1"/>
          </p:cNvSpPr>
          <p:nvPr/>
        </p:nvSpPr>
        <p:spPr bwMode="auto">
          <a:xfrm flipH="1" flipV="1">
            <a:off x="7164388" y="5964238"/>
            <a:ext cx="828675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cxnSp>
        <p:nvCxnSpPr>
          <p:cNvPr id="130087" name="AutoShape 39"/>
          <p:cNvCxnSpPr>
            <a:cxnSpLocks noChangeShapeType="1"/>
            <a:stCxn id="130058" idx="4"/>
            <a:endCxn id="130059" idx="0"/>
          </p:cNvCxnSpPr>
          <p:nvPr/>
        </p:nvCxnSpPr>
        <p:spPr bwMode="auto">
          <a:xfrm>
            <a:off x="2586038" y="5364163"/>
            <a:ext cx="0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0088" name="Text Box 40"/>
          <p:cNvSpPr txBox="1">
            <a:spLocks noChangeArrowheads="1"/>
          </p:cNvSpPr>
          <p:nvPr/>
        </p:nvSpPr>
        <p:spPr bwMode="auto">
          <a:xfrm>
            <a:off x="2514600" y="5424488"/>
            <a:ext cx="860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charset="0"/>
                <a:ea typeface="ＭＳ Ｐゴシック" charset="0"/>
              </a:rPr>
              <a:t>c(x)=0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10866</TotalTime>
  <Words>1631</Words>
  <Application>Microsoft Office PowerPoint</Application>
  <PresentationFormat>On-screen Show (4:3)</PresentationFormat>
  <Paragraphs>566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هزینه ی بی نظمی</vt:lpstr>
      <vt:lpstr>مثال پیگو</vt:lpstr>
      <vt:lpstr>ادامه ی مثال</vt:lpstr>
      <vt:lpstr>آیا می توانیم بهتر عمل کنیم؟</vt:lpstr>
      <vt:lpstr>پارادوکس برائس</vt:lpstr>
      <vt:lpstr>پارادوکس برائس</vt:lpstr>
      <vt:lpstr>پارادوکس برائس</vt:lpstr>
      <vt:lpstr>High-Level Overview</vt:lpstr>
      <vt:lpstr>بازیهای خودخواهانه ی شبکه</vt:lpstr>
      <vt:lpstr>خروجیها= جریانهای شبکه</vt:lpstr>
      <vt:lpstr>جریانهای نش</vt:lpstr>
      <vt:lpstr>تابع هدف مورد نظر ما</vt:lpstr>
      <vt:lpstr>هزینه ی بی نظمی</vt:lpstr>
      <vt:lpstr>هزینه ی بی نظمی</vt:lpstr>
      <vt:lpstr>مثال</vt:lpstr>
      <vt:lpstr>یک شبکه ی پیگوی غیر خطی</vt:lpstr>
      <vt:lpstr>توابع هزینه چندجمله ای</vt:lpstr>
      <vt:lpstr>طراحی شبکه ی خودخواهانه</vt:lpstr>
      <vt:lpstr>Shapley Cost Sharing</vt:lpstr>
      <vt:lpstr>هزینه ی پایداری</vt:lpstr>
      <vt:lpstr>هزینه ی پایداری</vt:lpstr>
      <vt:lpstr>هزینه ی پایداری</vt:lpstr>
      <vt:lpstr>یک مثال از هزینه ی بالای پایداری</vt:lpstr>
      <vt:lpstr>یک مثال از هزینه ی بالای پایداری</vt:lpstr>
      <vt:lpstr>یک مثال از هزینه ی بالای پایداری</vt:lpstr>
      <vt:lpstr>یک مثال از هزینه ی بالای پایداری</vt:lpstr>
      <vt:lpstr>یک مثال از هزینه ی بالای پایداری</vt:lpstr>
      <vt:lpstr>یک مثال از هزینه ی بالای پایداری</vt:lpstr>
      <vt:lpstr>یک مثال از هزینه ی بالای پایداری</vt:lpstr>
    </vt:vector>
  </TitlesOfParts>
  <Company>Cornell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Selfish Routing      and the                       Price of Anarchy</dc:title>
  <dc:creator>Tim Roughgarden</dc:creator>
  <cp:lastModifiedBy>mozafar</cp:lastModifiedBy>
  <cp:revision>60</cp:revision>
  <dcterms:created xsi:type="dcterms:W3CDTF">2003-02-16T02:45:58Z</dcterms:created>
  <dcterms:modified xsi:type="dcterms:W3CDTF">2015-06-19T11:22:41Z</dcterms:modified>
</cp:coreProperties>
</file>