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2" r:id="rId2"/>
    <p:sldId id="258" r:id="rId3"/>
    <p:sldId id="293" r:id="rId4"/>
    <p:sldId id="260" r:id="rId5"/>
    <p:sldId id="262" r:id="rId6"/>
    <p:sldId id="263" r:id="rId7"/>
    <p:sldId id="264" r:id="rId8"/>
    <p:sldId id="265" r:id="rId9"/>
    <p:sldId id="269" r:id="rId10"/>
    <p:sldId id="271" r:id="rId11"/>
    <p:sldId id="275" r:id="rId12"/>
    <p:sldId id="276" r:id="rId13"/>
    <p:sldId id="282" r:id="rId14"/>
    <p:sldId id="283" r:id="rId15"/>
    <p:sldId id="294" r:id="rId16"/>
    <p:sldId id="295" r:id="rId17"/>
    <p:sldId id="301" r:id="rId18"/>
    <p:sldId id="302" r:id="rId19"/>
    <p:sldId id="298" r:id="rId20"/>
    <p:sldId id="299" r:id="rId21"/>
    <p:sldId id="300" r:id="rId2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8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CEFD6-AA56-45BC-B90A-2738621C41CA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3C576-546D-44FB-8F2C-0DB50F66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4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8C819C1E-F2A1-4719-AAE1-CD437CA9C876}" type="slidenum"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3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3143250" y="590550"/>
            <a:ext cx="3770313" cy="29130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1004609" y="3691155"/>
            <a:ext cx="8047130" cy="34274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9EA63DA9-2F7E-4016-803D-87F3B42C0364}" type="slidenum"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15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3143250" y="590550"/>
            <a:ext cx="3770313" cy="29130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86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1004609" y="3691155"/>
            <a:ext cx="8047130" cy="34274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5897DE5D-90CC-4E23-8113-7F87ECB8980C}" type="slidenum"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16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3143250" y="590550"/>
            <a:ext cx="3770313" cy="29130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96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1004609" y="3691155"/>
            <a:ext cx="8047130" cy="34274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5897DE5D-90CC-4E23-8113-7F87ECB8980C}" type="slidenum"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17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3143250" y="590550"/>
            <a:ext cx="3770313" cy="29130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96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1004609" y="3691155"/>
            <a:ext cx="8047130" cy="34274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5897DE5D-90CC-4E23-8113-7F87ECB8980C}" type="slidenum"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18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6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3143250" y="590550"/>
            <a:ext cx="3770313" cy="29130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96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1004609" y="3691155"/>
            <a:ext cx="8047130" cy="34274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1BDC6207-32B1-404B-AC67-486B1669F502}" type="slidenum"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19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3143250" y="590550"/>
            <a:ext cx="3770313" cy="29130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27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1004609" y="3691155"/>
            <a:ext cx="8047130" cy="34274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45D7ED56-3BD7-48CD-80F6-8FD9484628E9}" type="slidenum"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20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7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3143250" y="590550"/>
            <a:ext cx="3770313" cy="29130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37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1004609" y="3691155"/>
            <a:ext cx="8047130" cy="34274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0FE7BCED-C913-4877-AFD1-082FED8F583A}" type="slidenum"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21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7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3143250" y="590550"/>
            <a:ext cx="3770313" cy="29130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47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1004609" y="3691155"/>
            <a:ext cx="8047130" cy="34274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3185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3185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92186" y="1648962"/>
            <a:ext cx="4278630" cy="4736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3185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3185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3185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xfrm>
            <a:off x="502920" y="7228332"/>
            <a:ext cx="231343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xfrm>
            <a:off x="3419856" y="7228332"/>
            <a:ext cx="32186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0E973-6EDD-4004-9C14-0C9AEBF5FD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49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2475" y="839469"/>
            <a:ext cx="7913448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0066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7420" y="1470659"/>
            <a:ext cx="816355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50175" y="7129740"/>
            <a:ext cx="1292859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3185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B Titr" panose="00000700000000000000" pitchFamily="2" charset="-78"/>
        </a:defRPr>
      </a:lvl1pPr>
    </p:titleStyle>
    <p:bodyStyle>
      <a:lvl1pPr marL="0">
        <a:defRPr>
          <a:latin typeface="+mn-lt"/>
          <a:ea typeface="+mn-ea"/>
          <a:cs typeface="B Nazanin" panose="00000400000000000000" pitchFamily="2" charset="-78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.jpg"/><Relationship Id="rId7" Type="http://schemas.openxmlformats.org/officeDocument/2006/relationships/image" Target="../media/image18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2.jp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615553"/>
          </a:xfrm>
        </p:spPr>
        <p:txBody>
          <a:bodyPr/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بازیهای تکراری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8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6227127" y="3387407"/>
            <a:ext cx="1042669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91820" algn="l"/>
              </a:tabLst>
            </a:pPr>
            <a:r>
              <a:rPr sz="2000" i="1" dirty="0">
                <a:latin typeface="Times New Roman"/>
                <a:cs typeface="Times New Roman"/>
              </a:rPr>
              <a:t>TFT	TFT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45154" y="6479540"/>
            <a:ext cx="279400" cy="2794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2000" dirty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23004" y="6482715"/>
            <a:ext cx="279400" cy="2794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2000" dirty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5490" y="3387407"/>
            <a:ext cx="110363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dirty="0">
                <a:latin typeface="Times New Roman"/>
                <a:cs typeface="Times New Roman"/>
              </a:rPr>
              <a:t>TFT </a:t>
            </a:r>
            <a:r>
              <a:rPr sz="2000" i="1" spc="-185" dirty="0">
                <a:latin typeface="Times New Roman"/>
                <a:cs typeface="Times New Roman"/>
              </a:rPr>
              <a:t> </a:t>
            </a:r>
            <a:r>
              <a:rPr sz="2000" i="1" dirty="0">
                <a:latin typeface="Times New Roman"/>
                <a:cs typeface="Times New Roman"/>
              </a:rPr>
              <a:t>Grim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73517" y="6479540"/>
            <a:ext cx="279400" cy="2794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2000" dirty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52954" y="6482715"/>
            <a:ext cx="279400" cy="2794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2000" dirty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63840" y="3387407"/>
            <a:ext cx="113728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dirty="0">
                <a:latin typeface="Times New Roman"/>
                <a:cs typeface="Times New Roman"/>
              </a:rPr>
              <a:t>TFT</a:t>
            </a:r>
            <a:r>
              <a:rPr sz="2000" i="1" spc="-10" dirty="0">
                <a:latin typeface="Times New Roman"/>
                <a:cs typeface="Times New Roman"/>
              </a:rPr>
              <a:t> </a:t>
            </a:r>
            <a:r>
              <a:rPr sz="2000" i="1" spc="-185" dirty="0">
                <a:latin typeface="Times New Roman"/>
                <a:cs typeface="Times New Roman"/>
              </a:rPr>
              <a:t>T</a:t>
            </a:r>
            <a:r>
              <a:rPr sz="2000" i="1" spc="-5" dirty="0">
                <a:latin typeface="Times New Roman"/>
                <a:cs typeface="Times New Roman"/>
              </a:rPr>
              <a:t>e</a:t>
            </a:r>
            <a:r>
              <a:rPr sz="2000" i="1" dirty="0">
                <a:latin typeface="Times New Roman"/>
                <a:cs typeface="Times New Roman"/>
              </a:rPr>
              <a:t>s</a:t>
            </a:r>
            <a:r>
              <a:rPr sz="2000" i="1" spc="-10" dirty="0">
                <a:latin typeface="Times New Roman"/>
                <a:cs typeface="Times New Roman"/>
              </a:rPr>
              <a:t>te</a:t>
            </a:r>
            <a:r>
              <a:rPr sz="2000" i="1" dirty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77104" y="6479540"/>
            <a:ext cx="279400" cy="2794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2000" dirty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53367" y="6482715"/>
            <a:ext cx="279400" cy="2794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2000" dirty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06064" y="3387407"/>
            <a:ext cx="108458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91820" algn="l"/>
              </a:tabLst>
            </a:pPr>
            <a:r>
              <a:rPr sz="2000" i="1" dirty="0">
                <a:latin typeface="Times New Roman"/>
                <a:cs typeface="Times New Roman"/>
              </a:rPr>
              <a:t>TFT	</a:t>
            </a:r>
            <a:r>
              <a:rPr sz="2000" i="1" spc="-5" dirty="0">
                <a:latin typeface="Times New Roman"/>
                <a:cs typeface="Times New Roman"/>
              </a:rPr>
              <a:t>AllD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24092" y="6479540"/>
            <a:ext cx="279400" cy="2794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2000" dirty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01942" y="6482715"/>
            <a:ext cx="279400" cy="2794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2000" dirty="0">
                <a:latin typeface="Times New Roman"/>
                <a:cs typeface="Times New Roman"/>
              </a:rPr>
              <a:t>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067752" y="708659"/>
            <a:ext cx="807624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1">
              <a:lnSpc>
                <a:spcPct val="100000"/>
              </a:lnSpc>
            </a:pPr>
            <a:r>
              <a:rPr lang="fa-IR" spc="-10" dirty="0" smtClean="0">
                <a:cs typeface="B Titr" panose="00000700000000000000" pitchFamily="2" charset="-78"/>
              </a:rPr>
              <a:t>استفاده از راهبرد </a:t>
            </a:r>
            <a:r>
              <a:rPr lang="en-US" spc="-10" dirty="0" smtClean="0">
                <a:cs typeface="B Titr" panose="00000700000000000000" pitchFamily="2" charset="-78"/>
              </a:rPr>
              <a:t>TFT</a:t>
            </a:r>
            <a:r>
              <a:rPr lang="fa-IR" spc="-10" dirty="0" smtClean="0">
                <a:cs typeface="B Titr" panose="00000700000000000000" pitchFamily="2" charset="-78"/>
              </a:rPr>
              <a:t> در مقابل بقیه ی راهبردها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85779" y="1877080"/>
            <a:ext cx="769493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r" rtl="1">
              <a:lnSpc>
                <a:spcPct val="100000"/>
              </a:lnSpc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در تورنمنت </a:t>
            </a:r>
            <a:r>
              <a:rPr sz="2000" dirty="0" smtClean="0">
                <a:latin typeface="Times New Roman"/>
                <a:cs typeface="B Nazanin" panose="00000400000000000000" pitchFamily="2" charset="-78"/>
              </a:rPr>
              <a:t>A</a:t>
            </a:r>
            <a:r>
              <a:rPr sz="2000" spc="-5" dirty="0" smtClean="0">
                <a:latin typeface="Times New Roman"/>
                <a:cs typeface="B Nazanin" panose="00000400000000000000" pitchFamily="2" charset="-78"/>
              </a:rPr>
              <a:t>xel</a:t>
            </a:r>
            <a:r>
              <a:rPr sz="2000" dirty="0" smtClean="0">
                <a:latin typeface="Times New Roman"/>
                <a:cs typeface="B Nazanin" panose="00000400000000000000" pitchFamily="2" charset="-78"/>
              </a:rPr>
              <a:t>rod</a:t>
            </a:r>
            <a:r>
              <a:rPr sz="2000" spc="-114" dirty="0" smtClean="0">
                <a:latin typeface="Times New Roman"/>
                <a:cs typeface="B Nazanin" panose="00000400000000000000" pitchFamily="2" charset="-78"/>
              </a:rPr>
              <a:t>’</a:t>
            </a:r>
            <a:r>
              <a:rPr sz="2000" dirty="0" smtClean="0">
                <a:latin typeface="Times New Roman"/>
                <a:cs typeface="B Nazanin" panose="00000400000000000000" pitchFamily="2" charset="-78"/>
              </a:rPr>
              <a:t>s </a:t>
            </a:r>
            <a:r>
              <a:rPr lang="fa-IR" sz="2000" spc="-5" dirty="0" smtClean="0">
                <a:latin typeface="Times New Roman"/>
                <a:cs typeface="B Nazanin" panose="00000400000000000000" pitchFamily="2" charset="-78"/>
              </a:rPr>
              <a:t>، معمولا </a:t>
            </a:r>
            <a:r>
              <a:rPr sz="2000" spc="-5" dirty="0" smtClean="0">
                <a:latin typeface="Times New Roman"/>
                <a:cs typeface="B Nazanin" panose="00000400000000000000" pitchFamily="2" charset="-78"/>
              </a:rPr>
              <a:t>T</a:t>
            </a:r>
            <a:r>
              <a:rPr sz="2000" dirty="0" smtClean="0">
                <a:latin typeface="Times New Roman"/>
                <a:cs typeface="B Nazanin" panose="00000400000000000000" pitchFamily="2" charset="-78"/>
              </a:rPr>
              <a:t>F</a:t>
            </a:r>
            <a:r>
              <a:rPr sz="2000" spc="-5" dirty="0" smtClean="0">
                <a:latin typeface="Times New Roman"/>
                <a:cs typeface="B Nazanin" panose="00000400000000000000" pitchFamily="2" charset="-78"/>
              </a:rPr>
              <a:t>T</a:t>
            </a:r>
            <a:r>
              <a:rPr sz="2000" spc="-40" dirty="0" smtClean="0"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بهترین جواب را می دهد. </a:t>
            </a:r>
          </a:p>
          <a:p>
            <a:pPr marL="812800" lvl="1" indent="-342900" algn="r" rtl="1"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می تواند با انواع متعددی از بازیگران به تعادل برسد. </a:t>
            </a:r>
          </a:p>
          <a:p>
            <a:pPr marL="812800" lvl="1" indent="-342900" algn="r" rtl="1"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می تواند جلوی سوء استفاده بازیگران بدخواه را بگیرد. 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067752" y="3387407"/>
            <a:ext cx="1072515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93090" algn="l"/>
              </a:tabLst>
            </a:pPr>
            <a:r>
              <a:rPr sz="2000" i="1" dirty="0">
                <a:latin typeface="Times New Roman"/>
                <a:cs typeface="Times New Roman"/>
              </a:rPr>
              <a:t>TFT	</a:t>
            </a:r>
            <a:r>
              <a:rPr sz="2000" i="1" spc="-5" dirty="0">
                <a:latin typeface="Times New Roman"/>
                <a:cs typeface="Times New Roman"/>
              </a:rPr>
              <a:t>AllC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85779" y="6511290"/>
            <a:ext cx="279400" cy="2159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2000" dirty="0">
                <a:latin typeface="Times New Roman"/>
                <a:cs typeface="Times New Roman"/>
              </a:rPr>
              <a:t>...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63629" y="6514465"/>
            <a:ext cx="279400" cy="2159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110"/>
              </a:lnSpc>
            </a:pPr>
            <a:r>
              <a:rPr sz="2000" dirty="0">
                <a:latin typeface="Times New Roman"/>
                <a:cs typeface="Times New Roman"/>
              </a:rPr>
              <a:t>...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1183639" y="3762457"/>
          <a:ext cx="7589386" cy="27146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620"/>
                <a:gridCol w="852487"/>
                <a:gridCol w="869156"/>
                <a:gridCol w="881719"/>
                <a:gridCol w="883580"/>
                <a:gridCol w="835818"/>
                <a:gridCol w="836612"/>
                <a:gridCol w="801687"/>
                <a:gridCol w="815181"/>
                <a:gridCol w="412526"/>
              </a:tblGrid>
              <a:tr h="38655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367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494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0"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7349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558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3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4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875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8937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558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3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4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8937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558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3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4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290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558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36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494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3381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5580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3675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6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4945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70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0975" algn="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4" algn="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6556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1930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54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i="1" dirty="0">
                          <a:solidFill>
                            <a:srgbClr val="FF3A34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002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129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7325" algn="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4600" y="3292226"/>
            <a:ext cx="3048000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r" rtl="1">
              <a:lnSpc>
                <a:spcPts val="2200"/>
              </a:lnSpc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800" dirty="0" smtClean="0">
                <a:latin typeface="Times New Roman"/>
                <a:cs typeface="B Nazanin" panose="00000400000000000000" pitchFamily="2" charset="-78"/>
              </a:rPr>
              <a:t>دو بازیگر </a:t>
            </a:r>
            <a:r>
              <a:rPr lang="en-US" sz="2800" dirty="0" smtClean="0">
                <a:latin typeface="Times New Roman"/>
                <a:cs typeface="B Nazanin" panose="00000400000000000000" pitchFamily="2" charset="-78"/>
              </a:rPr>
              <a:t>TFT</a:t>
            </a:r>
            <a:r>
              <a:rPr lang="fa-IR" sz="2800" dirty="0" smtClean="0">
                <a:latin typeface="Times New Roman"/>
                <a:cs typeface="B Nazanin" panose="00000400000000000000" pitchFamily="2" charset="-78"/>
              </a:rPr>
              <a:t> را در نظر بگیرید</a:t>
            </a:r>
            <a:r>
              <a:rPr lang="fa-IR" sz="2800" dirty="0" smtClean="0">
                <a:latin typeface="Times New Roman"/>
                <a:cs typeface="B Nazanin" panose="00000400000000000000" pitchFamily="2" charset="-78"/>
              </a:rPr>
              <a:t>.</a:t>
            </a:r>
            <a:endParaRPr lang="en-US" sz="2800" dirty="0" smtClean="0">
              <a:latin typeface="Times New Roman"/>
              <a:cs typeface="B Nazanin" panose="00000400000000000000" pitchFamily="2" charset="-78"/>
            </a:endParaRPr>
          </a:p>
          <a:p>
            <a:pPr marL="355600" marR="5080" indent="-342900" algn="r" rtl="1">
              <a:lnSpc>
                <a:spcPts val="2200"/>
              </a:lnSpc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endParaRPr lang="fa-IR" sz="2800" dirty="0" smtClean="0">
              <a:latin typeface="Times New Roman"/>
              <a:cs typeface="B Nazanin" panose="00000400000000000000" pitchFamily="2" charset="-78"/>
            </a:endParaRPr>
          </a:p>
          <a:p>
            <a:pPr marL="355600" marR="5080" indent="-342900" algn="r" rtl="1">
              <a:lnSpc>
                <a:spcPts val="2200"/>
              </a:lnSpc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800" dirty="0" smtClean="0">
                <a:latin typeface="Times New Roman"/>
                <a:cs typeface="B Nazanin" panose="00000400000000000000" pitchFamily="2" charset="-78"/>
              </a:rPr>
              <a:t>یک حرکت تصادفی یا سوءبرداشت می تواند منجر به زنجیره ای از تلافیها شود.</a:t>
            </a:r>
            <a:endParaRPr sz="2800" dirty="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4019" y="6630352"/>
            <a:ext cx="330200" cy="4064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510"/>
              </a:lnSpc>
            </a:pPr>
            <a:r>
              <a:rPr sz="2400" dirty="0">
                <a:latin typeface="Times New Roman"/>
                <a:cs typeface="Times New Roman"/>
              </a:rPr>
              <a:t>. . 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87332" y="6633527"/>
            <a:ext cx="330200" cy="4064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510"/>
              </a:lnSpc>
            </a:pPr>
            <a:r>
              <a:rPr sz="2400" dirty="0">
                <a:latin typeface="Times New Roman"/>
                <a:cs typeface="Times New Roman"/>
              </a:rPr>
              <a:t>. . 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73625" y="4144963"/>
            <a:ext cx="800098" cy="719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46302" y="4200522"/>
            <a:ext cx="1200350" cy="595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012690" y="3844607"/>
            <a:ext cx="61023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Noise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49140" y="5354320"/>
            <a:ext cx="1105535" cy="1161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Retaliation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Retaliation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73275" y="1890713"/>
            <a:ext cx="1524000" cy="9890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49675" y="1890713"/>
            <a:ext cx="1524000" cy="9953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85800" y="554202"/>
            <a:ext cx="89916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0965" rtl="1">
              <a:lnSpc>
                <a:spcPts val="3800"/>
              </a:lnSpc>
            </a:pPr>
            <a:r>
              <a:rPr lang="fa-IR" dirty="0" smtClean="0">
                <a:solidFill>
                  <a:srgbClr val="000053"/>
                </a:solidFill>
                <a:cs typeface="B Titr" panose="00000700000000000000" pitchFamily="2" charset="-78"/>
              </a:rPr>
              <a:t>وجود نویز در سیستم می تواند مانع رسیدن به تعادل شود.</a:t>
            </a:r>
            <a:endParaRPr spc="-5" dirty="0">
              <a:solidFill>
                <a:srgbClr val="000053"/>
              </a:solidFill>
              <a:cs typeface="B Titr" panose="00000700000000000000" pitchFamily="2" charset="-78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767595"/>
              </p:ext>
            </p:extLst>
          </p:nvPr>
        </p:nvGraphicFramePr>
        <p:xfrm>
          <a:off x="1732915" y="3056417"/>
          <a:ext cx="2626765" cy="3571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3638"/>
                <a:gridCol w="571863"/>
                <a:gridCol w="555625"/>
                <a:gridCol w="315639"/>
              </a:tblGrid>
              <a:tr h="1758950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9535" algn="just">
                        <a:lnSpc>
                          <a:spcPts val="241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89535" marR="271145" algn="just">
                        <a:lnSpc>
                          <a:spcPct val="125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 C 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69875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algn="just">
                        <a:lnSpc>
                          <a:spcPts val="2435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80645" marR="24130" algn="just">
                        <a:lnSpc>
                          <a:spcPct val="124600"/>
                        </a:lnSpc>
                        <a:spcBef>
                          <a:spcPts val="10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 C 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2437">
                <a:tc>
                  <a:txBody>
                    <a:bodyPr/>
                    <a:lstStyle/>
                    <a:p>
                      <a:pPr marL="2222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Retaliation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Retaliation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 indent="762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8128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indent="-82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46087">
                <a:tc>
                  <a:txBody>
                    <a:bodyPr/>
                    <a:lstStyle/>
                    <a:p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4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533400"/>
            <a:ext cx="7263963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1">
              <a:lnSpc>
                <a:spcPct val="100000"/>
              </a:lnSpc>
            </a:pPr>
            <a:r>
              <a:rPr lang="fa-IR" spc="-5" dirty="0" smtClean="0">
                <a:cs typeface="B Titr" panose="00000700000000000000" pitchFamily="2" charset="-78"/>
              </a:rPr>
              <a:t>بعضی راهبردهای مناسب برای محیطهای نویزی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47420" y="1470659"/>
            <a:ext cx="8163559" cy="50706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1320" indent="-342900" rtl="1">
              <a:lnSpc>
                <a:spcPct val="100000"/>
              </a:lnSpc>
              <a:buClr>
                <a:srgbClr val="0033CC"/>
              </a:buClr>
              <a:buSzPct val="88888"/>
              <a:buFont typeface="Webdings"/>
              <a:buChar char="•"/>
              <a:tabLst>
                <a:tab pos="401320" algn="l"/>
              </a:tabLst>
            </a:pPr>
            <a:r>
              <a:rPr lang="fa-IR" sz="2000" b="1" spc="-5" dirty="0" smtClean="0">
                <a:cs typeface="B Nazanin" panose="00000400000000000000" pitchFamily="2" charset="-78"/>
              </a:rPr>
              <a:t>قانون: </a:t>
            </a:r>
            <a:r>
              <a:rPr lang="fa-IR" sz="2000" spc="-5" dirty="0" smtClean="0">
                <a:cs typeface="B Nazanin" panose="00000400000000000000" pitchFamily="2" charset="-78"/>
              </a:rPr>
              <a:t>در مواقع بروز مشکلات بیشتر گذشت کنید. </a:t>
            </a:r>
            <a:endParaRPr lang="fa-IR" sz="2000" b="1" spc="-5" dirty="0" smtClean="0">
              <a:cs typeface="B Nazanin" panose="00000400000000000000" pitchFamily="2" charset="-78"/>
            </a:endParaRPr>
          </a:p>
          <a:p>
            <a:pPr marL="45720">
              <a:lnSpc>
                <a:spcPct val="100000"/>
              </a:lnSpc>
              <a:spcBef>
                <a:spcPts val="42"/>
              </a:spcBef>
              <a:buClr>
                <a:srgbClr val="0033CC"/>
              </a:buClr>
              <a:buFont typeface="Webdings"/>
              <a:buChar char="•"/>
            </a:pPr>
            <a:endParaRPr sz="2400" dirty="0">
              <a:cs typeface="B Nazanin" panose="00000400000000000000" pitchFamily="2" charset="-78"/>
            </a:endParaRPr>
          </a:p>
          <a:p>
            <a:pPr marL="401320" indent="-342900">
              <a:lnSpc>
                <a:spcPts val="2105"/>
              </a:lnSpc>
              <a:buClr>
                <a:srgbClr val="0033CC"/>
              </a:buClr>
              <a:buSzPct val="88888"/>
              <a:buFont typeface="Webdings"/>
              <a:buChar char="•"/>
              <a:tabLst>
                <a:tab pos="401320" algn="l"/>
              </a:tabLst>
            </a:pPr>
            <a:r>
              <a:rPr sz="2000" spc="-70" dirty="0">
                <a:cs typeface="B Nazanin" panose="00000400000000000000" pitchFamily="2" charset="-78"/>
              </a:rPr>
              <a:t>T</a:t>
            </a:r>
            <a:r>
              <a:rPr sz="2000" spc="-5" dirty="0">
                <a:cs typeface="B Nazanin" panose="00000400000000000000" pitchFamily="2" charset="-78"/>
              </a:rPr>
              <a:t>it</a:t>
            </a:r>
            <a:r>
              <a:rPr sz="2000" dirty="0">
                <a:cs typeface="B Nazanin" panose="00000400000000000000" pitchFamily="2" charset="-78"/>
              </a:rPr>
              <a:t>-Fo</a:t>
            </a:r>
            <a:r>
              <a:rPr sz="2000" spc="-40" dirty="0">
                <a:cs typeface="B Nazanin" panose="00000400000000000000" pitchFamily="2" charset="-78"/>
              </a:rPr>
              <a:t>r</a:t>
            </a:r>
            <a:r>
              <a:rPr sz="2000" dirty="0">
                <a:cs typeface="B Nazanin" panose="00000400000000000000" pitchFamily="2" charset="-78"/>
              </a:rPr>
              <a:t>-</a:t>
            </a:r>
            <a:r>
              <a:rPr sz="2000" spc="-135" dirty="0">
                <a:cs typeface="B Nazanin" panose="00000400000000000000" pitchFamily="2" charset="-78"/>
              </a:rPr>
              <a:t>T</a:t>
            </a:r>
            <a:r>
              <a:rPr sz="2000" dirty="0">
                <a:cs typeface="B Nazanin" panose="00000400000000000000" pitchFamily="2" charset="-78"/>
              </a:rPr>
              <a:t>wo-</a:t>
            </a:r>
            <a:r>
              <a:rPr sz="2000" spc="-135" dirty="0">
                <a:cs typeface="B Nazanin" panose="00000400000000000000" pitchFamily="2" charset="-78"/>
              </a:rPr>
              <a:t>T</a:t>
            </a:r>
            <a:r>
              <a:rPr sz="2000" spc="-5" dirty="0">
                <a:cs typeface="B Nazanin" panose="00000400000000000000" pitchFamily="2" charset="-78"/>
              </a:rPr>
              <a:t>at</a:t>
            </a:r>
            <a:r>
              <a:rPr sz="2000" dirty="0">
                <a:cs typeface="B Nazanin" panose="00000400000000000000" pitchFamily="2" charset="-78"/>
              </a:rPr>
              <a:t>s </a:t>
            </a:r>
            <a:r>
              <a:rPr sz="2000" spc="-5" dirty="0">
                <a:cs typeface="B Nazanin" panose="00000400000000000000" pitchFamily="2" charset="-78"/>
              </a:rPr>
              <a:t>(T</a:t>
            </a:r>
            <a:r>
              <a:rPr sz="2000" dirty="0">
                <a:cs typeface="B Nazanin" panose="00000400000000000000" pitchFamily="2" charset="-78"/>
              </a:rPr>
              <a:t>F</a:t>
            </a:r>
            <a:r>
              <a:rPr sz="2000" spc="-5" dirty="0">
                <a:cs typeface="B Nazanin" panose="00000400000000000000" pitchFamily="2" charset="-78"/>
              </a:rPr>
              <a:t>TT</a:t>
            </a:r>
            <a:r>
              <a:rPr sz="2000" dirty="0">
                <a:cs typeface="B Nazanin" panose="00000400000000000000" pitchFamily="2" charset="-78"/>
              </a:rPr>
              <a:t>)</a:t>
            </a:r>
          </a:p>
          <a:p>
            <a:pPr marL="515620" rtl="1">
              <a:lnSpc>
                <a:spcPts val="2525"/>
              </a:lnSpc>
              <a:tabLst>
                <a:tab pos="800735" algn="l"/>
              </a:tabLst>
            </a:pPr>
            <a:r>
              <a:rPr sz="2400" spc="5" dirty="0" smtClean="0">
                <a:solidFill>
                  <a:srgbClr val="0033CC"/>
                </a:solidFill>
                <a:cs typeface="B Nazanin" panose="00000400000000000000" pitchFamily="2" charset="-78"/>
              </a:rPr>
              <a:t>»</a:t>
            </a:r>
            <a:r>
              <a:rPr sz="2400" spc="5" dirty="0">
                <a:solidFill>
                  <a:srgbClr val="0033CC"/>
                </a:solidFill>
                <a:cs typeface="B Nazanin" panose="00000400000000000000" pitchFamily="2" charset="-78"/>
              </a:rPr>
              <a:t>	</a:t>
            </a:r>
            <a:r>
              <a:rPr lang="fa-IR" sz="2400" spc="5" dirty="0" smtClean="0">
                <a:cs typeface="B Nazanin" panose="00000400000000000000" pitchFamily="2" charset="-78"/>
              </a:rPr>
              <a:t>اگر بازیگر دیگر دوبار خیانت کرد، شما تلافی کنید. </a:t>
            </a:r>
          </a:p>
          <a:p>
            <a:pPr marL="1201420" marR="73025" lvl="1" indent="-228600" rtl="1">
              <a:lnSpc>
                <a:spcPts val="1870"/>
              </a:lnSpc>
              <a:spcBef>
                <a:spcPts val="475"/>
              </a:spcBef>
              <a:buClr>
                <a:srgbClr val="0033CC"/>
              </a:buClr>
              <a:buFont typeface="Times New Roman"/>
              <a:buChar char="•"/>
              <a:tabLst>
                <a:tab pos="1201420" algn="l"/>
              </a:tabLst>
            </a:pPr>
            <a:r>
              <a:rPr lang="fa-IR" sz="2000" spc="-5" dirty="0" smtClean="0">
                <a:latin typeface="Times New Roman"/>
                <a:cs typeface="B Nazanin" panose="00000400000000000000" pitchFamily="2" charset="-78"/>
              </a:rPr>
              <a:t>این راهبرد مشکل خیانتهای تکی را حل می کند، اما امکان سوء استفاده ی طرف مقابل وجود دارد. </a:t>
            </a:r>
          </a:p>
          <a:p>
            <a:pPr marL="401320" indent="-342900">
              <a:lnSpc>
                <a:spcPts val="2055"/>
              </a:lnSpc>
              <a:spcBef>
                <a:spcPts val="240"/>
              </a:spcBef>
              <a:buClr>
                <a:srgbClr val="0033CC"/>
              </a:buClr>
              <a:buSzPct val="88888"/>
              <a:buFont typeface="Webdings"/>
              <a:buChar char="•"/>
              <a:tabLst>
                <a:tab pos="401320" algn="l"/>
              </a:tabLst>
            </a:pPr>
            <a:r>
              <a:rPr sz="2000" dirty="0" smtClean="0">
                <a:cs typeface="B Nazanin" panose="00000400000000000000" pitchFamily="2" charset="-78"/>
              </a:rPr>
              <a:t>G</a:t>
            </a:r>
            <a:r>
              <a:rPr sz="2000" spc="-5" dirty="0" smtClean="0">
                <a:cs typeface="B Nazanin" panose="00000400000000000000" pitchFamily="2" charset="-78"/>
              </a:rPr>
              <a:t>ene</a:t>
            </a:r>
            <a:r>
              <a:rPr sz="2000" dirty="0" smtClean="0">
                <a:cs typeface="B Nazanin" panose="00000400000000000000" pitchFamily="2" charset="-78"/>
              </a:rPr>
              <a:t>rous</a:t>
            </a:r>
            <a:r>
              <a:rPr sz="2000" spc="-35" dirty="0" smtClean="0">
                <a:cs typeface="B Nazanin" panose="00000400000000000000" pitchFamily="2" charset="-78"/>
              </a:rPr>
              <a:t> </a:t>
            </a:r>
            <a:r>
              <a:rPr sz="2000" spc="-70" dirty="0">
                <a:cs typeface="B Nazanin" panose="00000400000000000000" pitchFamily="2" charset="-78"/>
              </a:rPr>
              <a:t>T</a:t>
            </a:r>
            <a:r>
              <a:rPr sz="2000" spc="-5" dirty="0">
                <a:cs typeface="B Nazanin" panose="00000400000000000000" pitchFamily="2" charset="-78"/>
              </a:rPr>
              <a:t>it</a:t>
            </a:r>
            <a:r>
              <a:rPr sz="2000" dirty="0">
                <a:cs typeface="B Nazanin" panose="00000400000000000000" pitchFamily="2" charset="-78"/>
              </a:rPr>
              <a:t>-Fo</a:t>
            </a:r>
            <a:r>
              <a:rPr sz="2000" spc="-40" dirty="0">
                <a:cs typeface="B Nazanin" panose="00000400000000000000" pitchFamily="2" charset="-78"/>
              </a:rPr>
              <a:t>r</a:t>
            </a:r>
            <a:r>
              <a:rPr sz="2000" dirty="0">
                <a:cs typeface="B Nazanin" panose="00000400000000000000" pitchFamily="2" charset="-78"/>
              </a:rPr>
              <a:t>-</a:t>
            </a:r>
            <a:r>
              <a:rPr sz="2000" spc="-135" dirty="0">
                <a:cs typeface="B Nazanin" panose="00000400000000000000" pitchFamily="2" charset="-78"/>
              </a:rPr>
              <a:t>T</a:t>
            </a:r>
            <a:r>
              <a:rPr sz="2000" spc="-5" dirty="0">
                <a:cs typeface="B Nazanin" panose="00000400000000000000" pitchFamily="2" charset="-78"/>
              </a:rPr>
              <a:t>at</a:t>
            </a:r>
            <a:r>
              <a:rPr sz="2000" dirty="0">
                <a:cs typeface="B Nazanin" panose="00000400000000000000" pitchFamily="2" charset="-78"/>
              </a:rPr>
              <a:t> (G</a:t>
            </a:r>
            <a:r>
              <a:rPr sz="2000" spc="-5" dirty="0">
                <a:cs typeface="B Nazanin" panose="00000400000000000000" pitchFamily="2" charset="-78"/>
              </a:rPr>
              <a:t>T</a:t>
            </a:r>
            <a:r>
              <a:rPr sz="2000" dirty="0">
                <a:cs typeface="B Nazanin" panose="00000400000000000000" pitchFamily="2" charset="-78"/>
              </a:rPr>
              <a:t>F</a:t>
            </a:r>
            <a:r>
              <a:rPr sz="2000" spc="-5" dirty="0">
                <a:cs typeface="B Nazanin" panose="00000400000000000000" pitchFamily="2" charset="-78"/>
              </a:rPr>
              <a:t>T</a:t>
            </a:r>
            <a:r>
              <a:rPr sz="2000" dirty="0">
                <a:cs typeface="B Nazanin" panose="00000400000000000000" pitchFamily="2" charset="-78"/>
              </a:rPr>
              <a:t>)</a:t>
            </a:r>
          </a:p>
          <a:p>
            <a:pPr marL="515620" rtl="1">
              <a:lnSpc>
                <a:spcPts val="2385"/>
              </a:lnSpc>
              <a:tabLst>
                <a:tab pos="800735" algn="l"/>
              </a:tabLst>
            </a:pPr>
            <a:r>
              <a:rPr sz="2400" spc="5" dirty="0" smtClean="0">
                <a:solidFill>
                  <a:srgbClr val="0033CC"/>
                </a:solidFill>
                <a:cs typeface="B Nazanin" panose="00000400000000000000" pitchFamily="2" charset="-78"/>
              </a:rPr>
              <a:t>»</a:t>
            </a:r>
            <a:r>
              <a:rPr lang="fa-IR" sz="2400" spc="5" dirty="0" smtClean="0">
                <a:solidFill>
                  <a:srgbClr val="0033CC"/>
                </a:solidFill>
                <a:cs typeface="B Nazanin" panose="00000400000000000000" pitchFamily="2" charset="-78"/>
              </a:rPr>
              <a:t> </a:t>
            </a:r>
            <a:r>
              <a:rPr lang="fa-IR" sz="2400" spc="5" dirty="0" smtClean="0">
                <a:cs typeface="B Nazanin" panose="00000400000000000000" pitchFamily="2" charset="-78"/>
              </a:rPr>
              <a:t>به صورت تصادفی گذ</a:t>
            </a:r>
            <a:r>
              <a:rPr lang="fa-IR" sz="2400" spc="5" dirty="0">
                <a:cs typeface="B Nazanin" panose="00000400000000000000" pitchFamily="2" charset="-78"/>
              </a:rPr>
              <a:t>ش</a:t>
            </a:r>
            <a:r>
              <a:rPr lang="fa-IR" sz="2400" spc="5" dirty="0" smtClean="0">
                <a:cs typeface="B Nazanin" panose="00000400000000000000" pitchFamily="2" charset="-78"/>
              </a:rPr>
              <a:t>ت کنید.</a:t>
            </a:r>
          </a:p>
          <a:p>
            <a:pPr marL="515620" rtl="1">
              <a:lnSpc>
                <a:spcPts val="2490"/>
              </a:lnSpc>
              <a:tabLst>
                <a:tab pos="800735" algn="l"/>
              </a:tabLst>
            </a:pPr>
            <a:r>
              <a:rPr sz="2400" spc="5" dirty="0" smtClean="0">
                <a:solidFill>
                  <a:srgbClr val="0033CC"/>
                </a:solidFill>
                <a:cs typeface="B Nazanin" panose="00000400000000000000" pitchFamily="2" charset="-78"/>
              </a:rPr>
              <a:t>»</a:t>
            </a:r>
            <a:r>
              <a:rPr sz="2400" spc="5" dirty="0">
                <a:solidFill>
                  <a:srgbClr val="0033CC"/>
                </a:solidFill>
                <a:cs typeface="B Nazanin" panose="00000400000000000000" pitchFamily="2" charset="-78"/>
              </a:rPr>
              <a:t>	</a:t>
            </a:r>
            <a:r>
              <a:rPr lang="fa-IR" sz="2400" spc="5" dirty="0" smtClean="0">
                <a:cs typeface="B Nazanin" panose="00000400000000000000" pitchFamily="2" charset="-78"/>
              </a:rPr>
              <a:t>از لحاظ امکان سوء استفاده از </a:t>
            </a:r>
            <a:r>
              <a:rPr lang="en-US" sz="2400" spc="5" dirty="0" smtClean="0">
                <a:cs typeface="B Nazanin" panose="00000400000000000000" pitchFamily="2" charset="-78"/>
              </a:rPr>
              <a:t>TFTT</a:t>
            </a:r>
            <a:r>
              <a:rPr lang="fa-IR" sz="2400" spc="5" dirty="0" smtClean="0">
                <a:cs typeface="B Nazanin" panose="00000400000000000000" pitchFamily="2" charset="-78"/>
              </a:rPr>
              <a:t> بهتر است و از لحاظ حفظ همکاری بدتر است. </a:t>
            </a:r>
          </a:p>
          <a:p>
            <a:pPr marL="401320" indent="-342900">
              <a:lnSpc>
                <a:spcPts val="2105"/>
              </a:lnSpc>
              <a:spcBef>
                <a:spcPts val="170"/>
              </a:spcBef>
              <a:buClr>
                <a:srgbClr val="0033CC"/>
              </a:buClr>
              <a:buSzPct val="88888"/>
              <a:buFont typeface="Webdings"/>
              <a:buChar char="•"/>
              <a:tabLst>
                <a:tab pos="401320" algn="l"/>
              </a:tabLst>
            </a:pPr>
            <a:r>
              <a:rPr sz="2000" dirty="0" smtClean="0">
                <a:cs typeface="B Nazanin" panose="00000400000000000000" pitchFamily="2" charset="-78"/>
              </a:rPr>
              <a:t>P</a:t>
            </a:r>
            <a:r>
              <a:rPr sz="2000" spc="-5" dirty="0" smtClean="0">
                <a:cs typeface="B Nazanin" panose="00000400000000000000" pitchFamily="2" charset="-78"/>
              </a:rPr>
              <a:t>avlov</a:t>
            </a:r>
            <a:r>
              <a:rPr lang="fa-IR" sz="2000" spc="-5" dirty="0" smtClean="0">
                <a:cs typeface="B Nazanin" panose="00000400000000000000" pitchFamily="2" charset="-78"/>
              </a:rPr>
              <a:t> (پاولوف) </a:t>
            </a:r>
            <a:endParaRPr sz="2000" spc="-5" dirty="0">
              <a:cs typeface="B Nazanin" panose="00000400000000000000" pitchFamily="2" charset="-78"/>
            </a:endParaRPr>
          </a:p>
          <a:p>
            <a:pPr marL="515620" rtl="1">
              <a:lnSpc>
                <a:spcPts val="2525"/>
              </a:lnSpc>
              <a:tabLst>
                <a:tab pos="800735" algn="l"/>
              </a:tabLst>
            </a:pPr>
            <a:r>
              <a:rPr sz="2400" spc="5" dirty="0">
                <a:solidFill>
                  <a:srgbClr val="0033CC"/>
                </a:solidFill>
                <a:cs typeface="B Nazanin" panose="00000400000000000000" pitchFamily="2" charset="-78"/>
              </a:rPr>
              <a:t>»	</a:t>
            </a:r>
            <a:r>
              <a:rPr lang="fa-IR" sz="2400" spc="-80" dirty="0" smtClean="0">
                <a:cs typeface="B Nazanin" panose="00000400000000000000" pitchFamily="2" charset="-78"/>
              </a:rPr>
              <a:t>اگر بردید ادامه دهید، اگر باختید روش را عوض کنید. </a:t>
            </a:r>
            <a:endParaRPr sz="2400" dirty="0">
              <a:cs typeface="B Nazanin" panose="00000400000000000000" pitchFamily="2" charset="-78"/>
            </a:endParaRPr>
          </a:p>
          <a:p>
            <a:pPr marL="1201420" lvl="1" indent="-228600" rtl="1">
              <a:lnSpc>
                <a:spcPct val="100000"/>
              </a:lnSpc>
              <a:spcBef>
                <a:spcPts val="70"/>
              </a:spcBef>
              <a:buClr>
                <a:srgbClr val="0033CC"/>
              </a:buClr>
              <a:buFont typeface="Times New Roman"/>
              <a:buChar char="•"/>
              <a:tabLst>
                <a:tab pos="1201420" algn="l"/>
              </a:tabLst>
            </a:pPr>
            <a:r>
              <a:rPr lang="fa-IR" sz="2000" spc="-5" dirty="0" smtClean="0">
                <a:latin typeface="Times New Roman"/>
                <a:cs typeface="B Nazanin" panose="00000400000000000000" pitchFamily="2" charset="-78"/>
              </a:rPr>
              <a:t>اگر دفعه ی قبل 3 یا 5 امتیاز به دست اوردید، حرکت دفعه ی قبل را تکرار کنید. </a:t>
            </a:r>
          </a:p>
          <a:p>
            <a:pPr marL="1201420" lvl="1" indent="-228600" rtl="1">
              <a:lnSpc>
                <a:spcPct val="100000"/>
              </a:lnSpc>
              <a:spcBef>
                <a:spcPts val="70"/>
              </a:spcBef>
              <a:buClr>
                <a:srgbClr val="0033CC"/>
              </a:buClr>
              <a:buFont typeface="Times New Roman"/>
              <a:buChar char="•"/>
              <a:tabLst>
                <a:tab pos="1201420" algn="l"/>
              </a:tabLst>
            </a:pPr>
            <a:r>
              <a:rPr lang="fa-IR" sz="2000" spc="-5" dirty="0" smtClean="0">
                <a:latin typeface="Times New Roman"/>
                <a:cs typeface="B Nazanin" panose="00000400000000000000" pitchFamily="2" charset="-78"/>
              </a:rPr>
              <a:t>اگر دفعه ی قبل 0 یا 1 امتیاز به دست آوردید، حرکت قبلی را معکوس کنید. </a:t>
            </a:r>
          </a:p>
          <a:p>
            <a:pPr marL="515620" rtl="1">
              <a:spcBef>
                <a:spcPts val="70"/>
              </a:spcBef>
              <a:buClr>
                <a:srgbClr val="0033CC"/>
              </a:buClr>
              <a:tabLst>
                <a:tab pos="1201420" algn="l"/>
              </a:tabLst>
            </a:pPr>
            <a:r>
              <a:rPr lang="en-US" sz="2400" spc="5" dirty="0" smtClean="0">
                <a:solidFill>
                  <a:srgbClr val="0033CC"/>
                </a:solidFill>
                <a:cs typeface="B Nazanin" panose="00000400000000000000" pitchFamily="2" charset="-78"/>
              </a:rPr>
              <a:t>»</a:t>
            </a:r>
            <a:r>
              <a:rPr lang="fa-IR" sz="2400" spc="5" dirty="0" smtClean="0">
                <a:solidFill>
                  <a:srgbClr val="0033CC"/>
                </a:solidFill>
                <a:cs typeface="B Nazanin" panose="00000400000000000000" pitchFamily="2" charset="-78"/>
              </a:rPr>
              <a:t> </a:t>
            </a:r>
            <a:r>
              <a:rPr lang="fa-IR" sz="2400" spc="5" dirty="0" smtClean="0">
                <a:cs typeface="B Nazanin" panose="00000400000000000000" pitchFamily="2" charset="-78"/>
              </a:rPr>
              <a:t>لذا اگر بازیگر دیگر به صورت دایم خیانت کند، پاولوف به صورت متناوب </a:t>
            </a:r>
            <a:r>
              <a:rPr lang="en-US" sz="2400" spc="5" dirty="0" smtClean="0">
                <a:cs typeface="B Nazanin" panose="00000400000000000000" pitchFamily="2" charset="-78"/>
              </a:rPr>
              <a:t>D</a:t>
            </a:r>
            <a:r>
              <a:rPr lang="fa-IR" sz="2400" spc="5" dirty="0" smtClean="0">
                <a:cs typeface="B Nazanin" panose="00000400000000000000" pitchFamily="2" charset="-78"/>
              </a:rPr>
              <a:t> و</a:t>
            </a:r>
            <a:r>
              <a:rPr lang="en-US" sz="2400" spc="5" dirty="0" smtClean="0">
                <a:cs typeface="B Nazanin" panose="00000400000000000000" pitchFamily="2" charset="-78"/>
              </a:rPr>
              <a:t> </a:t>
            </a:r>
            <a:r>
              <a:rPr lang="fa-IR" sz="2400" spc="5" dirty="0" smtClean="0">
                <a:cs typeface="B Nazanin" panose="00000400000000000000" pitchFamily="2" charset="-78"/>
              </a:rPr>
              <a:t> </a:t>
            </a:r>
            <a:r>
              <a:rPr lang="en-US" sz="2400" spc="5" dirty="0" smtClean="0">
                <a:cs typeface="B Nazanin" panose="00000400000000000000" pitchFamily="2" charset="-78"/>
              </a:rPr>
              <a:t>C</a:t>
            </a:r>
            <a:r>
              <a:rPr lang="fa-IR" sz="2400" spc="5" dirty="0" smtClean="0">
                <a:cs typeface="B Nazanin" panose="00000400000000000000" pitchFamily="2" charset="-78"/>
              </a:rPr>
              <a:t> را انتخاب می کند. </a:t>
            </a:r>
            <a:endParaRPr lang="fa-IR" sz="2400" spc="-5" dirty="0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0" y="7354221"/>
            <a:ext cx="1280160" cy="163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Nau</a:t>
            </a:r>
            <a:r>
              <a:rPr sz="1000" spc="-5" dirty="0">
                <a:latin typeface="Arial"/>
                <a:cs typeface="Arial"/>
              </a:rPr>
              <a:t>: G</a:t>
            </a:r>
            <a:r>
              <a:rPr sz="1000" dirty="0">
                <a:latin typeface="Arial"/>
                <a:cs typeface="Arial"/>
              </a:rPr>
              <a:t>ame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</a:t>
            </a:r>
            <a:r>
              <a:rPr sz="1000" dirty="0">
                <a:latin typeface="Arial"/>
                <a:cs typeface="Arial"/>
              </a:rPr>
              <a:t>heory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53862" y="4060880"/>
            <a:ext cx="601661" cy="669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781800" y="279295"/>
            <a:ext cx="3747453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40255" algn="r" rtl="1">
              <a:lnSpc>
                <a:spcPct val="100000"/>
              </a:lnSpc>
            </a:pPr>
            <a:r>
              <a:rPr lang="fa-IR" dirty="0" smtClean="0">
                <a:cs typeface="B Titr" panose="00000700000000000000" pitchFamily="2" charset="-78"/>
              </a:rPr>
              <a:t>تغییر رفتار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3000" y="3002613"/>
            <a:ext cx="4861560" cy="2790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4610" indent="-342900" algn="r" rtl="1">
              <a:lnSpc>
                <a:spcPct val="100000"/>
              </a:lnSpc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تغییر رفتار طرف مقابل دو دلیل دارد. یا دلیل آن نویز است یا این که طرف مقابل تغییر راهبرد داده است. </a:t>
            </a:r>
            <a:endParaRPr lang="en-US" sz="2400" dirty="0" smtClean="0">
              <a:latin typeface="Times New Roman"/>
              <a:cs typeface="B Nazanin" panose="00000400000000000000" pitchFamily="2" charset="-78"/>
            </a:endParaRPr>
          </a:p>
          <a:p>
            <a:pPr marL="355600" indent="-342900" algn="r" rtl="1">
              <a:lnSpc>
                <a:spcPct val="100000"/>
              </a:lnSpc>
              <a:spcBef>
                <a:spcPts val="800"/>
              </a:spcBef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در مثال روبرو، وقوع نویز باعث می شود بازیگر دوم به طور دایم تغییر رفتار دهد.</a:t>
            </a:r>
          </a:p>
          <a:p>
            <a:pPr marL="355600" indent="-342900" algn="r" rtl="1">
              <a:lnSpc>
                <a:spcPct val="100000"/>
              </a:lnSpc>
              <a:spcBef>
                <a:spcPts val="800"/>
              </a:spcBef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چگونه بین نویز و تغییر دایمی رفتار تفاوت قایل شویم؟</a:t>
            </a:r>
            <a:endParaRPr sz="2400" dirty="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84000" y="2484493"/>
            <a:ext cx="1295400" cy="846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55600" y="2484493"/>
            <a:ext cx="1295400" cy="8461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204290" y="5708172"/>
            <a:ext cx="958850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500"/>
              </a:lnSpc>
            </a:pP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spc="-5" dirty="0">
                <a:latin typeface="Times New Roman"/>
                <a:cs typeface="Times New Roman"/>
              </a:rPr>
              <a:t>e m</a:t>
            </a:r>
            <a:r>
              <a:rPr sz="1800" dirty="0">
                <a:latin typeface="Times New Roman"/>
                <a:cs typeface="Times New Roman"/>
              </a:rPr>
              <a:t>oves </a:t>
            </a:r>
            <a:r>
              <a:rPr sz="1800" spc="-5" dirty="0">
                <a:latin typeface="Times New Roman"/>
                <a:cs typeface="Times New Roman"/>
              </a:rPr>
              <a:t>are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not </a:t>
            </a:r>
            <a:r>
              <a:rPr sz="1800" spc="-5" dirty="0">
                <a:latin typeface="Times New Roman"/>
                <a:cs typeface="Times New Roman"/>
              </a:rPr>
              <a:t>noi</a:t>
            </a:r>
            <a:r>
              <a:rPr sz="1800" dirty="0">
                <a:latin typeface="Times New Roman"/>
                <a:cs typeface="Times New Roman"/>
              </a:rPr>
              <a:t>s</a:t>
            </a:r>
            <a:r>
              <a:rPr sz="1800" spc="-5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31844" y="4754620"/>
            <a:ext cx="446090" cy="248444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09493" y="4159310"/>
            <a:ext cx="492920" cy="5873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650127" y="3443025"/>
            <a:ext cx="958215" cy="3893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61365" algn="l"/>
              </a:tabLst>
            </a:pPr>
            <a:r>
              <a:rPr sz="2000" dirty="0">
                <a:latin typeface="Times New Roman"/>
                <a:cs typeface="Times New Roman"/>
              </a:rPr>
              <a:t>C	C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  <a:tabLst>
                <a:tab pos="761365" algn="l"/>
              </a:tabLst>
            </a:pPr>
            <a:r>
              <a:rPr sz="2000" dirty="0">
                <a:latin typeface="Times New Roman"/>
                <a:cs typeface="Times New Roman"/>
              </a:rPr>
              <a:t>C	C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761365" algn="l"/>
              </a:tabLst>
            </a:pPr>
            <a:r>
              <a:rPr sz="2000" dirty="0">
                <a:latin typeface="Times New Roman"/>
                <a:cs typeface="Times New Roman"/>
              </a:rPr>
              <a:t>C 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3000" baseline="-16666" dirty="0">
                <a:solidFill>
                  <a:srgbClr val="FF0000"/>
                </a:solidFill>
                <a:latin typeface="Times New Roman"/>
                <a:cs typeface="Times New Roman"/>
              </a:rPr>
              <a:t>D	</a:t>
            </a:r>
            <a:r>
              <a:rPr sz="2000" dirty="0">
                <a:latin typeface="Times New Roman"/>
                <a:cs typeface="Times New Roman"/>
              </a:rPr>
              <a:t>C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  <a:tabLst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C	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  <a:tabLst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C	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  <a:tabLst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C	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  <a:spcBef>
                <a:spcPts val="1110"/>
              </a:spcBef>
              <a:tabLst>
                <a:tab pos="761365" algn="l"/>
              </a:tabLst>
            </a:pPr>
            <a:r>
              <a:rPr sz="2000" spc="-5" dirty="0">
                <a:latin typeface="Times New Roman"/>
                <a:cs typeface="Times New Roman"/>
              </a:rPr>
              <a:t>:	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  <a:spcBef>
                <a:spcPts val="1125"/>
              </a:spcBef>
              <a:tabLst>
                <a:tab pos="761365" algn="l"/>
              </a:tabLst>
            </a:pPr>
            <a:r>
              <a:rPr sz="2000" spc="-5" dirty="0">
                <a:latin typeface="Times New Roman"/>
                <a:cs typeface="Times New Roman"/>
              </a:rPr>
              <a:t>:	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endParaRPr sz="2000">
              <a:latin typeface="Times New Roman"/>
              <a:cs typeface="Times New Roman"/>
            </a:endParaRPr>
          </a:p>
          <a:p>
            <a:pPr marL="44450">
              <a:lnSpc>
                <a:spcPct val="100000"/>
              </a:lnSpc>
              <a:spcBef>
                <a:spcPts val="1125"/>
              </a:spcBef>
              <a:tabLst>
                <a:tab pos="818515" algn="l"/>
              </a:tabLst>
            </a:pPr>
            <a:r>
              <a:rPr sz="2000" spc="-5" dirty="0">
                <a:latin typeface="Times New Roman"/>
                <a:cs typeface="Times New Roman"/>
              </a:rPr>
              <a:t>:	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95374" y="1865368"/>
            <a:ext cx="787400" cy="254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33454" y="2227318"/>
            <a:ext cx="558800" cy="177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71503" y="525517"/>
            <a:ext cx="1790701" cy="1244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471503" y="589018"/>
            <a:ext cx="1624149" cy="123303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r" rtl="1">
              <a:lnSpc>
                <a:spcPts val="1900"/>
              </a:lnSpc>
              <a:spcBef>
                <a:spcPts val="50"/>
              </a:spcBef>
            </a:pP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من از </a:t>
            </a:r>
            <a:r>
              <a:rPr lang="en-US" sz="1600" dirty="0" smtClean="0">
                <a:latin typeface="Times New Roman"/>
                <a:cs typeface="B Nazanin" panose="00000400000000000000" pitchFamily="2" charset="-78"/>
              </a:rPr>
              <a:t>Grim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 استفاده می کنم. اگر حتی یکبار خیانت کنی،  هیچوقت تو را نمی بخشم.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0080" rtl="1">
              <a:lnSpc>
                <a:spcPct val="100000"/>
              </a:lnSpc>
            </a:pPr>
            <a:r>
              <a:rPr lang="fa-IR" dirty="0" smtClean="0">
                <a:cs typeface="B Titr" panose="00000700000000000000" pitchFamily="2" charset="-78"/>
              </a:rPr>
              <a:t>تشخیص تغییر رفتار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24600" y="1752600"/>
            <a:ext cx="1306512" cy="854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48600" y="1752600"/>
            <a:ext cx="1295400" cy="846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68802" y="4140201"/>
            <a:ext cx="2098675" cy="1216025"/>
          </a:xfrm>
          <a:custGeom>
            <a:avLst/>
            <a:gdLst/>
            <a:ahLst/>
            <a:cxnLst/>
            <a:rect l="l" t="t" r="r" b="b"/>
            <a:pathLst>
              <a:path w="2098675" h="1216025">
                <a:moveTo>
                  <a:pt x="0" y="0"/>
                </a:moveTo>
                <a:lnTo>
                  <a:pt x="2098671" y="0"/>
                </a:lnTo>
                <a:lnTo>
                  <a:pt x="2098671" y="1216020"/>
                </a:lnTo>
                <a:lnTo>
                  <a:pt x="0" y="121602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cs typeface="B Nazanin" panose="00000400000000000000" pitchFamily="2" charset="-78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7540" y="4185097"/>
            <a:ext cx="184785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 rtl="1">
              <a:lnSpc>
                <a:spcPct val="100299"/>
              </a:lnSpc>
            </a:pPr>
            <a:r>
              <a:rPr lang="fa-IR" sz="1800" spc="-5" dirty="0" smtClean="0">
                <a:latin typeface="Times New Roman"/>
                <a:cs typeface="B Nazanin" panose="00000400000000000000" pitchFamily="2" charset="-78"/>
              </a:rPr>
              <a:t>ممکن است عدم همکاری طرف مقابل ناشی از نویز باشد، بهتر است صبر کنم.</a:t>
            </a:r>
            <a:endParaRPr sz="1800" dirty="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18273" y="2657471"/>
            <a:ext cx="398470" cy="139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cs typeface="B Nazanin" panose="00000400000000000000" pitchFamily="2" charset="-78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33727" y="2621280"/>
            <a:ext cx="262255" cy="4126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3020" algn="just">
              <a:lnSpc>
                <a:spcPct val="125000"/>
              </a:lnSpc>
            </a:pPr>
            <a:r>
              <a:rPr sz="2400" dirty="0">
                <a:latin typeface="Times New Roman"/>
                <a:cs typeface="Times New Roman"/>
              </a:rPr>
              <a:t>C C C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D D D D D</a:t>
            </a:r>
            <a:endParaRPr sz="240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  <a:spcBef>
                <a:spcPts val="720"/>
              </a:spcBef>
            </a:pPr>
            <a:r>
              <a:rPr sz="2400" spc="-5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89165" y="2621280"/>
            <a:ext cx="254635" cy="4126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0" algn="just">
              <a:lnSpc>
                <a:spcPct val="125000"/>
              </a:lnSpc>
            </a:pPr>
            <a:r>
              <a:rPr sz="2400" dirty="0">
                <a:latin typeface="Times New Roman"/>
                <a:cs typeface="Times New Roman"/>
              </a:rPr>
              <a:t>C C C C C C </a:t>
            </a:r>
            <a:r>
              <a:rPr sz="2400" i="1" dirty="0">
                <a:solidFill>
                  <a:srgbClr val="FF0000"/>
                </a:solidFill>
                <a:latin typeface="Times New Roman"/>
                <a:cs typeface="Times New Roman"/>
              </a:rPr>
              <a:t>D D</a:t>
            </a:r>
            <a:endParaRPr sz="2400">
              <a:latin typeface="Times New Roman"/>
              <a:cs typeface="Times New Roman"/>
            </a:endParaRPr>
          </a:p>
          <a:p>
            <a:pPr marL="107950">
              <a:lnSpc>
                <a:spcPct val="100000"/>
              </a:lnSpc>
              <a:spcBef>
                <a:spcPts val="720"/>
              </a:spcBef>
            </a:pPr>
            <a:r>
              <a:rPr sz="2400" spc="-5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83353" y="4167192"/>
            <a:ext cx="398460" cy="12588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cs typeface="B Nazanin" panose="00000400000000000000" pitchFamily="2" charset="-78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94202" y="5588003"/>
            <a:ext cx="2060575" cy="863057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78105" marR="361950">
              <a:lnSpc>
                <a:spcPct val="100299"/>
              </a:lnSpc>
              <a:spcBef>
                <a:spcPts val="250"/>
              </a:spcBef>
            </a:pPr>
            <a:r>
              <a:rPr lang="fa-IR" sz="1800" dirty="0" smtClean="0">
                <a:latin typeface="Times New Roman"/>
                <a:cs typeface="B Nazanin" panose="00000400000000000000" pitchFamily="2" charset="-78"/>
              </a:rPr>
              <a:t>طرف مقابل واقعا تغییر کرده است. بهتر است من هم تغییر کنم.</a:t>
            </a:r>
            <a:endParaRPr sz="1800" dirty="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83353" y="5538792"/>
            <a:ext cx="398460" cy="12588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cs typeface="B Nazanin" panose="00000400000000000000" pitchFamily="2" charset="-78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6287" y="1568450"/>
            <a:ext cx="3408045" cy="1025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fa-IR" sz="2000" b="1" i="1" spc="-5" dirty="0" smtClean="0">
                <a:latin typeface="Times New Roman"/>
                <a:cs typeface="B Nazanin" panose="00000400000000000000" pitchFamily="2" charset="-78"/>
              </a:rPr>
              <a:t>تحمل موقتی:</a:t>
            </a:r>
            <a:endParaRPr sz="2000" dirty="0">
              <a:latin typeface="Times New Roman"/>
              <a:cs typeface="B Nazanin" panose="00000400000000000000" pitchFamily="2" charset="-78"/>
            </a:endParaRPr>
          </a:p>
          <a:p>
            <a:pPr marL="355600" marR="5080" indent="-342900" algn="r" rtl="1">
              <a:lnSpc>
                <a:spcPct val="100000"/>
              </a:lnSpc>
              <a:spcBef>
                <a:spcPts val="800"/>
              </a:spcBef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000" spc="-5" dirty="0" smtClean="0">
                <a:latin typeface="Times New Roman"/>
                <a:cs typeface="B Nazanin" panose="00000400000000000000" pitchFamily="2" charset="-78"/>
              </a:rPr>
              <a:t>وقتی رفتار طرف مقابل مورد انتظار شما نیست </a:t>
            </a:r>
            <a:endParaRPr sz="2000" dirty="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76287" y="2686050"/>
            <a:ext cx="3475990" cy="1949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0" marR="5080" indent="-292100" algn="just" rtl="1">
              <a:lnSpc>
                <a:spcPct val="100000"/>
              </a:lnSpc>
              <a:buClr>
                <a:srgbClr val="0033CC"/>
              </a:buClr>
              <a:buSzPct val="85000"/>
              <a:buFont typeface="Wingdings"/>
              <a:buChar char=""/>
              <a:tabLst>
                <a:tab pos="762000" algn="l"/>
              </a:tabLst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سریع قضاوت نکنید. </a:t>
            </a:r>
          </a:p>
          <a:p>
            <a:pPr marL="762000" marR="5080" indent="-292100" algn="just" rtl="1">
              <a:lnSpc>
                <a:spcPct val="100000"/>
              </a:lnSpc>
              <a:buClr>
                <a:srgbClr val="0033CC"/>
              </a:buClr>
              <a:buSzPct val="85000"/>
              <a:buFont typeface="Wingdings"/>
              <a:buChar char=""/>
              <a:tabLst>
                <a:tab pos="762000" algn="l"/>
              </a:tabLst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چند تکرار صبر کنید و بعد قضاوت کنید. </a:t>
            </a:r>
            <a:endParaRPr sz="2000" dirty="0">
              <a:latin typeface="Times New Roman"/>
              <a:cs typeface="B Nazanin" panose="00000400000000000000" pitchFamily="2" charset="-78"/>
            </a:endParaRPr>
          </a:p>
          <a:p>
            <a:pPr marL="355600" marR="157480" indent="-342900" algn="r" rtl="1">
              <a:lnSpc>
                <a:spcPct val="100000"/>
              </a:lnSpc>
              <a:spcBef>
                <a:spcPts val="800"/>
              </a:spcBef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اگر موضوع ادامه پیدا کرد، بهره ی خود را بر اساس رفتار کنونی طرف مقابل بهینه کنید. </a:t>
            </a:r>
          </a:p>
        </p:txBody>
      </p:sp>
      <p:sp>
        <p:nvSpPr>
          <p:cNvPr id="15" name="object 15"/>
          <p:cNvSpPr/>
          <p:nvPr/>
        </p:nvSpPr>
        <p:spPr>
          <a:xfrm>
            <a:off x="4953002" y="2176440"/>
            <a:ext cx="1498600" cy="1789430"/>
          </a:xfrm>
          <a:custGeom>
            <a:avLst/>
            <a:gdLst/>
            <a:ahLst/>
            <a:cxnLst/>
            <a:rect l="l" t="t" r="r" b="b"/>
            <a:pathLst>
              <a:path w="1498600" h="1789429">
                <a:moveTo>
                  <a:pt x="0" y="573110"/>
                </a:moveTo>
                <a:lnTo>
                  <a:pt x="874180" y="573110"/>
                </a:lnTo>
                <a:lnTo>
                  <a:pt x="1312860" y="0"/>
                </a:lnTo>
                <a:lnTo>
                  <a:pt x="1248830" y="573110"/>
                </a:lnTo>
                <a:lnTo>
                  <a:pt x="1498600" y="573110"/>
                </a:lnTo>
                <a:lnTo>
                  <a:pt x="1498600" y="775780"/>
                </a:lnTo>
                <a:lnTo>
                  <a:pt x="1498600" y="1079790"/>
                </a:lnTo>
                <a:lnTo>
                  <a:pt x="1498600" y="1789131"/>
                </a:lnTo>
                <a:lnTo>
                  <a:pt x="1248830" y="1789131"/>
                </a:lnTo>
                <a:lnTo>
                  <a:pt x="874180" y="1789131"/>
                </a:lnTo>
                <a:lnTo>
                  <a:pt x="0" y="1789131"/>
                </a:lnTo>
                <a:lnTo>
                  <a:pt x="0" y="1079790"/>
                </a:lnTo>
                <a:lnTo>
                  <a:pt x="0" y="775780"/>
                </a:lnTo>
                <a:lnTo>
                  <a:pt x="0" y="57311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031740" y="2794447"/>
            <a:ext cx="100330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r" rtl="1">
              <a:lnSpc>
                <a:spcPct val="100299"/>
              </a:lnSpc>
            </a:pPr>
            <a:r>
              <a:rPr lang="fa-IR" spc="-5" dirty="0" smtClean="0">
                <a:latin typeface="Times New Roman"/>
                <a:cs typeface="B Nazanin" panose="00000400000000000000" pitchFamily="2" charset="-78"/>
              </a:rPr>
              <a:t>طرف مقابل قصد همکاری دارد</a:t>
            </a:r>
            <a:endParaRPr sz="1800" dirty="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6192" y="460273"/>
            <a:ext cx="9123840" cy="75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r" rtl="1">
              <a:lnSpc>
                <a:spcPct val="112000"/>
              </a:lnSpc>
              <a:buFont typeface="Times New Roman" charset="0"/>
              <a:buNone/>
              <a:defRPr/>
            </a:pPr>
            <a:r>
              <a:rPr lang="fa-IR" sz="3200" dirty="0" smtClean="0">
                <a:solidFill>
                  <a:srgbClr val="000080"/>
                </a:solidFill>
                <a:latin typeface="augie" charset="0"/>
                <a:cs typeface="B Titr" panose="00000700000000000000" pitchFamily="2" charset="-78"/>
              </a:rPr>
              <a:t>سریهای ریاضی</a:t>
            </a:r>
            <a:endParaRPr lang="en-US" sz="3200" dirty="0" smtClean="0">
              <a:solidFill>
                <a:srgbClr val="000080"/>
              </a:solidFill>
              <a:latin typeface="augie" charset="0"/>
              <a:cs typeface="B Titr" panose="00000700000000000000" pitchFamily="2" charset="-7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400" y="2048023"/>
            <a:ext cx="8895744" cy="3590777"/>
            <a:chOff x="152400" y="2048023"/>
            <a:chExt cx="8895744" cy="3590777"/>
          </a:xfrm>
        </p:grpSpPr>
        <p:sp>
          <p:nvSpPr>
            <p:cNvPr id="29697" name="Text Box 1"/>
            <p:cNvSpPr txBox="1">
              <a:spLocks noChangeArrowheads="1"/>
            </p:cNvSpPr>
            <p:nvPr/>
          </p:nvSpPr>
          <p:spPr bwMode="auto">
            <a:xfrm>
              <a:off x="152400" y="2048023"/>
              <a:ext cx="8895744" cy="3590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  <a:tab pos="86868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rtl="1" eaLnBrk="1">
                <a:lnSpc>
                  <a:spcPct val="112000"/>
                </a:lnSpc>
              </a:pPr>
              <a:r>
                <a:rPr lang="fa-IR" altLang="en-US" sz="2000" dirty="0" smtClean="0">
                  <a:solidFill>
                    <a:srgbClr val="000000"/>
                  </a:solidFill>
                  <a:latin typeface="augie" charset="0"/>
                  <a:cs typeface="B Nazanin" panose="00000400000000000000" pitchFamily="2" charset="-78"/>
                </a:rPr>
                <a:t>فرض کنید که </a:t>
              </a:r>
              <a:r>
                <a:rPr lang="en-US" altLang="en-US" sz="2000" dirty="0" smtClean="0">
                  <a:solidFill>
                    <a:srgbClr val="000000"/>
                  </a:solidFill>
                  <a:latin typeface="augie" charset="0"/>
                  <a:cs typeface="B Nazanin" panose="00000400000000000000" pitchFamily="2" charset="-78"/>
                </a:rPr>
                <a:t>x</a:t>
              </a:r>
              <a:r>
                <a:rPr lang="fa-IR" altLang="en-US" sz="2000" dirty="0" smtClean="0">
                  <a:solidFill>
                    <a:srgbClr val="000000"/>
                  </a:solidFill>
                  <a:latin typeface="augie" charset="0"/>
                  <a:cs typeface="B Nazanin" panose="00000400000000000000" pitchFamily="2" charset="-78"/>
                </a:rPr>
                <a:t> یک عدد مثبت و </a:t>
              </a:r>
              <a:r>
                <a:rPr lang="en-US" altLang="en-US" sz="2000" dirty="0" smtClean="0">
                  <a:solidFill>
                    <a:srgbClr val="000000"/>
                  </a:solidFill>
                  <a:latin typeface="augie" charset="0"/>
                  <a:cs typeface="B Nazanin" panose="00000400000000000000" pitchFamily="2" charset="-78"/>
                </a:rPr>
                <a:t>p</a:t>
              </a:r>
              <a:r>
                <a:rPr lang="fa-IR" altLang="en-US" sz="2000" dirty="0" smtClean="0">
                  <a:solidFill>
                    <a:srgbClr val="000000"/>
                  </a:solidFill>
                  <a:latin typeface="augie" charset="0"/>
                  <a:cs typeface="B Nazanin" panose="00000400000000000000" pitchFamily="2" charset="-78"/>
                </a:rPr>
                <a:t> یک عدد کوچکتر از 1 است. لذا: </a:t>
              </a:r>
              <a:endParaRPr lang="en-US" altLang="en-US" sz="2000" dirty="0" smtClean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endParaRPr>
            </a:p>
            <a:p>
              <a:pPr eaLnBrk="1">
                <a:lnSpc>
                  <a:spcPct val="112000"/>
                </a:lnSpc>
              </a:pPr>
              <a:endParaRPr lang="en-US" altLang="en-US" sz="20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endParaRPr>
            </a:p>
            <a:p>
              <a:pPr algn="ctr" eaLnBrk="1">
                <a:lnSpc>
                  <a:spcPct val="112000"/>
                </a:lnSpc>
              </a:pP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										</a:t>
              </a:r>
            </a:p>
            <a:p>
              <a:pPr algn="ctr" eaLnBrk="1">
                <a:lnSpc>
                  <a:spcPct val="112000"/>
                </a:lnSpc>
              </a:pPr>
              <a:r>
                <a:rPr lang="en-US" altLang="en-US" sz="2000" dirty="0" err="1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x·p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 + x·p</a:t>
              </a:r>
              <a:r>
                <a:rPr lang="en-US" altLang="en-US" sz="2000" baseline="33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2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 + x·p</a:t>
              </a:r>
              <a:r>
                <a:rPr lang="en-US" altLang="en-US" sz="2000" baseline="33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3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 + x·p</a:t>
              </a:r>
              <a:r>
                <a:rPr lang="en-US" altLang="en-US" sz="2000" baseline="33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4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 + · · · = x</a:t>
              </a:r>
            </a:p>
            <a:p>
              <a:pPr algn="ctr" eaLnBrk="1">
                <a:lnSpc>
                  <a:spcPct val="112000"/>
                </a:lnSpc>
              </a:pPr>
              <a:endPara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endParaRPr>
            </a:p>
            <a:p>
              <a:pPr algn="ctr" eaLnBrk="1">
                <a:lnSpc>
                  <a:spcPct val="112000"/>
                </a:lnSpc>
              </a:pPr>
              <a:endPara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endParaRPr>
            </a:p>
            <a:p>
              <a:pPr algn="ctr" eaLnBrk="1">
                <a:lnSpc>
                  <a:spcPct val="112000"/>
                </a:lnSpc>
              </a:pP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     x·p</a:t>
              </a:r>
              <a:r>
                <a:rPr lang="en-US" altLang="en-US" sz="2000" baseline="33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2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 + x·p</a:t>
              </a:r>
              <a:r>
                <a:rPr lang="en-US" altLang="en-US" sz="2000" baseline="33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3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 + x·p</a:t>
              </a:r>
              <a:r>
                <a:rPr lang="en-US" altLang="en-US" sz="2000" baseline="33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4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 + x·p</a:t>
              </a:r>
              <a:r>
                <a:rPr lang="en-US" altLang="en-US" sz="2000" baseline="33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5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· · · = x</a:t>
              </a:r>
            </a:p>
            <a:p>
              <a:pPr algn="ctr" eaLnBrk="1">
                <a:lnSpc>
                  <a:spcPct val="112000"/>
                </a:lnSpc>
              </a:pPr>
              <a:endPara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endParaRPr>
            </a:p>
          </p:txBody>
        </p:sp>
        <p:sp>
          <p:nvSpPr>
            <p:cNvPr id="29699" name="Line 3"/>
            <p:cNvSpPr>
              <a:spLocks noChangeShapeType="1"/>
            </p:cNvSpPr>
            <p:nvPr/>
          </p:nvSpPr>
          <p:spPr bwMode="auto">
            <a:xfrm>
              <a:off x="6513263" y="3291482"/>
              <a:ext cx="684288" cy="1632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s-ES">
                <a:latin typeface="Arial" charset="0"/>
                <a:ea typeface="ＭＳ Ｐゴシック" charset="0"/>
                <a:cs typeface="DejaVu Sans" charset="0"/>
              </a:endParaRPr>
            </a:p>
          </p:txBody>
        </p:sp>
        <p:sp>
          <p:nvSpPr>
            <p:cNvPr id="29700" name="Text Box 4"/>
            <p:cNvSpPr txBox="1">
              <a:spLocks noChangeArrowheads="1"/>
            </p:cNvSpPr>
            <p:nvPr/>
          </p:nvSpPr>
          <p:spPr bwMode="auto">
            <a:xfrm>
              <a:off x="6662160" y="2868372"/>
              <a:ext cx="321552" cy="442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/>
            <a:lstStyle/>
            <a:p>
              <a:pPr>
                <a:lnSpc>
                  <a:spcPct val="112000"/>
                </a:lnSpc>
                <a:buFont typeface="Times New Roman" charset="0"/>
                <a:buNone/>
                <a:defRPr/>
              </a:pPr>
              <a:r>
                <a:rPr lang="en-US" sz="2000" dirty="0">
                  <a:solidFill>
                    <a:srgbClr val="0000FF"/>
                  </a:solidFill>
                  <a:latin typeface="augie" charset="0"/>
                  <a:ea typeface="ＭＳ Ｐゴシック" charset="0"/>
                  <a:cs typeface="DejaVu Sans" charset="0"/>
                </a:rPr>
                <a:t>p</a:t>
              </a:r>
            </a:p>
          </p:txBody>
        </p:sp>
        <p:sp>
          <p:nvSpPr>
            <p:cNvPr id="29701" name="Text Box 5"/>
            <p:cNvSpPr txBox="1">
              <a:spLocks noChangeArrowheads="1"/>
            </p:cNvSpPr>
            <p:nvPr/>
          </p:nvSpPr>
          <p:spPr bwMode="auto">
            <a:xfrm>
              <a:off x="6400800" y="3291482"/>
              <a:ext cx="856944" cy="442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9pPr>
            </a:lstStyle>
            <a:p>
              <a:pPr algn="ctr">
                <a:lnSpc>
                  <a:spcPct val="112000"/>
                </a:lnSpc>
                <a:buFont typeface="Times New Roman" charset="0"/>
                <a:buNone/>
                <a:defRPr/>
              </a:pPr>
              <a:r>
                <a:rPr lang="en-US" sz="2000" dirty="0" smtClean="0">
                  <a:solidFill>
                    <a:srgbClr val="0000FF"/>
                  </a:solidFill>
                  <a:latin typeface="augie" charset="0"/>
                </a:rPr>
                <a:t>(1 - p)</a:t>
              </a:r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6553200" y="4282081"/>
              <a:ext cx="684288" cy="1633"/>
            </a:xfrm>
            <a:prstGeom prst="line">
              <a:avLst/>
            </a:prstGeom>
            <a:noFill/>
            <a:ln w="1836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buFont typeface="Times New Roman" charset="0"/>
                <a:buNone/>
                <a:defRPr/>
              </a:pPr>
              <a:endParaRPr lang="es-ES">
                <a:latin typeface="Arial" charset="0"/>
                <a:ea typeface="ＭＳ Ｐゴシック" charset="0"/>
                <a:cs typeface="DejaVu Sans" charset="0"/>
              </a:endParaRP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6629400" y="3810000"/>
              <a:ext cx="403920" cy="442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/>
            <a:lstStyle/>
            <a:p>
              <a:pPr>
                <a:lnSpc>
                  <a:spcPct val="112000"/>
                </a:lnSpc>
                <a:buFont typeface="Times New Roman" charset="0"/>
                <a:buNone/>
                <a:defRPr/>
              </a:pPr>
              <a:r>
                <a:rPr lang="en-US" sz="2000" dirty="0">
                  <a:solidFill>
                    <a:srgbClr val="0000FF"/>
                  </a:solidFill>
                  <a:latin typeface="augie" charset="0"/>
                  <a:ea typeface="ＭＳ Ｐゴシック" charset="0"/>
                  <a:cs typeface="DejaVu Sans" charset="0"/>
                </a:rPr>
                <a:t>p</a:t>
              </a:r>
              <a:r>
                <a:rPr lang="en-US" sz="2000" baseline="33000" dirty="0">
                  <a:solidFill>
                    <a:srgbClr val="0000FF"/>
                  </a:solidFill>
                  <a:latin typeface="augie" charset="0"/>
                  <a:ea typeface="ＭＳ Ｐゴシック" charset="0"/>
                  <a:cs typeface="DejaVu Sans" charset="0"/>
                </a:rPr>
                <a:t>2</a:t>
              </a: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6477000" y="4282081"/>
              <a:ext cx="856944" cy="442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/>
            <a:lstStyle>
              <a:lvl1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1pPr>
              <a:lvl2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2pPr>
              <a:lvl3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3pPr>
              <a:lvl4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4pPr>
              <a:lvl5pPr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9pPr>
            </a:lstStyle>
            <a:p>
              <a:pPr algn="ctr">
                <a:lnSpc>
                  <a:spcPct val="112000"/>
                </a:lnSpc>
                <a:buFont typeface="Times New Roman" charset="0"/>
                <a:buNone/>
                <a:defRPr/>
              </a:pPr>
              <a:r>
                <a:rPr lang="en-US" sz="2000" smtClean="0">
                  <a:solidFill>
                    <a:srgbClr val="0000FF"/>
                  </a:solidFill>
                  <a:latin typeface="augie" charset="0"/>
                </a:rPr>
                <a:t>(1 - p)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8496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685800" y="504340"/>
            <a:ext cx="9068304" cy="791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r" rtl="1">
              <a:lnSpc>
                <a:spcPct val="112000"/>
              </a:lnSpc>
              <a:buFont typeface="Times New Roman" charset="0"/>
              <a:buNone/>
              <a:defRPr/>
            </a:pPr>
            <a:r>
              <a:rPr lang="fa-IR" sz="3200" dirty="0" smtClean="0">
                <a:solidFill>
                  <a:srgbClr val="000080"/>
                </a:solidFill>
                <a:latin typeface="augie" charset="0"/>
                <a:cs typeface="B Titr" panose="00000700000000000000" pitchFamily="2" charset="-78"/>
              </a:rPr>
              <a:t>تکرار نامحدود بازی زندانی</a:t>
            </a:r>
            <a:endParaRPr lang="en-US" sz="3200" dirty="0" smtClean="0">
              <a:solidFill>
                <a:srgbClr val="000080"/>
              </a:solidFill>
              <a:latin typeface="augie" charset="0"/>
              <a:cs typeface="B Titr" panose="00000700000000000000" pitchFamily="2" charset="-78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6192" y="1880262"/>
            <a:ext cx="9297911" cy="3855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rtl="1" eaLnBrk="1">
              <a:lnSpc>
                <a:spcPct val="112000"/>
              </a:lnSpc>
            </a:pPr>
            <a:r>
              <a:rPr lang="fa-IR" altLang="en-US" sz="2000" dirty="0" smtClean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محاسبه ی سود: </a:t>
            </a:r>
            <a:r>
              <a:rPr lang="fa-IR" altLang="en-US" sz="2000" dirty="0" smtClean="0">
                <a:latin typeface="augie" charset="0"/>
                <a:cs typeface="B Nazanin" panose="00000400000000000000" pitchFamily="2" charset="-78"/>
              </a:rPr>
              <a:t>فرض کنید </a:t>
            </a:r>
            <a:r>
              <a:rPr lang="fa-IR" altLang="en-US" sz="2000" dirty="0" smtClean="0">
                <a:solidFill>
                  <a:schemeClr val="tx2">
                    <a:lumMod val="75000"/>
                  </a:schemeClr>
                </a:solidFill>
                <a:latin typeface="augie" charset="0"/>
                <a:cs typeface="B Nazanin" panose="00000400000000000000" pitchFamily="2" charset="-78"/>
              </a:rPr>
              <a:t>بازیگر دوم </a:t>
            </a:r>
            <a:r>
              <a:rPr lang="fa-IR" altLang="en-US" sz="2000" dirty="0" smtClean="0">
                <a:latin typeface="augie" charset="0"/>
                <a:cs typeface="B Nazanin" panose="00000400000000000000" pitchFamily="2" charset="-78"/>
              </a:rPr>
              <a:t>از </a:t>
            </a:r>
            <a:r>
              <a:rPr lang="en-US" altLang="en-US" sz="2000" dirty="0">
                <a:solidFill>
                  <a:srgbClr val="800000"/>
                </a:solidFill>
                <a:latin typeface="augie" charset="0"/>
                <a:cs typeface="B Nazanin" panose="00000400000000000000" pitchFamily="2" charset="-78"/>
              </a:rPr>
              <a:t>Grimm </a:t>
            </a:r>
            <a:r>
              <a:rPr lang="en-US" altLang="en-US" sz="2000" dirty="0" smtClean="0">
                <a:solidFill>
                  <a:srgbClr val="800000"/>
                </a:solidFill>
                <a:latin typeface="augie" charset="0"/>
                <a:cs typeface="B Nazanin" panose="00000400000000000000" pitchFamily="2" charset="-78"/>
              </a:rPr>
              <a:t>Trigger</a:t>
            </a:r>
            <a:r>
              <a:rPr lang="fa-IR" altLang="en-US" sz="2000" dirty="0" smtClean="0">
                <a:solidFill>
                  <a:srgbClr val="800000"/>
                </a:solidFill>
                <a:latin typeface="augie" charset="0"/>
                <a:cs typeface="B Nazanin" panose="00000400000000000000" pitchFamily="2" charset="-78"/>
              </a:rPr>
              <a:t> </a:t>
            </a:r>
            <a:r>
              <a:rPr lang="fa-IR" altLang="en-US" sz="2000" dirty="0" smtClean="0">
                <a:latin typeface="augie" charset="0"/>
                <a:cs typeface="B Nazanin" panose="00000400000000000000" pitchFamily="2" charset="-78"/>
              </a:rPr>
              <a:t>استفاده کند. سود مورد انتظار بازیگر دوم چقدر است؟</a:t>
            </a:r>
          </a:p>
          <a:p>
            <a:pPr algn="r" rtl="1" eaLnBrk="1">
              <a:lnSpc>
                <a:spcPct val="112000"/>
              </a:lnSpc>
            </a:pPr>
            <a:r>
              <a:rPr lang="fa-IR" altLang="en-US" sz="2000" dirty="0" smtClean="0">
                <a:latin typeface="augie" charset="0"/>
                <a:cs typeface="B Nazanin" panose="00000400000000000000" pitchFamily="2" charset="-78"/>
              </a:rPr>
              <a:t> اگر بازی با احتمال </a:t>
            </a:r>
            <a:r>
              <a:rPr lang="en-US" altLang="en-US" sz="2000" dirty="0" smtClean="0">
                <a:latin typeface="augie" charset="0"/>
                <a:cs typeface="B Nazanin" panose="00000400000000000000" pitchFamily="2" charset="-78"/>
              </a:rPr>
              <a:t>p</a:t>
            </a:r>
            <a:r>
              <a:rPr lang="fa-IR" altLang="en-US" sz="2000" dirty="0" smtClean="0">
                <a:latin typeface="augie" charset="0"/>
                <a:cs typeface="B Nazanin" panose="00000400000000000000" pitchFamily="2" charset="-78"/>
              </a:rPr>
              <a:t> تکرار شود و با احتمال </a:t>
            </a:r>
            <a:r>
              <a:rPr lang="en-US" altLang="en-US" sz="2000" dirty="0" smtClean="0">
                <a:latin typeface="augie" charset="0"/>
                <a:cs typeface="B Nazanin" panose="00000400000000000000" pitchFamily="2" charset="-78"/>
              </a:rPr>
              <a:t>1-p</a:t>
            </a:r>
            <a:r>
              <a:rPr lang="fa-IR" altLang="en-US" sz="2000" dirty="0" smtClean="0">
                <a:latin typeface="augie" charset="0"/>
                <a:cs typeface="B Nazanin" panose="00000400000000000000" pitchFamily="2" charset="-78"/>
              </a:rPr>
              <a:t> خاتمه یابد. </a:t>
            </a:r>
          </a:p>
          <a:p>
            <a:pPr algn="r" rtl="1" eaLnBrk="1">
              <a:lnSpc>
                <a:spcPct val="112000"/>
              </a:lnSpc>
            </a:pPr>
            <a:endParaRPr lang="en-US" altLang="en-US" sz="2000" dirty="0" smtClean="0">
              <a:solidFill>
                <a:schemeClr val="tx2">
                  <a:lumMod val="75000"/>
                </a:schemeClr>
              </a:solidFill>
              <a:latin typeface="augie" charset="0"/>
              <a:cs typeface="B Nazanin" panose="00000400000000000000" pitchFamily="2" charset="-78"/>
            </a:endParaRPr>
          </a:p>
          <a:p>
            <a:pPr eaLnBrk="1">
              <a:lnSpc>
                <a:spcPct val="112000"/>
              </a:lnSpc>
            </a:pPr>
            <a:endParaRPr lang="en-US" altLang="en-US" sz="2000" dirty="0">
              <a:solidFill>
                <a:srgbClr val="000000"/>
              </a:solidFill>
              <a:latin typeface="augie" charset="0"/>
              <a:cs typeface="B Nazanin" panose="00000400000000000000" pitchFamily="2" charset="-78"/>
            </a:endParaRPr>
          </a:p>
          <a:p>
            <a:pPr algn="r" rtl="1" eaLnBrk="1">
              <a:lnSpc>
                <a:spcPct val="112000"/>
              </a:lnSpc>
              <a:buSzPct val="52000"/>
              <a:buFont typeface="Times New Roman" pitchFamily="18" charset="0"/>
              <a:buBlip>
                <a:blip r:embed="rId3"/>
              </a:buBlip>
            </a:pPr>
            <a:r>
              <a:rPr lang="en-US" altLang="en-US" sz="2000" dirty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  </a:t>
            </a:r>
            <a:r>
              <a:rPr lang="fa-IR" altLang="en-US" sz="2000" dirty="0" smtClean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اگر بازیگر اول همیشه همکاری کند:</a:t>
            </a:r>
            <a:endParaRPr lang="en-US" altLang="en-US" sz="2000" dirty="0">
              <a:solidFill>
                <a:srgbClr val="000080"/>
              </a:solidFill>
              <a:latin typeface="augie" charset="0"/>
              <a:cs typeface="B Nazanin" panose="00000400000000000000" pitchFamily="2" charset="-78"/>
            </a:endParaRP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     </a:t>
            </a:r>
            <a:r>
              <a: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Stage 1	Stage 2	Stage 3	 Stage 4</a:t>
            </a:r>
            <a:r>
              <a:rPr lang="en-US" altLang="en-US" sz="2000" b="1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 · · ·</a:t>
            </a: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	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3	3·p + 0·(1-p)	3·p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+ 0·(1-p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) </a:t>
            </a:r>
            <a:r>
              <a:rPr lang="en-US" altLang="en-US" sz="1600" b="1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    · · · ·		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= 3 +3p + 3p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+ 3p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3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</a:t>
            </a:r>
            <a:r>
              <a:rPr lang="en-US" altLang="en-US" sz="1600" b="1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· · ·</a:t>
            </a: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endParaRPr lang="en-US" altLang="en-US" sz="1600" b="1" dirty="0">
              <a:solidFill>
                <a:srgbClr val="008000"/>
              </a:solidFill>
              <a:latin typeface="augie" charset="0"/>
              <a:cs typeface="B Nazanin" panose="00000400000000000000" pitchFamily="2" charset="-78"/>
            </a:endParaRPr>
          </a:p>
          <a:p>
            <a:pPr algn="r" rtl="1" eaLnBrk="1">
              <a:lnSpc>
                <a:spcPct val="112000"/>
              </a:lnSpc>
              <a:buSzPct val="65000"/>
              <a:buFont typeface="Times New Roman" pitchFamily="18" charset="0"/>
              <a:buBlip>
                <a:blip r:embed="rId3"/>
              </a:buBlip>
            </a:pP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</a:t>
            </a:r>
            <a:r>
              <a:rPr lang="en-US" altLang="en-US" sz="2000" dirty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 </a:t>
            </a:r>
            <a:r>
              <a:rPr lang="fa-IR" altLang="en-US" sz="2000" dirty="0" smtClean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اگر بازیگر اول همیشه خیانت کند:</a:t>
            </a:r>
            <a:endParaRPr lang="en-US" altLang="en-US" sz="2000" dirty="0">
              <a:solidFill>
                <a:srgbClr val="000080"/>
              </a:solidFill>
              <a:latin typeface="augie" charset="0"/>
              <a:cs typeface="B Nazanin" panose="00000400000000000000" pitchFamily="2" charset="-78"/>
            </a:endParaRP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     </a:t>
            </a:r>
            <a:r>
              <a: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Stage 1	Stage 2	Stage 3	 Stage 4</a:t>
            </a:r>
            <a:r>
              <a:rPr lang="en-US" altLang="en-US" sz="2000" b="1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 · · ·</a:t>
            </a: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	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5	1·p + 0·(1-p)	1·p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+ 0·(1-p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) </a:t>
            </a:r>
            <a:r>
              <a:rPr lang="en-US" altLang="en-US" sz="1600" b="1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    · · · ·		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= 5 + 1p + 1p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+ 1p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3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</a:t>
            </a:r>
            <a:r>
              <a:rPr lang="en-US" altLang="en-US" sz="1600" b="1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· · ·</a:t>
            </a:r>
          </a:p>
        </p:txBody>
      </p:sp>
    </p:spTree>
    <p:extLst>
      <p:ext uri="{BB962C8B-B14F-4D97-AF65-F5344CB8AC3E}">
        <p14:creationId xmlns:p14="http://schemas.microsoft.com/office/powerpoint/2010/main" val="3589409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685800" y="504340"/>
            <a:ext cx="9068304" cy="791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r" rtl="1">
              <a:lnSpc>
                <a:spcPct val="112000"/>
              </a:lnSpc>
              <a:buFont typeface="Times New Roman" charset="0"/>
              <a:buNone/>
              <a:defRPr/>
            </a:pPr>
            <a:r>
              <a:rPr lang="fa-IR" sz="3200" dirty="0" smtClean="0">
                <a:solidFill>
                  <a:srgbClr val="000080"/>
                </a:solidFill>
                <a:latin typeface="augie" charset="0"/>
                <a:cs typeface="B Titr" panose="00000700000000000000" pitchFamily="2" charset="-78"/>
              </a:rPr>
              <a:t>تکرار نامحدود بازی زندانی</a:t>
            </a:r>
            <a:endParaRPr lang="en-US" sz="3200" dirty="0" smtClean="0">
              <a:solidFill>
                <a:srgbClr val="000080"/>
              </a:solidFill>
              <a:latin typeface="augie" charset="0"/>
              <a:cs typeface="B Titr" panose="00000700000000000000" pitchFamily="2" charset="-78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6192" y="1880262"/>
            <a:ext cx="9297911" cy="482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rtl="1" eaLnBrk="1">
              <a:lnSpc>
                <a:spcPct val="112000"/>
              </a:lnSpc>
            </a:pPr>
            <a:r>
              <a:rPr lang="fa-IR" altLang="en-US" sz="2000" dirty="0" smtClean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محاسبه ی سود: </a:t>
            </a:r>
            <a:r>
              <a:rPr lang="fa-IR" altLang="en-US" sz="2000" dirty="0" smtClean="0">
                <a:latin typeface="augie" charset="0"/>
                <a:cs typeface="B Nazanin" panose="00000400000000000000" pitchFamily="2" charset="-78"/>
              </a:rPr>
              <a:t>فرض کنید </a:t>
            </a:r>
            <a:r>
              <a:rPr lang="fa-IR" altLang="en-US" sz="2000" dirty="0" smtClean="0">
                <a:solidFill>
                  <a:schemeClr val="tx2">
                    <a:lumMod val="75000"/>
                  </a:schemeClr>
                </a:solidFill>
                <a:latin typeface="augie" charset="0"/>
                <a:cs typeface="B Nazanin" panose="00000400000000000000" pitchFamily="2" charset="-78"/>
              </a:rPr>
              <a:t>بازیگر دوم </a:t>
            </a:r>
            <a:r>
              <a:rPr lang="fa-IR" altLang="en-US" sz="2000" dirty="0" smtClean="0">
                <a:latin typeface="augie" charset="0"/>
                <a:cs typeface="B Nazanin" panose="00000400000000000000" pitchFamily="2" charset="-78"/>
              </a:rPr>
              <a:t>از </a:t>
            </a:r>
            <a:r>
              <a:rPr lang="en-US" altLang="en-US" sz="2000" dirty="0">
                <a:solidFill>
                  <a:srgbClr val="800000"/>
                </a:solidFill>
                <a:latin typeface="augie" charset="0"/>
                <a:cs typeface="B Nazanin" panose="00000400000000000000" pitchFamily="2" charset="-78"/>
              </a:rPr>
              <a:t>Grimm </a:t>
            </a:r>
            <a:r>
              <a:rPr lang="en-US" altLang="en-US" sz="2000" dirty="0" smtClean="0">
                <a:solidFill>
                  <a:srgbClr val="800000"/>
                </a:solidFill>
                <a:latin typeface="augie" charset="0"/>
                <a:cs typeface="B Nazanin" panose="00000400000000000000" pitchFamily="2" charset="-78"/>
              </a:rPr>
              <a:t>Trigger</a:t>
            </a:r>
            <a:r>
              <a:rPr lang="fa-IR" altLang="en-US" sz="2000" dirty="0" smtClean="0">
                <a:solidFill>
                  <a:srgbClr val="800000"/>
                </a:solidFill>
                <a:latin typeface="augie" charset="0"/>
                <a:cs typeface="B Nazanin" panose="00000400000000000000" pitchFamily="2" charset="-78"/>
              </a:rPr>
              <a:t> </a:t>
            </a:r>
            <a:r>
              <a:rPr lang="fa-IR" altLang="en-US" sz="2000" dirty="0" smtClean="0">
                <a:latin typeface="augie" charset="0"/>
                <a:cs typeface="B Nazanin" panose="00000400000000000000" pitchFamily="2" charset="-78"/>
              </a:rPr>
              <a:t>استفاده کند. سود مورد انتظار بازیگر دوم چقدر است؟</a:t>
            </a:r>
          </a:p>
          <a:p>
            <a:pPr algn="r" rtl="1" eaLnBrk="1">
              <a:lnSpc>
                <a:spcPct val="112000"/>
              </a:lnSpc>
            </a:pPr>
            <a:r>
              <a:rPr lang="fa-IR" altLang="en-US" sz="2000" dirty="0" smtClean="0">
                <a:latin typeface="augie" charset="0"/>
                <a:cs typeface="B Nazanin" panose="00000400000000000000" pitchFamily="2" charset="-78"/>
              </a:rPr>
              <a:t> اگر بازی با احتمال 0.9تکرار شود و با احتمال 0.1خاتمه یابد. </a:t>
            </a:r>
          </a:p>
          <a:p>
            <a:pPr algn="r" rtl="1" eaLnBrk="1">
              <a:lnSpc>
                <a:spcPct val="112000"/>
              </a:lnSpc>
            </a:pPr>
            <a:endParaRPr lang="en-US" altLang="en-US" sz="2000" dirty="0" smtClean="0">
              <a:solidFill>
                <a:schemeClr val="tx2">
                  <a:lumMod val="75000"/>
                </a:schemeClr>
              </a:solidFill>
              <a:latin typeface="augie" charset="0"/>
              <a:cs typeface="B Nazanin" panose="00000400000000000000" pitchFamily="2" charset="-78"/>
            </a:endParaRPr>
          </a:p>
          <a:p>
            <a:pPr eaLnBrk="1">
              <a:lnSpc>
                <a:spcPct val="112000"/>
              </a:lnSpc>
            </a:pPr>
            <a:endParaRPr lang="en-US" altLang="en-US" sz="2000" dirty="0">
              <a:solidFill>
                <a:srgbClr val="000000"/>
              </a:solidFill>
              <a:latin typeface="augie" charset="0"/>
              <a:cs typeface="B Nazanin" panose="00000400000000000000" pitchFamily="2" charset="-78"/>
            </a:endParaRPr>
          </a:p>
          <a:p>
            <a:pPr algn="r" rtl="1" eaLnBrk="1">
              <a:lnSpc>
                <a:spcPct val="112000"/>
              </a:lnSpc>
              <a:buSzPct val="52000"/>
              <a:buFont typeface="Times New Roman" pitchFamily="18" charset="0"/>
              <a:buBlip>
                <a:blip r:embed="rId3"/>
              </a:buBlip>
            </a:pPr>
            <a:r>
              <a:rPr lang="en-US" altLang="en-US" sz="2000" dirty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  </a:t>
            </a:r>
            <a:r>
              <a:rPr lang="fa-IR" altLang="en-US" sz="2000" dirty="0" smtClean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اگر بازیگر اول همیشه همکاری کند:</a:t>
            </a:r>
            <a:endParaRPr lang="en-US" altLang="en-US" sz="2000" dirty="0">
              <a:solidFill>
                <a:srgbClr val="000080"/>
              </a:solidFill>
              <a:latin typeface="augie" charset="0"/>
              <a:cs typeface="B Nazanin" panose="00000400000000000000" pitchFamily="2" charset="-78"/>
            </a:endParaRP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     </a:t>
            </a:r>
            <a:r>
              <a: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Stage 1	Stage 2	Stage 3	 Stage 4</a:t>
            </a:r>
            <a:r>
              <a:rPr lang="en-US" altLang="en-US" sz="2000" b="1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 · · ·</a:t>
            </a: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	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3	3·p + 0·(1-p)	3·p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+ 0·(1-p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) </a:t>
            </a:r>
            <a:r>
              <a:rPr lang="en-US" altLang="en-US" sz="1600" b="1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    · · · ·		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= 3 +3p + 3p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+ 3p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3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</a:t>
            </a:r>
            <a:r>
              <a:rPr lang="en-US" altLang="en-US" sz="1600" b="1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· · </a:t>
            </a:r>
            <a:r>
              <a:rPr lang="en-US" altLang="en-US" sz="1600" b="1" dirty="0" smtClean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·</a:t>
            </a:r>
            <a:endParaRPr lang="fa-IR" altLang="en-US" sz="1600" b="1" dirty="0" smtClean="0">
              <a:solidFill>
                <a:srgbClr val="008000"/>
              </a:solidFill>
              <a:latin typeface="augie" charset="0"/>
              <a:cs typeface="B Nazanin" panose="00000400000000000000" pitchFamily="2" charset="-78"/>
            </a:endParaRP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fa-IR" altLang="en-US" sz="1600" dirty="0" smtClean="0">
                <a:solidFill>
                  <a:srgbClr val="355E00"/>
                </a:solidFill>
                <a:latin typeface="augie" charset="0"/>
              </a:rPr>
              <a:t>	</a:t>
            </a:r>
            <a:r>
              <a:rPr lang="en-US" altLang="en-US" sz="1600" dirty="0" smtClean="0">
                <a:solidFill>
                  <a:srgbClr val="355E00"/>
                </a:solidFill>
                <a:latin typeface="augie" charset="0"/>
              </a:rPr>
              <a:t>3</a:t>
            </a:r>
            <a:r>
              <a:rPr lang="en-US" altLang="en-US" sz="1600" dirty="0">
                <a:solidFill>
                  <a:srgbClr val="355E00"/>
                </a:solidFill>
                <a:latin typeface="augie" charset="0"/>
              </a:rPr>
              <a:t>	 3·(0.9)		3·(0.9)·(0.9)			= 3 + 3·(0.9) + 3·(0.9)</a:t>
            </a:r>
            <a:r>
              <a:rPr lang="en-US" altLang="en-US" sz="1600" baseline="33000" dirty="0">
                <a:solidFill>
                  <a:srgbClr val="355E00"/>
                </a:solidFill>
                <a:latin typeface="augie" charset="0"/>
              </a:rPr>
              <a:t>2 </a:t>
            </a:r>
            <a:r>
              <a:rPr lang="en-US" altLang="en-US" sz="1600" dirty="0">
                <a:solidFill>
                  <a:srgbClr val="355E00"/>
                </a:solidFill>
                <a:latin typeface="augie" charset="0"/>
              </a:rPr>
              <a:t>+ </a:t>
            </a:r>
            <a:r>
              <a:rPr lang="en-US" altLang="en-US" sz="1600" b="1" dirty="0">
                <a:solidFill>
                  <a:srgbClr val="355E00"/>
                </a:solidFill>
                <a:latin typeface="augie" charset="0"/>
              </a:rPr>
              <a:t> · · .</a:t>
            </a:r>
            <a:endParaRPr lang="en-US" altLang="en-US" sz="1600" b="1" dirty="0">
              <a:solidFill>
                <a:srgbClr val="008000"/>
              </a:solidFill>
              <a:latin typeface="augie" charset="0"/>
              <a:cs typeface="B Nazanin" panose="00000400000000000000" pitchFamily="2" charset="-78"/>
            </a:endParaRP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endParaRPr lang="en-US" altLang="en-US" sz="1600" b="1" dirty="0">
              <a:solidFill>
                <a:srgbClr val="008000"/>
              </a:solidFill>
              <a:latin typeface="augie" charset="0"/>
              <a:cs typeface="B Nazanin" panose="00000400000000000000" pitchFamily="2" charset="-78"/>
            </a:endParaRPr>
          </a:p>
          <a:p>
            <a:pPr algn="r" rtl="1" eaLnBrk="1">
              <a:lnSpc>
                <a:spcPct val="112000"/>
              </a:lnSpc>
              <a:buSzPct val="65000"/>
              <a:buFont typeface="Times New Roman" pitchFamily="18" charset="0"/>
              <a:buBlip>
                <a:blip r:embed="rId3"/>
              </a:buBlip>
            </a:pP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</a:t>
            </a:r>
            <a:r>
              <a:rPr lang="en-US" altLang="en-US" sz="2000" dirty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 </a:t>
            </a:r>
            <a:r>
              <a:rPr lang="fa-IR" altLang="en-US" sz="2000" dirty="0" smtClean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اگر بازیگر اول همیشه خیانت کند:</a:t>
            </a:r>
            <a:endParaRPr lang="en-US" altLang="en-US" sz="2000" dirty="0">
              <a:solidFill>
                <a:srgbClr val="000080"/>
              </a:solidFill>
              <a:latin typeface="augie" charset="0"/>
              <a:cs typeface="B Nazanin" panose="00000400000000000000" pitchFamily="2" charset="-78"/>
            </a:endParaRP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     </a:t>
            </a:r>
            <a:r>
              <a: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Stage 1	Stage 2	Stage 3	 Stage 4</a:t>
            </a:r>
            <a:r>
              <a:rPr lang="en-US" altLang="en-US" sz="2000" b="1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 · · ·</a:t>
            </a: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	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5	1·p + 0·(1-p)	1·p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+ 0·(1-p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) </a:t>
            </a:r>
            <a:r>
              <a:rPr lang="en-US" altLang="en-US" sz="1600" b="1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    · · · ·		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= 5 + 1p + 1p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+ 1p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3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</a:t>
            </a:r>
            <a:r>
              <a:rPr lang="en-US" altLang="en-US" sz="1600" b="1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· · </a:t>
            </a:r>
            <a:r>
              <a:rPr lang="en-US" altLang="en-US" sz="1600" b="1" dirty="0" smtClean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·</a:t>
            </a:r>
            <a:endParaRPr lang="fa-IR" altLang="en-US" sz="1600" b="1" dirty="0" smtClean="0">
              <a:solidFill>
                <a:srgbClr val="008000"/>
              </a:solidFill>
              <a:latin typeface="augie" charset="0"/>
              <a:cs typeface="B Nazanin" panose="00000400000000000000" pitchFamily="2" charset="-78"/>
            </a:endParaRP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1600" dirty="0">
                <a:solidFill>
                  <a:srgbClr val="355E00"/>
                </a:solidFill>
                <a:latin typeface="augie" charset="0"/>
              </a:rPr>
              <a:t>	5	 1·(0.9)		1·(0.9)·(0.9)			= 5 + 1·(0.9) + 1·(0.9)</a:t>
            </a:r>
            <a:r>
              <a:rPr lang="en-US" altLang="en-US" sz="1600" baseline="33000" dirty="0">
                <a:solidFill>
                  <a:srgbClr val="355E00"/>
                </a:solidFill>
                <a:latin typeface="augie" charset="0"/>
              </a:rPr>
              <a:t>2 </a:t>
            </a:r>
            <a:r>
              <a:rPr lang="en-US" altLang="en-US" sz="1600" dirty="0">
                <a:solidFill>
                  <a:srgbClr val="355E00"/>
                </a:solidFill>
                <a:latin typeface="augie" charset="0"/>
              </a:rPr>
              <a:t>+ </a:t>
            </a:r>
            <a:r>
              <a:rPr lang="en-US" altLang="en-US" sz="1600" b="1" dirty="0">
                <a:solidFill>
                  <a:srgbClr val="355E00"/>
                </a:solidFill>
                <a:latin typeface="augie" charset="0"/>
              </a:rPr>
              <a:t> · · </a:t>
            </a: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1600" b="1" dirty="0">
                <a:solidFill>
                  <a:srgbClr val="355E00"/>
                </a:solidFill>
                <a:latin typeface="augie" charset="0"/>
              </a:rPr>
              <a:t>								= 5 + 0.9 + 0.81 + · · ··</a:t>
            </a: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endParaRPr lang="en-US" altLang="en-US" sz="1600" b="1" dirty="0">
              <a:solidFill>
                <a:srgbClr val="008000"/>
              </a:solidFill>
              <a:latin typeface="augie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6794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685800" y="504340"/>
            <a:ext cx="9068304" cy="791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r" rtl="1">
              <a:lnSpc>
                <a:spcPct val="112000"/>
              </a:lnSpc>
              <a:buFont typeface="Times New Roman" charset="0"/>
              <a:buNone/>
              <a:defRPr/>
            </a:pPr>
            <a:r>
              <a:rPr lang="fa-IR" sz="3200" dirty="0" smtClean="0">
                <a:solidFill>
                  <a:srgbClr val="000080"/>
                </a:solidFill>
                <a:latin typeface="augie" charset="0"/>
                <a:cs typeface="B Titr" panose="00000700000000000000" pitchFamily="2" charset="-78"/>
              </a:rPr>
              <a:t>تکرار نامحدود بازی زندانی</a:t>
            </a:r>
            <a:endParaRPr lang="en-US" sz="3200" dirty="0" smtClean="0">
              <a:solidFill>
                <a:srgbClr val="000080"/>
              </a:solidFill>
              <a:latin typeface="augie" charset="0"/>
              <a:cs typeface="B Titr" panose="00000700000000000000" pitchFamily="2" charset="-78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6192" y="1880262"/>
            <a:ext cx="9297911" cy="3855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rtl="1" eaLnBrk="1">
              <a:lnSpc>
                <a:spcPct val="112000"/>
              </a:lnSpc>
            </a:pPr>
            <a:r>
              <a:rPr lang="fa-IR" altLang="en-US" sz="2000" dirty="0" smtClean="0">
                <a:latin typeface="augie" charset="0"/>
                <a:cs typeface="B Nazanin" panose="00000400000000000000" pitchFamily="2" charset="-78"/>
              </a:rPr>
              <a:t>فرض کنید </a:t>
            </a:r>
            <a:r>
              <a:rPr lang="fa-IR" altLang="en-US" sz="2000" dirty="0" smtClean="0">
                <a:solidFill>
                  <a:schemeClr val="tx2">
                    <a:lumMod val="75000"/>
                  </a:schemeClr>
                </a:solidFill>
                <a:latin typeface="augie" charset="0"/>
                <a:cs typeface="B Nazanin" panose="00000400000000000000" pitchFamily="2" charset="-78"/>
              </a:rPr>
              <a:t>بازیگر دوم </a:t>
            </a:r>
            <a:r>
              <a:rPr lang="fa-IR" altLang="en-US" sz="2000" dirty="0" smtClean="0">
                <a:latin typeface="augie" charset="0"/>
                <a:cs typeface="B Nazanin" panose="00000400000000000000" pitchFamily="2" charset="-78"/>
              </a:rPr>
              <a:t>از </a:t>
            </a:r>
            <a:r>
              <a:rPr lang="en-US" altLang="en-US" sz="2000" dirty="0">
                <a:solidFill>
                  <a:srgbClr val="800000"/>
                </a:solidFill>
                <a:latin typeface="augie" charset="0"/>
                <a:cs typeface="B Nazanin" panose="00000400000000000000" pitchFamily="2" charset="-78"/>
              </a:rPr>
              <a:t>Grimm </a:t>
            </a:r>
            <a:r>
              <a:rPr lang="en-US" altLang="en-US" sz="2000" dirty="0" smtClean="0">
                <a:solidFill>
                  <a:srgbClr val="800000"/>
                </a:solidFill>
                <a:latin typeface="augie" charset="0"/>
                <a:cs typeface="B Nazanin" panose="00000400000000000000" pitchFamily="2" charset="-78"/>
              </a:rPr>
              <a:t>Trigger</a:t>
            </a:r>
            <a:r>
              <a:rPr lang="fa-IR" altLang="en-US" sz="2000" dirty="0" smtClean="0">
                <a:solidFill>
                  <a:srgbClr val="800000"/>
                </a:solidFill>
                <a:latin typeface="augie" charset="0"/>
                <a:cs typeface="B Nazanin" panose="00000400000000000000" pitchFamily="2" charset="-78"/>
              </a:rPr>
              <a:t> </a:t>
            </a:r>
            <a:r>
              <a:rPr lang="fa-IR" altLang="en-US" sz="2000" dirty="0" smtClean="0">
                <a:latin typeface="augie" charset="0"/>
                <a:cs typeface="B Nazanin" panose="00000400000000000000" pitchFamily="2" charset="-78"/>
              </a:rPr>
              <a:t>استفاده کند. بهترین کار برای بازیگر اول چیست؟</a:t>
            </a:r>
          </a:p>
          <a:p>
            <a:pPr algn="r" rtl="1" eaLnBrk="1">
              <a:lnSpc>
                <a:spcPct val="112000"/>
              </a:lnSpc>
            </a:pPr>
            <a:endParaRPr lang="en-US" altLang="en-US" sz="2000" dirty="0" smtClean="0">
              <a:solidFill>
                <a:schemeClr val="tx2">
                  <a:lumMod val="75000"/>
                </a:schemeClr>
              </a:solidFill>
              <a:latin typeface="augie" charset="0"/>
              <a:cs typeface="B Nazanin" panose="00000400000000000000" pitchFamily="2" charset="-78"/>
            </a:endParaRPr>
          </a:p>
          <a:p>
            <a:pPr eaLnBrk="1">
              <a:lnSpc>
                <a:spcPct val="112000"/>
              </a:lnSpc>
            </a:pPr>
            <a:endParaRPr lang="en-US" altLang="en-US" sz="2000" dirty="0">
              <a:solidFill>
                <a:srgbClr val="000000"/>
              </a:solidFill>
              <a:latin typeface="augie" charset="0"/>
              <a:cs typeface="B Nazanin" panose="00000400000000000000" pitchFamily="2" charset="-78"/>
            </a:endParaRPr>
          </a:p>
          <a:p>
            <a:pPr algn="r" rtl="1" eaLnBrk="1">
              <a:lnSpc>
                <a:spcPct val="112000"/>
              </a:lnSpc>
              <a:buSzPct val="52000"/>
              <a:buFont typeface="Times New Roman" pitchFamily="18" charset="0"/>
              <a:buBlip>
                <a:blip r:embed="rId3"/>
              </a:buBlip>
            </a:pPr>
            <a:r>
              <a:rPr lang="en-US" altLang="en-US" sz="2000" dirty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  </a:t>
            </a:r>
            <a:r>
              <a:rPr lang="fa-IR" altLang="en-US" sz="2000" dirty="0" smtClean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اگر بازیگر اول همیشه همکاری کند:</a:t>
            </a:r>
            <a:endParaRPr lang="en-US" altLang="en-US" sz="2000" dirty="0">
              <a:solidFill>
                <a:srgbClr val="000080"/>
              </a:solidFill>
              <a:latin typeface="augie" charset="0"/>
              <a:cs typeface="B Nazanin" panose="00000400000000000000" pitchFamily="2" charset="-78"/>
            </a:endParaRP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     </a:t>
            </a:r>
            <a:r>
              <a: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Stage 1	Stage 2	Stage 3	 Stage 4</a:t>
            </a:r>
            <a:r>
              <a:rPr lang="en-US" altLang="en-US" sz="2000" b="1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 · · ·</a:t>
            </a: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	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3	3·p + 0·(1-p)	3·p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+ 0·(1-p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) </a:t>
            </a:r>
            <a:r>
              <a:rPr lang="en-US" altLang="en-US" sz="1600" b="1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    · · · ·		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= 3 +3p + 3p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+ 3p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3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</a:t>
            </a:r>
            <a:r>
              <a:rPr lang="en-US" altLang="en-US" sz="1600" b="1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· · ·</a:t>
            </a: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endParaRPr lang="en-US" altLang="en-US" sz="1600" b="1" dirty="0">
              <a:solidFill>
                <a:srgbClr val="008000"/>
              </a:solidFill>
              <a:latin typeface="augie" charset="0"/>
              <a:cs typeface="B Nazanin" panose="00000400000000000000" pitchFamily="2" charset="-78"/>
            </a:endParaRPr>
          </a:p>
          <a:p>
            <a:pPr algn="r" rtl="1" eaLnBrk="1">
              <a:lnSpc>
                <a:spcPct val="112000"/>
              </a:lnSpc>
              <a:buSzPct val="65000"/>
              <a:buFont typeface="Times New Roman" pitchFamily="18" charset="0"/>
              <a:buBlip>
                <a:blip r:embed="rId3"/>
              </a:buBlip>
            </a:pP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</a:t>
            </a:r>
            <a:r>
              <a:rPr lang="en-US" altLang="en-US" sz="2000" dirty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 </a:t>
            </a:r>
            <a:r>
              <a:rPr lang="fa-IR" altLang="en-US" sz="2000" dirty="0" smtClean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اگر بازیگر اول همیشه خیانت کند:</a:t>
            </a:r>
            <a:endParaRPr lang="en-US" altLang="en-US" sz="2000" dirty="0">
              <a:solidFill>
                <a:srgbClr val="000080"/>
              </a:solidFill>
              <a:latin typeface="augie" charset="0"/>
              <a:cs typeface="B Nazanin" panose="00000400000000000000" pitchFamily="2" charset="-78"/>
            </a:endParaRP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80"/>
                </a:solidFill>
                <a:latin typeface="augie" charset="0"/>
                <a:cs typeface="B Nazanin" panose="00000400000000000000" pitchFamily="2" charset="-78"/>
              </a:rPr>
              <a:t>     </a:t>
            </a:r>
            <a:r>
              <a: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Stage 1	Stage 2	Stage 3	 Stage 4</a:t>
            </a:r>
            <a:r>
              <a:rPr lang="en-US" altLang="en-US" sz="2000" b="1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 · · ·</a:t>
            </a:r>
          </a:p>
          <a:p>
            <a:pPr eaLnBrk="1">
              <a:lnSpc>
                <a:spcPct val="112000"/>
              </a:lnSpc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augie" charset="0"/>
                <a:cs typeface="B Nazanin" panose="00000400000000000000" pitchFamily="2" charset="-78"/>
              </a:rPr>
              <a:t>	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5	1·p + 0·(1-p)	1·p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+ 0·(1-p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) </a:t>
            </a:r>
            <a:r>
              <a:rPr lang="en-US" altLang="en-US" sz="1600" b="1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    · · · ·		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= 5 + 1p + 1p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2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+ 1p</a:t>
            </a:r>
            <a:r>
              <a:rPr lang="en-US" altLang="en-US" sz="1600" baseline="330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3</a:t>
            </a:r>
            <a:r>
              <a:rPr lang="en-US" altLang="en-US" sz="1600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+</a:t>
            </a:r>
            <a:r>
              <a:rPr lang="en-US" altLang="en-US" sz="1600" b="1" dirty="0">
                <a:solidFill>
                  <a:srgbClr val="008000"/>
                </a:solidFill>
                <a:latin typeface="augie" charset="0"/>
                <a:cs typeface="B Nazanin" panose="00000400000000000000" pitchFamily="2" charset="-78"/>
              </a:rPr>
              <a:t> · · ·</a:t>
            </a:r>
          </a:p>
        </p:txBody>
      </p:sp>
    </p:spTree>
    <p:extLst>
      <p:ext uri="{BB962C8B-B14F-4D97-AF65-F5344CB8AC3E}">
        <p14:creationId xmlns:p14="http://schemas.microsoft.com/office/powerpoint/2010/main" val="13360635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228096" y="504341"/>
            <a:ext cx="9449304" cy="103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r" rtl="1">
              <a:lnSpc>
                <a:spcPct val="112000"/>
              </a:lnSpc>
              <a:buFont typeface="Times New Roman" charset="0"/>
              <a:buNone/>
              <a:defRPr/>
            </a:pPr>
            <a:r>
              <a:rPr lang="fa-IR" sz="3200" dirty="0">
                <a:solidFill>
                  <a:srgbClr val="000080"/>
                </a:solidFill>
                <a:latin typeface="augie" charset="0"/>
                <a:cs typeface="B Titr" panose="00000700000000000000" pitchFamily="2" charset="-78"/>
              </a:rPr>
              <a:t>تکرار نامحدود بازی زندانی</a:t>
            </a:r>
            <a:endParaRPr lang="en-US" sz="3200" dirty="0">
              <a:solidFill>
                <a:srgbClr val="000080"/>
              </a:solidFill>
              <a:latin typeface="augie" charset="0"/>
              <a:cs typeface="B Titr" panose="00000700000000000000" pitchFamily="2" charset="-7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6192" y="1880261"/>
            <a:ext cx="9068808" cy="3505904"/>
            <a:chOff x="456192" y="1880261"/>
            <a:chExt cx="9068808" cy="3505904"/>
          </a:xfrm>
        </p:grpSpPr>
        <p:sp>
          <p:nvSpPr>
            <p:cNvPr id="33794" name="Text Box 2"/>
            <p:cNvSpPr txBox="1">
              <a:spLocks noChangeArrowheads="1"/>
            </p:cNvSpPr>
            <p:nvPr/>
          </p:nvSpPr>
          <p:spPr bwMode="auto">
            <a:xfrm>
              <a:off x="456192" y="1880261"/>
              <a:ext cx="9068808" cy="3505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/>
            <a:lstStyle>
              <a:lvl1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rtl="1" eaLnBrk="1">
                <a:lnSpc>
                  <a:spcPct val="112000"/>
                </a:lnSpc>
              </a:pPr>
              <a:r>
                <a:rPr lang="fa-IR" altLang="en-US" sz="2000" dirty="0">
                  <a:latin typeface="augie" charset="0"/>
                  <a:cs typeface="B Nazanin" panose="00000400000000000000" pitchFamily="2" charset="-78"/>
                </a:rPr>
                <a:t>فرض کنید </a:t>
              </a:r>
              <a:r>
                <a:rPr lang="fa-IR" altLang="en-US" sz="2000" dirty="0">
                  <a:solidFill>
                    <a:schemeClr val="tx2">
                      <a:lumMod val="75000"/>
                    </a:schemeClr>
                  </a:solidFill>
                  <a:latin typeface="augie" charset="0"/>
                  <a:cs typeface="B Nazanin" panose="00000400000000000000" pitchFamily="2" charset="-78"/>
                </a:rPr>
                <a:t>بازیگر دوم </a:t>
              </a:r>
              <a:r>
                <a:rPr lang="fa-IR" altLang="en-US" sz="2000" dirty="0">
                  <a:latin typeface="augie" charset="0"/>
                  <a:cs typeface="B Nazanin" panose="00000400000000000000" pitchFamily="2" charset="-78"/>
                </a:rPr>
                <a:t>از </a:t>
              </a:r>
              <a:r>
                <a:rPr lang="en-US" altLang="en-US" sz="2000" dirty="0">
                  <a:solidFill>
                    <a:srgbClr val="800000"/>
                  </a:solidFill>
                  <a:latin typeface="augie" charset="0"/>
                  <a:cs typeface="B Nazanin" panose="00000400000000000000" pitchFamily="2" charset="-78"/>
                </a:rPr>
                <a:t>Grimm Trigger</a:t>
              </a:r>
              <a:r>
                <a:rPr lang="fa-IR" altLang="en-US" sz="2000" dirty="0">
                  <a:solidFill>
                    <a:srgbClr val="800000"/>
                  </a:solidFill>
                  <a:latin typeface="augie" charset="0"/>
                  <a:cs typeface="B Nazanin" panose="00000400000000000000" pitchFamily="2" charset="-78"/>
                </a:rPr>
                <a:t> </a:t>
              </a:r>
              <a:r>
                <a:rPr lang="fa-IR" altLang="en-US" sz="2000" dirty="0">
                  <a:latin typeface="augie" charset="0"/>
                  <a:cs typeface="B Nazanin" panose="00000400000000000000" pitchFamily="2" charset="-78"/>
                </a:rPr>
                <a:t>استفاده کند. بهترین کار برای بازیگر اول چیست؟</a:t>
              </a:r>
            </a:p>
            <a:p>
              <a:pPr eaLnBrk="1">
                <a:lnSpc>
                  <a:spcPct val="112000"/>
                </a:lnSpc>
              </a:pPr>
              <a:endParaRPr lang="en-US" altLang="en-US" sz="2000" dirty="0">
                <a:solidFill>
                  <a:srgbClr val="000000"/>
                </a:solidFill>
                <a:latin typeface="augie" charset="0"/>
              </a:endParaRPr>
            </a:p>
            <a:p>
              <a:pPr algn="r" rtl="1" eaLnBrk="1">
                <a:lnSpc>
                  <a:spcPct val="112000"/>
                </a:lnSpc>
                <a:buSzPct val="52000"/>
                <a:buFont typeface="Times New Roman" pitchFamily="18" charset="0"/>
                <a:buBlip>
                  <a:blip r:embed="rId3"/>
                </a:buBlip>
              </a:pPr>
              <a:r>
                <a:rPr lang="fa-IR" altLang="en-US" sz="2000" dirty="0">
                  <a:latin typeface="augie" charset="0"/>
                  <a:cs typeface="B Nazanin" panose="00000400000000000000" pitchFamily="2" charset="-78"/>
                </a:rPr>
                <a:t>سود مورد انتظار ناشی از همکاری:</a:t>
              </a:r>
              <a:endParaRPr lang="en-US" altLang="en-US" sz="2000" dirty="0">
                <a:latin typeface="augie" charset="0"/>
                <a:cs typeface="B Nazanin" panose="00000400000000000000" pitchFamily="2" charset="-78"/>
              </a:endParaRPr>
            </a:p>
            <a:p>
              <a:pPr eaLnBrk="1">
                <a:lnSpc>
                  <a:spcPct val="112000"/>
                </a:lnSpc>
                <a:buClrTx/>
                <a:buSzTx/>
                <a:buFontTx/>
                <a:buNone/>
              </a:pPr>
              <a:endParaRPr lang="en-US" altLang="en-US" sz="2000" dirty="0">
                <a:solidFill>
                  <a:srgbClr val="000080"/>
                </a:solidFill>
                <a:latin typeface="augie" charset="0"/>
              </a:endParaRPr>
            </a:p>
            <a:p>
              <a:pPr eaLnBrk="1">
                <a:lnSpc>
                  <a:spcPct val="112000"/>
                </a:lnSpc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000080"/>
                  </a:solidFill>
                  <a:latin typeface="augie" charset="0"/>
                </a:rPr>
                <a:t>     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</a:rPr>
                <a:t>E(Cooperate) = </a:t>
              </a:r>
              <a:r>
                <a:rPr lang="en-US" altLang="en-US" sz="1600" dirty="0">
                  <a:solidFill>
                    <a:srgbClr val="008000"/>
                  </a:solidFill>
                  <a:latin typeface="augie" charset="0"/>
                </a:rPr>
                <a:t> 3 + 3p + 3p</a:t>
              </a:r>
              <a:r>
                <a:rPr lang="en-US" altLang="en-US" sz="1600" baseline="33000" dirty="0">
                  <a:solidFill>
                    <a:srgbClr val="008000"/>
                  </a:solidFill>
                  <a:latin typeface="augie" charset="0"/>
                </a:rPr>
                <a:t>2</a:t>
              </a:r>
              <a:r>
                <a:rPr lang="en-US" altLang="en-US" sz="1600" dirty="0">
                  <a:solidFill>
                    <a:srgbClr val="008000"/>
                  </a:solidFill>
                  <a:latin typeface="augie" charset="0"/>
                </a:rPr>
                <a:t> + 3p</a:t>
              </a:r>
              <a:r>
                <a:rPr lang="en-US" altLang="en-US" sz="1600" baseline="33000" dirty="0">
                  <a:solidFill>
                    <a:srgbClr val="008000"/>
                  </a:solidFill>
                  <a:latin typeface="augie" charset="0"/>
                </a:rPr>
                <a:t>3</a:t>
              </a:r>
              <a:r>
                <a:rPr lang="en-US" altLang="en-US" sz="1600" dirty="0">
                  <a:solidFill>
                    <a:srgbClr val="008000"/>
                  </a:solidFill>
                  <a:latin typeface="augie" charset="0"/>
                </a:rPr>
                <a:t> +</a:t>
              </a:r>
              <a:r>
                <a:rPr lang="en-US" altLang="en-US" sz="1600" b="1" dirty="0">
                  <a:solidFill>
                    <a:srgbClr val="008000"/>
                  </a:solidFill>
                  <a:latin typeface="augie" charset="0"/>
                </a:rPr>
                <a:t> · · · = 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</a:rPr>
                <a:t> 3 + 3 </a:t>
              </a:r>
            </a:p>
            <a:p>
              <a:pPr eaLnBrk="1">
                <a:lnSpc>
                  <a:spcPct val="112000"/>
                </a:lnSpc>
                <a:buClrTx/>
                <a:buSzTx/>
                <a:buFontTx/>
                <a:buNone/>
              </a:pPr>
              <a:endParaRPr lang="en-US" altLang="en-US" sz="1600" b="1" dirty="0">
                <a:solidFill>
                  <a:srgbClr val="008000"/>
                </a:solidFill>
                <a:latin typeface="augie" charset="0"/>
              </a:endParaRPr>
            </a:p>
            <a:p>
              <a:pPr indent="-285750" algn="r" rtl="1" eaLnBrk="1">
                <a:lnSpc>
                  <a:spcPct val="112000"/>
                </a:lnSpc>
                <a:buSzPct val="52000"/>
                <a:buBlip>
                  <a:blip r:embed="rId3"/>
                </a:buBlip>
              </a:pPr>
              <a:r>
                <a:rPr lang="fa-IR" altLang="en-US" sz="2000" dirty="0">
                  <a:latin typeface="augie" charset="0"/>
                  <a:cs typeface="B Nazanin" panose="00000400000000000000" pitchFamily="2" charset="-78"/>
                </a:rPr>
                <a:t>سود مورد انتظار ناشی از خیانت: </a:t>
              </a:r>
              <a:endParaRPr lang="en-US" altLang="en-US" sz="2000" dirty="0">
                <a:latin typeface="augie" charset="0"/>
                <a:cs typeface="B Nazanin" panose="00000400000000000000" pitchFamily="2" charset="-78"/>
              </a:endParaRPr>
            </a:p>
            <a:p>
              <a:pPr eaLnBrk="1">
                <a:lnSpc>
                  <a:spcPct val="112000"/>
                </a:lnSpc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000080"/>
                  </a:solidFill>
                  <a:latin typeface="augie" charset="0"/>
                </a:rPr>
                <a:t> </a:t>
              </a:r>
            </a:p>
            <a:p>
              <a:pPr eaLnBrk="1">
                <a:lnSpc>
                  <a:spcPct val="112000"/>
                </a:lnSpc>
                <a:buClrTx/>
                <a:buSzTx/>
                <a:buFontTx/>
                <a:buNone/>
              </a:pP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</a:rPr>
                <a:t>		E(Defect) = </a:t>
              </a:r>
              <a:r>
                <a:rPr lang="en-US" altLang="en-US" sz="1600" dirty="0">
                  <a:solidFill>
                    <a:srgbClr val="008000"/>
                  </a:solidFill>
                  <a:latin typeface="augie" charset="0"/>
                </a:rPr>
                <a:t> 5 + 1p + 1p</a:t>
              </a:r>
              <a:r>
                <a:rPr lang="en-US" altLang="en-US" sz="1600" baseline="33000" dirty="0">
                  <a:solidFill>
                    <a:srgbClr val="008000"/>
                  </a:solidFill>
                  <a:latin typeface="augie" charset="0"/>
                </a:rPr>
                <a:t>2</a:t>
              </a:r>
              <a:r>
                <a:rPr lang="en-US" altLang="en-US" sz="1600" dirty="0">
                  <a:solidFill>
                    <a:srgbClr val="008000"/>
                  </a:solidFill>
                  <a:latin typeface="augie" charset="0"/>
                </a:rPr>
                <a:t> + 1p</a:t>
              </a:r>
              <a:r>
                <a:rPr lang="en-US" altLang="en-US" sz="1600" baseline="33000" dirty="0">
                  <a:solidFill>
                    <a:srgbClr val="008000"/>
                  </a:solidFill>
                  <a:latin typeface="augie" charset="0"/>
                </a:rPr>
                <a:t>3</a:t>
              </a:r>
              <a:r>
                <a:rPr lang="en-US" altLang="en-US" sz="1600" dirty="0">
                  <a:solidFill>
                    <a:srgbClr val="008000"/>
                  </a:solidFill>
                  <a:latin typeface="augie" charset="0"/>
                </a:rPr>
                <a:t> +</a:t>
              </a:r>
              <a:r>
                <a:rPr lang="en-US" altLang="en-US" sz="1600" b="1" dirty="0">
                  <a:solidFill>
                    <a:srgbClr val="008000"/>
                  </a:solidFill>
                  <a:latin typeface="augie" charset="0"/>
                </a:rPr>
                <a:t> · · ·    =  </a:t>
              </a:r>
              <a:r>
                <a:rPr lang="en-US" altLang="en-US" sz="1600" dirty="0">
                  <a:solidFill>
                    <a:srgbClr val="0000FF"/>
                  </a:solidFill>
                  <a:latin typeface="augie" charset="0"/>
                </a:rPr>
                <a:t> 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</a:rPr>
                <a:t>5 + 1</a:t>
              </a:r>
              <a:r>
                <a:rPr lang="en-US" altLang="en-US" sz="1600" dirty="0">
                  <a:solidFill>
                    <a:srgbClr val="0000FF"/>
                  </a:solidFill>
                  <a:latin typeface="augie" charset="0"/>
                </a:rPr>
                <a:t> </a:t>
              </a:r>
            </a:p>
          </p:txBody>
        </p:sp>
        <p:grpSp>
          <p:nvGrpSpPr>
            <p:cNvPr id="63492" name="Agrupar 1"/>
            <p:cNvGrpSpPr>
              <a:grpSpLocks/>
            </p:cNvGrpSpPr>
            <p:nvPr/>
          </p:nvGrpSpPr>
          <p:grpSpPr bwMode="auto">
            <a:xfrm>
              <a:off x="5791200" y="3090277"/>
              <a:ext cx="856944" cy="834040"/>
              <a:chOff x="7099300" y="3552825"/>
              <a:chExt cx="858838" cy="811213"/>
            </a:xfrm>
          </p:grpSpPr>
          <p:sp>
            <p:nvSpPr>
              <p:cNvPr id="33795" name="Line 3"/>
              <p:cNvSpPr>
                <a:spLocks noChangeShapeType="1"/>
              </p:cNvSpPr>
              <p:nvPr/>
            </p:nvSpPr>
            <p:spPr bwMode="auto">
              <a:xfrm>
                <a:off x="7213600" y="3933825"/>
                <a:ext cx="685800" cy="1588"/>
              </a:xfrm>
              <a:prstGeom prst="line">
                <a:avLst/>
              </a:prstGeom>
              <a:noFill/>
              <a:ln w="1836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buFont typeface="Times New Roman" charset="0"/>
                  <a:buNone/>
                  <a:defRPr/>
                </a:pPr>
                <a:endParaRPr lang="es-ES">
                  <a:latin typeface="Arial" charset="0"/>
                  <a:ea typeface="ＭＳ Ｐゴシック" charset="0"/>
                  <a:cs typeface="DejaVu Sans" charset="0"/>
                </a:endParaRPr>
              </a:p>
            </p:txBody>
          </p:sp>
          <p:sp>
            <p:nvSpPr>
              <p:cNvPr id="33796" name="Text Box 4"/>
              <p:cNvSpPr txBox="1">
                <a:spLocks noChangeArrowheads="1"/>
              </p:cNvSpPr>
              <p:nvPr/>
            </p:nvSpPr>
            <p:spPr bwMode="auto">
              <a:xfrm>
                <a:off x="7362825" y="3552825"/>
                <a:ext cx="322263" cy="430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5000" rIns="90000" bIns="45000"/>
              <a:lstStyle/>
              <a:p>
                <a:pPr>
                  <a:lnSpc>
                    <a:spcPct val="112000"/>
                  </a:lnSpc>
                  <a:buFont typeface="Times New Roman" charset="0"/>
                  <a:buNone/>
                  <a:defRPr/>
                </a:pPr>
                <a:r>
                  <a:rPr lang="en-US" sz="2000">
                    <a:solidFill>
                      <a:srgbClr val="0000FF"/>
                    </a:solidFill>
                    <a:latin typeface="augie" charset="0"/>
                    <a:ea typeface="ＭＳ Ｐゴシック" charset="0"/>
                    <a:cs typeface="DejaVu Sans" charset="0"/>
                  </a:rPr>
                  <a:t>p</a:t>
                </a:r>
              </a:p>
            </p:txBody>
          </p:sp>
          <p:sp>
            <p:nvSpPr>
              <p:cNvPr id="33797" name="Text Box 5"/>
              <p:cNvSpPr txBox="1">
                <a:spLocks noChangeArrowheads="1"/>
              </p:cNvSpPr>
              <p:nvPr/>
            </p:nvSpPr>
            <p:spPr bwMode="auto">
              <a:xfrm>
                <a:off x="7099300" y="3933825"/>
                <a:ext cx="858838" cy="430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5000" rIns="90000" bIns="45000"/>
              <a:lstStyle>
                <a:lvl1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1pPr>
                <a:lvl2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2pPr>
                <a:lvl3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3pPr>
                <a:lvl4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4pPr>
                <a:lvl5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5pPr>
                <a:lvl6pPr marL="25146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6pPr>
                <a:lvl7pPr marL="29718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7pPr>
                <a:lvl8pPr marL="34290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8pPr>
                <a:lvl9pPr marL="38862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9pPr>
              </a:lstStyle>
              <a:p>
                <a:pPr algn="ctr">
                  <a:lnSpc>
                    <a:spcPct val="112000"/>
                  </a:lnSpc>
                  <a:buFont typeface="Times New Roman" charset="0"/>
                  <a:buNone/>
                  <a:defRPr/>
                </a:pPr>
                <a:r>
                  <a:rPr lang="en-US" sz="2000" dirty="0" smtClean="0">
                    <a:solidFill>
                      <a:srgbClr val="0000FF"/>
                    </a:solidFill>
                    <a:latin typeface="augie" charset="0"/>
                  </a:rPr>
                  <a:t>(1 - p)</a:t>
                </a:r>
              </a:p>
            </p:txBody>
          </p:sp>
        </p:grpSp>
        <p:grpSp>
          <p:nvGrpSpPr>
            <p:cNvPr id="63493" name="Agrupar 2"/>
            <p:cNvGrpSpPr>
              <a:grpSpLocks/>
            </p:cNvGrpSpPr>
            <p:nvPr/>
          </p:nvGrpSpPr>
          <p:grpSpPr bwMode="auto">
            <a:xfrm>
              <a:off x="6629400" y="4423761"/>
              <a:ext cx="856944" cy="834039"/>
              <a:chOff x="7064375" y="4992688"/>
              <a:chExt cx="858838" cy="811212"/>
            </a:xfrm>
          </p:grpSpPr>
          <p:sp>
            <p:nvSpPr>
              <p:cNvPr id="33798" name="Line 6"/>
              <p:cNvSpPr>
                <a:spLocks noChangeShapeType="1"/>
              </p:cNvSpPr>
              <p:nvPr/>
            </p:nvSpPr>
            <p:spPr bwMode="auto">
              <a:xfrm>
                <a:off x="7177088" y="5373688"/>
                <a:ext cx="685800" cy="1587"/>
              </a:xfrm>
              <a:prstGeom prst="line">
                <a:avLst/>
              </a:prstGeom>
              <a:noFill/>
              <a:ln w="1836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buFont typeface="Times New Roman" charset="0"/>
                  <a:buNone/>
                  <a:defRPr/>
                </a:pPr>
                <a:endParaRPr lang="es-ES">
                  <a:latin typeface="Arial" charset="0"/>
                  <a:ea typeface="ＭＳ Ｐゴシック" charset="0"/>
                  <a:cs typeface="DejaVu Sans" charset="0"/>
                </a:endParaRPr>
              </a:p>
            </p:txBody>
          </p:sp>
          <p:sp>
            <p:nvSpPr>
              <p:cNvPr id="33799" name="Text Box 7"/>
              <p:cNvSpPr txBox="1">
                <a:spLocks noChangeArrowheads="1"/>
              </p:cNvSpPr>
              <p:nvPr/>
            </p:nvSpPr>
            <p:spPr bwMode="auto">
              <a:xfrm>
                <a:off x="7326313" y="4992688"/>
                <a:ext cx="322262" cy="430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5000" rIns="90000" bIns="45000"/>
              <a:lstStyle/>
              <a:p>
                <a:pPr>
                  <a:lnSpc>
                    <a:spcPct val="112000"/>
                  </a:lnSpc>
                  <a:buFont typeface="Times New Roman" charset="0"/>
                  <a:buNone/>
                  <a:defRPr/>
                </a:pPr>
                <a:r>
                  <a:rPr lang="en-US" sz="2000" dirty="0">
                    <a:solidFill>
                      <a:srgbClr val="0000FF"/>
                    </a:solidFill>
                    <a:latin typeface="augie" charset="0"/>
                    <a:ea typeface="ＭＳ Ｐゴシック" charset="0"/>
                    <a:cs typeface="DejaVu Sans" charset="0"/>
                  </a:rPr>
                  <a:t>p</a:t>
                </a:r>
              </a:p>
            </p:txBody>
          </p:sp>
          <p:sp>
            <p:nvSpPr>
              <p:cNvPr id="33800" name="Text Box 8"/>
              <p:cNvSpPr txBox="1">
                <a:spLocks noChangeArrowheads="1"/>
              </p:cNvSpPr>
              <p:nvPr/>
            </p:nvSpPr>
            <p:spPr bwMode="auto">
              <a:xfrm>
                <a:off x="7064375" y="5373688"/>
                <a:ext cx="858838" cy="430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5000" rIns="90000" bIns="45000"/>
              <a:lstStyle>
                <a:lvl1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1pPr>
                <a:lvl2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2pPr>
                <a:lvl3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3pPr>
                <a:lvl4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4pPr>
                <a:lvl5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5pPr>
                <a:lvl6pPr marL="25146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6pPr>
                <a:lvl7pPr marL="29718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7pPr>
                <a:lvl8pPr marL="34290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8pPr>
                <a:lvl9pPr marL="38862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9pPr>
              </a:lstStyle>
              <a:p>
                <a:pPr algn="ctr">
                  <a:lnSpc>
                    <a:spcPct val="112000"/>
                  </a:lnSpc>
                  <a:buFont typeface="Times New Roman" charset="0"/>
                  <a:buNone/>
                  <a:defRPr/>
                </a:pPr>
                <a:r>
                  <a:rPr lang="en-US" sz="2000" smtClean="0">
                    <a:solidFill>
                      <a:srgbClr val="0000FF"/>
                    </a:solidFill>
                    <a:latin typeface="augie" charset="0"/>
                  </a:rPr>
                  <a:t>(1 - p)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4893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3050" rtl="1">
              <a:lnSpc>
                <a:spcPct val="100000"/>
              </a:lnSpc>
            </a:pPr>
            <a:r>
              <a:rPr lang="fa-IR" spc="-10" dirty="0" smtClean="0">
                <a:cs typeface="B Titr" panose="00000700000000000000" pitchFamily="2" charset="-78"/>
              </a:rPr>
              <a:t>بازیهای تکراری محدود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xfrm>
            <a:off x="5486400" y="2895600"/>
            <a:ext cx="4278630" cy="1883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rtl="1">
              <a:lnSpc>
                <a:spcPct val="101899"/>
              </a:lnSpc>
              <a:buClr>
                <a:srgbClr val="0033CC"/>
              </a:buClr>
              <a:buSzPct val="88888"/>
              <a:buFont typeface="Webdings"/>
              <a:buChar char="•"/>
              <a:tabLst>
                <a:tab pos="355600" algn="l"/>
              </a:tabLst>
            </a:pPr>
            <a:r>
              <a:rPr lang="fa-IR" sz="2400" dirty="0" smtClean="0">
                <a:cs typeface="B Nazanin" panose="00000400000000000000" pitchFamily="2" charset="-78"/>
              </a:rPr>
              <a:t>در بازی تکراری، یک بازی مثل </a:t>
            </a:r>
            <a:r>
              <a:rPr lang="en-US" sz="2400" dirty="0" smtClean="0">
                <a:cs typeface="B Nazanin" panose="00000400000000000000" pitchFamily="2" charset="-78"/>
              </a:rPr>
              <a:t>G</a:t>
            </a:r>
            <a:r>
              <a:rPr lang="fa-IR" sz="2400" dirty="0" smtClean="0">
                <a:cs typeface="B Nazanin" panose="00000400000000000000" pitchFamily="2" charset="-78"/>
              </a:rPr>
              <a:t> چندین بار بازی می شود. </a:t>
            </a:r>
          </a:p>
          <a:p>
            <a:pPr marL="355600" marR="5080" indent="-342900" rtl="1">
              <a:lnSpc>
                <a:spcPct val="101899"/>
              </a:lnSpc>
              <a:buClr>
                <a:srgbClr val="0033CC"/>
              </a:buClr>
              <a:buSzPct val="88888"/>
              <a:buFont typeface="Webdings"/>
              <a:buChar char="•"/>
              <a:tabLst>
                <a:tab pos="355600" algn="l"/>
              </a:tabLst>
            </a:pPr>
            <a:r>
              <a:rPr lang="fa-IR" sz="2400" dirty="0" smtClean="0">
                <a:cs typeface="B Nazanin" panose="00000400000000000000" pitchFamily="2" charset="-78"/>
              </a:rPr>
              <a:t>به هر دور از </a:t>
            </a:r>
            <a:r>
              <a:rPr lang="fa-IR" sz="2400" dirty="0">
                <a:cs typeface="B Nazanin" panose="00000400000000000000" pitchFamily="2" charset="-78"/>
              </a:rPr>
              <a:t>ب</a:t>
            </a:r>
            <a:r>
              <a:rPr lang="fa-IR" sz="2400" dirty="0" smtClean="0">
                <a:cs typeface="B Nazanin" panose="00000400000000000000" pitchFamily="2" charset="-78"/>
              </a:rPr>
              <a:t>ازی یک تکرار یا راند گفته می شود. </a:t>
            </a:r>
          </a:p>
          <a:p>
            <a:pPr marL="355600" marR="5080" indent="-342900" rtl="1">
              <a:lnSpc>
                <a:spcPct val="101899"/>
              </a:lnSpc>
              <a:buClr>
                <a:srgbClr val="0033CC"/>
              </a:buClr>
              <a:buSzPct val="88888"/>
              <a:buFont typeface="Webdings"/>
              <a:buChar char="•"/>
              <a:tabLst>
                <a:tab pos="355600" algn="l"/>
              </a:tabLst>
            </a:pPr>
            <a:r>
              <a:rPr lang="fa-IR" sz="2400" dirty="0" smtClean="0">
                <a:cs typeface="B Nazanin" panose="00000400000000000000" pitchFamily="2" charset="-78"/>
              </a:rPr>
              <a:t>به </a:t>
            </a:r>
            <a:r>
              <a:rPr lang="en-US" sz="2400" dirty="0" smtClean="0">
                <a:cs typeface="B Nazanin" panose="00000400000000000000" pitchFamily="2" charset="-78"/>
              </a:rPr>
              <a:t>G</a:t>
            </a:r>
            <a:r>
              <a:rPr lang="fa-IR" sz="2400" dirty="0" smtClean="0">
                <a:cs typeface="B Nazanin" panose="00000400000000000000" pitchFamily="2" charset="-78"/>
              </a:rPr>
              <a:t> بازی طبقه ای نیز گفته می شود. 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47800" y="4666401"/>
            <a:ext cx="877569" cy="1177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41800"/>
              </a:lnSpc>
            </a:pPr>
            <a:r>
              <a:rPr sz="1800" i="1" dirty="0">
                <a:latin typeface="Arial"/>
                <a:cs typeface="B Nazanin" panose="00000400000000000000" pitchFamily="2" charset="-78"/>
              </a:rPr>
              <a:t>Agen</a:t>
            </a:r>
            <a:r>
              <a:rPr sz="1800" i="1" spc="-5" dirty="0">
                <a:latin typeface="Arial"/>
                <a:cs typeface="B Nazanin" panose="00000400000000000000" pitchFamily="2" charset="-78"/>
              </a:rPr>
              <a:t>t 1</a:t>
            </a:r>
            <a:r>
              <a:rPr sz="1800" spc="-5" dirty="0">
                <a:latin typeface="Arial"/>
                <a:cs typeface="B Nazanin" panose="00000400000000000000" pitchFamily="2" charset="-78"/>
              </a:rPr>
              <a:t>: </a:t>
            </a:r>
            <a:r>
              <a:rPr sz="1800" dirty="0">
                <a:latin typeface="Arial"/>
                <a:cs typeface="B Nazanin" panose="00000400000000000000" pitchFamily="2" charset="-78"/>
              </a:rPr>
              <a:t>C</a:t>
            </a:r>
            <a:endParaRPr sz="1800">
              <a:latin typeface="Arial"/>
              <a:cs typeface="B Nazanin" panose="00000400000000000000" pitchFamily="2" charset="-78"/>
            </a:endParaRPr>
          </a:p>
          <a:p>
            <a:pPr marR="26670" algn="ctr">
              <a:lnSpc>
                <a:spcPct val="100000"/>
              </a:lnSpc>
              <a:spcBef>
                <a:spcPts val="900"/>
              </a:spcBef>
            </a:pPr>
            <a:r>
              <a:rPr sz="1800" i="1" dirty="0">
                <a:solidFill>
                  <a:srgbClr val="FF3A34"/>
                </a:solidFill>
                <a:latin typeface="Arial"/>
                <a:cs typeface="B Nazanin" panose="00000400000000000000" pitchFamily="2" charset="-78"/>
              </a:rPr>
              <a:t>D</a:t>
            </a:r>
            <a:endParaRPr sz="180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1881" y="4663384"/>
            <a:ext cx="877569" cy="1182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42900"/>
              </a:lnSpc>
            </a:pPr>
            <a:r>
              <a:rPr sz="1800" i="1" dirty="0">
                <a:latin typeface="Arial"/>
                <a:cs typeface="B Nazanin" panose="00000400000000000000" pitchFamily="2" charset="-78"/>
              </a:rPr>
              <a:t>Agen</a:t>
            </a:r>
            <a:r>
              <a:rPr sz="1800" i="1" spc="-5" dirty="0">
                <a:latin typeface="Arial"/>
                <a:cs typeface="B Nazanin" panose="00000400000000000000" pitchFamily="2" charset="-78"/>
              </a:rPr>
              <a:t>t 2</a:t>
            </a:r>
            <a:r>
              <a:rPr sz="1800" spc="-5" dirty="0">
                <a:latin typeface="Arial"/>
                <a:cs typeface="B Nazanin" panose="00000400000000000000" pitchFamily="2" charset="-78"/>
              </a:rPr>
              <a:t>: </a:t>
            </a:r>
            <a:r>
              <a:rPr sz="1800" dirty="0">
                <a:latin typeface="Arial"/>
                <a:cs typeface="B Nazanin" panose="00000400000000000000" pitchFamily="2" charset="-78"/>
              </a:rPr>
              <a:t>C</a:t>
            </a:r>
            <a:endParaRPr sz="1800">
              <a:latin typeface="Arial"/>
              <a:cs typeface="B Nazanin" panose="00000400000000000000" pitchFamily="2" charset="-78"/>
            </a:endParaRPr>
          </a:p>
          <a:p>
            <a:pPr algn="ctr">
              <a:lnSpc>
                <a:spcPct val="100000"/>
              </a:lnSpc>
              <a:spcBef>
                <a:spcPts val="890"/>
              </a:spcBef>
            </a:pPr>
            <a:r>
              <a:rPr sz="1800" dirty="0">
                <a:latin typeface="Arial"/>
                <a:cs typeface="B Nazanin" panose="00000400000000000000" pitchFamily="2" charset="-78"/>
              </a:rPr>
              <a:t>C</a:t>
            </a:r>
            <a:endParaRPr sz="180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37202" y="5153897"/>
            <a:ext cx="953769" cy="673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a-IR" spc="-5" dirty="0" smtClean="0">
                <a:latin typeface="Arial"/>
                <a:cs typeface="B Nazanin" panose="00000400000000000000" pitchFamily="2" charset="-78"/>
              </a:rPr>
              <a:t>دور اول:</a:t>
            </a:r>
            <a:endParaRPr sz="1800" dirty="0">
              <a:latin typeface="Arial"/>
              <a:cs typeface="B Nazanin" panose="00000400000000000000" pitchFamily="2" charset="-78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lang="fa-IR" sz="1800" spc="-5" dirty="0" smtClean="0">
                <a:latin typeface="Arial"/>
                <a:cs typeface="B Nazanin" panose="00000400000000000000" pitchFamily="2" charset="-78"/>
              </a:rPr>
              <a:t>دو دوم: </a:t>
            </a:r>
            <a:endParaRPr sz="1800" dirty="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41145" y="1864196"/>
            <a:ext cx="207518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a-IR" sz="1800" dirty="0" smtClean="0">
                <a:latin typeface="Arial"/>
                <a:cs typeface="B Nazanin" panose="00000400000000000000" pitchFamily="2" charset="-78"/>
              </a:rPr>
              <a:t>معضل زندانی</a:t>
            </a:r>
            <a:endParaRPr sz="1800" dirty="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20720" y="6043866"/>
            <a:ext cx="80137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B Nazanin" panose="00000400000000000000" pitchFamily="2" charset="-78"/>
              </a:rPr>
              <a:t>3+0</a:t>
            </a:r>
            <a:r>
              <a:rPr sz="1800" spc="-5" dirty="0">
                <a:latin typeface="Arial"/>
                <a:cs typeface="B Nazanin" panose="00000400000000000000" pitchFamily="2" charset="-78"/>
              </a:rPr>
              <a:t> </a:t>
            </a:r>
            <a:r>
              <a:rPr sz="1800" dirty="0">
                <a:latin typeface="Arial"/>
                <a:cs typeface="B Nazanin" panose="00000400000000000000" pitchFamily="2" charset="-78"/>
              </a:rPr>
              <a:t>=</a:t>
            </a:r>
            <a:r>
              <a:rPr sz="1800" spc="-5" dirty="0">
                <a:latin typeface="Arial"/>
                <a:cs typeface="B Nazanin" panose="00000400000000000000" pitchFamily="2" charset="-78"/>
              </a:rPr>
              <a:t> </a:t>
            </a:r>
            <a:r>
              <a:rPr sz="1800" dirty="0">
                <a:latin typeface="Arial"/>
                <a:cs typeface="B Nazanin" panose="00000400000000000000" pitchFamily="2" charset="-78"/>
              </a:rPr>
              <a:t>3</a:t>
            </a:r>
            <a:endParaRPr sz="180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6638" y="6042278"/>
            <a:ext cx="80137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B Nazanin" panose="00000400000000000000" pitchFamily="2" charset="-78"/>
              </a:rPr>
              <a:t>3+5</a:t>
            </a:r>
            <a:r>
              <a:rPr sz="1800" spc="-5" dirty="0">
                <a:latin typeface="Arial"/>
                <a:cs typeface="B Nazanin" panose="00000400000000000000" pitchFamily="2" charset="-78"/>
              </a:rPr>
              <a:t> </a:t>
            </a:r>
            <a:r>
              <a:rPr sz="1800" dirty="0">
                <a:latin typeface="Arial"/>
                <a:cs typeface="B Nazanin" panose="00000400000000000000" pitchFamily="2" charset="-78"/>
              </a:rPr>
              <a:t>=</a:t>
            </a:r>
            <a:r>
              <a:rPr sz="1800" spc="-5" dirty="0">
                <a:latin typeface="Arial"/>
                <a:cs typeface="B Nazanin" panose="00000400000000000000" pitchFamily="2" charset="-78"/>
              </a:rPr>
              <a:t> </a:t>
            </a:r>
            <a:r>
              <a:rPr lang="en-US" sz="1800" dirty="0" smtClean="0">
                <a:latin typeface="Arial"/>
                <a:cs typeface="B Nazanin" panose="00000400000000000000" pitchFamily="2" charset="-78"/>
              </a:rPr>
              <a:t>8</a:t>
            </a:r>
            <a:endParaRPr sz="1800" dirty="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200" y="6042634"/>
            <a:ext cx="125412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4" dirty="0">
                <a:latin typeface="Arial"/>
                <a:cs typeface="B Nazanin" panose="00000400000000000000" pitchFamily="2" charset="-78"/>
              </a:rPr>
              <a:t>T</a:t>
            </a:r>
            <a:r>
              <a:rPr sz="1800" dirty="0">
                <a:latin typeface="Arial"/>
                <a:cs typeface="B Nazanin" panose="00000400000000000000" pitchFamily="2" charset="-78"/>
              </a:rPr>
              <a:t>o</a:t>
            </a:r>
            <a:r>
              <a:rPr sz="1800" spc="-5" dirty="0">
                <a:latin typeface="Arial"/>
                <a:cs typeface="B Nazanin" panose="00000400000000000000" pitchFamily="2" charset="-78"/>
              </a:rPr>
              <a:t>t</a:t>
            </a:r>
            <a:r>
              <a:rPr sz="1800" dirty="0">
                <a:latin typeface="Arial"/>
                <a:cs typeface="B Nazanin" panose="00000400000000000000" pitchFamily="2" charset="-78"/>
              </a:rPr>
              <a:t>al</a:t>
            </a:r>
            <a:r>
              <a:rPr sz="1800" spc="-5" dirty="0">
                <a:latin typeface="Arial"/>
                <a:cs typeface="B Nazanin" panose="00000400000000000000" pitchFamily="2" charset="-78"/>
              </a:rPr>
              <a:t> </a:t>
            </a:r>
            <a:r>
              <a:rPr sz="1800" dirty="0">
                <a:latin typeface="Arial"/>
                <a:cs typeface="B Nazanin" panose="00000400000000000000" pitchFamily="2" charset="-78"/>
              </a:rPr>
              <a:t>payo</a:t>
            </a:r>
            <a:r>
              <a:rPr sz="1800" spc="-40" dirty="0">
                <a:latin typeface="Arial"/>
                <a:cs typeface="B Nazanin" panose="00000400000000000000" pitchFamily="2" charset="-78"/>
              </a:rPr>
              <a:t>f</a:t>
            </a:r>
            <a:r>
              <a:rPr sz="1800" spc="-5" dirty="0">
                <a:latin typeface="Arial"/>
                <a:cs typeface="B Nazanin" panose="00000400000000000000" pitchFamily="2" charset="-78"/>
              </a:rPr>
              <a:t>f:</a:t>
            </a:r>
            <a:endParaRPr sz="1800">
              <a:latin typeface="Arial"/>
              <a:cs typeface="B Nazanin" panose="00000400000000000000" pitchFamily="2" charset="-78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38288" y="2224088"/>
            <a:ext cx="825500" cy="640080"/>
          </a:xfrm>
          <a:custGeom>
            <a:avLst/>
            <a:gdLst/>
            <a:ahLst/>
            <a:cxnLst/>
            <a:rect l="l" t="t" r="r" b="b"/>
            <a:pathLst>
              <a:path w="825500" h="640080">
                <a:moveTo>
                  <a:pt x="0" y="0"/>
                </a:moveTo>
                <a:lnTo>
                  <a:pt x="824885" y="64008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cs typeface="B Nazanin" panose="00000400000000000000" pitchFamily="2" charset="-78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185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2169845" y="4093468"/>
            <a:ext cx="2914015" cy="2825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lang="fa-IR" sz="1800" spc="-5" dirty="0" smtClean="0">
                <a:latin typeface="Arial"/>
                <a:cs typeface="B Nazanin" panose="00000400000000000000" pitchFamily="2" charset="-78"/>
              </a:rPr>
              <a:t>معضل زندانی تکراری با دو تکرار</a:t>
            </a:r>
            <a:endParaRPr sz="1800" dirty="0">
              <a:latin typeface="Arial"/>
              <a:cs typeface="B Nazanin" panose="00000400000000000000" pitchFamily="2" charset="-78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35038"/>
              </p:ext>
            </p:extLst>
          </p:nvPr>
        </p:nvGraphicFramePr>
        <p:xfrm>
          <a:off x="1524000" y="2209800"/>
          <a:ext cx="249218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4885"/>
                <a:gridCol w="793115"/>
                <a:gridCol w="874180"/>
              </a:tblGrid>
              <a:tr h="640080">
                <a:tc>
                  <a:txBody>
                    <a:bodyPr/>
                    <a:lstStyle/>
                    <a:p>
                      <a:pPr marR="7175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</a:t>
                      </a: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32448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3, 3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0, 5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5, 0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1, 1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228096" y="504341"/>
            <a:ext cx="9296904" cy="103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r" rtl="1">
              <a:lnSpc>
                <a:spcPct val="112000"/>
              </a:lnSpc>
              <a:buFont typeface="Times New Roman" charset="0"/>
              <a:buNone/>
              <a:defRPr/>
            </a:pPr>
            <a:r>
              <a:rPr lang="fa-IR" sz="3200" dirty="0">
                <a:solidFill>
                  <a:srgbClr val="000080"/>
                </a:solidFill>
                <a:latin typeface="augie" charset="0"/>
                <a:cs typeface="B Titr" panose="00000700000000000000" pitchFamily="2" charset="-78"/>
              </a:rPr>
              <a:t>تکرار نامحدود بازی </a:t>
            </a:r>
            <a:r>
              <a:rPr lang="fa-IR" sz="3200" dirty="0" smtClean="0">
                <a:solidFill>
                  <a:srgbClr val="000080"/>
                </a:solidFill>
                <a:latin typeface="augie" charset="0"/>
                <a:cs typeface="B Titr" panose="00000700000000000000" pitchFamily="2" charset="-78"/>
              </a:rPr>
              <a:t>زندانی</a:t>
            </a:r>
            <a:endParaRPr lang="en-US" sz="3200" dirty="0">
              <a:solidFill>
                <a:srgbClr val="000080"/>
              </a:solidFill>
              <a:latin typeface="augie" charset="0"/>
              <a:cs typeface="B Titr" panose="00000700000000000000" pitchFamily="2" charset="-7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6192" y="1880262"/>
            <a:ext cx="8840208" cy="2456418"/>
            <a:chOff x="456192" y="1880262"/>
            <a:chExt cx="8840208" cy="2456418"/>
          </a:xfrm>
        </p:grpSpPr>
        <p:sp>
          <p:nvSpPr>
            <p:cNvPr id="34818" name="Text Box 2"/>
            <p:cNvSpPr txBox="1">
              <a:spLocks noChangeArrowheads="1"/>
            </p:cNvSpPr>
            <p:nvPr/>
          </p:nvSpPr>
          <p:spPr bwMode="auto">
            <a:xfrm>
              <a:off x="456192" y="1880262"/>
              <a:ext cx="8840208" cy="24564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/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1pPr>
              <a:lvl2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2pPr>
              <a:lvl3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3pPr>
              <a:lvl4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4pPr>
              <a:lvl5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5pPr>
              <a:lvl6pPr marL="25146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6pPr>
              <a:lvl7pPr marL="29718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7pPr>
              <a:lvl8pPr marL="34290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8pPr>
              <a:lvl9pPr marL="3886200" indent="-2286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</a:tabLst>
                <a:defRPr>
                  <a:solidFill>
                    <a:srgbClr val="000000"/>
                  </a:solidFill>
                  <a:latin typeface="Arial" charset="0"/>
                  <a:ea typeface="ＭＳ Ｐゴシック" charset="0"/>
                  <a:cs typeface="DejaVu Sans" charset="0"/>
                </a:defRPr>
              </a:lvl9pPr>
            </a:lstStyle>
            <a:p>
              <a:pPr algn="r" rtl="1">
                <a:lnSpc>
                  <a:spcPct val="112000"/>
                </a:lnSpc>
              </a:pPr>
              <a:r>
                <a:rPr lang="fa-IR" altLang="en-US" sz="2000" dirty="0">
                  <a:latin typeface="augie" charset="0"/>
                  <a:cs typeface="B Nazanin" panose="00000400000000000000" pitchFamily="2" charset="-78"/>
                </a:rPr>
                <a:t>فرض کنید </a:t>
              </a:r>
              <a:r>
                <a:rPr lang="fa-IR" altLang="en-US" sz="2000" dirty="0">
                  <a:solidFill>
                    <a:schemeClr val="tx2">
                      <a:lumMod val="75000"/>
                    </a:schemeClr>
                  </a:solidFill>
                  <a:latin typeface="augie" charset="0"/>
                  <a:cs typeface="B Nazanin" panose="00000400000000000000" pitchFamily="2" charset="-78"/>
                </a:rPr>
                <a:t>بازیگر دوم </a:t>
              </a:r>
              <a:r>
                <a:rPr lang="fa-IR" altLang="en-US" sz="2000" dirty="0">
                  <a:latin typeface="augie" charset="0"/>
                  <a:cs typeface="B Nazanin" panose="00000400000000000000" pitchFamily="2" charset="-78"/>
                </a:rPr>
                <a:t>از </a:t>
              </a:r>
              <a:r>
                <a:rPr lang="en-US" altLang="en-US" sz="2000" dirty="0">
                  <a:solidFill>
                    <a:srgbClr val="800000"/>
                  </a:solidFill>
                  <a:latin typeface="augie" charset="0"/>
                  <a:cs typeface="B Nazanin" panose="00000400000000000000" pitchFamily="2" charset="-78"/>
                </a:rPr>
                <a:t>Grimm Trigger</a:t>
              </a:r>
              <a:r>
                <a:rPr lang="fa-IR" altLang="en-US" sz="2000" dirty="0">
                  <a:solidFill>
                    <a:srgbClr val="800000"/>
                  </a:solidFill>
                  <a:latin typeface="augie" charset="0"/>
                  <a:cs typeface="B Nazanin" panose="00000400000000000000" pitchFamily="2" charset="-78"/>
                </a:rPr>
                <a:t> </a:t>
              </a:r>
              <a:r>
                <a:rPr lang="fa-IR" altLang="en-US" sz="2000" dirty="0">
                  <a:latin typeface="augie" charset="0"/>
                  <a:cs typeface="B Nazanin" panose="00000400000000000000" pitchFamily="2" charset="-78"/>
                </a:rPr>
                <a:t>استفاده کند. بهترین کار برای بازیگر اول چیست؟</a:t>
              </a:r>
            </a:p>
            <a:p>
              <a:pPr>
                <a:lnSpc>
                  <a:spcPct val="112000"/>
                </a:lnSpc>
                <a:buFont typeface="Times New Roman" charset="0"/>
                <a:buNone/>
                <a:defRPr/>
              </a:pPr>
              <a:endParaRPr lang="en-US" sz="2000" dirty="0" smtClean="0">
                <a:latin typeface="augie" charset="0"/>
              </a:endParaRPr>
            </a:p>
            <a:p>
              <a:pPr>
                <a:lnSpc>
                  <a:spcPct val="112000"/>
                </a:lnSpc>
                <a:buSzPct val="52000"/>
                <a:buFont typeface="Times New Roman" charset="0"/>
                <a:buBlip>
                  <a:blip r:embed="rId3"/>
                </a:buBlip>
                <a:defRPr/>
              </a:pPr>
              <a:r>
                <a:rPr lang="en-US" sz="2000" dirty="0" smtClean="0">
                  <a:solidFill>
                    <a:srgbClr val="000080"/>
                  </a:solidFill>
                  <a:latin typeface="augie" charset="0"/>
                </a:rPr>
                <a:t>  </a:t>
              </a:r>
              <a:r>
                <a:rPr lang="en-US" sz="2000" dirty="0" smtClean="0">
                  <a:solidFill>
                    <a:srgbClr val="0000FF"/>
                  </a:solidFill>
                  <a:latin typeface="augie" charset="0"/>
                </a:rPr>
                <a:t>E(Cooperate) = </a:t>
              </a:r>
              <a:r>
                <a:rPr lang="en-US" sz="1600" dirty="0" smtClean="0">
                  <a:solidFill>
                    <a:srgbClr val="008000"/>
                  </a:solidFill>
                  <a:latin typeface="augie" charset="0"/>
                </a:rPr>
                <a:t> </a:t>
              </a:r>
              <a:r>
                <a:rPr lang="en-US" sz="1600" b="1" dirty="0" smtClean="0">
                  <a:solidFill>
                    <a:srgbClr val="008000"/>
                  </a:solidFill>
                  <a:latin typeface="augie" charset="0"/>
                </a:rPr>
                <a:t> </a:t>
              </a:r>
              <a:r>
                <a:rPr lang="en-US" sz="2000" dirty="0" smtClean="0">
                  <a:solidFill>
                    <a:srgbClr val="0000FF"/>
                  </a:solidFill>
                  <a:latin typeface="augie" charset="0"/>
                </a:rPr>
                <a:t> 3 + 3</a:t>
              </a:r>
            </a:p>
            <a:p>
              <a:pPr>
                <a:lnSpc>
                  <a:spcPct val="112000"/>
                </a:lnSpc>
                <a:buClrTx/>
                <a:buSzTx/>
                <a:buFontTx/>
                <a:buNone/>
                <a:defRPr/>
              </a:pPr>
              <a:r>
                <a:rPr lang="en-US" sz="2000" dirty="0" smtClean="0">
                  <a:solidFill>
                    <a:srgbClr val="0000FF"/>
                  </a:solidFill>
                  <a:latin typeface="augie" charset="0"/>
                </a:rPr>
                <a:t> </a:t>
              </a:r>
            </a:p>
            <a:p>
              <a:pPr>
                <a:lnSpc>
                  <a:spcPct val="112000"/>
                </a:lnSpc>
                <a:buClrTx/>
                <a:buSzTx/>
                <a:buFontTx/>
                <a:buNone/>
                <a:defRPr/>
              </a:pPr>
              <a:endParaRPr lang="en-US" sz="1600" b="1" dirty="0" smtClean="0">
                <a:solidFill>
                  <a:srgbClr val="008000"/>
                </a:solidFill>
                <a:latin typeface="augie" charset="0"/>
              </a:endParaRPr>
            </a:p>
            <a:p>
              <a:pPr>
                <a:lnSpc>
                  <a:spcPct val="112000"/>
                </a:lnSpc>
                <a:buSzPct val="65000"/>
                <a:buFont typeface="Times New Roman" charset="0"/>
                <a:buBlip>
                  <a:blip r:embed="rId3"/>
                </a:buBlip>
                <a:defRPr/>
              </a:pPr>
              <a:r>
                <a:rPr lang="en-US" sz="1600" dirty="0" smtClean="0">
                  <a:solidFill>
                    <a:srgbClr val="008000"/>
                  </a:solidFill>
                  <a:latin typeface="augie" charset="0"/>
                </a:rPr>
                <a:t>  </a:t>
              </a:r>
              <a:r>
                <a:rPr lang="en-US" sz="2000" dirty="0" smtClean="0">
                  <a:solidFill>
                    <a:srgbClr val="0000FF"/>
                  </a:solidFill>
                  <a:latin typeface="augie" charset="0"/>
                </a:rPr>
                <a:t>E(Defect)      = </a:t>
              </a:r>
              <a:r>
                <a:rPr lang="en-US" sz="1600" dirty="0" smtClean="0">
                  <a:solidFill>
                    <a:srgbClr val="008000"/>
                  </a:solidFill>
                  <a:latin typeface="augie" charset="0"/>
                </a:rPr>
                <a:t> </a:t>
              </a:r>
              <a:r>
                <a:rPr lang="en-US" sz="1600" b="1" dirty="0" smtClean="0">
                  <a:solidFill>
                    <a:srgbClr val="008000"/>
                  </a:solidFill>
                  <a:latin typeface="augie" charset="0"/>
                </a:rPr>
                <a:t>  </a:t>
              </a:r>
              <a:r>
                <a:rPr lang="en-US" sz="1600" dirty="0" smtClean="0">
                  <a:solidFill>
                    <a:srgbClr val="0000FF"/>
                  </a:solidFill>
                  <a:latin typeface="augie" charset="0"/>
                </a:rPr>
                <a:t> </a:t>
              </a:r>
              <a:r>
                <a:rPr lang="en-US" sz="2000" dirty="0" smtClean="0">
                  <a:solidFill>
                    <a:srgbClr val="0000FF"/>
                  </a:solidFill>
                  <a:latin typeface="augie" charset="0"/>
                </a:rPr>
                <a:t>5 + 1</a:t>
              </a:r>
              <a:r>
                <a:rPr lang="en-US" sz="1600" dirty="0" smtClean="0">
                  <a:solidFill>
                    <a:srgbClr val="0000FF"/>
                  </a:solidFill>
                  <a:latin typeface="augie" charset="0"/>
                </a:rPr>
                <a:t> </a:t>
              </a:r>
            </a:p>
          </p:txBody>
        </p:sp>
        <p:grpSp>
          <p:nvGrpSpPr>
            <p:cNvPr id="65543" name="Agrupar 20"/>
            <p:cNvGrpSpPr>
              <a:grpSpLocks/>
            </p:cNvGrpSpPr>
            <p:nvPr/>
          </p:nvGrpSpPr>
          <p:grpSpPr bwMode="auto">
            <a:xfrm>
              <a:off x="3261192" y="3398629"/>
              <a:ext cx="856944" cy="834040"/>
              <a:chOff x="7099300" y="3552825"/>
              <a:chExt cx="858838" cy="811213"/>
            </a:xfrm>
          </p:grpSpPr>
          <p:sp>
            <p:nvSpPr>
              <p:cNvPr id="22" name="Line 3"/>
              <p:cNvSpPr>
                <a:spLocks noChangeShapeType="1"/>
              </p:cNvSpPr>
              <p:nvPr/>
            </p:nvSpPr>
            <p:spPr bwMode="auto">
              <a:xfrm>
                <a:off x="7213600" y="3933825"/>
                <a:ext cx="685800" cy="1588"/>
              </a:xfrm>
              <a:prstGeom prst="line">
                <a:avLst/>
              </a:prstGeom>
              <a:noFill/>
              <a:ln w="1836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buFont typeface="Times New Roman" charset="0"/>
                  <a:buNone/>
                  <a:defRPr/>
                </a:pPr>
                <a:endParaRPr lang="es-ES">
                  <a:latin typeface="Arial" charset="0"/>
                  <a:ea typeface="ＭＳ Ｐゴシック" charset="0"/>
                  <a:cs typeface="DejaVu Sans" charset="0"/>
                </a:endParaRPr>
              </a:p>
            </p:txBody>
          </p:sp>
          <p:sp>
            <p:nvSpPr>
              <p:cNvPr id="23" name="Text Box 4"/>
              <p:cNvSpPr txBox="1">
                <a:spLocks noChangeArrowheads="1"/>
              </p:cNvSpPr>
              <p:nvPr/>
            </p:nvSpPr>
            <p:spPr bwMode="auto">
              <a:xfrm>
                <a:off x="7362825" y="3552825"/>
                <a:ext cx="322263" cy="430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5000" rIns="90000" bIns="45000"/>
              <a:lstStyle/>
              <a:p>
                <a:pPr>
                  <a:lnSpc>
                    <a:spcPct val="112000"/>
                  </a:lnSpc>
                  <a:buFont typeface="Times New Roman" charset="0"/>
                  <a:buNone/>
                  <a:defRPr/>
                </a:pPr>
                <a:r>
                  <a:rPr lang="en-US" sz="2000">
                    <a:solidFill>
                      <a:srgbClr val="0000FF"/>
                    </a:solidFill>
                    <a:latin typeface="augie" charset="0"/>
                    <a:ea typeface="ＭＳ Ｐゴシック" charset="0"/>
                    <a:cs typeface="DejaVu Sans" charset="0"/>
                  </a:rPr>
                  <a:t>p</a:t>
                </a:r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7099300" y="3933825"/>
                <a:ext cx="858838" cy="430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5000" rIns="90000" bIns="45000"/>
              <a:lstStyle>
                <a:lvl1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1pPr>
                <a:lvl2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2pPr>
                <a:lvl3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3pPr>
                <a:lvl4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4pPr>
                <a:lvl5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5pPr>
                <a:lvl6pPr marL="25146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6pPr>
                <a:lvl7pPr marL="29718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7pPr>
                <a:lvl8pPr marL="34290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8pPr>
                <a:lvl9pPr marL="38862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9pPr>
              </a:lstStyle>
              <a:p>
                <a:pPr algn="ctr">
                  <a:lnSpc>
                    <a:spcPct val="112000"/>
                  </a:lnSpc>
                  <a:buFont typeface="Times New Roman" charset="0"/>
                  <a:buNone/>
                  <a:defRPr/>
                </a:pPr>
                <a:r>
                  <a:rPr lang="en-US" sz="2000" dirty="0" smtClean="0">
                    <a:solidFill>
                      <a:srgbClr val="0000FF"/>
                    </a:solidFill>
                    <a:latin typeface="augie" charset="0"/>
                  </a:rPr>
                  <a:t>(1 - p)</a:t>
                </a:r>
              </a:p>
            </p:txBody>
          </p:sp>
        </p:grpSp>
        <p:grpSp>
          <p:nvGrpSpPr>
            <p:cNvPr id="65544" name="Agrupar 24"/>
            <p:cNvGrpSpPr>
              <a:grpSpLocks/>
            </p:cNvGrpSpPr>
            <p:nvPr/>
          </p:nvGrpSpPr>
          <p:grpSpPr bwMode="auto">
            <a:xfrm>
              <a:off x="3334056" y="2362200"/>
              <a:ext cx="856944" cy="834039"/>
              <a:chOff x="7099300" y="3552825"/>
              <a:chExt cx="858838" cy="811213"/>
            </a:xfrm>
          </p:grpSpPr>
          <p:sp>
            <p:nvSpPr>
              <p:cNvPr id="26" name="Line 3"/>
              <p:cNvSpPr>
                <a:spLocks noChangeShapeType="1"/>
              </p:cNvSpPr>
              <p:nvPr/>
            </p:nvSpPr>
            <p:spPr bwMode="auto">
              <a:xfrm>
                <a:off x="7213600" y="3933825"/>
                <a:ext cx="685800" cy="1587"/>
              </a:xfrm>
              <a:prstGeom prst="line">
                <a:avLst/>
              </a:prstGeom>
              <a:noFill/>
              <a:ln w="1836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buFont typeface="Times New Roman" charset="0"/>
                  <a:buNone/>
                  <a:defRPr/>
                </a:pPr>
                <a:endParaRPr lang="es-ES">
                  <a:latin typeface="Arial" charset="0"/>
                  <a:ea typeface="ＭＳ Ｐゴシック" charset="0"/>
                  <a:cs typeface="DejaVu Sans" charset="0"/>
                </a:endParaRPr>
              </a:p>
            </p:txBody>
          </p:sp>
          <p:sp>
            <p:nvSpPr>
              <p:cNvPr id="27" name="Text Box 4"/>
              <p:cNvSpPr txBox="1">
                <a:spLocks noChangeArrowheads="1"/>
              </p:cNvSpPr>
              <p:nvPr/>
            </p:nvSpPr>
            <p:spPr bwMode="auto">
              <a:xfrm>
                <a:off x="7362825" y="3552825"/>
                <a:ext cx="322263" cy="430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5000" rIns="90000" bIns="45000"/>
              <a:lstStyle/>
              <a:p>
                <a:pPr>
                  <a:lnSpc>
                    <a:spcPct val="112000"/>
                  </a:lnSpc>
                  <a:buFont typeface="Times New Roman" charset="0"/>
                  <a:buNone/>
                  <a:defRPr/>
                </a:pPr>
                <a:r>
                  <a:rPr lang="en-US" sz="2000">
                    <a:solidFill>
                      <a:srgbClr val="0000FF"/>
                    </a:solidFill>
                    <a:latin typeface="augie" charset="0"/>
                    <a:ea typeface="ＭＳ Ｐゴシック" charset="0"/>
                    <a:cs typeface="DejaVu Sans" charset="0"/>
                  </a:rPr>
                  <a:t>p</a:t>
                </a:r>
              </a:p>
            </p:txBody>
          </p:sp>
          <p:sp>
            <p:nvSpPr>
              <p:cNvPr id="28" name="Text Box 5"/>
              <p:cNvSpPr txBox="1">
                <a:spLocks noChangeArrowheads="1"/>
              </p:cNvSpPr>
              <p:nvPr/>
            </p:nvSpPr>
            <p:spPr bwMode="auto">
              <a:xfrm>
                <a:off x="7099300" y="3933825"/>
                <a:ext cx="858838" cy="430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5000" rIns="90000" bIns="45000"/>
              <a:lstStyle>
                <a:lvl1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1pPr>
                <a:lvl2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2pPr>
                <a:lvl3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3pPr>
                <a:lvl4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4pPr>
                <a:lvl5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5pPr>
                <a:lvl6pPr marL="25146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6pPr>
                <a:lvl7pPr marL="29718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7pPr>
                <a:lvl8pPr marL="34290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8pPr>
                <a:lvl9pPr marL="38862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9pPr>
              </a:lstStyle>
              <a:p>
                <a:pPr algn="ctr">
                  <a:lnSpc>
                    <a:spcPct val="112000"/>
                  </a:lnSpc>
                  <a:buFont typeface="Times New Roman" charset="0"/>
                  <a:buNone/>
                  <a:defRPr/>
                </a:pPr>
                <a:r>
                  <a:rPr lang="en-US" sz="2000" dirty="0" smtClean="0">
                    <a:solidFill>
                      <a:srgbClr val="0000FF"/>
                    </a:solidFill>
                    <a:latin typeface="augie" charset="0"/>
                  </a:rPr>
                  <a:t>(1 - p)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1847928" y="5170720"/>
            <a:ext cx="7219872" cy="1473851"/>
            <a:chOff x="1847928" y="5170720"/>
            <a:chExt cx="7219872" cy="1473851"/>
          </a:xfrm>
        </p:grpSpPr>
        <p:sp>
          <p:nvSpPr>
            <p:cNvPr id="34825" name="Text Box 9"/>
            <p:cNvSpPr txBox="1">
              <a:spLocks noChangeArrowheads="1"/>
            </p:cNvSpPr>
            <p:nvPr/>
          </p:nvSpPr>
          <p:spPr bwMode="auto">
            <a:xfrm>
              <a:off x="1847928" y="5170720"/>
              <a:ext cx="7219872" cy="1165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5000" rIns="90000" bIns="45000"/>
            <a:lstStyle>
              <a:lvl1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</a:tabLs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r" rtl="1" eaLnBrk="1">
                <a:lnSpc>
                  <a:spcPct val="112000"/>
                </a:lnSpc>
              </a:pPr>
              <a:r>
                <a:rPr lang="fa-IR" altLang="en-US" sz="2000" dirty="0" smtClean="0">
                  <a:solidFill>
                    <a:srgbClr val="000000"/>
                  </a:solidFill>
                  <a:latin typeface="augie" charset="0"/>
                  <a:cs typeface="B Nazanin" panose="00000400000000000000" pitchFamily="2" charset="-78"/>
                </a:rPr>
                <a:t>همکاری بهتر است اگر </a:t>
              </a:r>
              <a:r>
                <a:rPr lang="en-US" altLang="en-US" sz="2000" dirty="0" smtClean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E(Cooperate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)  &gt; </a:t>
              </a:r>
              <a:r>
                <a:rPr lang="en-US" altLang="en-US" sz="2000" dirty="0">
                  <a:solidFill>
                    <a:srgbClr val="000000"/>
                  </a:solidFill>
                  <a:latin typeface="augie" charset="0"/>
                  <a:cs typeface="B Nazanin" panose="00000400000000000000" pitchFamily="2" charset="-78"/>
                </a:rPr>
                <a:t> </a:t>
              </a:r>
              <a:r>
                <a:rPr lang="en-US" altLang="en-US" sz="1600" dirty="0">
                  <a:solidFill>
                    <a:srgbClr val="008000"/>
                  </a:solidFill>
                  <a:latin typeface="augie" charset="0"/>
                  <a:cs typeface="B Nazanin" panose="00000400000000000000" pitchFamily="2" charset="-78"/>
                </a:rPr>
                <a:t> 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E(Defect</a:t>
              </a:r>
              <a:r>
                <a:rPr lang="en-US" altLang="en-US" sz="2000" dirty="0">
                  <a:solidFill>
                    <a:srgbClr val="000000"/>
                  </a:solidFill>
                  <a:latin typeface="augie" charset="0"/>
                  <a:cs typeface="B Nazanin" panose="00000400000000000000" pitchFamily="2" charset="-78"/>
                </a:rPr>
                <a:t>)</a:t>
              </a:r>
              <a:r>
                <a:rPr lang="fa-IR" altLang="en-US" sz="2000" dirty="0">
                  <a:solidFill>
                    <a:srgbClr val="000000"/>
                  </a:solidFill>
                  <a:latin typeface="augie" charset="0"/>
                  <a:cs typeface="B Nazanin" panose="00000400000000000000" pitchFamily="2" charset="-78"/>
                </a:rPr>
                <a:t> باشد: </a:t>
              </a:r>
              <a:endParaRPr lang="en-US" altLang="en-US" sz="20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endParaRPr>
            </a:p>
            <a:p>
              <a:pPr eaLnBrk="1">
                <a:lnSpc>
                  <a:spcPct val="112000"/>
                </a:lnSpc>
              </a:pPr>
              <a:endParaRPr lang="en-US" altLang="en-US" sz="2000" dirty="0" smtClean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endParaRPr>
            </a:p>
            <a:p>
              <a:pPr eaLnBrk="1">
                <a:lnSpc>
                  <a:spcPct val="112000"/>
                </a:lnSpc>
              </a:pPr>
              <a:r>
                <a:rPr lang="en-US" altLang="en-US" sz="2000" dirty="0" smtClean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3 </a:t>
              </a:r>
              <a:r>
                <a:rPr lang="en-US" altLang="en-US" sz="2000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+ 3            &gt; 5 + 1					</a:t>
              </a:r>
              <a:r>
                <a:rPr lang="en-US" altLang="en-US" sz="2200" b="1" dirty="0">
                  <a:solidFill>
                    <a:srgbClr val="0000FF"/>
                  </a:solidFill>
                  <a:latin typeface="augie" charset="0"/>
                  <a:cs typeface="B Nazanin" panose="00000400000000000000" pitchFamily="2" charset="-78"/>
                </a:rPr>
                <a:t>p &gt; ½ </a:t>
              </a:r>
            </a:p>
          </p:txBody>
        </p:sp>
        <p:sp>
          <p:nvSpPr>
            <p:cNvPr id="34832" name="AutoShape 16"/>
            <p:cNvSpPr>
              <a:spLocks noChangeArrowheads="1"/>
            </p:cNvSpPr>
            <p:nvPr/>
          </p:nvSpPr>
          <p:spPr bwMode="auto">
            <a:xfrm>
              <a:off x="5533896" y="6037402"/>
              <a:ext cx="684288" cy="235033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0047FF"/>
            </a:solidFill>
            <a:ln w="952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s-ES">
                <a:latin typeface="Arial" charset="0"/>
                <a:ea typeface="ＭＳ Ｐゴシック" charset="0"/>
                <a:cs typeface="B Nazanin" panose="00000400000000000000" pitchFamily="2" charset="-78"/>
              </a:endParaRPr>
            </a:p>
          </p:txBody>
        </p:sp>
        <p:sp>
          <p:nvSpPr>
            <p:cNvPr id="34833" name="Rectangle 17"/>
            <p:cNvSpPr>
              <a:spLocks noChangeArrowheads="1"/>
            </p:cNvSpPr>
            <p:nvPr/>
          </p:nvSpPr>
          <p:spPr bwMode="auto">
            <a:xfrm>
              <a:off x="7507560" y="5875817"/>
              <a:ext cx="1140480" cy="705098"/>
            </a:xfrm>
            <a:prstGeom prst="rect">
              <a:avLst/>
            </a:prstGeom>
            <a:noFill/>
            <a:ln w="3672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 typeface="Times New Roman" charset="0"/>
                <a:buNone/>
                <a:defRPr/>
              </a:pPr>
              <a:endParaRPr lang="es-ES">
                <a:latin typeface="Arial" charset="0"/>
                <a:ea typeface="ＭＳ Ｐゴシック" charset="0"/>
                <a:cs typeface="B Nazanin" panose="00000400000000000000" pitchFamily="2" charset="-78"/>
              </a:endParaRPr>
            </a:p>
          </p:txBody>
        </p:sp>
        <p:grpSp>
          <p:nvGrpSpPr>
            <p:cNvPr id="65545" name="Agrupar 28"/>
            <p:cNvGrpSpPr>
              <a:grpSpLocks/>
            </p:cNvGrpSpPr>
            <p:nvPr/>
          </p:nvGrpSpPr>
          <p:grpSpPr bwMode="auto">
            <a:xfrm>
              <a:off x="2475192" y="5810531"/>
              <a:ext cx="856944" cy="834040"/>
              <a:chOff x="7099300" y="3552825"/>
              <a:chExt cx="858838" cy="811213"/>
            </a:xfrm>
          </p:grpSpPr>
          <p:sp>
            <p:nvSpPr>
              <p:cNvPr id="30" name="Line 3"/>
              <p:cNvSpPr>
                <a:spLocks noChangeShapeType="1"/>
              </p:cNvSpPr>
              <p:nvPr/>
            </p:nvSpPr>
            <p:spPr bwMode="auto">
              <a:xfrm>
                <a:off x="7213600" y="3933825"/>
                <a:ext cx="685800" cy="1588"/>
              </a:xfrm>
              <a:prstGeom prst="line">
                <a:avLst/>
              </a:prstGeom>
              <a:noFill/>
              <a:ln w="1836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buFont typeface="Times New Roman" charset="0"/>
                  <a:buNone/>
                  <a:defRPr/>
                </a:pPr>
                <a:endParaRPr lang="es-ES">
                  <a:latin typeface="Arial" charset="0"/>
                  <a:ea typeface="ＭＳ Ｐゴシック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31" name="Text Box 4"/>
              <p:cNvSpPr txBox="1">
                <a:spLocks noChangeArrowheads="1"/>
              </p:cNvSpPr>
              <p:nvPr/>
            </p:nvSpPr>
            <p:spPr bwMode="auto">
              <a:xfrm>
                <a:off x="7362825" y="3552825"/>
                <a:ext cx="322263" cy="430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5000" rIns="90000" bIns="45000"/>
              <a:lstStyle/>
              <a:p>
                <a:pPr>
                  <a:lnSpc>
                    <a:spcPct val="112000"/>
                  </a:lnSpc>
                  <a:buFont typeface="Times New Roman" charset="0"/>
                  <a:buNone/>
                  <a:defRPr/>
                </a:pPr>
                <a:r>
                  <a:rPr lang="en-US" sz="2000">
                    <a:solidFill>
                      <a:srgbClr val="0000FF"/>
                    </a:solidFill>
                    <a:latin typeface="augie" charset="0"/>
                    <a:ea typeface="ＭＳ Ｐゴシック" charset="0"/>
                    <a:cs typeface="B Nazanin" panose="00000400000000000000" pitchFamily="2" charset="-78"/>
                  </a:rPr>
                  <a:t>p</a:t>
                </a:r>
              </a:p>
            </p:txBody>
          </p:sp>
          <p:sp>
            <p:nvSpPr>
              <p:cNvPr id="32" name="Text Box 5"/>
              <p:cNvSpPr txBox="1">
                <a:spLocks noChangeArrowheads="1"/>
              </p:cNvSpPr>
              <p:nvPr/>
            </p:nvSpPr>
            <p:spPr bwMode="auto">
              <a:xfrm>
                <a:off x="7099300" y="3933825"/>
                <a:ext cx="858838" cy="430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5000" rIns="90000" bIns="45000"/>
              <a:lstStyle>
                <a:lvl1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1pPr>
                <a:lvl2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2pPr>
                <a:lvl3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3pPr>
                <a:lvl4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4pPr>
                <a:lvl5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5pPr>
                <a:lvl6pPr marL="25146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6pPr>
                <a:lvl7pPr marL="29718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7pPr>
                <a:lvl8pPr marL="34290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8pPr>
                <a:lvl9pPr marL="38862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9pPr>
              </a:lstStyle>
              <a:p>
                <a:pPr algn="ctr">
                  <a:lnSpc>
                    <a:spcPct val="112000"/>
                  </a:lnSpc>
                  <a:buFont typeface="Times New Roman" charset="0"/>
                  <a:buNone/>
                  <a:defRPr/>
                </a:pPr>
                <a:r>
                  <a:rPr lang="en-US" sz="2000" dirty="0" smtClean="0">
                    <a:solidFill>
                      <a:srgbClr val="0000FF"/>
                    </a:solidFill>
                    <a:latin typeface="augie" charset="0"/>
                    <a:cs typeface="B Nazanin" panose="00000400000000000000" pitchFamily="2" charset="-78"/>
                  </a:rPr>
                  <a:t>(1 - p)</a:t>
                </a:r>
              </a:p>
            </p:txBody>
          </p:sp>
        </p:grpSp>
        <p:grpSp>
          <p:nvGrpSpPr>
            <p:cNvPr id="65546" name="Agrupar 33"/>
            <p:cNvGrpSpPr>
              <a:grpSpLocks/>
            </p:cNvGrpSpPr>
            <p:nvPr/>
          </p:nvGrpSpPr>
          <p:grpSpPr bwMode="auto">
            <a:xfrm>
              <a:off x="4127305" y="5810531"/>
              <a:ext cx="856944" cy="834040"/>
              <a:chOff x="7099300" y="3552825"/>
              <a:chExt cx="858838" cy="811213"/>
            </a:xfrm>
          </p:grpSpPr>
          <p:sp>
            <p:nvSpPr>
              <p:cNvPr id="35" name="Line 3"/>
              <p:cNvSpPr>
                <a:spLocks noChangeShapeType="1"/>
              </p:cNvSpPr>
              <p:nvPr/>
            </p:nvSpPr>
            <p:spPr bwMode="auto">
              <a:xfrm>
                <a:off x="7213600" y="3933825"/>
                <a:ext cx="685801" cy="1588"/>
              </a:xfrm>
              <a:prstGeom prst="line">
                <a:avLst/>
              </a:prstGeom>
              <a:noFill/>
              <a:ln w="1836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buFont typeface="Times New Roman" charset="0"/>
                  <a:buNone/>
                  <a:defRPr/>
                </a:pPr>
                <a:endParaRPr lang="es-ES">
                  <a:latin typeface="Arial" charset="0"/>
                  <a:ea typeface="ＭＳ Ｐゴシック" charset="0"/>
                  <a:cs typeface="B Nazanin" panose="00000400000000000000" pitchFamily="2" charset="-78"/>
                </a:endParaRPr>
              </a:p>
            </p:txBody>
          </p:sp>
          <p:sp>
            <p:nvSpPr>
              <p:cNvPr id="36" name="Text Box 4"/>
              <p:cNvSpPr txBox="1">
                <a:spLocks noChangeArrowheads="1"/>
              </p:cNvSpPr>
              <p:nvPr/>
            </p:nvSpPr>
            <p:spPr bwMode="auto">
              <a:xfrm>
                <a:off x="7362825" y="3552825"/>
                <a:ext cx="322262" cy="430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5000" rIns="90000" bIns="45000"/>
              <a:lstStyle/>
              <a:p>
                <a:pPr>
                  <a:lnSpc>
                    <a:spcPct val="112000"/>
                  </a:lnSpc>
                  <a:buFont typeface="Times New Roman" charset="0"/>
                  <a:buNone/>
                  <a:defRPr/>
                </a:pPr>
                <a:r>
                  <a:rPr lang="en-US" sz="2000">
                    <a:solidFill>
                      <a:srgbClr val="0000FF"/>
                    </a:solidFill>
                    <a:latin typeface="augie" charset="0"/>
                    <a:ea typeface="ＭＳ Ｐゴシック" charset="0"/>
                    <a:cs typeface="B Nazanin" panose="00000400000000000000" pitchFamily="2" charset="-78"/>
                  </a:rPr>
                  <a:t>p</a:t>
                </a:r>
              </a:p>
            </p:txBody>
          </p:sp>
          <p:sp>
            <p:nvSpPr>
              <p:cNvPr id="37" name="Text Box 5"/>
              <p:cNvSpPr txBox="1">
                <a:spLocks noChangeArrowheads="1"/>
              </p:cNvSpPr>
              <p:nvPr/>
            </p:nvSpPr>
            <p:spPr bwMode="auto">
              <a:xfrm>
                <a:off x="7099300" y="3933825"/>
                <a:ext cx="858838" cy="430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lIns="90000" tIns="45000" rIns="90000" bIns="45000"/>
              <a:lstStyle>
                <a:lvl1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1pPr>
                <a:lvl2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2pPr>
                <a:lvl3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3pPr>
                <a:lvl4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4pPr>
                <a:lvl5pPr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5pPr>
                <a:lvl6pPr marL="25146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6pPr>
                <a:lvl7pPr marL="29718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7pPr>
                <a:lvl8pPr marL="34290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8pPr>
                <a:lvl9pPr marL="3886200" indent="-22860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charset="0"/>
                  <a:tabLst>
                    <a:tab pos="723900" algn="l"/>
                  </a:tabLst>
                  <a:defRPr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DejaVu Sans" charset="0"/>
                  </a:defRPr>
                </a:lvl9pPr>
              </a:lstStyle>
              <a:p>
                <a:pPr algn="ctr">
                  <a:lnSpc>
                    <a:spcPct val="112000"/>
                  </a:lnSpc>
                  <a:buFont typeface="Times New Roman" charset="0"/>
                  <a:buNone/>
                  <a:defRPr/>
                </a:pPr>
                <a:r>
                  <a:rPr lang="en-US" sz="2000" dirty="0" smtClean="0">
                    <a:solidFill>
                      <a:srgbClr val="0000FF"/>
                    </a:solidFill>
                    <a:latin typeface="augie" charset="0"/>
                    <a:cs typeface="B Nazanin" panose="00000400000000000000" pitchFamily="2" charset="-78"/>
                  </a:rPr>
                  <a:t>(1 - p)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38040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228096" y="504341"/>
            <a:ext cx="9296904" cy="103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r" rtl="1">
              <a:lnSpc>
                <a:spcPct val="112000"/>
              </a:lnSpc>
              <a:buFont typeface="Times New Roman" charset="0"/>
              <a:buNone/>
              <a:defRPr/>
            </a:pPr>
            <a:r>
              <a:rPr lang="fa-IR" sz="3200" dirty="0">
                <a:solidFill>
                  <a:srgbClr val="000080"/>
                </a:solidFill>
                <a:latin typeface="augie" charset="0"/>
                <a:cs typeface="B Titr" panose="00000700000000000000" pitchFamily="2" charset="-78"/>
              </a:rPr>
              <a:t>تکرار نامحدود بازی زندانی</a:t>
            </a:r>
            <a:endParaRPr lang="en-US" sz="3200" dirty="0">
              <a:solidFill>
                <a:srgbClr val="000080"/>
              </a:solidFill>
              <a:latin typeface="augie" charset="0"/>
              <a:cs typeface="B Titr" panose="000007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2667000"/>
            <a:ext cx="8714218" cy="38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12000"/>
              </a:lnSpc>
              <a:buSzPct val="52000"/>
            </a:pPr>
            <a:r>
              <a:rPr lang="fa-IR" altLang="en-US" sz="32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در مثال قبل دیدید که اگر طرف مقابل از راهبرد </a:t>
            </a:r>
            <a:r>
              <a:rPr lang="en-US" altLang="en-US" sz="28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Trigger</a:t>
            </a:r>
            <a:r>
              <a:rPr lang="fa-IR" altLang="en-US" sz="32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 استفاده کند، </a:t>
            </a:r>
            <a:r>
              <a:rPr lang="fa-IR" altLang="en-US" sz="3200" dirty="0" smtClean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اتخاذ </a:t>
            </a:r>
            <a:r>
              <a:rPr lang="fa-IR" altLang="en-US" sz="32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راهبرد همکاری وابسته به احتمال ادامه ی بازی یعنی </a:t>
            </a:r>
            <a:r>
              <a:rPr lang="en-US" altLang="en-US" sz="28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p</a:t>
            </a:r>
            <a:r>
              <a:rPr lang="fa-IR" altLang="en-US" sz="28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 </a:t>
            </a:r>
            <a:r>
              <a:rPr lang="fa-IR" altLang="en-US" sz="32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است. </a:t>
            </a:r>
            <a:r>
              <a:rPr lang="en-US" altLang="en-US" sz="32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  </a:t>
            </a:r>
            <a:endParaRPr lang="fa-IR" altLang="en-US" sz="3200" dirty="0">
              <a:solidFill>
                <a:srgbClr val="000000"/>
              </a:solidFill>
              <a:latin typeface="augie" charset="0"/>
              <a:cs typeface="B Nazanin" panose="00000400000000000000" pitchFamily="2" charset="-78"/>
            </a:endParaRPr>
          </a:p>
          <a:p>
            <a:pPr algn="r" rtl="1">
              <a:lnSpc>
                <a:spcPct val="112000"/>
              </a:lnSpc>
              <a:buSzPct val="52000"/>
            </a:pPr>
            <a:r>
              <a:rPr lang="fa-IR" altLang="en-US" sz="32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می توان ثابت کرد که اگر طرف مقابل از راهبرد </a:t>
            </a:r>
            <a:r>
              <a:rPr lang="en-US" altLang="en-US" sz="28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TFT</a:t>
            </a:r>
            <a:r>
              <a:rPr lang="fa-IR" altLang="en-US" sz="32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 استفاده </a:t>
            </a:r>
            <a:r>
              <a:rPr lang="fa-IR" altLang="en-US" sz="3200" dirty="0" smtClean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کند،</a:t>
            </a:r>
            <a:r>
              <a:rPr lang="en-US" altLang="en-US" sz="3200" dirty="0" smtClean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 </a:t>
            </a:r>
            <a:r>
              <a:rPr lang="fa-IR" altLang="en-US" sz="3200" dirty="0" smtClean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همکاری </a:t>
            </a:r>
            <a:r>
              <a:rPr lang="fa-IR" altLang="en-US" sz="32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در صورتی </a:t>
            </a:r>
            <a:r>
              <a:rPr lang="fa-IR" altLang="en-US" sz="3200" dirty="0" smtClean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محقق </a:t>
            </a:r>
            <a:r>
              <a:rPr lang="fa-IR" altLang="en-US" sz="32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می شود که </a:t>
            </a:r>
            <a:r>
              <a:rPr lang="en-US" altLang="en-US" sz="28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p&gt;2/3</a:t>
            </a:r>
            <a:r>
              <a:rPr lang="fa-IR" altLang="en-US" sz="3200" dirty="0">
                <a:solidFill>
                  <a:srgbClr val="000000"/>
                </a:solidFill>
                <a:latin typeface="augie" charset="0"/>
                <a:cs typeface="B Nazanin" panose="00000400000000000000" pitchFamily="2" charset="-78"/>
              </a:rPr>
              <a:t> باشد. </a:t>
            </a:r>
          </a:p>
          <a:p>
            <a:pPr algn="r" rtl="1">
              <a:lnSpc>
                <a:spcPct val="112000"/>
              </a:lnSpc>
              <a:buSzPct val="52000"/>
            </a:pPr>
            <a:endParaRPr lang="en-US" altLang="en-US" sz="3200" dirty="0">
              <a:solidFill>
                <a:srgbClr val="000000"/>
              </a:solidFill>
              <a:latin typeface="augie" charset="0"/>
              <a:cs typeface="B Nazanin" panose="00000400000000000000" pitchFamily="2" charset="-78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48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Oval 1"/>
          <p:cNvSpPr>
            <a:spLocks noChangeArrowheads="1"/>
          </p:cNvSpPr>
          <p:nvPr/>
        </p:nvSpPr>
        <p:spPr bwMode="auto">
          <a:xfrm>
            <a:off x="527472" y="3675650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14" name="Line 2"/>
          <p:cNvSpPr>
            <a:spLocks noChangeShapeType="1"/>
          </p:cNvSpPr>
          <p:nvPr/>
        </p:nvSpPr>
        <p:spPr bwMode="auto">
          <a:xfrm flipV="1">
            <a:off x="720720" y="2498855"/>
            <a:ext cx="1368576" cy="11784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720720" y="3910683"/>
            <a:ext cx="1368576" cy="141019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2073456" y="2268718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2265120" y="1561989"/>
            <a:ext cx="1368576" cy="708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2265120" y="2503751"/>
            <a:ext cx="1368576" cy="7050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2073456" y="5342097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2265120" y="4699022"/>
            <a:ext cx="1384416" cy="64470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265120" y="5577130"/>
            <a:ext cx="1368576" cy="7050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3654288" y="1418357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3882384" y="1162107"/>
            <a:ext cx="1400256" cy="33133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882384" y="1579942"/>
            <a:ext cx="1400256" cy="37703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3654288" y="3120711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3882384" y="2807335"/>
            <a:ext cx="1400256" cy="39008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3882384" y="3282297"/>
            <a:ext cx="1400256" cy="31827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3654288" y="4565184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3882384" y="4302404"/>
            <a:ext cx="1400256" cy="33786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3918816" y="4762676"/>
            <a:ext cx="1400256" cy="28563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31" name="Oval 19"/>
          <p:cNvSpPr>
            <a:spLocks noChangeArrowheads="1"/>
          </p:cNvSpPr>
          <p:nvPr/>
        </p:nvSpPr>
        <p:spPr bwMode="auto">
          <a:xfrm>
            <a:off x="3654288" y="6156550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V="1">
            <a:off x="3882384" y="5862760"/>
            <a:ext cx="1398672" cy="37050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3882384" y="6318136"/>
            <a:ext cx="1398672" cy="33785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34" name="Oval 22"/>
          <p:cNvSpPr>
            <a:spLocks noChangeArrowheads="1"/>
          </p:cNvSpPr>
          <p:nvPr/>
        </p:nvSpPr>
        <p:spPr bwMode="auto">
          <a:xfrm>
            <a:off x="5306400" y="974407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V="1">
            <a:off x="5534497" y="778546"/>
            <a:ext cx="1379664" cy="2350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5534497" y="1171900"/>
            <a:ext cx="1379664" cy="238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37" name="Oval 25"/>
          <p:cNvSpPr>
            <a:spLocks noChangeArrowheads="1"/>
          </p:cNvSpPr>
          <p:nvPr/>
        </p:nvSpPr>
        <p:spPr bwMode="auto">
          <a:xfrm>
            <a:off x="5306400" y="1862308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V="1">
            <a:off x="5534497" y="1666447"/>
            <a:ext cx="1379664" cy="2350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5534497" y="2061433"/>
            <a:ext cx="1379664" cy="238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40" name="Oval 28"/>
          <p:cNvSpPr>
            <a:spLocks noChangeArrowheads="1"/>
          </p:cNvSpPr>
          <p:nvPr/>
        </p:nvSpPr>
        <p:spPr bwMode="auto">
          <a:xfrm>
            <a:off x="5307984" y="2676761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V="1">
            <a:off x="5536080" y="2480900"/>
            <a:ext cx="1379664" cy="2350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5536080" y="2875886"/>
            <a:ext cx="1379664" cy="238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43" name="Oval 31"/>
          <p:cNvSpPr>
            <a:spLocks noChangeArrowheads="1"/>
          </p:cNvSpPr>
          <p:nvPr/>
        </p:nvSpPr>
        <p:spPr bwMode="auto">
          <a:xfrm>
            <a:off x="5307984" y="3492847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 flipV="1">
            <a:off x="5536080" y="3295354"/>
            <a:ext cx="1379664" cy="2350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5536080" y="3690340"/>
            <a:ext cx="1379664" cy="238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46" name="Oval 34"/>
          <p:cNvSpPr>
            <a:spLocks noChangeArrowheads="1"/>
          </p:cNvSpPr>
          <p:nvPr/>
        </p:nvSpPr>
        <p:spPr bwMode="auto">
          <a:xfrm>
            <a:off x="5307984" y="4232221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V="1">
            <a:off x="5536080" y="4036360"/>
            <a:ext cx="1379664" cy="2350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5536080" y="4431346"/>
            <a:ext cx="1379664" cy="238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49" name="Oval 37"/>
          <p:cNvSpPr>
            <a:spLocks noChangeArrowheads="1"/>
          </p:cNvSpPr>
          <p:nvPr/>
        </p:nvSpPr>
        <p:spPr bwMode="auto">
          <a:xfrm>
            <a:off x="5307984" y="5010766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 flipV="1">
            <a:off x="5536080" y="4813274"/>
            <a:ext cx="1379664" cy="2350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5536080" y="5208260"/>
            <a:ext cx="1379664" cy="238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52" name="Oval 40"/>
          <p:cNvSpPr>
            <a:spLocks noChangeArrowheads="1"/>
          </p:cNvSpPr>
          <p:nvPr/>
        </p:nvSpPr>
        <p:spPr bwMode="auto">
          <a:xfrm>
            <a:off x="5307984" y="5751772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 flipV="1">
            <a:off x="5536080" y="5554279"/>
            <a:ext cx="1379664" cy="2350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5536080" y="5949266"/>
            <a:ext cx="1379664" cy="238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55" name="Oval 43"/>
          <p:cNvSpPr>
            <a:spLocks noChangeArrowheads="1"/>
          </p:cNvSpPr>
          <p:nvPr/>
        </p:nvSpPr>
        <p:spPr bwMode="auto">
          <a:xfrm>
            <a:off x="5309568" y="6566226"/>
            <a:ext cx="228096" cy="23503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V="1">
            <a:off x="5537665" y="6368732"/>
            <a:ext cx="1379664" cy="2350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5537665" y="6763719"/>
            <a:ext cx="1379664" cy="2382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>
            <a:off x="2209681" y="2547820"/>
            <a:ext cx="1584" cy="2820392"/>
          </a:xfrm>
          <a:prstGeom prst="line">
            <a:avLst/>
          </a:prstGeom>
          <a:noFill/>
          <a:ln w="3672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>
            <a:off x="5437873" y="1248612"/>
            <a:ext cx="1584" cy="705098"/>
          </a:xfrm>
          <a:prstGeom prst="line">
            <a:avLst/>
          </a:prstGeom>
          <a:noFill/>
          <a:ln w="3672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>
            <a:off x="5437873" y="2915058"/>
            <a:ext cx="1584" cy="705098"/>
          </a:xfrm>
          <a:prstGeom prst="line">
            <a:avLst/>
          </a:prstGeom>
          <a:noFill/>
          <a:ln w="3672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5437873" y="4432977"/>
            <a:ext cx="1584" cy="705098"/>
          </a:xfrm>
          <a:prstGeom prst="line">
            <a:avLst/>
          </a:prstGeom>
          <a:noFill/>
          <a:ln w="3672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5437873" y="5988437"/>
            <a:ext cx="1584" cy="705098"/>
          </a:xfrm>
          <a:prstGeom prst="line">
            <a:avLst/>
          </a:prstGeom>
          <a:noFill/>
          <a:ln w="36720">
            <a:solidFill>
              <a:srgbClr val="0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s-ES">
              <a:latin typeface="Arial" charset="0"/>
              <a:ea typeface="ＭＳ Ｐゴシック" charset="0"/>
              <a:cs typeface="DejaVu Sans" charset="0"/>
            </a:endParaRP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985248" y="2820392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2710225" y="1488541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4291057" y="971143"/>
            <a:ext cx="362736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5837041" y="527192"/>
            <a:ext cx="362736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5837041" y="1452633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5837041" y="2229546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5837041" y="3081540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5837041" y="3822546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5838624" y="4637000"/>
            <a:ext cx="362736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5838624" y="5378005"/>
            <a:ext cx="362736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73" name="Text Box 61"/>
          <p:cNvSpPr txBox="1">
            <a:spLocks noChangeArrowheads="1"/>
          </p:cNvSpPr>
          <p:nvPr/>
        </p:nvSpPr>
        <p:spPr bwMode="auto">
          <a:xfrm>
            <a:off x="5838624" y="6192458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74" name="Text Box 62"/>
          <p:cNvSpPr txBox="1">
            <a:spLocks noChangeArrowheads="1"/>
          </p:cNvSpPr>
          <p:nvPr/>
        </p:nvSpPr>
        <p:spPr bwMode="auto">
          <a:xfrm>
            <a:off x="4438368" y="5637520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75" name="Text Box 63"/>
          <p:cNvSpPr txBox="1">
            <a:spLocks noChangeArrowheads="1"/>
          </p:cNvSpPr>
          <p:nvPr/>
        </p:nvSpPr>
        <p:spPr bwMode="auto">
          <a:xfrm>
            <a:off x="4438368" y="4083693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4438368" y="2603314"/>
            <a:ext cx="362736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2678545" y="4638631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C</a:t>
            </a:r>
          </a:p>
        </p:txBody>
      </p:sp>
      <p:sp>
        <p:nvSpPr>
          <p:cNvPr id="13378" name="Text Box 66"/>
          <p:cNvSpPr txBox="1">
            <a:spLocks noChangeArrowheads="1"/>
          </p:cNvSpPr>
          <p:nvPr/>
        </p:nvSpPr>
        <p:spPr bwMode="auto">
          <a:xfrm>
            <a:off x="986833" y="4486840"/>
            <a:ext cx="362736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5871889" y="933602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5871889" y="1785596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5871889" y="2637589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5871889" y="3452043"/>
            <a:ext cx="362736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83" name="Text Box 71"/>
          <p:cNvSpPr txBox="1">
            <a:spLocks noChangeArrowheads="1"/>
          </p:cNvSpPr>
          <p:nvPr/>
        </p:nvSpPr>
        <p:spPr bwMode="auto">
          <a:xfrm>
            <a:off x="5871889" y="4191416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84" name="Text Box 72"/>
          <p:cNvSpPr txBox="1">
            <a:spLocks noChangeArrowheads="1"/>
          </p:cNvSpPr>
          <p:nvPr/>
        </p:nvSpPr>
        <p:spPr bwMode="auto">
          <a:xfrm>
            <a:off x="5871889" y="4969963"/>
            <a:ext cx="362736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85" name="Text Box 73"/>
          <p:cNvSpPr txBox="1">
            <a:spLocks noChangeArrowheads="1"/>
          </p:cNvSpPr>
          <p:nvPr/>
        </p:nvSpPr>
        <p:spPr bwMode="auto">
          <a:xfrm>
            <a:off x="5871889" y="5673428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86" name="Text Box 74"/>
          <p:cNvSpPr txBox="1">
            <a:spLocks noChangeArrowheads="1"/>
          </p:cNvSpPr>
          <p:nvPr/>
        </p:nvSpPr>
        <p:spPr bwMode="auto">
          <a:xfrm>
            <a:off x="5871889" y="6525421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87" name="Text Box 75"/>
          <p:cNvSpPr txBox="1">
            <a:spLocks noChangeArrowheads="1"/>
          </p:cNvSpPr>
          <p:nvPr/>
        </p:nvSpPr>
        <p:spPr bwMode="auto">
          <a:xfrm>
            <a:off x="4470048" y="6414434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88" name="Text Box 76"/>
          <p:cNvSpPr txBox="1">
            <a:spLocks noChangeArrowheads="1"/>
          </p:cNvSpPr>
          <p:nvPr/>
        </p:nvSpPr>
        <p:spPr bwMode="auto">
          <a:xfrm>
            <a:off x="4470048" y="4860607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89" name="Text Box 77"/>
          <p:cNvSpPr txBox="1">
            <a:spLocks noChangeArrowheads="1"/>
          </p:cNvSpPr>
          <p:nvPr/>
        </p:nvSpPr>
        <p:spPr bwMode="auto">
          <a:xfrm>
            <a:off x="4470048" y="3380228"/>
            <a:ext cx="362736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90" name="Text Box 78"/>
          <p:cNvSpPr txBox="1">
            <a:spLocks noChangeArrowheads="1"/>
          </p:cNvSpPr>
          <p:nvPr/>
        </p:nvSpPr>
        <p:spPr bwMode="auto">
          <a:xfrm>
            <a:off x="4362336" y="1677872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91" name="Text Box 79"/>
          <p:cNvSpPr txBox="1">
            <a:spLocks noChangeArrowheads="1"/>
          </p:cNvSpPr>
          <p:nvPr/>
        </p:nvSpPr>
        <p:spPr bwMode="auto">
          <a:xfrm>
            <a:off x="2746656" y="2900369"/>
            <a:ext cx="362736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92" name="Text Box 80"/>
          <p:cNvSpPr txBox="1">
            <a:spLocks noChangeArrowheads="1"/>
          </p:cNvSpPr>
          <p:nvPr/>
        </p:nvSpPr>
        <p:spPr bwMode="auto">
          <a:xfrm>
            <a:off x="2746656" y="5934575"/>
            <a:ext cx="362736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800000"/>
                </a:solidFill>
                <a:latin typeface="augie" charset="0"/>
                <a:ea typeface="ＭＳ Ｐゴシック" charset="0"/>
                <a:cs typeface="DejaVu Sans" charset="0"/>
              </a:rPr>
              <a:t>D</a:t>
            </a:r>
          </a:p>
        </p:txBody>
      </p:sp>
      <p:sp>
        <p:nvSpPr>
          <p:cNvPr id="13393" name="Text Box 81"/>
          <p:cNvSpPr txBox="1">
            <a:spLocks noChangeArrowheads="1"/>
          </p:cNvSpPr>
          <p:nvPr/>
        </p:nvSpPr>
        <p:spPr bwMode="auto">
          <a:xfrm>
            <a:off x="7093152" y="556571"/>
            <a:ext cx="554400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6, 6</a:t>
            </a:r>
          </a:p>
        </p:txBody>
      </p:sp>
      <p:sp>
        <p:nvSpPr>
          <p:cNvPr id="13394" name="Text Box 82"/>
          <p:cNvSpPr txBox="1">
            <a:spLocks noChangeArrowheads="1"/>
          </p:cNvSpPr>
          <p:nvPr/>
        </p:nvSpPr>
        <p:spPr bwMode="auto">
          <a:xfrm>
            <a:off x="7093152" y="1113141"/>
            <a:ext cx="554400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3, 8</a:t>
            </a:r>
          </a:p>
        </p:txBody>
      </p:sp>
      <p:sp>
        <p:nvSpPr>
          <p:cNvPr id="13395" name="Text Box 83"/>
          <p:cNvSpPr txBox="1">
            <a:spLocks noChangeArrowheads="1"/>
          </p:cNvSpPr>
          <p:nvPr/>
        </p:nvSpPr>
        <p:spPr bwMode="auto">
          <a:xfrm>
            <a:off x="7093152" y="1446104"/>
            <a:ext cx="554400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8, 3</a:t>
            </a:r>
          </a:p>
        </p:txBody>
      </p:sp>
      <p:sp>
        <p:nvSpPr>
          <p:cNvPr id="13396" name="Text Box 84"/>
          <p:cNvSpPr txBox="1">
            <a:spLocks noChangeArrowheads="1"/>
          </p:cNvSpPr>
          <p:nvPr/>
        </p:nvSpPr>
        <p:spPr bwMode="auto">
          <a:xfrm>
            <a:off x="7093152" y="2001042"/>
            <a:ext cx="554400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4, 4</a:t>
            </a:r>
          </a:p>
        </p:txBody>
      </p:sp>
      <p:sp>
        <p:nvSpPr>
          <p:cNvPr id="13397" name="Text Box 85"/>
          <p:cNvSpPr txBox="1">
            <a:spLocks noChangeArrowheads="1"/>
          </p:cNvSpPr>
          <p:nvPr/>
        </p:nvSpPr>
        <p:spPr bwMode="auto">
          <a:xfrm>
            <a:off x="7093152" y="2298098"/>
            <a:ext cx="554400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3, 8</a:t>
            </a:r>
          </a:p>
        </p:txBody>
      </p:sp>
      <p:sp>
        <p:nvSpPr>
          <p:cNvPr id="13398" name="Text Box 86"/>
          <p:cNvSpPr txBox="1">
            <a:spLocks noChangeArrowheads="1"/>
          </p:cNvSpPr>
          <p:nvPr/>
        </p:nvSpPr>
        <p:spPr bwMode="auto">
          <a:xfrm>
            <a:off x="7093152" y="2817128"/>
            <a:ext cx="666864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0, 10</a:t>
            </a:r>
          </a:p>
        </p:txBody>
      </p:sp>
      <p:sp>
        <p:nvSpPr>
          <p:cNvPr id="13399" name="Text Box 87"/>
          <p:cNvSpPr txBox="1">
            <a:spLocks noChangeArrowheads="1"/>
          </p:cNvSpPr>
          <p:nvPr/>
        </p:nvSpPr>
        <p:spPr bwMode="auto">
          <a:xfrm>
            <a:off x="7093152" y="3112552"/>
            <a:ext cx="554400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5, 5</a:t>
            </a:r>
          </a:p>
        </p:txBody>
      </p:sp>
      <p:sp>
        <p:nvSpPr>
          <p:cNvPr id="13400" name="Text Box 88"/>
          <p:cNvSpPr txBox="1">
            <a:spLocks noChangeArrowheads="1"/>
          </p:cNvSpPr>
          <p:nvPr/>
        </p:nvSpPr>
        <p:spPr bwMode="auto">
          <a:xfrm>
            <a:off x="7093152" y="3594042"/>
            <a:ext cx="554400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1, 6</a:t>
            </a:r>
          </a:p>
        </p:txBody>
      </p:sp>
      <p:sp>
        <p:nvSpPr>
          <p:cNvPr id="13401" name="Text Box 89"/>
          <p:cNvSpPr txBox="1">
            <a:spLocks noChangeArrowheads="1"/>
          </p:cNvSpPr>
          <p:nvPr/>
        </p:nvSpPr>
        <p:spPr bwMode="auto">
          <a:xfrm>
            <a:off x="7093152" y="3853557"/>
            <a:ext cx="554400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8, 3</a:t>
            </a:r>
          </a:p>
        </p:txBody>
      </p:sp>
      <p:sp>
        <p:nvSpPr>
          <p:cNvPr id="13402" name="Text Box 90"/>
          <p:cNvSpPr txBox="1">
            <a:spLocks noChangeArrowheads="1"/>
          </p:cNvSpPr>
          <p:nvPr/>
        </p:nvSpPr>
        <p:spPr bwMode="auto">
          <a:xfrm>
            <a:off x="7093152" y="4410127"/>
            <a:ext cx="554400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5, 5</a:t>
            </a:r>
          </a:p>
        </p:txBody>
      </p:sp>
      <p:sp>
        <p:nvSpPr>
          <p:cNvPr id="13403" name="Text Box 91"/>
          <p:cNvSpPr txBox="1">
            <a:spLocks noChangeArrowheads="1"/>
          </p:cNvSpPr>
          <p:nvPr/>
        </p:nvSpPr>
        <p:spPr bwMode="auto">
          <a:xfrm>
            <a:off x="7093152" y="4632103"/>
            <a:ext cx="666864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10, 0</a:t>
            </a:r>
          </a:p>
        </p:txBody>
      </p:sp>
      <p:sp>
        <p:nvSpPr>
          <p:cNvPr id="13404" name="Text Box 92"/>
          <p:cNvSpPr txBox="1">
            <a:spLocks noChangeArrowheads="1"/>
          </p:cNvSpPr>
          <p:nvPr/>
        </p:nvSpPr>
        <p:spPr bwMode="auto">
          <a:xfrm>
            <a:off x="7093152" y="5151133"/>
            <a:ext cx="554400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6, 1</a:t>
            </a:r>
          </a:p>
        </p:txBody>
      </p:sp>
      <p:sp>
        <p:nvSpPr>
          <p:cNvPr id="13405" name="Text Box 93"/>
          <p:cNvSpPr txBox="1">
            <a:spLocks noChangeArrowheads="1"/>
          </p:cNvSpPr>
          <p:nvPr/>
        </p:nvSpPr>
        <p:spPr bwMode="auto">
          <a:xfrm>
            <a:off x="7093152" y="5410649"/>
            <a:ext cx="554400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4, 4</a:t>
            </a:r>
          </a:p>
        </p:txBody>
      </p:sp>
      <p:sp>
        <p:nvSpPr>
          <p:cNvPr id="13406" name="Text Box 94"/>
          <p:cNvSpPr txBox="1">
            <a:spLocks noChangeArrowheads="1"/>
          </p:cNvSpPr>
          <p:nvPr/>
        </p:nvSpPr>
        <p:spPr bwMode="auto">
          <a:xfrm>
            <a:off x="7093152" y="5928047"/>
            <a:ext cx="554400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1, 6</a:t>
            </a:r>
          </a:p>
        </p:txBody>
      </p:sp>
      <p:sp>
        <p:nvSpPr>
          <p:cNvPr id="13407" name="Text Box 95"/>
          <p:cNvSpPr txBox="1">
            <a:spLocks noChangeArrowheads="1"/>
          </p:cNvSpPr>
          <p:nvPr/>
        </p:nvSpPr>
        <p:spPr bwMode="auto">
          <a:xfrm>
            <a:off x="7093152" y="6151655"/>
            <a:ext cx="554400" cy="409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6, 1</a:t>
            </a:r>
          </a:p>
        </p:txBody>
      </p:sp>
      <p:sp>
        <p:nvSpPr>
          <p:cNvPr id="13408" name="Text Box 96"/>
          <p:cNvSpPr txBox="1">
            <a:spLocks noChangeArrowheads="1"/>
          </p:cNvSpPr>
          <p:nvPr/>
        </p:nvSpPr>
        <p:spPr bwMode="auto">
          <a:xfrm>
            <a:off x="7093152" y="6780040"/>
            <a:ext cx="554400" cy="40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72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108360" tIns="63360" rIns="108360" bIns="63360"/>
          <a:lstStyle/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1600">
                <a:solidFill>
                  <a:srgbClr val="008000"/>
                </a:solidFill>
                <a:latin typeface="augie" charset="0"/>
                <a:ea typeface="ＭＳ Ｐゴシック" charset="0"/>
                <a:cs typeface="DejaVu Sans" charset="0"/>
              </a:rPr>
              <a:t>2, 2</a:t>
            </a:r>
          </a:p>
        </p:txBody>
      </p:sp>
      <p:sp>
        <p:nvSpPr>
          <p:cNvPr id="13409" name="Text Box 97"/>
          <p:cNvSpPr txBox="1">
            <a:spLocks noChangeArrowheads="1"/>
          </p:cNvSpPr>
          <p:nvPr/>
        </p:nvSpPr>
        <p:spPr bwMode="auto">
          <a:xfrm>
            <a:off x="1313137" y="8161"/>
            <a:ext cx="1054944" cy="442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2000" smtClean="0">
                <a:solidFill>
                  <a:srgbClr val="0000FF"/>
                </a:solidFill>
                <a:latin typeface="augie" charset="0"/>
              </a:rPr>
              <a:t>Stage 1</a:t>
            </a:r>
          </a:p>
        </p:txBody>
      </p:sp>
      <p:sp>
        <p:nvSpPr>
          <p:cNvPr id="13410" name="Text Box 98"/>
          <p:cNvSpPr txBox="1">
            <a:spLocks noChangeArrowheads="1"/>
          </p:cNvSpPr>
          <p:nvPr/>
        </p:nvSpPr>
        <p:spPr bwMode="auto">
          <a:xfrm>
            <a:off x="4797937" y="8161"/>
            <a:ext cx="1054944" cy="442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112000"/>
              </a:lnSpc>
              <a:buFont typeface="Times New Roman" charset="0"/>
              <a:buNone/>
              <a:defRPr/>
            </a:pPr>
            <a:r>
              <a:rPr lang="en-US" sz="2000" smtClean="0">
                <a:solidFill>
                  <a:srgbClr val="0000FF"/>
                </a:solidFill>
                <a:latin typeface="augie" charset="0"/>
              </a:rPr>
              <a:t>Stage 2</a:t>
            </a:r>
          </a:p>
        </p:txBody>
      </p:sp>
      <p:sp>
        <p:nvSpPr>
          <p:cNvPr id="13411" name="Line 99"/>
          <p:cNvSpPr>
            <a:spLocks noChangeShapeType="1"/>
          </p:cNvSpPr>
          <p:nvPr/>
        </p:nvSpPr>
        <p:spPr bwMode="auto">
          <a:xfrm>
            <a:off x="3793681" y="73448"/>
            <a:ext cx="1584" cy="11751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buFont typeface="Times New Roman" charset="0"/>
              <a:buNone/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2062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8825" rtl="1">
              <a:lnSpc>
                <a:spcPct val="100000"/>
              </a:lnSpc>
            </a:pPr>
            <a:r>
              <a:rPr lang="fa-IR" dirty="0" smtClean="0">
                <a:cs typeface="B Titr" panose="00000700000000000000" pitchFamily="2" charset="-78"/>
              </a:rPr>
              <a:t>استنتاج معکوس</a:t>
            </a:r>
            <a:endParaRPr spc="-5" dirty="0">
              <a:cs typeface="B Titr" panose="00000700000000000000" pitchFamily="2" charset="-7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14800" y="2895600"/>
            <a:ext cx="5715000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r" rtl="1">
              <a:lnSpc>
                <a:spcPct val="100000"/>
              </a:lnSpc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اگر تعداد تکرارها محدود و معلوم باشد می توان با استنتاج معکوس یک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SPE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را به درست آورد.</a:t>
            </a:r>
          </a:p>
          <a:p>
            <a:pPr marL="355600" marR="5080" indent="-342900" algn="r" rtl="1">
              <a:lnSpc>
                <a:spcPct val="100000"/>
              </a:lnSpc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مثال: معضل زندانی با تعداد تکرار معلوم</a:t>
            </a:r>
          </a:p>
          <a:p>
            <a:pPr marL="812800" marR="5080" lvl="1" indent="-342900" algn="r" rtl="1"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در دور آخر، راهبرد غالب </a:t>
            </a:r>
            <a:r>
              <a:rPr lang="en-US" sz="2000" dirty="0" smtClean="0">
                <a:latin typeface="Times New Roman"/>
                <a:cs typeface="B Nazanin" panose="00000400000000000000" pitchFamily="2" charset="-78"/>
              </a:rPr>
              <a:t>D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 است. </a:t>
            </a:r>
          </a:p>
          <a:p>
            <a:pPr marL="812800" marR="5080" lvl="1" indent="-342900" algn="r" rtl="1"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چون بازی تمام می شود بهتر است هر کس راهبرد غالب خود را بازی کند. </a:t>
            </a:r>
          </a:p>
          <a:p>
            <a:pPr marL="812800" marR="5080" lvl="1" indent="-342900" algn="r" rtl="1"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در دور ماقبل آخر نیز راهبرد غالب </a:t>
            </a:r>
            <a:r>
              <a:rPr lang="en-US" sz="2000" dirty="0" smtClean="0">
                <a:latin typeface="Times New Roman"/>
                <a:cs typeface="B Nazanin" panose="00000400000000000000" pitchFamily="2" charset="-78"/>
              </a:rPr>
              <a:t>D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 است.</a:t>
            </a:r>
          </a:p>
          <a:p>
            <a:pPr marL="812800" marR="5080" lvl="1" indent="-342900" algn="r" rtl="1"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....</a:t>
            </a:r>
          </a:p>
          <a:p>
            <a:pPr marL="812800" marR="5080" lvl="1" indent="-342900" algn="r" rtl="1"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لذا در تمام دورها  راهبرد غالب </a:t>
            </a:r>
            <a:r>
              <a:rPr lang="en-US" sz="2000" dirty="0" smtClean="0">
                <a:latin typeface="Times New Roman"/>
                <a:cs typeface="B Nazanin" panose="00000400000000000000" pitchFamily="2" charset="-78"/>
              </a:rPr>
              <a:t>(D,D)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 است. </a:t>
            </a:r>
          </a:p>
          <a:p>
            <a:pPr algn="r" rtl="1">
              <a:spcBef>
                <a:spcPts val="37"/>
              </a:spcBef>
              <a:buClr>
                <a:srgbClr val="0033CC"/>
              </a:buClr>
              <a:buFont typeface="Wingdings"/>
              <a:buChar char="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این استدلال ضعیف است و از لحاظ تجربی نقض شده است.</a:t>
            </a:r>
          </a:p>
          <a:p>
            <a:pPr algn="r" rtl="1">
              <a:spcBef>
                <a:spcPts val="37"/>
              </a:spcBef>
              <a:buClr>
                <a:srgbClr val="0033CC"/>
              </a:buClr>
              <a:buFont typeface="Wingdings"/>
              <a:buChar char=""/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از لحاظ تئوری زیر سوال است.</a:t>
            </a:r>
            <a:endParaRPr sz="2400" dirty="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9119" y="3244595"/>
            <a:ext cx="1523999" cy="989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43200" y="3244595"/>
            <a:ext cx="1524000" cy="9953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185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4</a:t>
            </a:fld>
            <a:endParaRPr dirty="0"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86126"/>
              </p:ext>
            </p:extLst>
          </p:nvPr>
        </p:nvGraphicFramePr>
        <p:xfrm>
          <a:off x="255117" y="4404796"/>
          <a:ext cx="3699328" cy="1894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5434"/>
                <a:gridCol w="1358850"/>
                <a:gridCol w="1255044"/>
              </a:tblGrid>
              <a:tr h="11736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Roun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1: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Roun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2: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01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i="1" dirty="0">
                          <a:latin typeface="Arial"/>
                          <a:cs typeface="Arial"/>
                        </a:rPr>
                        <a:t>Agent</a:t>
                      </a:r>
                      <a:r>
                        <a:rPr sz="1800" i="1" spc="-5" dirty="0">
                          <a:latin typeface="Arial"/>
                          <a:cs typeface="Arial"/>
                        </a:rPr>
                        <a:t> 1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: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51484" marR="734060" algn="ctr">
                        <a:lnSpc>
                          <a:spcPct val="141800"/>
                        </a:lnSpc>
                      </a:pPr>
                      <a:r>
                        <a:rPr sz="1800" i="1" dirty="0">
                          <a:solidFill>
                            <a:srgbClr val="FF3A34"/>
                          </a:solidFill>
                          <a:latin typeface="Arial"/>
                          <a:cs typeface="Arial"/>
                        </a:rPr>
                        <a:t>D 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877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i="1" dirty="0">
                          <a:latin typeface="Arial"/>
                          <a:cs typeface="Arial"/>
                        </a:rPr>
                        <a:t>Agent</a:t>
                      </a:r>
                      <a:r>
                        <a:rPr sz="1800" i="1" spc="-5" dirty="0">
                          <a:latin typeface="Arial"/>
                          <a:cs typeface="Arial"/>
                        </a:rPr>
                        <a:t> 2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: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706755" marR="375920" algn="ctr">
                        <a:lnSpc>
                          <a:spcPct val="141200"/>
                        </a:lnSpc>
                        <a:spcBef>
                          <a:spcPts val="35"/>
                        </a:spcBef>
                      </a:pPr>
                      <a:r>
                        <a:rPr sz="1800" i="1" dirty="0">
                          <a:solidFill>
                            <a:srgbClr val="FF3A34"/>
                          </a:solidFill>
                          <a:latin typeface="Arial"/>
                          <a:cs typeface="Arial"/>
                        </a:rPr>
                        <a:t>D 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21175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464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Roun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3: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3111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Roun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4: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352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800" i="1" dirty="0">
                          <a:solidFill>
                            <a:srgbClr val="FF3A34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R="263525"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800" i="1" dirty="0">
                          <a:solidFill>
                            <a:srgbClr val="FF3A34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628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800" i="1" dirty="0">
                          <a:solidFill>
                            <a:srgbClr val="FF3A34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71628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800" i="1" dirty="0">
                          <a:solidFill>
                            <a:srgbClr val="FF3A34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185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220787" y="2362200"/>
            <a:ext cx="75685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r" rtl="1">
              <a:lnSpc>
                <a:spcPct val="100000"/>
              </a:lnSpc>
              <a:buClr>
                <a:srgbClr val="0033CC"/>
              </a:buClr>
              <a:buSzPct val="88888"/>
              <a:buFont typeface="Webdings"/>
              <a:buChar char="•"/>
              <a:tabLst>
                <a:tab pos="355600" algn="l"/>
              </a:tabLst>
            </a:pPr>
            <a:r>
              <a:rPr lang="fa-IR" sz="1800" dirty="0" smtClean="0">
                <a:latin typeface="Times New Roman"/>
                <a:cs typeface="B Titr" panose="00000700000000000000" pitchFamily="2" charset="-78"/>
              </a:rPr>
              <a:t>سود بازیگر  </a:t>
            </a:r>
            <a:r>
              <a:rPr lang="en-US" dirty="0" err="1" smtClean="0">
                <a:latin typeface="Times New Roman"/>
                <a:cs typeface="B Titr" panose="00000700000000000000" pitchFamily="2" charset="-78"/>
              </a:rPr>
              <a:t>i</a:t>
            </a:r>
            <a:r>
              <a:rPr lang="fa-IR" dirty="0" smtClean="0">
                <a:latin typeface="Times New Roman"/>
                <a:cs typeface="B Titr" panose="00000700000000000000" pitchFamily="2" charset="-78"/>
              </a:rPr>
              <a:t> ام در آینده برابر است با جمع تخفیف یافته ی تمام سودها: </a:t>
            </a:r>
            <a:endParaRPr lang="fa-IR" sz="1800" dirty="0" smtClean="0">
              <a:latin typeface="Times New Roman"/>
              <a:cs typeface="B Titr" panose="00000700000000000000" pitchFamily="2" charset="-78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6075" y="3022600"/>
            <a:ext cx="581152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</a:pPr>
            <a:r>
              <a:rPr lang="fa-IR" sz="1800" dirty="0" smtClean="0">
                <a:latin typeface="Times New Roman"/>
                <a:cs typeface="B Titr" panose="00000700000000000000" pitchFamily="2" charset="-78"/>
              </a:rPr>
              <a:t>که </a:t>
            </a:r>
            <a:r>
              <a:rPr lang="en-US" sz="1800" i="1" spc="-5" dirty="0" smtClean="0">
                <a:latin typeface="Times New Roman"/>
                <a:cs typeface="B Titr" panose="00000700000000000000" pitchFamily="2" charset="-78"/>
              </a:rPr>
              <a:t>p </a:t>
            </a:r>
            <a:r>
              <a:rPr sz="1800" dirty="0" smtClean="0">
                <a:latin typeface="Times New Roman"/>
                <a:cs typeface="B Titr" panose="00000700000000000000" pitchFamily="2" charset="-78"/>
              </a:rPr>
              <a:t>(w</a:t>
            </a:r>
            <a:r>
              <a:rPr sz="1800" spc="-5" dirty="0" smtClean="0">
                <a:latin typeface="Times New Roman"/>
                <a:cs typeface="B Titr" panose="00000700000000000000" pitchFamily="2" charset="-78"/>
              </a:rPr>
              <a:t>ith </a:t>
            </a:r>
            <a:r>
              <a:rPr sz="1800" spc="-5" dirty="0">
                <a:latin typeface="Times New Roman"/>
                <a:cs typeface="B Titr" panose="00000700000000000000" pitchFamily="2" charset="-78"/>
              </a:rPr>
              <a:t>0 ≤ </a:t>
            </a:r>
            <a:r>
              <a:rPr lang="en-US" sz="1800" i="1" spc="-5" dirty="0" smtClean="0">
                <a:latin typeface="Times New Roman"/>
                <a:cs typeface="B Titr" panose="00000700000000000000" pitchFamily="2" charset="-78"/>
              </a:rPr>
              <a:t>p</a:t>
            </a:r>
            <a:r>
              <a:rPr sz="1800" spc="-5" dirty="0" smtClean="0">
                <a:latin typeface="Times New Roman"/>
                <a:cs typeface="B Titr" panose="00000700000000000000" pitchFamily="2" charset="-78"/>
              </a:rPr>
              <a:t>≤ </a:t>
            </a:r>
            <a:r>
              <a:rPr sz="1800" spc="-5" dirty="0">
                <a:latin typeface="Times New Roman"/>
                <a:cs typeface="B Titr" panose="00000700000000000000" pitchFamily="2" charset="-78"/>
              </a:rPr>
              <a:t>1) </a:t>
            </a:r>
            <a:r>
              <a:rPr lang="fa-IR" sz="1800" spc="-5" dirty="0" smtClean="0">
                <a:latin typeface="Times New Roman"/>
                <a:cs typeface="B Titr" panose="00000700000000000000" pitchFamily="2" charset="-78"/>
              </a:rPr>
              <a:t> یک ثابت است به اسم عامل تخفیف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68780" y="4339590"/>
            <a:ext cx="7028815" cy="1682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2895" indent="-290195" algn="r" rtl="1">
              <a:lnSpc>
                <a:spcPct val="100000"/>
              </a:lnSpc>
              <a:buClr>
                <a:srgbClr val="0033CC"/>
              </a:buClr>
              <a:buSzPct val="83333"/>
              <a:buFont typeface="Wingdings"/>
              <a:buChar char=""/>
              <a:tabLst>
                <a:tab pos="303530" algn="l"/>
              </a:tabLst>
            </a:pPr>
            <a:r>
              <a:rPr lang="fa-IR" sz="2400" spc="-5" dirty="0" smtClean="0">
                <a:latin typeface="Times New Roman"/>
                <a:cs typeface="B Nazanin" panose="00000400000000000000" pitchFamily="2" charset="-78"/>
              </a:rPr>
              <a:t>دو راه هم ارز برای تفسیر عبارت فوق وجود دارد:</a:t>
            </a:r>
            <a:endParaRPr sz="2400" dirty="0">
              <a:latin typeface="Times New Roman"/>
              <a:cs typeface="B Nazanin" panose="00000400000000000000" pitchFamily="2" charset="-78"/>
            </a:endParaRPr>
          </a:p>
          <a:p>
            <a:pPr marL="647700" lvl="1" indent="-292100" algn="r" rtl="1">
              <a:lnSpc>
                <a:spcPct val="100000"/>
              </a:lnSpc>
              <a:spcBef>
                <a:spcPts val="840"/>
              </a:spcBef>
              <a:buAutoNum type="arabicPeriod"/>
              <a:tabLst>
                <a:tab pos="643255" algn="l"/>
              </a:tabLst>
            </a:pPr>
            <a:r>
              <a:rPr lang="fa-IR" sz="2400" spc="-5" dirty="0" smtClean="0">
                <a:latin typeface="Times New Roman"/>
                <a:cs typeface="B Nazanin" panose="00000400000000000000" pitchFamily="2" charset="-78"/>
              </a:rPr>
              <a:t>بازیگر حال را به آینده ترجیح می دهد. </a:t>
            </a:r>
          </a:p>
          <a:p>
            <a:pPr marL="647700" lvl="1" indent="-292100" algn="r" rtl="1">
              <a:spcBef>
                <a:spcPts val="840"/>
              </a:spcBef>
              <a:buFontTx/>
              <a:buAutoNum type="arabicPeriod"/>
              <a:tabLst>
                <a:tab pos="643255" algn="l"/>
              </a:tabLst>
            </a:pPr>
            <a:r>
              <a:rPr lang="fa-IR" sz="2400" spc="-5" dirty="0" smtClean="0">
                <a:latin typeface="Times New Roman"/>
                <a:cs typeface="B Nazanin" panose="00000400000000000000" pitchFamily="2" charset="-78"/>
              </a:rPr>
              <a:t>بازیگر به آینده توجه می کند، اما احتمال دارد که بازی در پایان هر دور با احتمال </a:t>
            </a:r>
            <a:r>
              <a:rPr lang="el-GR" sz="2400" dirty="0">
                <a:latin typeface="Times New Roman"/>
                <a:cs typeface="B Nazanin" panose="00000400000000000000" pitchFamily="2" charset="-78"/>
              </a:rPr>
              <a:t>1 − </a:t>
            </a:r>
            <a:r>
              <a:rPr lang="en-US" sz="2400" i="1" dirty="0" smtClean="0">
                <a:latin typeface="Times New Roman"/>
                <a:cs typeface="B Nazanin" panose="00000400000000000000" pitchFamily="2" charset="-78"/>
              </a:rPr>
              <a:t>p</a:t>
            </a:r>
            <a:r>
              <a:rPr lang="fa-IR" sz="2400" spc="-5" dirty="0" smtClean="0">
                <a:latin typeface="Times New Roman"/>
                <a:cs typeface="B Nazanin" panose="00000400000000000000" pitchFamily="2" charset="-78"/>
              </a:rPr>
              <a:t> تمام شود. 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8590" rtl="1">
              <a:lnSpc>
                <a:spcPct val="100000"/>
              </a:lnSpc>
            </a:pPr>
            <a:r>
              <a:rPr lang="fa-IR" spc="-10" dirty="0">
                <a:cs typeface="B Titr" panose="00000700000000000000" pitchFamily="2" charset="-78"/>
              </a:rPr>
              <a:t>بازیهای تکراری محدود</a:t>
            </a:r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2209800" y="3052718"/>
            <a:ext cx="352425" cy="3000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950" i="1" spc="-10" dirty="0" smtClean="0">
                <a:latin typeface="+mj-lt"/>
                <a:cs typeface="B Titr" panose="00000700000000000000" pitchFamily="2" charset="-78"/>
              </a:rPr>
              <a:t>P r</a:t>
            </a:r>
            <a:endParaRPr sz="1900" dirty="0">
              <a:latin typeface="+mj-lt"/>
              <a:cs typeface="B Titr" panose="00000700000000000000" pitchFamily="2" charset="-78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69320" y="3183523"/>
            <a:ext cx="1214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i="1" spc="5" dirty="0">
                <a:latin typeface="Times New Roman"/>
                <a:cs typeface="B Titr" panose="00000700000000000000" pitchFamily="2" charset="-78"/>
              </a:rPr>
              <a:t>i</a:t>
            </a:r>
            <a:endParaRPr sz="1100" dirty="0">
              <a:latin typeface="Times New Roman"/>
              <a:cs typeface="B Titr" panose="00000700000000000000" pitchFamily="2" charset="-78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83985" y="2950405"/>
            <a:ext cx="3733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1610" algn="l"/>
              </a:tabLst>
            </a:pPr>
            <a:r>
              <a:rPr sz="1100" i="1" spc="5" dirty="0">
                <a:latin typeface="Times New Roman"/>
                <a:cs typeface="B Titr" panose="00000700000000000000" pitchFamily="2" charset="-78"/>
              </a:rPr>
              <a:t>j	</a:t>
            </a:r>
            <a:r>
              <a:rPr sz="1400" spc="-90" dirty="0">
                <a:latin typeface="Symbol"/>
                <a:cs typeface="B Titr" panose="00000700000000000000" pitchFamily="2" charset="-78"/>
              </a:rPr>
              <a:t></a:t>
            </a:r>
            <a:r>
              <a:rPr sz="1400" spc="-145" dirty="0">
                <a:latin typeface="Times New Roman"/>
                <a:cs typeface="B Titr" panose="00000700000000000000" pitchFamily="2" charset="-78"/>
              </a:rPr>
              <a:t> </a:t>
            </a:r>
            <a:r>
              <a:rPr sz="1650" i="1" spc="7" baseline="2525" dirty="0">
                <a:latin typeface="Times New Roman"/>
                <a:cs typeface="B Titr" panose="00000700000000000000" pitchFamily="2" charset="-78"/>
              </a:rPr>
              <a:t>j</a:t>
            </a:r>
            <a:r>
              <a:rPr sz="1650" i="1" spc="-217" baseline="2525" dirty="0">
                <a:latin typeface="Times New Roman"/>
                <a:cs typeface="B Titr" panose="00000700000000000000" pitchFamily="2" charset="-78"/>
              </a:rPr>
              <a:t> </a:t>
            </a:r>
            <a:r>
              <a:rPr sz="1400" spc="-90" dirty="0">
                <a:latin typeface="Symbol"/>
                <a:cs typeface="B Titr" panose="00000700000000000000" pitchFamily="2" charset="-78"/>
              </a:rPr>
              <a:t></a:t>
            </a:r>
            <a:endParaRPr sz="1400" dirty="0">
              <a:latin typeface="Symbol"/>
              <a:cs typeface="B Titr" panose="00000700000000000000" pitchFamily="2" charset="-78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94149" y="3221812"/>
            <a:ext cx="22034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i="1" spc="90" dirty="0">
                <a:latin typeface="Times New Roman"/>
                <a:cs typeface="B Titr" panose="00000700000000000000" pitchFamily="2" charset="-78"/>
              </a:rPr>
              <a:t>j</a:t>
            </a:r>
            <a:r>
              <a:rPr sz="1100" spc="-45" dirty="0">
                <a:latin typeface="Symbol"/>
                <a:cs typeface="B Titr" panose="00000700000000000000" pitchFamily="2" charset="-78"/>
              </a:rPr>
              <a:t></a:t>
            </a:r>
            <a:r>
              <a:rPr sz="1100" spc="15" dirty="0">
                <a:latin typeface="Times New Roman"/>
                <a:cs typeface="B Titr" panose="00000700000000000000" pitchFamily="2" charset="-78"/>
              </a:rPr>
              <a:t>1</a:t>
            </a:r>
            <a:endParaRPr sz="1100">
              <a:latin typeface="Times New Roman"/>
              <a:cs typeface="B Titr" panose="00000700000000000000" pitchFamily="2" charset="-78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3631" y="2911590"/>
            <a:ext cx="12827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20" dirty="0">
                <a:latin typeface="Symbol"/>
                <a:cs typeface="B Titr" panose="00000700000000000000" pitchFamily="2" charset="-78"/>
              </a:rPr>
              <a:t></a:t>
            </a:r>
            <a:endParaRPr sz="1100">
              <a:latin typeface="Symbol"/>
              <a:cs typeface="B Titr" panose="00000700000000000000" pitchFamily="2" charset="-78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17160" y="2895787"/>
            <a:ext cx="288925" cy="446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5" dirty="0">
                <a:latin typeface="Symbol"/>
                <a:cs typeface="B Titr" panose="00000700000000000000" pitchFamily="2" charset="-78"/>
              </a:rPr>
              <a:t></a:t>
            </a:r>
            <a:endParaRPr sz="2900">
              <a:latin typeface="Symbol"/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14050" y="1820481"/>
            <a:ext cx="1371600" cy="4235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cs typeface="B Nazanin" panose="00000400000000000000" pitchFamily="2" charset="-78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95059" y="1820481"/>
            <a:ext cx="1271981" cy="4137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cs typeface="B Nazanin" panose="00000400000000000000" pitchFamily="2" charset="-7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65013" y="1846970"/>
            <a:ext cx="1272540" cy="4137660"/>
          </a:xfrm>
          <a:custGeom>
            <a:avLst/>
            <a:gdLst/>
            <a:ahLst/>
            <a:cxnLst/>
            <a:rect l="l" t="t" r="r" b="b"/>
            <a:pathLst>
              <a:path w="1272540" h="4137660">
                <a:moveTo>
                  <a:pt x="0" y="0"/>
                </a:moveTo>
                <a:lnTo>
                  <a:pt x="1271980" y="0"/>
                </a:lnTo>
                <a:lnTo>
                  <a:pt x="1271980" y="4137362"/>
                </a:lnTo>
                <a:lnTo>
                  <a:pt x="0" y="413736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5EDFB"/>
            </a:solidFill>
          </a:ln>
        </p:spPr>
        <p:txBody>
          <a:bodyPr wrap="square" lIns="0" tIns="0" rIns="0" bIns="0" rtlCol="0"/>
          <a:lstStyle/>
          <a:p>
            <a:endParaRPr>
              <a:cs typeface="B Nazanin" panose="00000400000000000000" pitchFamily="2" charset="-78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26322" y="1820481"/>
            <a:ext cx="1429791" cy="42353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cs typeface="B Nazanin" panose="00000400000000000000" pitchFamily="2" charset="-78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75306" y="1846973"/>
            <a:ext cx="1329194" cy="4137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cs typeface="B Nazanin" panose="00000400000000000000" pitchFamily="2" charset="-78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4400" y="1820481"/>
            <a:ext cx="1737360" cy="42353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cs typeface="B Nazanin" panose="00000400000000000000" pitchFamily="2" charset="-78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64514" y="1846973"/>
            <a:ext cx="1635112" cy="41373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cs typeface="B Nazanin" panose="00000400000000000000" pitchFamily="2" charset="-78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23565">
              <a:lnSpc>
                <a:spcPct val="100000"/>
              </a:lnSpc>
            </a:pPr>
            <a:r>
              <a:rPr lang="fa-IR" dirty="0" smtClean="0">
                <a:cs typeface="B Titr" panose="00000700000000000000" pitchFamily="2" charset="-78"/>
              </a:rPr>
              <a:t>مثال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185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2826322" y="1465021"/>
            <a:ext cx="6329680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r" rtl="1">
              <a:lnSpc>
                <a:spcPct val="100000"/>
              </a:lnSpc>
              <a:buClr>
                <a:srgbClr val="0033CC"/>
              </a:buClr>
              <a:buSzPct val="88888"/>
              <a:buFont typeface="Webdings"/>
              <a:buChar char="•"/>
              <a:tabLst>
                <a:tab pos="355600" algn="l"/>
              </a:tabLst>
            </a:pPr>
            <a:r>
              <a:rPr lang="fa-IR" sz="1800" dirty="0" smtClean="0">
                <a:latin typeface="Times New Roman"/>
                <a:cs typeface="B Nazanin" panose="00000400000000000000" pitchFamily="2" charset="-78"/>
              </a:rPr>
              <a:t>بعضی از راهبردهای معروف بازی معضل زندانی: </a:t>
            </a:r>
            <a:endParaRPr sz="1800" dirty="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19800" y="1943138"/>
            <a:ext cx="3295015" cy="3613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 rtl="1">
              <a:lnSpc>
                <a:spcPct val="100000"/>
              </a:lnSpc>
              <a:tabLst>
                <a:tab pos="304165" algn="l"/>
              </a:tabLst>
            </a:pPr>
            <a:r>
              <a:rPr sz="2150" spc="5" dirty="0">
                <a:solidFill>
                  <a:srgbClr val="0033CC"/>
                </a:solidFill>
                <a:latin typeface="Times New Roman"/>
                <a:cs typeface="B Nazanin" panose="00000400000000000000" pitchFamily="2" charset="-78"/>
              </a:rPr>
              <a:t>»	</a:t>
            </a:r>
            <a:r>
              <a:rPr sz="1800" b="1" i="1" spc="-5" dirty="0" err="1" smtClean="0">
                <a:latin typeface="Times New Roman"/>
                <a:cs typeface="B Nazanin" panose="00000400000000000000" pitchFamily="2" charset="-78"/>
              </a:rPr>
              <a:t>All</a:t>
            </a:r>
            <a:r>
              <a:rPr sz="1800" b="1" i="1" dirty="0" err="1" smtClean="0">
                <a:latin typeface="Times New Roman"/>
                <a:cs typeface="B Nazanin" panose="00000400000000000000" pitchFamily="2" charset="-78"/>
              </a:rPr>
              <a:t>C</a:t>
            </a:r>
            <a:r>
              <a:rPr lang="fa-IR" sz="1800" spc="-5" dirty="0" smtClean="0">
                <a:latin typeface="Times New Roman"/>
                <a:cs typeface="B Nazanin" panose="00000400000000000000" pitchFamily="2" charset="-78"/>
              </a:rPr>
              <a:t>: همواره همکاری کنید. </a:t>
            </a:r>
            <a:endParaRPr sz="1800" dirty="0">
              <a:latin typeface="Times New Roman"/>
              <a:cs typeface="B Nazanin" panose="00000400000000000000" pitchFamily="2" charset="-78"/>
            </a:endParaRPr>
          </a:p>
          <a:p>
            <a:pPr marL="304165" marR="614045" indent="-292100" algn="r" rtl="1">
              <a:lnSpc>
                <a:spcPts val="2070"/>
              </a:lnSpc>
              <a:spcBef>
                <a:spcPts val="509"/>
              </a:spcBef>
              <a:tabLst>
                <a:tab pos="304165" algn="l"/>
              </a:tabLst>
            </a:pPr>
            <a:r>
              <a:rPr sz="2150" spc="5" dirty="0">
                <a:solidFill>
                  <a:srgbClr val="0033CC"/>
                </a:solidFill>
                <a:latin typeface="Times New Roman"/>
                <a:cs typeface="B Nazanin" panose="00000400000000000000" pitchFamily="2" charset="-78"/>
              </a:rPr>
              <a:t>»	</a:t>
            </a:r>
            <a:r>
              <a:rPr sz="1800" b="1" i="1" spc="-5" dirty="0" err="1">
                <a:latin typeface="Times New Roman"/>
                <a:cs typeface="B Nazanin" panose="00000400000000000000" pitchFamily="2" charset="-78"/>
              </a:rPr>
              <a:t>All</a:t>
            </a:r>
            <a:r>
              <a:rPr sz="1800" b="1" i="1" dirty="0" err="1">
                <a:latin typeface="Times New Roman"/>
                <a:cs typeface="B Nazanin" panose="00000400000000000000" pitchFamily="2" charset="-78"/>
              </a:rPr>
              <a:t>D</a:t>
            </a:r>
            <a:r>
              <a:rPr sz="1800" b="1" i="1" dirty="0"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sz="1800" b="1" i="1" dirty="0" smtClean="0">
                <a:latin typeface="Times New Roman"/>
                <a:cs typeface="B Nazanin" panose="00000400000000000000" pitchFamily="2" charset="-78"/>
              </a:rPr>
              <a:t>: </a:t>
            </a:r>
            <a:r>
              <a:rPr lang="fa-IR" sz="1800" dirty="0" smtClean="0">
                <a:latin typeface="Times New Roman"/>
                <a:cs typeface="B Nazanin" panose="00000400000000000000" pitchFamily="2" charset="-78"/>
              </a:rPr>
              <a:t>همواره خیانت کنید.</a:t>
            </a:r>
          </a:p>
          <a:p>
            <a:pPr marL="304165" marR="614045" indent="-292100" algn="r" rtl="1">
              <a:lnSpc>
                <a:spcPts val="2070"/>
              </a:lnSpc>
              <a:spcBef>
                <a:spcPts val="509"/>
              </a:spcBef>
              <a:tabLst>
                <a:tab pos="304165" algn="l"/>
              </a:tabLst>
            </a:pPr>
            <a:r>
              <a:rPr sz="2150" spc="5" dirty="0" smtClean="0">
                <a:solidFill>
                  <a:srgbClr val="0033CC"/>
                </a:solidFill>
                <a:latin typeface="Times New Roman"/>
                <a:cs typeface="B Nazanin" panose="00000400000000000000" pitchFamily="2" charset="-78"/>
              </a:rPr>
              <a:t>»</a:t>
            </a:r>
            <a:r>
              <a:rPr sz="2150" spc="5" dirty="0">
                <a:solidFill>
                  <a:srgbClr val="0033CC"/>
                </a:solidFill>
                <a:latin typeface="Times New Roman"/>
                <a:cs typeface="B Nazanin" panose="00000400000000000000" pitchFamily="2" charset="-78"/>
              </a:rPr>
              <a:t>	</a:t>
            </a:r>
            <a:r>
              <a:rPr sz="1800" b="1" i="1" spc="5" dirty="0" smtClean="0">
                <a:latin typeface="Times New Roman"/>
                <a:cs typeface="B Nazanin" panose="00000400000000000000" pitchFamily="2" charset="-78"/>
              </a:rPr>
              <a:t>Gri</a:t>
            </a:r>
            <a:r>
              <a:rPr sz="1800" b="1" i="1" spc="-5" dirty="0" smtClean="0">
                <a:latin typeface="Times New Roman"/>
                <a:cs typeface="B Nazanin" panose="00000400000000000000" pitchFamily="2" charset="-78"/>
              </a:rPr>
              <a:t>m</a:t>
            </a:r>
            <a:r>
              <a:rPr lang="fa-IR" sz="1800" spc="-5" dirty="0" smtClean="0">
                <a:latin typeface="Times New Roman"/>
                <a:cs typeface="B Nazanin" panose="00000400000000000000" pitchFamily="2" charset="-78"/>
              </a:rPr>
              <a:t>: تا وقتی که دیگری خیانت نکرده همکاری کنید. بعد از آن همواره خیانت کنید. </a:t>
            </a:r>
          </a:p>
          <a:p>
            <a:pPr marL="304165" marR="424180" indent="-292100" algn="r" rtl="1">
              <a:lnSpc>
                <a:spcPts val="2170"/>
              </a:lnSpc>
              <a:spcBef>
                <a:spcPts val="434"/>
              </a:spcBef>
              <a:tabLst>
                <a:tab pos="304165" algn="l"/>
              </a:tabLst>
            </a:pPr>
            <a:r>
              <a:rPr sz="2150" spc="5" dirty="0" smtClean="0">
                <a:solidFill>
                  <a:srgbClr val="0033CC"/>
                </a:solidFill>
                <a:latin typeface="Times New Roman"/>
                <a:cs typeface="B Nazanin" panose="00000400000000000000" pitchFamily="2" charset="-78"/>
              </a:rPr>
              <a:t>»</a:t>
            </a:r>
            <a:r>
              <a:rPr sz="2150" spc="5" dirty="0">
                <a:solidFill>
                  <a:srgbClr val="0033CC"/>
                </a:solidFill>
                <a:latin typeface="Times New Roman"/>
                <a:cs typeface="B Nazanin" panose="00000400000000000000" pitchFamily="2" charset="-78"/>
              </a:rPr>
              <a:t>	</a:t>
            </a:r>
            <a:r>
              <a:rPr sz="1800" b="1" i="1" spc="-5" dirty="0">
                <a:latin typeface="Times New Roman"/>
                <a:cs typeface="B Nazanin" panose="00000400000000000000" pitchFamily="2" charset="-78"/>
              </a:rPr>
              <a:t>Tit</a:t>
            </a:r>
            <a:r>
              <a:rPr sz="1800" b="1" i="1" dirty="0">
                <a:latin typeface="Times New Roman"/>
                <a:cs typeface="B Nazanin" panose="00000400000000000000" pitchFamily="2" charset="-78"/>
              </a:rPr>
              <a:t>-for</a:t>
            </a:r>
            <a:r>
              <a:rPr sz="1800" b="1" i="1" spc="-5" dirty="0">
                <a:latin typeface="Times New Roman"/>
                <a:cs typeface="B Nazanin" panose="00000400000000000000" pitchFamily="2" charset="-78"/>
              </a:rPr>
              <a:t>-Tat (TFT</a:t>
            </a:r>
            <a:r>
              <a:rPr sz="1800" b="1" i="1" dirty="0" smtClean="0">
                <a:latin typeface="Times New Roman"/>
                <a:cs typeface="B Nazanin" panose="00000400000000000000" pitchFamily="2" charset="-78"/>
              </a:rPr>
              <a:t>)</a:t>
            </a:r>
            <a:r>
              <a:rPr lang="fa-IR" sz="1800" spc="-5" dirty="0" smtClean="0">
                <a:latin typeface="Times New Roman"/>
                <a:cs typeface="B Nazanin" panose="00000400000000000000" pitchFamily="2" charset="-78"/>
              </a:rPr>
              <a:t>: در گام اول همکاری کنید. در گامهای بعدی بازی بازیگر را دگام قبلی تکرار کنید. </a:t>
            </a:r>
          </a:p>
          <a:p>
            <a:pPr marL="304165" marR="424180" indent="-292100" algn="r" rtl="1">
              <a:lnSpc>
                <a:spcPts val="2170"/>
              </a:lnSpc>
              <a:spcBef>
                <a:spcPts val="434"/>
              </a:spcBef>
              <a:tabLst>
                <a:tab pos="304165" algn="l"/>
              </a:tabLst>
            </a:pPr>
            <a:r>
              <a:rPr sz="1800" b="1" i="1" dirty="0" smtClean="0">
                <a:latin typeface="Times New Roman"/>
                <a:cs typeface="B Nazanin" panose="00000400000000000000" pitchFamily="2" charset="-78"/>
              </a:rPr>
              <a:t>Tester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: دور اول خیانت کنید. اگر بازیگر دوم تلافی کرد، </a:t>
            </a:r>
            <a:r>
              <a:rPr lang="en-US" dirty="0" smtClean="0">
                <a:latin typeface="Times New Roman"/>
                <a:cs typeface="B Nazanin" panose="00000400000000000000" pitchFamily="2" charset="-78"/>
              </a:rPr>
              <a:t>TFT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 بازی کنید. در غیر این صورت یک در میان </a:t>
            </a:r>
            <a:r>
              <a:rPr lang="en-US" dirty="0" smtClean="0">
                <a:latin typeface="Times New Roman"/>
                <a:cs typeface="B Nazanin" panose="00000400000000000000" pitchFamily="2" charset="-78"/>
              </a:rPr>
              <a:t>C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 و </a:t>
            </a:r>
            <a:r>
              <a:rPr lang="en-US" dirty="0" smtClean="0">
                <a:latin typeface="Times New Roman"/>
                <a:cs typeface="B Nazanin" panose="00000400000000000000" pitchFamily="2" charset="-78"/>
              </a:rPr>
              <a:t> D</a:t>
            </a:r>
            <a:r>
              <a:rPr lang="fa-IR" dirty="0" smtClean="0">
                <a:latin typeface="Times New Roman"/>
                <a:cs typeface="B Nazanin" panose="00000400000000000000" pitchFamily="2" charset="-78"/>
              </a:rPr>
              <a:t> بازی کنید. </a:t>
            </a:r>
            <a:endParaRPr sz="1800" dirty="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7586" y="6248400"/>
            <a:ext cx="7814945" cy="654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r" rtl="1">
              <a:lnSpc>
                <a:spcPct val="100000"/>
              </a:lnSpc>
              <a:buClr>
                <a:srgbClr val="0033CC"/>
              </a:buClr>
              <a:buSzPct val="88888"/>
              <a:buFont typeface="Webdings"/>
              <a:buChar char="•"/>
              <a:tabLst>
                <a:tab pos="355600" algn="l"/>
              </a:tabLst>
            </a:pPr>
            <a:r>
              <a:rPr lang="fa-IR" sz="1800" dirty="0" smtClean="0">
                <a:latin typeface="Times New Roman"/>
                <a:cs typeface="B Nazanin" panose="00000400000000000000" pitchFamily="2" charset="-78"/>
              </a:rPr>
              <a:t>اگر عامل تخفیف بزرگ باشد هر کدام از راهبردهای زیر تعادل نش هستند:</a:t>
            </a:r>
            <a:endParaRPr sz="1800" dirty="0">
              <a:latin typeface="Times New Roman"/>
              <a:cs typeface="B Nazanin" panose="00000400000000000000" pitchFamily="2" charset="-78"/>
            </a:endParaRPr>
          </a:p>
          <a:p>
            <a:pPr marL="762000" lvl="1" indent="-292100">
              <a:lnSpc>
                <a:spcPct val="100000"/>
              </a:lnSpc>
              <a:spcBef>
                <a:spcPts val="740"/>
              </a:spcBef>
              <a:buClr>
                <a:srgbClr val="0033CC"/>
              </a:buClr>
              <a:buSzPct val="83333"/>
              <a:buFont typeface="Wingdings"/>
              <a:buChar char=""/>
              <a:tabLst>
                <a:tab pos="761365" algn="l"/>
                <a:tab pos="762000" algn="l"/>
              </a:tabLst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(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T</a:t>
            </a:r>
            <a:r>
              <a:rPr sz="1800" i="1" spc="-5" dirty="0">
                <a:latin typeface="Times New Roman"/>
                <a:cs typeface="B Nazanin" panose="00000400000000000000" pitchFamily="2" charset="-78"/>
              </a:rPr>
              <a:t>F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T, T</a:t>
            </a:r>
            <a:r>
              <a:rPr sz="1800" i="1" spc="-5" dirty="0">
                <a:latin typeface="Times New Roman"/>
                <a:cs typeface="B Nazanin" panose="00000400000000000000" pitchFamily="2" charset="-78"/>
              </a:rPr>
              <a:t>FT</a:t>
            </a:r>
            <a:r>
              <a:rPr sz="1800" dirty="0">
                <a:latin typeface="Times New Roman"/>
                <a:cs typeface="B Nazanin" panose="00000400000000000000" pitchFamily="2" charset="-78"/>
              </a:rPr>
              <a:t>), (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T</a:t>
            </a:r>
            <a:r>
              <a:rPr sz="1800" i="1" spc="-5" dirty="0">
                <a:latin typeface="Times New Roman"/>
                <a:cs typeface="B Nazanin" panose="00000400000000000000" pitchFamily="2" charset="-78"/>
              </a:rPr>
              <a:t>F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T,G</a:t>
            </a:r>
            <a:r>
              <a:rPr sz="1800" i="1" spc="-5" dirty="0">
                <a:latin typeface="Times New Roman"/>
                <a:cs typeface="B Nazanin" panose="00000400000000000000" pitchFamily="2" charset="-78"/>
              </a:rPr>
              <a:t>R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IM</a:t>
            </a:r>
            <a:r>
              <a:rPr sz="1800" dirty="0">
                <a:latin typeface="Times New Roman"/>
                <a:cs typeface="B Nazanin" panose="00000400000000000000" pitchFamily="2" charset="-78"/>
              </a:rPr>
              <a:t>), </a:t>
            </a:r>
            <a:r>
              <a:rPr sz="1800" spc="-5" dirty="0">
                <a:latin typeface="Times New Roman"/>
                <a:cs typeface="B Nazanin" panose="00000400000000000000" pitchFamily="2" charset="-78"/>
              </a:rPr>
              <a:t>a</a:t>
            </a:r>
            <a:r>
              <a:rPr sz="1800" dirty="0">
                <a:latin typeface="Times New Roman"/>
                <a:cs typeface="B Nazanin" panose="00000400000000000000" pitchFamily="2" charset="-78"/>
              </a:rPr>
              <a:t>nd (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G</a:t>
            </a:r>
            <a:r>
              <a:rPr sz="1800" i="1" spc="-5" dirty="0">
                <a:latin typeface="Times New Roman"/>
                <a:cs typeface="B Nazanin" panose="00000400000000000000" pitchFamily="2" charset="-78"/>
              </a:rPr>
              <a:t>R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IM,G</a:t>
            </a:r>
            <a:r>
              <a:rPr sz="1800" i="1" spc="-5" dirty="0">
                <a:latin typeface="Times New Roman"/>
                <a:cs typeface="B Nazanin" panose="00000400000000000000" pitchFamily="2" charset="-78"/>
              </a:rPr>
              <a:t>R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IM</a:t>
            </a:r>
            <a:r>
              <a:rPr sz="1800" dirty="0">
                <a:latin typeface="Times New Roman"/>
                <a:cs typeface="B Nazanin" panose="00000400000000000000" pitchFamily="2" charset="-78"/>
              </a:rPr>
              <a:t>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607493" y="2553614"/>
            <a:ext cx="1047115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50"/>
              </a:lnSpc>
            </a:pPr>
            <a:r>
              <a:rPr sz="1800" i="1" dirty="0">
                <a:latin typeface="Times New Roman"/>
                <a:cs typeface="B Nazanin" panose="00000400000000000000" pitchFamily="2" charset="-78"/>
              </a:rPr>
              <a:t>TFT </a:t>
            </a:r>
            <a:r>
              <a:rPr sz="1800" i="1" spc="-95" dirty="0">
                <a:latin typeface="Times New Roman"/>
                <a:cs typeface="B Nazanin" panose="00000400000000000000" pitchFamily="2" charset="-78"/>
              </a:rPr>
              <a:t> </a:t>
            </a:r>
            <a:r>
              <a:rPr sz="1800" i="1" spc="-170" dirty="0">
                <a:latin typeface="Times New Roman"/>
                <a:cs typeface="B Nazanin" panose="00000400000000000000" pitchFamily="2" charset="-78"/>
              </a:rPr>
              <a:t>T</a:t>
            </a:r>
            <a:r>
              <a:rPr sz="1800" i="1" spc="-5" dirty="0">
                <a:latin typeface="Times New Roman"/>
                <a:cs typeface="B Nazanin" panose="00000400000000000000" pitchFamily="2" charset="-78"/>
              </a:rPr>
              <a:t>e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s</a:t>
            </a:r>
            <a:r>
              <a:rPr sz="1800" i="1" spc="-10" dirty="0">
                <a:latin typeface="Times New Roman"/>
                <a:cs typeface="B Nazanin" panose="00000400000000000000" pitchFamily="2" charset="-78"/>
              </a:rPr>
              <a:t>te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r</a:t>
            </a:r>
            <a:endParaRPr sz="180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14895" y="5661837"/>
            <a:ext cx="243656" cy="254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910"/>
              </a:lnSpc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…</a:t>
            </a:r>
            <a:endParaRPr sz="180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76401" y="5665012"/>
            <a:ext cx="243656" cy="254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910"/>
              </a:lnSpc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…</a:t>
            </a:r>
            <a:endParaRPr sz="180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19765" y="2945726"/>
            <a:ext cx="730885" cy="26366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ct val="100000"/>
              </a:lnSpc>
              <a:tabLst>
                <a:tab pos="565150" algn="l"/>
              </a:tabLst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C	</a:t>
            </a:r>
            <a:r>
              <a:rPr sz="1800" i="1" dirty="0">
                <a:solidFill>
                  <a:srgbClr val="FF3A34"/>
                </a:solidFill>
                <a:latin typeface="Times New Roman"/>
                <a:cs typeface="B Nazanin" panose="00000400000000000000" pitchFamily="2" charset="-78"/>
              </a:rPr>
              <a:t>D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635">
              <a:lnSpc>
                <a:spcPct val="100000"/>
              </a:lnSpc>
              <a:spcBef>
                <a:spcPts val="890"/>
              </a:spcBef>
              <a:tabLst>
                <a:tab pos="570230" algn="l"/>
              </a:tabLst>
            </a:pPr>
            <a:r>
              <a:rPr sz="1800" i="1" dirty="0">
                <a:solidFill>
                  <a:srgbClr val="FF3A34"/>
                </a:solidFill>
                <a:latin typeface="Times New Roman"/>
                <a:cs typeface="B Nazanin" panose="00000400000000000000" pitchFamily="2" charset="-78"/>
              </a:rPr>
              <a:t>D	</a:t>
            </a:r>
            <a:r>
              <a:rPr sz="1800" dirty="0">
                <a:latin typeface="Times New Roman"/>
                <a:cs typeface="B Nazanin" panose="00000400000000000000" pitchFamily="2" charset="-78"/>
              </a:rPr>
              <a:t>C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5715">
              <a:lnSpc>
                <a:spcPct val="100000"/>
              </a:lnSpc>
              <a:spcBef>
                <a:spcPts val="900"/>
              </a:spcBef>
              <a:tabLst>
                <a:tab pos="570230" algn="l"/>
              </a:tabLst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C	C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5715">
              <a:lnSpc>
                <a:spcPct val="100000"/>
              </a:lnSpc>
              <a:spcBef>
                <a:spcPts val="900"/>
              </a:spcBef>
              <a:tabLst>
                <a:tab pos="570230" algn="l"/>
              </a:tabLst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C	C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5715">
              <a:lnSpc>
                <a:spcPct val="100000"/>
              </a:lnSpc>
              <a:spcBef>
                <a:spcPts val="965"/>
              </a:spcBef>
              <a:tabLst>
                <a:tab pos="570230" algn="l"/>
              </a:tabLst>
            </a:pPr>
            <a:r>
              <a:rPr sz="2700" baseline="3086" dirty="0">
                <a:latin typeface="Times New Roman"/>
                <a:cs typeface="B Nazanin" panose="00000400000000000000" pitchFamily="2" charset="-78"/>
              </a:rPr>
              <a:t>C	</a:t>
            </a:r>
            <a:r>
              <a:rPr sz="1800" dirty="0">
                <a:latin typeface="Times New Roman"/>
                <a:cs typeface="B Nazanin" panose="00000400000000000000" pitchFamily="2" charset="-78"/>
              </a:rPr>
              <a:t>C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5715">
              <a:lnSpc>
                <a:spcPct val="100000"/>
              </a:lnSpc>
              <a:spcBef>
                <a:spcPts val="825"/>
              </a:spcBef>
              <a:tabLst>
                <a:tab pos="570230" algn="l"/>
              </a:tabLst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C	C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>
              <a:lnSpc>
                <a:spcPts val="2150"/>
              </a:lnSpc>
              <a:spcBef>
                <a:spcPts val="900"/>
              </a:spcBef>
              <a:tabLst>
                <a:tab pos="564515" algn="l"/>
              </a:tabLst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C	C</a:t>
            </a:r>
            <a:endParaRPr sz="180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61964" y="5652896"/>
            <a:ext cx="243656" cy="254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910"/>
              </a:lnSpc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…</a:t>
            </a:r>
            <a:endParaRPr sz="180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76429" y="5656071"/>
            <a:ext cx="243656" cy="254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910"/>
              </a:lnSpc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…</a:t>
            </a:r>
            <a:endParaRPr sz="180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75312" y="1846970"/>
            <a:ext cx="1329690" cy="3706784"/>
          </a:xfrm>
          <a:prstGeom prst="rect">
            <a:avLst/>
          </a:prstGeom>
          <a:ln w="9525">
            <a:solidFill>
              <a:srgbClr val="D5EDFB"/>
            </a:solidFill>
          </a:ln>
        </p:spPr>
        <p:txBody>
          <a:bodyPr vert="horz" wrap="square" lIns="0" tIns="142875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1125"/>
              </a:spcBef>
            </a:pPr>
            <a:r>
              <a:rPr sz="1800" i="1" dirty="0">
                <a:latin typeface="Times New Roman"/>
                <a:cs typeface="B Nazanin" panose="00000400000000000000" pitchFamily="2" charset="-78"/>
              </a:rPr>
              <a:t>TFT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267335">
              <a:lnSpc>
                <a:spcPts val="2145"/>
              </a:lnSpc>
              <a:spcBef>
                <a:spcPts val="40"/>
              </a:spcBef>
            </a:pPr>
            <a:r>
              <a:rPr sz="1800" i="1" dirty="0">
                <a:latin typeface="Times New Roman"/>
                <a:cs typeface="B Nazanin" panose="00000400000000000000" pitchFamily="2" charset="-78"/>
              </a:rPr>
              <a:t>or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17145" algn="ctr">
              <a:lnSpc>
                <a:spcPts val="2145"/>
              </a:lnSpc>
              <a:tabLst>
                <a:tab pos="666750" algn="l"/>
              </a:tabLst>
            </a:pPr>
            <a:r>
              <a:rPr sz="2700" i="1" baseline="1543" dirty="0">
                <a:latin typeface="Times New Roman"/>
                <a:cs typeface="B Nazanin" panose="00000400000000000000" pitchFamily="2" charset="-78"/>
              </a:rPr>
              <a:t>Grim	</a:t>
            </a:r>
            <a:r>
              <a:rPr sz="1800" i="1" spc="-5" dirty="0">
                <a:latin typeface="Times New Roman"/>
                <a:cs typeface="B Nazanin" panose="00000400000000000000" pitchFamily="2" charset="-78"/>
              </a:rPr>
              <a:t>AllD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36195" algn="ctr">
              <a:lnSpc>
                <a:spcPct val="100000"/>
              </a:lnSpc>
              <a:spcBef>
                <a:spcPts val="925"/>
              </a:spcBef>
              <a:tabLst>
                <a:tab pos="647065" algn="l"/>
              </a:tabLst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C	</a:t>
            </a:r>
            <a:r>
              <a:rPr sz="1800" i="1" dirty="0">
                <a:solidFill>
                  <a:srgbClr val="FF3A34"/>
                </a:solidFill>
                <a:latin typeface="Times New Roman"/>
                <a:cs typeface="B Nazanin" panose="00000400000000000000" pitchFamily="2" charset="-78"/>
              </a:rPr>
              <a:t>D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31115" algn="ctr">
              <a:lnSpc>
                <a:spcPct val="100000"/>
              </a:lnSpc>
              <a:spcBef>
                <a:spcPts val="890"/>
              </a:spcBef>
              <a:tabLst>
                <a:tab pos="647065" algn="l"/>
              </a:tabLst>
            </a:pPr>
            <a:r>
              <a:rPr sz="1800" i="1" dirty="0">
                <a:solidFill>
                  <a:srgbClr val="FF3A34"/>
                </a:solidFill>
                <a:latin typeface="Times New Roman"/>
                <a:cs typeface="B Nazanin" panose="00000400000000000000" pitchFamily="2" charset="-78"/>
              </a:rPr>
              <a:t>D	D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31115" algn="ctr">
              <a:lnSpc>
                <a:spcPct val="100000"/>
              </a:lnSpc>
              <a:spcBef>
                <a:spcPts val="900"/>
              </a:spcBef>
              <a:tabLst>
                <a:tab pos="647065" algn="l"/>
              </a:tabLst>
            </a:pPr>
            <a:r>
              <a:rPr sz="1800" i="1" dirty="0">
                <a:solidFill>
                  <a:srgbClr val="FF3A34"/>
                </a:solidFill>
                <a:latin typeface="Times New Roman"/>
                <a:cs typeface="B Nazanin" panose="00000400000000000000" pitchFamily="2" charset="-78"/>
              </a:rPr>
              <a:t>D	D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31115" algn="ctr">
              <a:lnSpc>
                <a:spcPct val="100000"/>
              </a:lnSpc>
              <a:spcBef>
                <a:spcPts val="900"/>
              </a:spcBef>
              <a:tabLst>
                <a:tab pos="647065" algn="l"/>
              </a:tabLst>
            </a:pPr>
            <a:r>
              <a:rPr sz="1800" i="1" dirty="0">
                <a:solidFill>
                  <a:srgbClr val="FF3A34"/>
                </a:solidFill>
                <a:latin typeface="Times New Roman"/>
                <a:cs typeface="B Nazanin" panose="00000400000000000000" pitchFamily="2" charset="-78"/>
              </a:rPr>
              <a:t>D	D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31115" algn="ctr">
              <a:lnSpc>
                <a:spcPct val="100000"/>
              </a:lnSpc>
              <a:spcBef>
                <a:spcPts val="965"/>
              </a:spcBef>
              <a:tabLst>
                <a:tab pos="647065" algn="l"/>
              </a:tabLst>
            </a:pPr>
            <a:r>
              <a:rPr sz="2700" i="1" baseline="3086" dirty="0">
                <a:solidFill>
                  <a:srgbClr val="FF3A34"/>
                </a:solidFill>
                <a:latin typeface="Times New Roman"/>
                <a:cs typeface="B Nazanin" panose="00000400000000000000" pitchFamily="2" charset="-78"/>
              </a:rPr>
              <a:t>D	</a:t>
            </a:r>
            <a:r>
              <a:rPr sz="1800" i="1" dirty="0">
                <a:solidFill>
                  <a:srgbClr val="FF3A34"/>
                </a:solidFill>
                <a:latin typeface="Times New Roman"/>
                <a:cs typeface="B Nazanin" panose="00000400000000000000" pitchFamily="2" charset="-78"/>
              </a:rPr>
              <a:t>D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31115" algn="ctr">
              <a:lnSpc>
                <a:spcPct val="100000"/>
              </a:lnSpc>
              <a:spcBef>
                <a:spcPts val="825"/>
              </a:spcBef>
              <a:tabLst>
                <a:tab pos="647065" algn="l"/>
              </a:tabLst>
            </a:pPr>
            <a:r>
              <a:rPr sz="1800" i="1" dirty="0">
                <a:solidFill>
                  <a:srgbClr val="FF3A34"/>
                </a:solidFill>
                <a:latin typeface="Times New Roman"/>
                <a:cs typeface="B Nazanin" panose="00000400000000000000" pitchFamily="2" charset="-78"/>
              </a:rPr>
              <a:t>D	D</a:t>
            </a:r>
            <a:endParaRPr sz="1800">
              <a:latin typeface="Times New Roman"/>
              <a:cs typeface="B Nazanin" panose="00000400000000000000" pitchFamily="2" charset="-78"/>
            </a:endParaRPr>
          </a:p>
          <a:p>
            <a:pPr marL="17145" algn="ctr">
              <a:lnSpc>
                <a:spcPct val="100000"/>
              </a:lnSpc>
              <a:spcBef>
                <a:spcPts val="900"/>
              </a:spcBef>
              <a:tabLst>
                <a:tab pos="633730" algn="l"/>
              </a:tabLst>
            </a:pPr>
            <a:r>
              <a:rPr sz="1800" i="1" dirty="0">
                <a:solidFill>
                  <a:srgbClr val="FF3A34"/>
                </a:solidFill>
                <a:latin typeface="Times New Roman"/>
                <a:cs typeface="B Nazanin" panose="00000400000000000000" pitchFamily="2" charset="-78"/>
              </a:rPr>
              <a:t>D	D</a:t>
            </a:r>
            <a:endParaRPr sz="180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60114" y="5656497"/>
            <a:ext cx="243656" cy="19685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910"/>
              </a:lnSpc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...</a:t>
            </a:r>
            <a:endParaRPr sz="180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03864" y="5659672"/>
            <a:ext cx="243656" cy="19685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910"/>
              </a:lnSpc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...</a:t>
            </a:r>
            <a:endParaRPr sz="1800">
              <a:latin typeface="Times New Roman"/>
              <a:cs typeface="B Nazanin" panose="00000400000000000000" pitchFamily="2" charset="-78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64521" y="1846970"/>
            <a:ext cx="1635125" cy="3712554"/>
          </a:xfrm>
          <a:prstGeom prst="rect">
            <a:avLst/>
          </a:prstGeom>
          <a:ln w="9525">
            <a:solidFill>
              <a:srgbClr val="D5EDFB"/>
            </a:solidFill>
          </a:ln>
        </p:spPr>
        <p:txBody>
          <a:bodyPr vert="horz" wrap="square" lIns="0" tIns="123189" rIns="0" bIns="0" rtlCol="0">
            <a:spAutoFit/>
          </a:bodyPr>
          <a:lstStyle/>
          <a:p>
            <a:pPr marR="35560" algn="ctr">
              <a:lnSpc>
                <a:spcPct val="100000"/>
              </a:lnSpc>
              <a:spcBef>
                <a:spcPts val="969"/>
              </a:spcBef>
              <a:tabLst>
                <a:tab pos="845185" algn="l"/>
              </a:tabLst>
            </a:pPr>
            <a:r>
              <a:rPr sz="1800" i="1" spc="-5" dirty="0">
                <a:latin typeface="Times New Roman"/>
                <a:cs typeface="B Nazanin" panose="00000400000000000000" pitchFamily="2" charset="-78"/>
              </a:rPr>
              <a:t>AllC,	AllC,</a:t>
            </a:r>
            <a:endParaRPr sz="1800" dirty="0">
              <a:latin typeface="Times New Roman"/>
              <a:cs typeface="B Nazanin" panose="00000400000000000000" pitchFamily="2" charset="-78"/>
            </a:endParaRPr>
          </a:p>
          <a:p>
            <a:pPr marL="40640" marR="76200" algn="ctr">
              <a:lnSpc>
                <a:spcPts val="2100"/>
              </a:lnSpc>
              <a:spcBef>
                <a:spcPts val="160"/>
              </a:spcBef>
              <a:tabLst>
                <a:tab pos="886460" algn="l"/>
              </a:tabLst>
            </a:pPr>
            <a:r>
              <a:rPr sz="1800" i="1" dirty="0">
                <a:latin typeface="Times New Roman"/>
                <a:cs typeface="B Nazanin" panose="00000400000000000000" pitchFamily="2" charset="-78"/>
              </a:rPr>
              <a:t>Gr</a:t>
            </a:r>
            <a:r>
              <a:rPr sz="1800" i="1" spc="-5" dirty="0">
                <a:latin typeface="Times New Roman"/>
                <a:cs typeface="B Nazanin" panose="00000400000000000000" pitchFamily="2" charset="-78"/>
              </a:rPr>
              <a:t>i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m,	Gr</a:t>
            </a:r>
            <a:r>
              <a:rPr sz="1800" i="1" spc="-5" dirty="0">
                <a:latin typeface="Times New Roman"/>
                <a:cs typeface="B Nazanin" panose="00000400000000000000" pitchFamily="2" charset="-78"/>
              </a:rPr>
              <a:t>i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m, or T</a:t>
            </a:r>
            <a:r>
              <a:rPr sz="1800" i="1" spc="-5" dirty="0">
                <a:latin typeface="Times New Roman"/>
                <a:cs typeface="B Nazanin" panose="00000400000000000000" pitchFamily="2" charset="-78"/>
              </a:rPr>
              <a:t>F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T	or T</a:t>
            </a:r>
            <a:r>
              <a:rPr sz="1800" i="1" spc="-5" dirty="0">
                <a:latin typeface="Times New Roman"/>
                <a:cs typeface="B Nazanin" panose="00000400000000000000" pitchFamily="2" charset="-78"/>
              </a:rPr>
              <a:t>F</a:t>
            </a:r>
            <a:r>
              <a:rPr sz="1800" i="1" dirty="0">
                <a:latin typeface="Times New Roman"/>
                <a:cs typeface="B Nazanin" panose="00000400000000000000" pitchFamily="2" charset="-78"/>
              </a:rPr>
              <a:t>T</a:t>
            </a:r>
            <a:endParaRPr sz="1800" dirty="0">
              <a:latin typeface="Times New Roman"/>
              <a:cs typeface="B Nazanin" panose="00000400000000000000" pitchFamily="2" charset="-78"/>
            </a:endParaRPr>
          </a:p>
          <a:p>
            <a:pPr marR="47625" algn="ctr">
              <a:lnSpc>
                <a:spcPct val="100000"/>
              </a:lnSpc>
              <a:spcBef>
                <a:spcPts val="860"/>
              </a:spcBef>
              <a:tabLst>
                <a:tab pos="845185" algn="l"/>
              </a:tabLst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C	C</a:t>
            </a:r>
          </a:p>
          <a:p>
            <a:pPr marR="47625" algn="ctr">
              <a:lnSpc>
                <a:spcPct val="100000"/>
              </a:lnSpc>
              <a:spcBef>
                <a:spcPts val="890"/>
              </a:spcBef>
              <a:tabLst>
                <a:tab pos="845185" algn="l"/>
              </a:tabLst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C	C</a:t>
            </a:r>
          </a:p>
          <a:p>
            <a:pPr marR="47625" algn="ctr">
              <a:lnSpc>
                <a:spcPct val="100000"/>
              </a:lnSpc>
              <a:spcBef>
                <a:spcPts val="900"/>
              </a:spcBef>
              <a:tabLst>
                <a:tab pos="845185" algn="l"/>
              </a:tabLst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C	C</a:t>
            </a:r>
          </a:p>
          <a:p>
            <a:pPr marR="47625" algn="ctr">
              <a:lnSpc>
                <a:spcPct val="100000"/>
              </a:lnSpc>
              <a:spcBef>
                <a:spcPts val="900"/>
              </a:spcBef>
              <a:tabLst>
                <a:tab pos="845185" algn="l"/>
              </a:tabLst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C	C</a:t>
            </a:r>
          </a:p>
          <a:p>
            <a:pPr marR="47625" algn="ctr">
              <a:lnSpc>
                <a:spcPct val="100000"/>
              </a:lnSpc>
              <a:spcBef>
                <a:spcPts val="965"/>
              </a:spcBef>
              <a:tabLst>
                <a:tab pos="845185" algn="l"/>
              </a:tabLst>
            </a:pPr>
            <a:r>
              <a:rPr sz="2700" baseline="3086" dirty="0">
                <a:latin typeface="Times New Roman"/>
                <a:cs typeface="B Nazanin" panose="00000400000000000000" pitchFamily="2" charset="-78"/>
              </a:rPr>
              <a:t>C	</a:t>
            </a:r>
            <a:r>
              <a:rPr sz="1800" dirty="0">
                <a:latin typeface="Times New Roman"/>
                <a:cs typeface="B Nazanin" panose="00000400000000000000" pitchFamily="2" charset="-78"/>
              </a:rPr>
              <a:t>C</a:t>
            </a:r>
          </a:p>
          <a:p>
            <a:pPr marR="47625" algn="ctr">
              <a:lnSpc>
                <a:spcPct val="100000"/>
              </a:lnSpc>
              <a:spcBef>
                <a:spcPts val="825"/>
              </a:spcBef>
              <a:tabLst>
                <a:tab pos="845185" algn="l"/>
              </a:tabLst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C	C</a:t>
            </a:r>
          </a:p>
          <a:p>
            <a:pPr marR="62230" algn="ctr">
              <a:lnSpc>
                <a:spcPct val="100000"/>
              </a:lnSpc>
              <a:spcBef>
                <a:spcPts val="900"/>
              </a:spcBef>
              <a:tabLst>
                <a:tab pos="847725" algn="l"/>
              </a:tabLst>
            </a:pPr>
            <a:r>
              <a:rPr sz="1800" dirty="0">
                <a:latin typeface="Times New Roman"/>
                <a:cs typeface="B Nazanin" panose="00000400000000000000" pitchFamily="2" charset="-78"/>
              </a:rPr>
              <a:t>C	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3185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" rtl="1">
              <a:lnSpc>
                <a:spcPct val="100000"/>
              </a:lnSpc>
            </a:pPr>
            <a:r>
              <a:rPr lang="fa-IR" spc="-5" dirty="0" smtClean="0">
                <a:cs typeface="B Titr" panose="00000700000000000000" pitchFamily="2" charset="-78"/>
              </a:rPr>
              <a:t>تعادل در بازیهای تکراری: نظریه ی </a:t>
            </a:r>
            <a:r>
              <a:rPr lang="en-US" spc="-5" dirty="0" smtClean="0">
                <a:cs typeface="B Titr" panose="00000700000000000000" pitchFamily="2" charset="-78"/>
              </a:rPr>
              <a:t>folk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1981200"/>
            <a:ext cx="8127365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r" rtl="1">
              <a:lnSpc>
                <a:spcPct val="100000"/>
              </a:lnSpc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000" spc="-5" dirty="0" smtClean="0">
                <a:latin typeface="Times New Roman"/>
                <a:cs typeface="B Nazanin" panose="00000400000000000000" pitchFamily="2" charset="-78"/>
              </a:rPr>
              <a:t>نظریه </a:t>
            </a:r>
            <a:r>
              <a:rPr lang="en-US" sz="2000" spc="-5" dirty="0" smtClean="0">
                <a:latin typeface="Times New Roman"/>
                <a:cs typeface="B Nazanin" panose="00000400000000000000" pitchFamily="2" charset="-78"/>
              </a:rPr>
              <a:t>folk</a:t>
            </a:r>
            <a:r>
              <a:rPr lang="fa-IR" sz="2000" spc="-5" dirty="0" smtClean="0">
                <a:latin typeface="Times New Roman"/>
                <a:cs typeface="B Nazanin" panose="00000400000000000000" pitchFamily="2" charset="-78"/>
              </a:rPr>
              <a:t> می گوید که در بازیهای تکراری امکان وقوع تعادل وجود دارد: </a:t>
            </a:r>
          </a:p>
          <a:p>
            <a:pPr marL="355600" marR="5080" indent="-342900" algn="r" rtl="1">
              <a:lnSpc>
                <a:spcPct val="100000"/>
              </a:lnSpc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endParaRPr sz="2000" dirty="0" smtClean="0">
              <a:latin typeface="Times New Roman"/>
              <a:cs typeface="B Nazanin" panose="00000400000000000000" pitchFamily="2" charset="-78"/>
            </a:endParaRPr>
          </a:p>
          <a:p>
            <a:pPr marL="762000" marR="494030" lvl="1" indent="-292100" algn="r" rtl="1">
              <a:spcBef>
                <a:spcPts val="800"/>
              </a:spcBef>
              <a:buClr>
                <a:srgbClr val="0033CC"/>
              </a:buClr>
              <a:buSzPct val="85000"/>
              <a:buFont typeface="Wingdings"/>
              <a:buChar char=""/>
              <a:tabLst>
                <a:tab pos="762000" algn="l"/>
              </a:tabLst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در یک بازی تکراری نامحدود </a:t>
            </a:r>
            <a:r>
              <a:rPr lang="en-US" sz="2000" dirty="0" smtClean="0">
                <a:latin typeface="Times New Roman"/>
                <a:cs typeface="B Nazanin" panose="00000400000000000000" pitchFamily="2" charset="-78"/>
              </a:rPr>
              <a:t>G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، یک تعادل نش با مقدار سود </a:t>
            </a:r>
            <a:r>
              <a:rPr lang="en-US" sz="2000" dirty="0">
                <a:latin typeface="Times New Roman"/>
                <a:cs typeface="B Nazanin" panose="00000400000000000000" pitchFamily="2" charset="-78"/>
              </a:rPr>
              <a:t>(</a:t>
            </a:r>
            <a:r>
              <a:rPr lang="en-US" sz="2000" i="1" dirty="0">
                <a:latin typeface="Times New Roman"/>
                <a:cs typeface="B Nazanin" panose="00000400000000000000" pitchFamily="2" charset="-78"/>
              </a:rPr>
              <a:t>p</a:t>
            </a:r>
            <a:r>
              <a:rPr lang="en-US" sz="1950" spc="22" baseline="-21367" dirty="0">
                <a:latin typeface="Times New Roman"/>
                <a:cs typeface="B Nazanin" panose="00000400000000000000" pitchFamily="2" charset="-78"/>
              </a:rPr>
              <a:t>1</a:t>
            </a:r>
            <a:r>
              <a:rPr lang="en-US" sz="2000" i="1" dirty="0">
                <a:latin typeface="Times New Roman"/>
                <a:cs typeface="B Nazanin" panose="00000400000000000000" pitchFamily="2" charset="-78"/>
              </a:rPr>
              <a:t>, p</a:t>
            </a:r>
            <a:r>
              <a:rPr lang="en-US" sz="1950" spc="22" baseline="-21367" dirty="0">
                <a:latin typeface="Times New Roman"/>
                <a:cs typeface="B Nazanin" panose="00000400000000000000" pitchFamily="2" charset="-78"/>
              </a:rPr>
              <a:t>2</a:t>
            </a:r>
            <a:r>
              <a:rPr lang="en-US" sz="2000" i="1" dirty="0">
                <a:latin typeface="Times New Roman"/>
                <a:cs typeface="B Nazanin" panose="00000400000000000000" pitchFamily="2" charset="-78"/>
              </a:rPr>
              <a:t>, …,</a:t>
            </a:r>
            <a:r>
              <a:rPr lang="en-US" sz="2000" i="1" spc="-5" dirty="0">
                <a:latin typeface="Times New Roman"/>
                <a:cs typeface="B Nazanin" panose="00000400000000000000" pitchFamily="2" charset="-78"/>
              </a:rPr>
              <a:t> </a:t>
            </a:r>
            <a:r>
              <a:rPr lang="en-US" sz="2000" i="1" dirty="0" err="1">
                <a:latin typeface="Times New Roman"/>
                <a:cs typeface="B Nazanin" panose="00000400000000000000" pitchFamily="2" charset="-78"/>
              </a:rPr>
              <a:t>p</a:t>
            </a:r>
            <a:r>
              <a:rPr lang="en-US" sz="1950" i="1" spc="22" baseline="-21367" dirty="0" err="1">
                <a:latin typeface="Times New Roman"/>
                <a:cs typeface="B Nazanin" panose="00000400000000000000" pitchFamily="2" charset="-78"/>
              </a:rPr>
              <a:t>n</a:t>
            </a:r>
            <a:r>
              <a:rPr lang="en-US" sz="2000" dirty="0" smtClean="0">
                <a:latin typeface="Times New Roman"/>
                <a:cs typeface="B Nazanin" panose="00000400000000000000" pitchFamily="2" charset="-78"/>
              </a:rPr>
              <a:t>)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 وجود دارد اگر و فقط اگر: </a:t>
            </a:r>
          </a:p>
          <a:p>
            <a:pPr marL="762000" marR="494030" lvl="1" indent="-292100" algn="r" rtl="1">
              <a:spcBef>
                <a:spcPts val="800"/>
              </a:spcBef>
              <a:buClr>
                <a:srgbClr val="0033CC"/>
              </a:buClr>
              <a:buSzPct val="85000"/>
              <a:buFont typeface="Wingdings"/>
              <a:buChar char=""/>
              <a:tabLst>
                <a:tab pos="762000" algn="l"/>
              </a:tabLst>
            </a:pPr>
            <a:r>
              <a:rPr lang="en-US" sz="2000" dirty="0" smtClean="0">
                <a:latin typeface="Times New Roman"/>
                <a:cs typeface="B Nazanin" panose="00000400000000000000" pitchFamily="2" charset="-78"/>
              </a:rPr>
              <a:t>G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 دارای یک راهبرد ترکیبی </a:t>
            </a:r>
            <a:r>
              <a:rPr lang="en-US" sz="2000" dirty="0">
                <a:latin typeface="Times New Roman"/>
                <a:cs typeface="B Nazanin" panose="00000400000000000000" pitchFamily="2" charset="-78"/>
              </a:rPr>
              <a:t>(</a:t>
            </a:r>
            <a:r>
              <a:rPr lang="en-US" sz="2000" i="1" dirty="0">
                <a:latin typeface="Times New Roman"/>
                <a:cs typeface="B Nazanin" panose="00000400000000000000" pitchFamily="2" charset="-78"/>
              </a:rPr>
              <a:t>s</a:t>
            </a:r>
            <a:r>
              <a:rPr lang="en-US" sz="1950" spc="22" baseline="-21367" dirty="0">
                <a:latin typeface="Times New Roman"/>
                <a:cs typeface="B Nazanin" panose="00000400000000000000" pitchFamily="2" charset="-78"/>
              </a:rPr>
              <a:t>1</a:t>
            </a:r>
            <a:r>
              <a:rPr lang="en-US" sz="2000" i="1" dirty="0">
                <a:latin typeface="Times New Roman"/>
                <a:cs typeface="B Nazanin" panose="00000400000000000000" pitchFamily="2" charset="-78"/>
              </a:rPr>
              <a:t>, s</a:t>
            </a:r>
            <a:r>
              <a:rPr lang="en-US" sz="1950" spc="22" baseline="-21367" dirty="0">
                <a:latin typeface="Times New Roman"/>
                <a:cs typeface="B Nazanin" panose="00000400000000000000" pitchFamily="2" charset="-78"/>
              </a:rPr>
              <a:t>2</a:t>
            </a:r>
            <a:r>
              <a:rPr lang="en-US" sz="2000" i="1" dirty="0">
                <a:latin typeface="Times New Roman"/>
                <a:cs typeface="B Nazanin" panose="00000400000000000000" pitchFamily="2" charset="-78"/>
              </a:rPr>
              <a:t>, …,</a:t>
            </a:r>
            <a:r>
              <a:rPr lang="en-US" sz="2000" i="1" spc="-5" dirty="0">
                <a:latin typeface="Times New Roman"/>
                <a:cs typeface="B Nazanin" panose="00000400000000000000" pitchFamily="2" charset="-78"/>
              </a:rPr>
              <a:t> </a:t>
            </a:r>
            <a:r>
              <a:rPr lang="en-US" sz="2000" i="1" dirty="0" err="1">
                <a:latin typeface="Times New Roman"/>
                <a:cs typeface="B Nazanin" panose="00000400000000000000" pitchFamily="2" charset="-78"/>
              </a:rPr>
              <a:t>s</a:t>
            </a:r>
            <a:r>
              <a:rPr lang="en-US" sz="1950" i="1" spc="22" baseline="-21367" dirty="0" err="1">
                <a:latin typeface="Times New Roman"/>
                <a:cs typeface="B Nazanin" panose="00000400000000000000" pitchFamily="2" charset="-78"/>
              </a:rPr>
              <a:t>n</a:t>
            </a:r>
            <a:r>
              <a:rPr lang="en-US" sz="2000" dirty="0">
                <a:latin typeface="Times New Roman"/>
                <a:cs typeface="B Nazanin" panose="00000400000000000000" pitchFamily="2" charset="-78"/>
              </a:rPr>
              <a:t>) 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 با خاصیت زیر باشد: </a:t>
            </a:r>
          </a:p>
          <a:p>
            <a:pPr marL="1219200" marR="494030" lvl="2" indent="-292100" algn="r" rtl="1">
              <a:spcBef>
                <a:spcPts val="800"/>
              </a:spcBef>
              <a:buClr>
                <a:srgbClr val="0033CC"/>
              </a:buClr>
              <a:buSzPct val="85000"/>
              <a:buFont typeface="Wingdings"/>
              <a:buChar char=""/>
              <a:tabLst>
                <a:tab pos="762000" algn="l"/>
              </a:tabLst>
            </a:pP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برای بازیگر </a:t>
            </a:r>
            <a:r>
              <a:rPr lang="en-US" sz="2000" dirty="0" err="1" smtClean="0">
                <a:latin typeface="Times New Roman"/>
                <a:cs typeface="B Nazanin" panose="00000400000000000000" pitchFamily="2" charset="-78"/>
              </a:rPr>
              <a:t>i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 ام، اگر بازیگران دیگر از راهبرد  </a:t>
            </a:r>
            <a:r>
              <a:rPr lang="en-US" sz="2000" dirty="0" err="1" smtClean="0">
                <a:latin typeface="Times New Roman"/>
                <a:cs typeface="B Nazanin" panose="00000400000000000000" pitchFamily="2" charset="-78"/>
              </a:rPr>
              <a:t>minimax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 در مقابل </a:t>
            </a:r>
            <a:r>
              <a:rPr lang="en-US" sz="2000" dirty="0" err="1" smtClean="0">
                <a:latin typeface="Times New Roman"/>
                <a:cs typeface="B Nazanin" panose="00000400000000000000" pitchFamily="2" charset="-78"/>
              </a:rPr>
              <a:t>i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 استفاده کنند، سود </a:t>
            </a:r>
            <a:r>
              <a:rPr lang="en-US" sz="2000" dirty="0" err="1" smtClean="0">
                <a:latin typeface="Times New Roman"/>
                <a:cs typeface="B Nazanin" panose="00000400000000000000" pitchFamily="2" charset="-78"/>
              </a:rPr>
              <a:t>s</a:t>
            </a:r>
            <a:r>
              <a:rPr lang="en-US" sz="2000" baseline="-25000" dirty="0" err="1" smtClean="0">
                <a:latin typeface="Times New Roman"/>
                <a:cs typeface="B Nazanin" panose="00000400000000000000" pitchFamily="2" charset="-78"/>
              </a:rPr>
              <a:t>i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 از </a:t>
            </a:r>
            <a:r>
              <a:rPr lang="en-US" sz="2000" dirty="0" smtClean="0">
                <a:latin typeface="Times New Roman"/>
                <a:cs typeface="B Nazanin" panose="00000400000000000000" pitchFamily="2" charset="-78"/>
              </a:rPr>
              <a:t>p</a:t>
            </a:r>
            <a:r>
              <a:rPr lang="en-US" sz="2000" baseline="-25000" dirty="0" smtClean="0">
                <a:latin typeface="Times New Roman"/>
                <a:cs typeface="B Nazanin" panose="00000400000000000000" pitchFamily="2" charset="-78"/>
              </a:rPr>
              <a:t>i</a:t>
            </a:r>
            <a:r>
              <a:rPr lang="fa-IR" sz="2000" dirty="0" smtClean="0">
                <a:latin typeface="Times New Roman"/>
                <a:cs typeface="B Nazanin" panose="00000400000000000000" pitchFamily="2" charset="-78"/>
              </a:rPr>
              <a:t> بیشتر یا مساوی باشد.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56567" y="1596043"/>
            <a:ext cx="1787232" cy="5212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09005" y="1623329"/>
            <a:ext cx="1684197" cy="5111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09012" y="1623330"/>
            <a:ext cx="1684655" cy="5112385"/>
          </a:xfrm>
          <a:custGeom>
            <a:avLst/>
            <a:gdLst/>
            <a:ahLst/>
            <a:cxnLst/>
            <a:rect l="l" t="t" r="r" b="b"/>
            <a:pathLst>
              <a:path w="1684654" h="5112384">
                <a:moveTo>
                  <a:pt x="0" y="0"/>
                </a:moveTo>
                <a:lnTo>
                  <a:pt x="1684200" y="0"/>
                </a:lnTo>
                <a:lnTo>
                  <a:pt x="1684200" y="5111802"/>
                </a:lnTo>
                <a:lnTo>
                  <a:pt x="0" y="511180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5EDF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60182" y="1596043"/>
            <a:ext cx="1841271" cy="52120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11884" y="1623329"/>
            <a:ext cx="1739544" cy="5111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05964" rtl="1">
              <a:lnSpc>
                <a:spcPct val="100000"/>
              </a:lnSpc>
            </a:pPr>
            <a:r>
              <a:rPr lang="fa-IR" dirty="0" smtClean="0">
                <a:cs typeface="B Titr" panose="00000700000000000000" pitchFamily="2" charset="-78"/>
              </a:rPr>
              <a:t>اثبات و مثال</a:t>
            </a:r>
            <a:endParaRPr dirty="0">
              <a:cs typeface="B Titr" panose="00000700000000000000" pitchFamily="2" charset="-78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987" y="1521294"/>
            <a:ext cx="4730115" cy="5950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r" rtl="1">
              <a:lnSpc>
                <a:spcPct val="100000"/>
              </a:lnSpc>
              <a:buClr>
                <a:srgbClr val="0033CC"/>
              </a:buClr>
              <a:buSzPct val="88888"/>
              <a:buFont typeface="Webdings"/>
              <a:buChar char="•"/>
              <a:tabLst>
                <a:tab pos="355600" algn="l"/>
              </a:tabLst>
            </a:pPr>
            <a:r>
              <a:rPr lang="fa-IR" sz="2400" spc="-5" dirty="0" smtClean="0">
                <a:latin typeface="Times New Roman"/>
                <a:cs typeface="B Nazanin" panose="00000400000000000000" pitchFamily="2" charset="-78"/>
              </a:rPr>
              <a:t>اثبات شامل دو قسمت است:</a:t>
            </a:r>
            <a:endParaRPr sz="2400" dirty="0">
              <a:latin typeface="Times New Roman"/>
              <a:cs typeface="B Nazanin" panose="00000400000000000000" pitchFamily="2" charset="-78"/>
            </a:endParaRPr>
          </a:p>
          <a:p>
            <a:pPr marL="762000" marR="5080" lvl="1" indent="-292100" algn="r" rtl="1">
              <a:lnSpc>
                <a:spcPct val="98800"/>
              </a:lnSpc>
              <a:spcBef>
                <a:spcPts val="865"/>
              </a:spcBef>
              <a:buClr>
                <a:srgbClr val="0033CC"/>
              </a:buClr>
              <a:buSzPct val="83333"/>
              <a:buFont typeface="Wingdings"/>
              <a:buChar char=""/>
              <a:tabLst>
                <a:tab pos="761365" algn="l"/>
                <a:tab pos="762000" algn="l"/>
              </a:tabLst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از تعریف بهترین پاسخ و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minimax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استفاده کنید و نشان دهید که 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سود بازیگر در 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هر تعادل، 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از مقدار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minimax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بیشتر است. </a:t>
            </a:r>
          </a:p>
          <a:p>
            <a:pPr marL="762000" marR="5080" lvl="1" indent="-292100" algn="r" rtl="1">
              <a:lnSpc>
                <a:spcPct val="98800"/>
              </a:lnSpc>
              <a:spcBef>
                <a:spcPts val="865"/>
              </a:spcBef>
              <a:buClr>
                <a:srgbClr val="0033CC"/>
              </a:buClr>
              <a:buSzPct val="83333"/>
              <a:buFont typeface="Wingdings"/>
              <a:buChar char=""/>
              <a:tabLst>
                <a:tab pos="761365" algn="l"/>
                <a:tab pos="762000" algn="l"/>
              </a:tabLst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نشان دهید که چگونه می توان یک تعادل ساخت که به هر </a:t>
            </a:r>
            <a:r>
              <a:rPr lang="fa-IR" sz="2400" dirty="0">
                <a:latin typeface="Times New Roman"/>
                <a:cs typeface="B Nazanin" panose="00000400000000000000" pitchFamily="2" charset="-78"/>
              </a:rPr>
              <a:t>بازیگر 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مثل </a:t>
            </a:r>
            <a:r>
              <a:rPr lang="en-US" sz="2400" dirty="0" err="1" smtClean="0">
                <a:latin typeface="Times New Roman"/>
                <a:cs typeface="B Nazanin" panose="00000400000000000000" pitchFamily="2" charset="-78"/>
              </a:rPr>
              <a:t>i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سود متوسط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p</a:t>
            </a:r>
            <a:r>
              <a:rPr lang="en-US" sz="2400" baseline="-25000" dirty="0" smtClean="0">
                <a:latin typeface="Times New Roman"/>
                <a:cs typeface="B Nazanin" panose="00000400000000000000" pitchFamily="2" charset="-78"/>
              </a:rPr>
              <a:t>i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می دهد و:</a:t>
            </a:r>
          </a:p>
          <a:p>
            <a:pPr marL="1219200" marR="5080" lvl="2" indent="-292100" algn="r" rtl="1">
              <a:lnSpc>
                <a:spcPct val="98800"/>
              </a:lnSpc>
              <a:spcBef>
                <a:spcPts val="865"/>
              </a:spcBef>
              <a:buClr>
                <a:srgbClr val="0033CC"/>
              </a:buClr>
              <a:buSzPct val="83333"/>
              <a:buFont typeface="Wingdings"/>
              <a:buChar char=""/>
              <a:tabLst>
                <a:tab pos="761365" algn="l"/>
                <a:tab pos="762000" algn="l"/>
              </a:tabLst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در این تعادل، هر بازیگر تعدادی از خروجیهای بازی را در یک سیکل بسته انتخاب می کند تا همه به سود </a:t>
            </a:r>
            <a:r>
              <a:rPr lang="en-US" sz="2400" dirty="0">
                <a:latin typeface="Times New Roman"/>
                <a:cs typeface="B Nazanin" panose="00000400000000000000" pitchFamily="2" charset="-78"/>
              </a:rPr>
              <a:t>(</a:t>
            </a:r>
            <a:r>
              <a:rPr lang="en-US" sz="2400" i="1" dirty="0">
                <a:latin typeface="Times New Roman"/>
                <a:cs typeface="B Nazanin" panose="00000400000000000000" pitchFamily="2" charset="-78"/>
              </a:rPr>
              <a:t>p</a:t>
            </a:r>
            <a:r>
              <a:rPr lang="en-US" sz="2400" baseline="-20833" dirty="0">
                <a:latin typeface="Times New Roman"/>
                <a:cs typeface="B Nazanin" panose="00000400000000000000" pitchFamily="2" charset="-78"/>
              </a:rPr>
              <a:t>1</a:t>
            </a:r>
            <a:r>
              <a:rPr lang="en-US" sz="2400" i="1" dirty="0">
                <a:latin typeface="Times New Roman"/>
                <a:cs typeface="B Nazanin" panose="00000400000000000000" pitchFamily="2" charset="-78"/>
              </a:rPr>
              <a:t>, p</a:t>
            </a:r>
            <a:r>
              <a:rPr lang="en-US" sz="2400" baseline="-20833" dirty="0">
                <a:latin typeface="Times New Roman"/>
                <a:cs typeface="B Nazanin" panose="00000400000000000000" pitchFamily="2" charset="-78"/>
              </a:rPr>
              <a:t>2</a:t>
            </a:r>
            <a:r>
              <a:rPr lang="en-US" sz="2400" i="1" dirty="0">
                <a:latin typeface="Times New Roman"/>
                <a:cs typeface="B Nazanin" panose="00000400000000000000" pitchFamily="2" charset="-78"/>
              </a:rPr>
              <a:t>, …,</a:t>
            </a:r>
            <a:r>
              <a:rPr lang="en-US" sz="2400" i="1" spc="-5" dirty="0">
                <a:latin typeface="Times New Roman"/>
                <a:cs typeface="B Nazanin" panose="00000400000000000000" pitchFamily="2" charset="-78"/>
              </a:rPr>
              <a:t> </a:t>
            </a:r>
            <a:r>
              <a:rPr lang="en-US" sz="2400" i="1" dirty="0" err="1">
                <a:latin typeface="Times New Roman"/>
                <a:cs typeface="B Nazanin" panose="00000400000000000000" pitchFamily="2" charset="-78"/>
              </a:rPr>
              <a:t>p</a:t>
            </a:r>
            <a:r>
              <a:rPr lang="en-US" sz="2400" i="1" baseline="-20833" dirty="0" err="1">
                <a:latin typeface="Times New Roman"/>
                <a:cs typeface="B Nazanin" panose="00000400000000000000" pitchFamily="2" charset="-78"/>
              </a:rPr>
              <a:t>n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)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برسند. </a:t>
            </a:r>
          </a:p>
          <a:p>
            <a:pPr marL="1219200" marR="5080" lvl="2" indent="-292100" algn="r" rtl="1">
              <a:lnSpc>
                <a:spcPct val="98800"/>
              </a:lnSpc>
              <a:spcBef>
                <a:spcPts val="865"/>
              </a:spcBef>
              <a:buClr>
                <a:srgbClr val="0033CC"/>
              </a:buClr>
              <a:buSzPct val="83333"/>
              <a:buFont typeface="Wingdings"/>
              <a:buChar char=""/>
              <a:tabLst>
                <a:tab pos="761365" algn="l"/>
                <a:tab pos="762000" algn="l"/>
              </a:tabLst>
            </a:pP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اگر بازیگر </a:t>
            </a:r>
            <a:r>
              <a:rPr lang="en-US" sz="2400" dirty="0" err="1" smtClean="0">
                <a:latin typeface="Times New Roman"/>
                <a:cs typeface="B Nazanin" panose="00000400000000000000" pitchFamily="2" charset="-78"/>
              </a:rPr>
              <a:t>i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سیکل مربوط به خود را انجام ندهد، بقیه می توانند با اتخاذ راهبرد </a:t>
            </a:r>
            <a:r>
              <a:rPr lang="en-US" sz="2400" dirty="0" smtClean="0">
                <a:latin typeface="Times New Roman"/>
                <a:cs typeface="B Nazanin" panose="00000400000000000000" pitchFamily="2" charset="-78"/>
              </a:rPr>
              <a:t>minimax</a:t>
            </a:r>
            <a:r>
              <a:rPr lang="fa-IR" sz="2400" dirty="0" smtClean="0">
                <a:latin typeface="Times New Roman"/>
                <a:cs typeface="B Nazanin" panose="00000400000000000000" pitchFamily="2" charset="-78"/>
              </a:rPr>
              <a:t> آنرا جریمه کنند. </a:t>
            </a:r>
          </a:p>
        </p:txBody>
      </p:sp>
      <p:sp>
        <p:nvSpPr>
          <p:cNvPr id="9" name="object 9"/>
          <p:cNvSpPr/>
          <p:nvPr/>
        </p:nvSpPr>
        <p:spPr>
          <a:xfrm>
            <a:off x="7774965" y="5975638"/>
            <a:ext cx="745490" cy="369570"/>
          </a:xfrm>
          <a:custGeom>
            <a:avLst/>
            <a:gdLst/>
            <a:ahLst/>
            <a:cxnLst/>
            <a:rect l="l" t="t" r="r" b="b"/>
            <a:pathLst>
              <a:path w="745490" h="369570">
                <a:moveTo>
                  <a:pt x="0" y="369332"/>
                </a:moveTo>
                <a:lnTo>
                  <a:pt x="745276" y="369332"/>
                </a:lnTo>
                <a:lnTo>
                  <a:pt x="745276" y="0"/>
                </a:lnTo>
                <a:lnTo>
                  <a:pt x="0" y="0"/>
                </a:lnTo>
                <a:lnTo>
                  <a:pt x="0" y="369332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86358" y="6410197"/>
            <a:ext cx="254000" cy="254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910"/>
              </a:lnSpc>
            </a:pPr>
            <a:r>
              <a:rPr sz="1800" dirty="0">
                <a:latin typeface="Times New Roman"/>
                <a:cs typeface="Times New Roman"/>
              </a:rPr>
              <a:t>…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53527" y="6413360"/>
            <a:ext cx="254000" cy="254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910"/>
              </a:lnSpc>
            </a:pPr>
            <a:r>
              <a:rPr sz="1800" dirty="0">
                <a:latin typeface="Times New Roman"/>
                <a:cs typeface="Times New Roman"/>
              </a:rPr>
              <a:t>…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784490" y="5212634"/>
            <a:ext cx="745490" cy="369570"/>
          </a:xfrm>
          <a:custGeom>
            <a:avLst/>
            <a:gdLst/>
            <a:ahLst/>
            <a:cxnLst/>
            <a:rect l="l" t="t" r="r" b="b"/>
            <a:pathLst>
              <a:path w="745490" h="369570">
                <a:moveTo>
                  <a:pt x="0" y="369332"/>
                </a:moveTo>
                <a:lnTo>
                  <a:pt x="745276" y="369332"/>
                </a:lnTo>
                <a:lnTo>
                  <a:pt x="745276" y="0"/>
                </a:lnTo>
                <a:lnTo>
                  <a:pt x="0" y="0"/>
                </a:lnTo>
                <a:lnTo>
                  <a:pt x="0" y="369332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54046" y="4834809"/>
            <a:ext cx="745490" cy="369570"/>
          </a:xfrm>
          <a:custGeom>
            <a:avLst/>
            <a:gdLst/>
            <a:ahLst/>
            <a:cxnLst/>
            <a:rect l="l" t="t" r="r" b="b"/>
            <a:pathLst>
              <a:path w="745490" h="369570">
                <a:moveTo>
                  <a:pt x="0" y="369332"/>
                </a:moveTo>
                <a:lnTo>
                  <a:pt x="745276" y="369332"/>
                </a:lnTo>
                <a:lnTo>
                  <a:pt x="745276" y="0"/>
                </a:lnTo>
                <a:lnTo>
                  <a:pt x="0" y="0"/>
                </a:lnTo>
                <a:lnTo>
                  <a:pt x="0" y="369332"/>
                </a:lnTo>
                <a:close/>
              </a:path>
            </a:pathLst>
          </a:custGeom>
          <a:solidFill>
            <a:srgbClr val="FFCD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54044" y="4834822"/>
            <a:ext cx="745490" cy="369570"/>
          </a:xfrm>
          <a:custGeom>
            <a:avLst/>
            <a:gdLst/>
            <a:ahLst/>
            <a:cxnLst/>
            <a:rect l="l" t="t" r="r" b="b"/>
            <a:pathLst>
              <a:path w="745490" h="369570">
                <a:moveTo>
                  <a:pt x="0" y="0"/>
                </a:moveTo>
                <a:lnTo>
                  <a:pt x="745277" y="0"/>
                </a:lnTo>
                <a:lnTo>
                  <a:pt x="745277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43435" y="5967040"/>
            <a:ext cx="745490" cy="369570"/>
          </a:xfrm>
          <a:custGeom>
            <a:avLst/>
            <a:gdLst/>
            <a:ahLst/>
            <a:cxnLst/>
            <a:rect l="l" t="t" r="r" b="b"/>
            <a:pathLst>
              <a:path w="745490" h="369570">
                <a:moveTo>
                  <a:pt x="0" y="369332"/>
                </a:moveTo>
                <a:lnTo>
                  <a:pt x="745276" y="369332"/>
                </a:lnTo>
                <a:lnTo>
                  <a:pt x="745276" y="0"/>
                </a:lnTo>
                <a:lnTo>
                  <a:pt x="0" y="0"/>
                </a:lnTo>
                <a:lnTo>
                  <a:pt x="0" y="369332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154828" y="6401599"/>
            <a:ext cx="254000" cy="254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910"/>
              </a:lnSpc>
            </a:pPr>
            <a:r>
              <a:rPr sz="1800" dirty="0">
                <a:latin typeface="Times New Roman"/>
                <a:cs typeface="Times New Roman"/>
              </a:rPr>
              <a:t>…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21996" y="6404774"/>
            <a:ext cx="254000" cy="254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910"/>
              </a:lnSpc>
            </a:pPr>
            <a:r>
              <a:rPr sz="1800" dirty="0">
                <a:latin typeface="Times New Roman"/>
                <a:cs typeface="Times New Roman"/>
              </a:rPr>
              <a:t>…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852960" y="5204049"/>
            <a:ext cx="745490" cy="369570"/>
          </a:xfrm>
          <a:custGeom>
            <a:avLst/>
            <a:gdLst/>
            <a:ahLst/>
            <a:cxnLst/>
            <a:rect l="l" t="t" r="r" b="b"/>
            <a:pathLst>
              <a:path w="745490" h="369570">
                <a:moveTo>
                  <a:pt x="0" y="369332"/>
                </a:moveTo>
                <a:lnTo>
                  <a:pt x="745276" y="369332"/>
                </a:lnTo>
                <a:lnTo>
                  <a:pt x="745276" y="0"/>
                </a:lnTo>
                <a:lnTo>
                  <a:pt x="0" y="0"/>
                </a:lnTo>
                <a:lnTo>
                  <a:pt x="0" y="369332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22516" y="4826224"/>
            <a:ext cx="745490" cy="369570"/>
          </a:xfrm>
          <a:custGeom>
            <a:avLst/>
            <a:gdLst/>
            <a:ahLst/>
            <a:cxnLst/>
            <a:rect l="l" t="t" r="r" b="b"/>
            <a:pathLst>
              <a:path w="745490" h="369570">
                <a:moveTo>
                  <a:pt x="0" y="369332"/>
                </a:moveTo>
                <a:lnTo>
                  <a:pt x="745276" y="369332"/>
                </a:lnTo>
                <a:lnTo>
                  <a:pt x="745276" y="0"/>
                </a:lnTo>
                <a:lnTo>
                  <a:pt x="0" y="0"/>
                </a:lnTo>
                <a:lnTo>
                  <a:pt x="0" y="369332"/>
                </a:lnTo>
                <a:close/>
              </a:path>
            </a:pathLst>
          </a:custGeom>
          <a:solidFill>
            <a:srgbClr val="FFCDC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22523" y="4826222"/>
            <a:ext cx="745490" cy="369570"/>
          </a:xfrm>
          <a:custGeom>
            <a:avLst/>
            <a:gdLst/>
            <a:ahLst/>
            <a:cxnLst/>
            <a:rect l="l" t="t" r="r" b="b"/>
            <a:pathLst>
              <a:path w="745490" h="369570">
                <a:moveTo>
                  <a:pt x="0" y="0"/>
                </a:moveTo>
                <a:lnTo>
                  <a:pt x="745277" y="0"/>
                </a:lnTo>
                <a:lnTo>
                  <a:pt x="745277" y="369332"/>
                </a:lnTo>
                <a:lnTo>
                  <a:pt x="0" y="36933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FF26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84845" y="5597584"/>
            <a:ext cx="745490" cy="369570"/>
          </a:xfrm>
          <a:custGeom>
            <a:avLst/>
            <a:gdLst/>
            <a:ahLst/>
            <a:cxnLst/>
            <a:rect l="l" t="t" r="r" b="b"/>
            <a:pathLst>
              <a:path w="745490" h="369570">
                <a:moveTo>
                  <a:pt x="0" y="369332"/>
                </a:moveTo>
                <a:lnTo>
                  <a:pt x="745276" y="369332"/>
                </a:lnTo>
                <a:lnTo>
                  <a:pt x="745276" y="0"/>
                </a:lnTo>
                <a:lnTo>
                  <a:pt x="0" y="0"/>
                </a:lnTo>
                <a:lnTo>
                  <a:pt x="0" y="369332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711884" y="1623330"/>
            <a:ext cx="1739900" cy="5112385"/>
          </a:xfrm>
          <a:prstGeom prst="rect">
            <a:avLst/>
          </a:prstGeom>
          <a:ln w="9525">
            <a:solidFill>
              <a:srgbClr val="D5EDFB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20320" algn="ctr">
              <a:lnSpc>
                <a:spcPct val="100000"/>
              </a:lnSpc>
              <a:spcBef>
                <a:spcPts val="225"/>
              </a:spcBef>
            </a:pPr>
            <a:r>
              <a:rPr sz="1800" b="1" dirty="0">
                <a:latin typeface="Times New Roman"/>
                <a:cs typeface="Times New Roman"/>
              </a:rPr>
              <a:t>Examp</a:t>
            </a:r>
            <a:r>
              <a:rPr sz="1800" b="1" spc="-5" dirty="0">
                <a:latin typeface="Times New Roman"/>
                <a:cs typeface="Times New Roman"/>
              </a:rPr>
              <a:t>le 2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20320" algn="ctr">
              <a:lnSpc>
                <a:spcPts val="2130"/>
              </a:lnSpc>
              <a:spcBef>
                <a:spcPts val="40"/>
              </a:spcBef>
            </a:pPr>
            <a:r>
              <a:rPr sz="1800" dirty="0">
                <a:latin typeface="Times New Roman"/>
                <a:cs typeface="Times New Roman"/>
              </a:rPr>
              <a:t>IPD w</a:t>
            </a:r>
            <a:r>
              <a:rPr sz="1800" spc="-5" dirty="0">
                <a:latin typeface="Times New Roman"/>
                <a:cs typeface="Times New Roman"/>
              </a:rPr>
              <a:t>ith</a:t>
            </a:r>
            <a:endParaRPr sz="1800">
              <a:latin typeface="Times New Roman"/>
              <a:cs typeface="Times New Roman"/>
            </a:endParaRPr>
          </a:p>
          <a:p>
            <a:pPr marL="20320" algn="ctr">
              <a:lnSpc>
                <a:spcPts val="2130"/>
              </a:lnSpc>
            </a:pP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i="1" dirty="0">
                <a:latin typeface="Times New Roman"/>
                <a:cs typeface="Times New Roman"/>
              </a:rPr>
              <a:t>p</a:t>
            </a:r>
            <a:r>
              <a:rPr sz="1800" baseline="-20833" dirty="0">
                <a:latin typeface="Times New Roman"/>
                <a:cs typeface="Times New Roman"/>
              </a:rPr>
              <a:t>1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i="1" dirty="0">
                <a:latin typeface="Times New Roman"/>
                <a:cs typeface="Times New Roman"/>
              </a:rPr>
              <a:t>p</a:t>
            </a:r>
            <a:r>
              <a:rPr sz="1800" baseline="-20833" dirty="0"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) = (2.5,2.5)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650">
              <a:latin typeface="Times New Roman"/>
              <a:cs typeface="Times New Roman"/>
            </a:endParaRPr>
          </a:p>
          <a:p>
            <a:pPr marL="93345" marR="42545" algn="ctr">
              <a:lnSpc>
                <a:spcPct val="159200"/>
              </a:lnSpc>
              <a:tabLst>
                <a:tab pos="97028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Agent 1	</a:t>
            </a:r>
            <a:r>
              <a:rPr sz="1800" i="1" spc="-4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Agent 2 </a:t>
            </a:r>
            <a:r>
              <a:rPr sz="1800" i="1" dirty="0">
                <a:solidFill>
                  <a:srgbClr val="FF3A34"/>
                </a:solidFill>
                <a:latin typeface="Times New Roman"/>
                <a:cs typeface="Times New Roman"/>
              </a:rPr>
              <a:t>D	</a:t>
            </a:r>
            <a:r>
              <a:rPr sz="180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  <a:p>
            <a:pPr marL="32384" algn="ctr">
              <a:lnSpc>
                <a:spcPct val="100000"/>
              </a:lnSpc>
              <a:spcBef>
                <a:spcPts val="890"/>
              </a:spcBef>
              <a:tabLst>
                <a:tab pos="895350" algn="l"/>
              </a:tabLst>
            </a:pPr>
            <a:r>
              <a:rPr sz="1800" dirty="0">
                <a:latin typeface="Times New Roman"/>
                <a:cs typeface="Times New Roman"/>
              </a:rPr>
              <a:t>C	</a:t>
            </a:r>
            <a:r>
              <a:rPr sz="1800" i="1" dirty="0">
                <a:solidFill>
                  <a:srgbClr val="FF3A34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  <a:p>
            <a:pPr marL="19685" algn="ctr">
              <a:lnSpc>
                <a:spcPct val="100000"/>
              </a:lnSpc>
              <a:spcBef>
                <a:spcPts val="900"/>
              </a:spcBef>
              <a:tabLst>
                <a:tab pos="895350" algn="l"/>
              </a:tabLst>
            </a:pPr>
            <a:r>
              <a:rPr sz="1800" i="1" dirty="0">
                <a:solidFill>
                  <a:srgbClr val="FF3A34"/>
                </a:solidFill>
                <a:latin typeface="Times New Roman"/>
                <a:cs typeface="Times New Roman"/>
              </a:rPr>
              <a:t>D	</a:t>
            </a:r>
            <a:r>
              <a:rPr sz="180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  <a:p>
            <a:pPr marL="32384" algn="ctr">
              <a:lnSpc>
                <a:spcPct val="100000"/>
              </a:lnSpc>
              <a:spcBef>
                <a:spcPts val="900"/>
              </a:spcBef>
              <a:tabLst>
                <a:tab pos="895350" algn="l"/>
              </a:tabLst>
            </a:pPr>
            <a:r>
              <a:rPr sz="1800" dirty="0">
                <a:latin typeface="Times New Roman"/>
                <a:cs typeface="Times New Roman"/>
              </a:rPr>
              <a:t>C	</a:t>
            </a:r>
            <a:r>
              <a:rPr sz="1800" i="1" dirty="0">
                <a:solidFill>
                  <a:srgbClr val="FF3A34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  <a:p>
            <a:pPr marL="26034" algn="ctr">
              <a:lnSpc>
                <a:spcPct val="100000"/>
              </a:lnSpc>
              <a:spcBef>
                <a:spcPts val="965"/>
              </a:spcBef>
              <a:tabLst>
                <a:tab pos="895350" algn="l"/>
              </a:tabLst>
            </a:pPr>
            <a:r>
              <a:rPr sz="2700" i="1" baseline="3086" dirty="0">
                <a:solidFill>
                  <a:srgbClr val="FF3A34"/>
                </a:solidFill>
                <a:latin typeface="Times New Roman"/>
                <a:cs typeface="Times New Roman"/>
              </a:rPr>
              <a:t>D	</a:t>
            </a:r>
            <a:r>
              <a:rPr sz="1800" i="1" dirty="0">
                <a:solidFill>
                  <a:srgbClr val="FF3A34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  <a:p>
            <a:pPr marL="26034" algn="ctr">
              <a:lnSpc>
                <a:spcPct val="100000"/>
              </a:lnSpc>
              <a:spcBef>
                <a:spcPts val="825"/>
              </a:spcBef>
              <a:tabLst>
                <a:tab pos="895350" algn="l"/>
              </a:tabLst>
            </a:pPr>
            <a:r>
              <a:rPr sz="1800" i="1" dirty="0">
                <a:solidFill>
                  <a:srgbClr val="FF3A34"/>
                </a:solidFill>
                <a:latin typeface="Times New Roman"/>
                <a:cs typeface="Times New Roman"/>
              </a:rPr>
              <a:t>D	D</a:t>
            </a:r>
            <a:endParaRPr sz="1800">
              <a:latin typeface="Times New Roman"/>
              <a:cs typeface="Times New Roman"/>
            </a:endParaRPr>
          </a:p>
          <a:p>
            <a:pPr marL="20320" algn="ctr">
              <a:lnSpc>
                <a:spcPct val="100000"/>
              </a:lnSpc>
              <a:spcBef>
                <a:spcPts val="869"/>
              </a:spcBef>
              <a:tabLst>
                <a:tab pos="895985" algn="l"/>
              </a:tabLst>
            </a:pPr>
            <a:r>
              <a:rPr sz="1800" i="1" dirty="0">
                <a:solidFill>
                  <a:srgbClr val="FF3A34"/>
                </a:solidFill>
                <a:latin typeface="Times New Roman"/>
                <a:cs typeface="Times New Roman"/>
              </a:rPr>
              <a:t>D	</a:t>
            </a:r>
            <a:r>
              <a:rPr sz="180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  <a:p>
            <a:pPr marL="6985" algn="ctr">
              <a:lnSpc>
                <a:spcPct val="100000"/>
              </a:lnSpc>
              <a:spcBef>
                <a:spcPts val="830"/>
              </a:spcBef>
              <a:tabLst>
                <a:tab pos="876300" algn="l"/>
              </a:tabLst>
            </a:pPr>
            <a:r>
              <a:rPr sz="1800" i="1" dirty="0">
                <a:solidFill>
                  <a:srgbClr val="FF3A34"/>
                </a:solidFill>
                <a:latin typeface="Times New Roman"/>
                <a:cs typeface="Times New Roman"/>
              </a:rPr>
              <a:t>D	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853315" y="5588999"/>
            <a:ext cx="745490" cy="369570"/>
          </a:xfrm>
          <a:custGeom>
            <a:avLst/>
            <a:gdLst/>
            <a:ahLst/>
            <a:cxnLst/>
            <a:rect l="l" t="t" r="r" b="b"/>
            <a:pathLst>
              <a:path w="745490" h="369570">
                <a:moveTo>
                  <a:pt x="0" y="369332"/>
                </a:moveTo>
                <a:lnTo>
                  <a:pt x="745276" y="369332"/>
                </a:lnTo>
                <a:lnTo>
                  <a:pt x="745276" y="0"/>
                </a:lnTo>
                <a:lnTo>
                  <a:pt x="0" y="0"/>
                </a:lnTo>
                <a:lnTo>
                  <a:pt x="0" y="369332"/>
                </a:lnTo>
                <a:close/>
              </a:path>
            </a:pathLst>
          </a:custGeom>
          <a:solidFill>
            <a:srgbClr val="FFF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809012" y="1648104"/>
            <a:ext cx="1684655" cy="5087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algn="ctr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Examp</a:t>
            </a:r>
            <a:r>
              <a:rPr sz="1800" b="1" spc="-5" dirty="0">
                <a:latin typeface="Times New Roman"/>
                <a:cs typeface="Times New Roman"/>
              </a:rPr>
              <a:t>le 1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86690" marR="160655" indent="248285">
              <a:lnSpc>
                <a:spcPts val="2100"/>
              </a:lnSpc>
              <a:spcBef>
                <a:spcPts val="160"/>
              </a:spcBef>
            </a:pPr>
            <a:r>
              <a:rPr sz="1800" dirty="0">
                <a:latin typeface="Times New Roman"/>
                <a:cs typeface="Times New Roman"/>
              </a:rPr>
              <a:t>IPD w</a:t>
            </a:r>
            <a:r>
              <a:rPr sz="1800" spc="-5" dirty="0">
                <a:latin typeface="Times New Roman"/>
                <a:cs typeface="Times New Roman"/>
              </a:rPr>
              <a:t>ith (</a:t>
            </a:r>
            <a:r>
              <a:rPr sz="1800" i="1" spc="-5" dirty="0"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latin typeface="Times New Roman"/>
                <a:cs typeface="Times New Roman"/>
              </a:rPr>
              <a:t>1</a:t>
            </a:r>
            <a:r>
              <a:rPr sz="1800" spc="-5" dirty="0">
                <a:latin typeface="Times New Roman"/>
                <a:cs typeface="Times New Roman"/>
              </a:rPr>
              <a:t>, </a:t>
            </a:r>
            <a:r>
              <a:rPr sz="1800" i="1" spc="-5" dirty="0"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latin typeface="Times New Roman"/>
                <a:cs typeface="Times New Roman"/>
              </a:rPr>
              <a:t>2</a:t>
            </a:r>
            <a:r>
              <a:rPr sz="1800" spc="-5" dirty="0">
                <a:latin typeface="Times New Roman"/>
                <a:cs typeface="Times New Roman"/>
              </a:rPr>
              <a:t>) = (3,3)</a:t>
            </a:r>
            <a:endParaRPr sz="1800">
              <a:latin typeface="Times New Roman"/>
              <a:cs typeface="Times New Roman"/>
            </a:endParaRPr>
          </a:p>
          <a:p>
            <a:pPr marL="1036319">
              <a:lnSpc>
                <a:spcPct val="100000"/>
              </a:lnSpc>
              <a:spcBef>
                <a:spcPts val="1150"/>
              </a:spcBef>
            </a:pPr>
            <a:r>
              <a:rPr sz="1800" i="1" dirty="0">
                <a:latin typeface="Times New Roman"/>
                <a:cs typeface="Times New Roman"/>
              </a:rPr>
              <a:t>O</a:t>
            </a:r>
            <a:r>
              <a:rPr sz="1800" i="1" spc="-5" dirty="0">
                <a:latin typeface="Times New Roman"/>
                <a:cs typeface="Times New Roman"/>
              </a:rPr>
              <a:t>the</a:t>
            </a:r>
            <a:r>
              <a:rPr sz="1800" i="1" dirty="0"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  <a:p>
            <a:pPr marL="53340" algn="ctr">
              <a:lnSpc>
                <a:spcPct val="100000"/>
              </a:lnSpc>
              <a:spcBef>
                <a:spcPts val="110"/>
              </a:spcBef>
              <a:tabLst>
                <a:tab pos="921385" algn="l"/>
              </a:tabLst>
            </a:pPr>
            <a:r>
              <a:rPr sz="1800" i="1" dirty="0">
                <a:latin typeface="Times New Roman"/>
                <a:cs typeface="Times New Roman"/>
              </a:rPr>
              <a:t>Grim	</a:t>
            </a:r>
            <a:r>
              <a:rPr sz="2700" i="1" baseline="1543" dirty="0">
                <a:latin typeface="Times New Roman"/>
                <a:cs typeface="Times New Roman"/>
              </a:rPr>
              <a:t>age</a:t>
            </a:r>
            <a:r>
              <a:rPr sz="2700" i="1" spc="-7" baseline="1543" dirty="0">
                <a:latin typeface="Times New Roman"/>
                <a:cs typeface="Times New Roman"/>
              </a:rPr>
              <a:t>nt</a:t>
            </a:r>
            <a:endParaRPr sz="2700" baseline="1543">
              <a:latin typeface="Times New Roman"/>
              <a:cs typeface="Times New Roman"/>
            </a:endParaRPr>
          </a:p>
          <a:p>
            <a:pPr marL="22860" algn="ctr">
              <a:lnSpc>
                <a:spcPct val="100000"/>
              </a:lnSpc>
              <a:spcBef>
                <a:spcPts val="980"/>
              </a:spcBef>
              <a:tabLst>
                <a:tab pos="893444" algn="l"/>
              </a:tabLst>
            </a:pPr>
            <a:r>
              <a:rPr sz="1800" dirty="0">
                <a:latin typeface="Times New Roman"/>
                <a:cs typeface="Times New Roman"/>
              </a:rPr>
              <a:t>C	C</a:t>
            </a:r>
            <a:endParaRPr sz="1800">
              <a:latin typeface="Times New Roman"/>
              <a:cs typeface="Times New Roman"/>
            </a:endParaRPr>
          </a:p>
          <a:p>
            <a:pPr marL="24130" algn="ctr">
              <a:lnSpc>
                <a:spcPct val="100000"/>
              </a:lnSpc>
              <a:spcBef>
                <a:spcPts val="890"/>
              </a:spcBef>
              <a:tabLst>
                <a:tab pos="893444" algn="l"/>
              </a:tabLst>
            </a:pPr>
            <a:r>
              <a:rPr sz="1800" dirty="0">
                <a:latin typeface="Times New Roman"/>
                <a:cs typeface="Times New Roman"/>
              </a:rPr>
              <a:t>C	C</a:t>
            </a:r>
            <a:endParaRPr sz="1800">
              <a:latin typeface="Times New Roman"/>
              <a:cs typeface="Times New Roman"/>
            </a:endParaRPr>
          </a:p>
          <a:p>
            <a:pPr marL="24130" algn="ctr">
              <a:lnSpc>
                <a:spcPct val="100000"/>
              </a:lnSpc>
              <a:spcBef>
                <a:spcPts val="900"/>
              </a:spcBef>
              <a:tabLst>
                <a:tab pos="893444" algn="l"/>
              </a:tabLst>
            </a:pPr>
            <a:r>
              <a:rPr sz="1800" dirty="0">
                <a:latin typeface="Times New Roman"/>
                <a:cs typeface="Times New Roman"/>
              </a:rPr>
              <a:t>C	C</a:t>
            </a:r>
            <a:endParaRPr sz="1800">
              <a:latin typeface="Times New Roman"/>
              <a:cs typeface="Times New Roman"/>
            </a:endParaRPr>
          </a:p>
          <a:p>
            <a:pPr marL="24130" algn="ctr">
              <a:lnSpc>
                <a:spcPct val="100000"/>
              </a:lnSpc>
              <a:spcBef>
                <a:spcPts val="900"/>
              </a:spcBef>
              <a:tabLst>
                <a:tab pos="893444" algn="l"/>
              </a:tabLst>
            </a:pPr>
            <a:r>
              <a:rPr sz="1800" dirty="0">
                <a:latin typeface="Times New Roman"/>
                <a:cs typeface="Times New Roman"/>
              </a:rPr>
              <a:t>C	C</a:t>
            </a:r>
            <a:endParaRPr sz="1800">
              <a:latin typeface="Times New Roman"/>
              <a:cs typeface="Times New Roman"/>
            </a:endParaRPr>
          </a:p>
          <a:p>
            <a:pPr marL="30480" algn="ctr">
              <a:lnSpc>
                <a:spcPct val="100000"/>
              </a:lnSpc>
              <a:spcBef>
                <a:spcPts val="965"/>
              </a:spcBef>
              <a:tabLst>
                <a:tab pos="893444" algn="l"/>
              </a:tabLst>
            </a:pPr>
            <a:r>
              <a:rPr sz="2700" baseline="3086" dirty="0">
                <a:latin typeface="Times New Roman"/>
                <a:cs typeface="Times New Roman"/>
              </a:rPr>
              <a:t>C	</a:t>
            </a:r>
            <a:r>
              <a:rPr sz="1800" i="1" dirty="0">
                <a:solidFill>
                  <a:srgbClr val="FF3A34"/>
                </a:solidFill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  <a:p>
            <a:pPr marL="17780" algn="ctr">
              <a:lnSpc>
                <a:spcPct val="100000"/>
              </a:lnSpc>
              <a:spcBef>
                <a:spcPts val="825"/>
              </a:spcBef>
              <a:tabLst>
                <a:tab pos="893444" algn="l"/>
              </a:tabLst>
            </a:pPr>
            <a:r>
              <a:rPr sz="1800" i="1" dirty="0">
                <a:solidFill>
                  <a:srgbClr val="FF3A34"/>
                </a:solidFill>
                <a:latin typeface="Times New Roman"/>
                <a:cs typeface="Times New Roman"/>
              </a:rPr>
              <a:t>D	</a:t>
            </a:r>
            <a:r>
              <a:rPr sz="180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  <a:p>
            <a:pPr marL="18415" algn="ctr">
              <a:lnSpc>
                <a:spcPct val="100000"/>
              </a:lnSpc>
              <a:spcBef>
                <a:spcPts val="869"/>
              </a:spcBef>
              <a:tabLst>
                <a:tab pos="894080" algn="l"/>
              </a:tabLst>
            </a:pPr>
            <a:r>
              <a:rPr sz="1800" i="1" dirty="0">
                <a:solidFill>
                  <a:srgbClr val="FF3A34"/>
                </a:solidFill>
                <a:latin typeface="Times New Roman"/>
                <a:cs typeface="Times New Roman"/>
              </a:rPr>
              <a:t>D	</a:t>
            </a:r>
            <a:r>
              <a:rPr sz="180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30"/>
              </a:spcBef>
              <a:tabLst>
                <a:tab pos="875665" algn="l"/>
              </a:tabLst>
            </a:pPr>
            <a:r>
              <a:rPr sz="1800" i="1" dirty="0">
                <a:solidFill>
                  <a:srgbClr val="FF3A34"/>
                </a:solidFill>
                <a:latin typeface="Times New Roman"/>
                <a:cs typeface="Times New Roman"/>
              </a:rPr>
              <a:t>D	</a:t>
            </a:r>
            <a:r>
              <a:rPr sz="1800" dirty="0">
                <a:latin typeface="Times New Roman"/>
                <a:cs typeface="Times New Roman"/>
              </a:rPr>
              <a:t>C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10"/>
              </a:lnSpc>
            </a:pPr>
            <a:r>
              <a:rPr dirty="0"/>
              <a:t>Nau</a:t>
            </a:r>
            <a:r>
              <a:rPr spc="-5" dirty="0"/>
              <a:t>: G</a:t>
            </a:r>
            <a:r>
              <a:rPr dirty="0"/>
              <a:t>ame</a:t>
            </a:r>
            <a:r>
              <a:rPr spc="-20" dirty="0"/>
              <a:t> </a:t>
            </a:r>
            <a:r>
              <a:rPr spc="-5" dirty="0"/>
              <a:t>T</a:t>
            </a:r>
            <a:r>
              <a:rPr dirty="0"/>
              <a:t>heory</a:t>
            </a:r>
            <a:r>
              <a:rPr spc="-5" dirty="0"/>
              <a:t> 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992186" y="1295400"/>
            <a:ext cx="8151814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r" rtl="1">
              <a:lnSpc>
                <a:spcPct val="100000"/>
              </a:lnSpc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endParaRPr lang="fa-IR" sz="2800" dirty="0" smtClean="0">
              <a:latin typeface="Times New Roman"/>
              <a:cs typeface="B Nazanin" panose="00000400000000000000" pitchFamily="2" charset="-78"/>
            </a:endParaRPr>
          </a:p>
          <a:p>
            <a:pPr marL="355600" indent="-342900" algn="r" rtl="1">
              <a:lnSpc>
                <a:spcPct val="100000"/>
              </a:lnSpc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800" dirty="0" smtClean="0">
                <a:latin typeface="Times New Roman"/>
                <a:cs typeface="B Nazanin" panose="00000400000000000000" pitchFamily="2" charset="-78"/>
              </a:rPr>
              <a:t>در صورتی اتخاذ راهبرد تعادل نش برای شما مناسب است که بقیه نیز راهبردهای تعادل نش خود را انتخاب کنند. </a:t>
            </a:r>
          </a:p>
          <a:p>
            <a:pPr marL="355600" indent="-342900" algn="r" rtl="1">
              <a:lnSpc>
                <a:spcPct val="100000"/>
              </a:lnSpc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endParaRPr lang="fa-IR" sz="2800" dirty="0">
              <a:latin typeface="Times New Roman"/>
              <a:cs typeface="B Nazanin" panose="00000400000000000000" pitchFamily="2" charset="-78"/>
            </a:endParaRPr>
          </a:p>
          <a:p>
            <a:pPr marL="355600" indent="-342900" algn="r" rtl="1">
              <a:lnSpc>
                <a:spcPct val="100000"/>
              </a:lnSpc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800" dirty="0" smtClean="0">
                <a:latin typeface="Times New Roman"/>
                <a:cs typeface="B Nazanin" panose="00000400000000000000" pitchFamily="2" charset="-78"/>
              </a:rPr>
              <a:t>در اکثر مواقع، بقیه ی بازیگران راهبرد تعادل نش خود را انتخاب نمی کنند. </a:t>
            </a:r>
          </a:p>
          <a:p>
            <a:pPr marL="812800" lvl="1" indent="-342900" algn="r" rtl="1"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800" dirty="0" smtClean="0">
                <a:latin typeface="Times New Roman"/>
                <a:cs typeface="B Nazanin" panose="00000400000000000000" pitchFamily="2" charset="-78"/>
              </a:rPr>
              <a:t>لذاف اگر شما بتوانید رفتار آنها را به درستی پیش بینی کنید، می توانید سود بیشتری نسبت به تعادل نش بدست آورید.  </a:t>
            </a:r>
          </a:p>
          <a:p>
            <a:pPr marL="812800" lvl="1" indent="-342900" algn="r" rtl="1"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endParaRPr lang="fa-IR" sz="2800" dirty="0">
              <a:latin typeface="Times New Roman"/>
              <a:cs typeface="B Nazanin" panose="00000400000000000000" pitchFamily="2" charset="-78"/>
            </a:endParaRPr>
          </a:p>
          <a:p>
            <a:pPr marL="355600" indent="-342900" algn="r" rtl="1"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800" dirty="0" smtClean="0">
                <a:latin typeface="Times New Roman"/>
                <a:cs typeface="B Nazanin" panose="00000400000000000000" pitchFamily="2" charset="-78"/>
              </a:rPr>
              <a:t>دلیل این که بقیه راهبرد تعادل نش خود را بازی نمی کنند چیست؟</a:t>
            </a:r>
          </a:p>
          <a:p>
            <a:pPr marL="812800" lvl="1" indent="-342900" algn="r" rtl="1">
              <a:buClr>
                <a:srgbClr val="0033CC"/>
              </a:buClr>
              <a:buSzPct val="90000"/>
              <a:buFont typeface="Webdings"/>
              <a:buChar char="•"/>
              <a:tabLst>
                <a:tab pos="355600" algn="l"/>
              </a:tabLst>
            </a:pPr>
            <a:r>
              <a:rPr lang="fa-IR" sz="2800" dirty="0" smtClean="0">
                <a:latin typeface="Times New Roman"/>
                <a:cs typeface="B Nazanin" panose="00000400000000000000" pitchFamily="2" charset="-78"/>
              </a:rPr>
              <a:t>آنها نیز ممکن است سعی کنند رفتار شما را پیش بینی کنند. </a:t>
            </a:r>
            <a:endParaRPr lang="en-US" sz="2800" dirty="0" smtClean="0">
              <a:latin typeface="Times New Roman"/>
              <a:cs typeface="B Nazanin" panose="00000400000000000000" pitchFamily="2" charset="-78"/>
            </a:endParaRPr>
          </a:p>
          <a:p>
            <a:pPr lvl="1">
              <a:lnSpc>
                <a:spcPct val="100000"/>
              </a:lnSpc>
              <a:buClr>
                <a:srgbClr val="0033CC"/>
              </a:buClr>
            </a:pPr>
            <a:endParaRPr sz="2800" dirty="0">
              <a:latin typeface="Times New Roman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</TotalTime>
  <Words>1587</Words>
  <Application>Microsoft Office PowerPoint</Application>
  <PresentationFormat>Custom</PresentationFormat>
  <Paragraphs>466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بازیهای تکراری</vt:lpstr>
      <vt:lpstr>بازیهای تکراری محدود</vt:lpstr>
      <vt:lpstr>PowerPoint Presentation</vt:lpstr>
      <vt:lpstr>استنتاج معکوس</vt:lpstr>
      <vt:lpstr>بازیهای تکراری محدود</vt:lpstr>
      <vt:lpstr>مثال</vt:lpstr>
      <vt:lpstr>تعادل در بازیهای تکراری: نظریه ی folk</vt:lpstr>
      <vt:lpstr>اثبات و مثال</vt:lpstr>
      <vt:lpstr>PowerPoint Presentation</vt:lpstr>
      <vt:lpstr>استفاده از راهبرد TFT در مقابل بقیه ی راهبردها</vt:lpstr>
      <vt:lpstr>وجود نویز در سیستم می تواند مانع رسیدن به تعادل شود.</vt:lpstr>
      <vt:lpstr>بعضی راهبردهای مناسب برای محیطهای نویزی</vt:lpstr>
      <vt:lpstr>تغییر رفتار</vt:lpstr>
      <vt:lpstr>تشخیص تغییر رفتار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</dc:title>
  <dc:creator>mozafar</dc:creator>
  <cp:lastModifiedBy>mozafar</cp:lastModifiedBy>
  <cp:revision>23</cp:revision>
  <dcterms:created xsi:type="dcterms:W3CDTF">2015-05-17T18:24:35Z</dcterms:created>
  <dcterms:modified xsi:type="dcterms:W3CDTF">2015-06-20T14:31:33Z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2015-05-17T00:00:00Z</vt:filetime>
  </property>
</Properties>
</file>