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92" r:id="rId2"/>
    <p:sldId id="258" r:id="rId3"/>
    <p:sldId id="293" r:id="rId4"/>
    <p:sldId id="260" r:id="rId5"/>
    <p:sldId id="262" r:id="rId6"/>
    <p:sldId id="263" r:id="rId7"/>
    <p:sldId id="264" r:id="rId8"/>
    <p:sldId id="265" r:id="rId9"/>
    <p:sldId id="269" r:id="rId10"/>
    <p:sldId id="271" r:id="rId11"/>
    <p:sldId id="275" r:id="rId12"/>
    <p:sldId id="276" r:id="rId13"/>
    <p:sldId id="282" r:id="rId14"/>
    <p:sldId id="283" r:id="rId15"/>
    <p:sldId id="294" r:id="rId16"/>
    <p:sldId id="295" r:id="rId17"/>
    <p:sldId id="301" r:id="rId18"/>
    <p:sldId id="302" r:id="rId19"/>
    <p:sldId id="298" r:id="rId20"/>
    <p:sldId id="299" r:id="rId21"/>
    <p:sldId id="300" r:id="rId22"/>
  </p:sldIdLst>
  <p:sldSz cx="10058400" cy="7772400"/>
  <p:notesSz cx="10058400" cy="7772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482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59275" cy="388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97538" y="0"/>
            <a:ext cx="4359275" cy="388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1CEFD6-AA56-45BC-B90A-2738621C41CA}" type="datetimeFigureOut">
              <a:rPr lang="en-US" smtClean="0"/>
              <a:t>6/20/2015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143250" y="582613"/>
            <a:ext cx="3771900" cy="2914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06475" y="3692525"/>
            <a:ext cx="8045450" cy="34972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7381875"/>
            <a:ext cx="4359275" cy="3889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97538" y="7381875"/>
            <a:ext cx="4359275" cy="3889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33C576-546D-44FB-8F2C-0DB50F66E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8462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/>
            <a:fld id="{8C819C1E-F2A1-4719-AAE1-CD437CA9C876}" type="slidenum">
              <a:rPr lang="en-US" altLang="en-US" sz="1400">
                <a:solidFill>
                  <a:srgbClr val="000000"/>
                </a:solidFill>
                <a:latin typeface="Times New Roman" pitchFamily="18" charset="0"/>
              </a:rPr>
              <a:pPr eaLnBrk="1"/>
              <a:t>3</a:t>
            </a:fld>
            <a:endParaRPr lang="en-US" alt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222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3143250" y="590550"/>
            <a:ext cx="3770313" cy="291306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sp>
      <p:sp>
        <p:nvSpPr>
          <p:cNvPr id="5222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1004609" y="3691155"/>
            <a:ext cx="8047130" cy="3427413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es-E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/>
            <a:fld id="{9EA63DA9-2F7E-4016-803D-87F3B42C0364}" type="slidenum">
              <a:rPr lang="en-US" altLang="en-US" sz="1400">
                <a:solidFill>
                  <a:srgbClr val="000000"/>
                </a:solidFill>
                <a:latin typeface="Times New Roman" pitchFamily="18" charset="0"/>
              </a:rPr>
              <a:pPr eaLnBrk="1"/>
              <a:t>15</a:t>
            </a:fld>
            <a:endParaRPr lang="en-US" alt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8609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3143250" y="590550"/>
            <a:ext cx="3770313" cy="291306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sp>
      <p:sp>
        <p:nvSpPr>
          <p:cNvPr id="6861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1004609" y="3691155"/>
            <a:ext cx="8047130" cy="3427413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es-E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/>
            <a:fld id="{5897DE5D-90CC-4E23-8113-7F87ECB8980C}" type="slidenum">
              <a:rPr lang="en-US" altLang="en-US" sz="1400">
                <a:solidFill>
                  <a:srgbClr val="000000"/>
                </a:solidFill>
                <a:latin typeface="Times New Roman" pitchFamily="18" charset="0"/>
              </a:rPr>
              <a:pPr eaLnBrk="1"/>
              <a:t>16</a:t>
            </a:fld>
            <a:endParaRPr lang="en-US" alt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9633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3143250" y="590550"/>
            <a:ext cx="3770313" cy="291306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sp>
      <p:sp>
        <p:nvSpPr>
          <p:cNvPr id="69634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1004609" y="3691155"/>
            <a:ext cx="8047130" cy="3427413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es-E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/>
            <a:fld id="{5897DE5D-90CC-4E23-8113-7F87ECB8980C}" type="slidenum">
              <a:rPr lang="en-US" altLang="en-US" sz="1400">
                <a:solidFill>
                  <a:srgbClr val="000000"/>
                </a:solidFill>
                <a:latin typeface="Times New Roman" pitchFamily="18" charset="0"/>
              </a:rPr>
              <a:pPr eaLnBrk="1"/>
              <a:t>17</a:t>
            </a:fld>
            <a:endParaRPr lang="en-US" alt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9633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3143250" y="590550"/>
            <a:ext cx="3770313" cy="291306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sp>
      <p:sp>
        <p:nvSpPr>
          <p:cNvPr id="69634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1004609" y="3691155"/>
            <a:ext cx="8047130" cy="3427413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es-E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/>
            <a:fld id="{5897DE5D-90CC-4E23-8113-7F87ECB8980C}" type="slidenum">
              <a:rPr lang="en-US" altLang="en-US" sz="1400">
                <a:solidFill>
                  <a:srgbClr val="000000"/>
                </a:solidFill>
                <a:latin typeface="Times New Roman" pitchFamily="18" charset="0"/>
              </a:rPr>
              <a:pPr eaLnBrk="1"/>
              <a:t>18</a:t>
            </a:fld>
            <a:endParaRPr lang="en-US" alt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9633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3143250" y="590550"/>
            <a:ext cx="3770313" cy="291306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sp>
      <p:sp>
        <p:nvSpPr>
          <p:cNvPr id="69634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1004609" y="3691155"/>
            <a:ext cx="8047130" cy="3427413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es-E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/>
            <a:fld id="{1BDC6207-32B1-404B-AC67-486B1669F502}" type="slidenum">
              <a:rPr lang="en-US" altLang="en-US" sz="1400">
                <a:solidFill>
                  <a:srgbClr val="000000"/>
                </a:solidFill>
                <a:latin typeface="Times New Roman" pitchFamily="18" charset="0"/>
              </a:rPr>
              <a:pPr eaLnBrk="1"/>
              <a:t>19</a:t>
            </a:fld>
            <a:endParaRPr lang="en-US" alt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270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3143250" y="590550"/>
            <a:ext cx="3770313" cy="291306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sp>
      <p:sp>
        <p:nvSpPr>
          <p:cNvPr id="7270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1004609" y="3691155"/>
            <a:ext cx="8047130" cy="3427413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es-E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/>
            <a:fld id="{45D7ED56-3BD7-48CD-80F6-8FD9484628E9}" type="slidenum">
              <a:rPr lang="en-US" altLang="en-US" sz="1400">
                <a:solidFill>
                  <a:srgbClr val="000000"/>
                </a:solidFill>
                <a:latin typeface="Times New Roman" pitchFamily="18" charset="0"/>
              </a:rPr>
              <a:pPr eaLnBrk="1"/>
              <a:t>20</a:t>
            </a:fld>
            <a:endParaRPr lang="en-US" alt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3729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3143250" y="590550"/>
            <a:ext cx="3770313" cy="291306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sp>
      <p:sp>
        <p:nvSpPr>
          <p:cNvPr id="7373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1004609" y="3691155"/>
            <a:ext cx="8047130" cy="3427413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es-E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/>
            <a:fld id="{0FE7BCED-C913-4877-AFD1-082FED8F583A}" type="slidenum">
              <a:rPr lang="en-US" altLang="en-US" sz="1400">
                <a:solidFill>
                  <a:srgbClr val="000000"/>
                </a:solidFill>
                <a:latin typeface="Times New Roman" pitchFamily="18" charset="0"/>
              </a:rPr>
              <a:pPr eaLnBrk="1"/>
              <a:t>21</a:t>
            </a:fld>
            <a:endParaRPr lang="en-US" alt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4753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3143250" y="590550"/>
            <a:ext cx="3770313" cy="291306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sp>
      <p:sp>
        <p:nvSpPr>
          <p:cNvPr id="74754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1004609" y="3691155"/>
            <a:ext cx="8047130" cy="3427413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es-E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79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6/20/2015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83185">
              <a:lnSpc>
                <a:spcPts val="1110"/>
              </a:lnSpc>
            </a:pPr>
            <a:r>
              <a:rPr dirty="0"/>
              <a:t>Nau</a:t>
            </a:r>
            <a:r>
              <a:rPr spc="-5" dirty="0"/>
              <a:t>: G</a:t>
            </a:r>
            <a:r>
              <a:rPr dirty="0"/>
              <a:t>ame</a:t>
            </a:r>
            <a:r>
              <a:rPr spc="-20" dirty="0"/>
              <a:t> </a:t>
            </a:r>
            <a:r>
              <a:rPr spc="-5" dirty="0"/>
              <a:t>T</a:t>
            </a:r>
            <a:r>
              <a:rPr dirty="0"/>
              <a:t>heory</a:t>
            </a:r>
            <a:r>
              <a:rPr spc="-5" dirty="0"/>
              <a:t> </a:t>
            </a: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000066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6/20/2015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83185">
              <a:lnSpc>
                <a:spcPts val="1110"/>
              </a:lnSpc>
            </a:pPr>
            <a:r>
              <a:rPr dirty="0"/>
              <a:t>Nau</a:t>
            </a:r>
            <a:r>
              <a:rPr spc="-5" dirty="0"/>
              <a:t>: G</a:t>
            </a:r>
            <a:r>
              <a:rPr dirty="0"/>
              <a:t>ame</a:t>
            </a:r>
            <a:r>
              <a:rPr spc="-20" dirty="0"/>
              <a:t> </a:t>
            </a:r>
            <a:r>
              <a:rPr spc="-5" dirty="0"/>
              <a:t>T</a:t>
            </a:r>
            <a:r>
              <a:rPr dirty="0"/>
              <a:t>heory</a:t>
            </a:r>
            <a:r>
              <a:rPr spc="-5" dirty="0"/>
              <a:t> </a:t>
            </a: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000066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992186" y="1648962"/>
            <a:ext cx="4278630" cy="47364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5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6/20/2015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83185">
              <a:lnSpc>
                <a:spcPts val="1110"/>
              </a:lnSpc>
            </a:pPr>
            <a:r>
              <a:rPr dirty="0"/>
              <a:t>Nau</a:t>
            </a:r>
            <a:r>
              <a:rPr spc="-5" dirty="0"/>
              <a:t>: G</a:t>
            </a:r>
            <a:r>
              <a:rPr dirty="0"/>
              <a:t>ame</a:t>
            </a:r>
            <a:r>
              <a:rPr spc="-20" dirty="0"/>
              <a:t> </a:t>
            </a:r>
            <a:r>
              <a:rPr spc="-5" dirty="0"/>
              <a:t>T</a:t>
            </a:r>
            <a:r>
              <a:rPr dirty="0"/>
              <a:t>heory</a:t>
            </a:r>
            <a:r>
              <a:rPr spc="-5" dirty="0"/>
              <a:t> </a:t>
            </a: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000066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6/20/2015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83185">
              <a:lnSpc>
                <a:spcPts val="1110"/>
              </a:lnSpc>
            </a:pPr>
            <a:r>
              <a:rPr dirty="0"/>
              <a:t>Nau</a:t>
            </a:r>
            <a:r>
              <a:rPr spc="-5" dirty="0"/>
              <a:t>: G</a:t>
            </a:r>
            <a:r>
              <a:rPr dirty="0"/>
              <a:t>ame</a:t>
            </a:r>
            <a:r>
              <a:rPr spc="-20" dirty="0"/>
              <a:t> </a:t>
            </a:r>
            <a:r>
              <a:rPr spc="-5" dirty="0"/>
              <a:t>T</a:t>
            </a:r>
            <a:r>
              <a:rPr dirty="0"/>
              <a:t>heory</a:t>
            </a:r>
            <a:r>
              <a:rPr spc="-5" dirty="0"/>
              <a:t> </a:t>
            </a: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6/20/2015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83185">
              <a:lnSpc>
                <a:spcPts val="1110"/>
              </a:lnSpc>
            </a:pPr>
            <a:r>
              <a:rPr dirty="0"/>
              <a:t>Nau</a:t>
            </a:r>
            <a:r>
              <a:rPr spc="-5" dirty="0"/>
              <a:t>: G</a:t>
            </a:r>
            <a:r>
              <a:rPr dirty="0"/>
              <a:t>ame</a:t>
            </a:r>
            <a:r>
              <a:rPr spc="-20" dirty="0"/>
              <a:t> </a:t>
            </a:r>
            <a:r>
              <a:rPr spc="-5" dirty="0"/>
              <a:t>T</a:t>
            </a:r>
            <a:r>
              <a:rPr dirty="0"/>
              <a:t>heory</a:t>
            </a:r>
            <a:r>
              <a:rPr spc="-5" dirty="0"/>
              <a:t> </a:t>
            </a: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idx="10"/>
          </p:nvPr>
        </p:nvSpPr>
        <p:spPr>
          <a:xfrm>
            <a:off x="502920" y="7228332"/>
            <a:ext cx="231343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idx="11"/>
          </p:nvPr>
        </p:nvSpPr>
        <p:spPr>
          <a:xfrm>
            <a:off x="3419856" y="7228332"/>
            <a:ext cx="321868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00E973-6EDD-4004-9C14-0C9AEBF5FD1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9493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72475" y="839469"/>
            <a:ext cx="7913448" cy="487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rgbClr val="000066"/>
                </a:solidFill>
                <a:latin typeface="Arial"/>
                <a:cs typeface="Arial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47420" y="1470659"/>
            <a:ext cx="8163559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7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6/20/2015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250175" y="7129740"/>
            <a:ext cx="1292859" cy="152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83185">
              <a:lnSpc>
                <a:spcPts val="1110"/>
              </a:lnSpc>
            </a:pPr>
            <a:r>
              <a:rPr dirty="0"/>
              <a:t>Nau</a:t>
            </a:r>
            <a:r>
              <a:rPr spc="-5" dirty="0"/>
              <a:t>: G</a:t>
            </a:r>
            <a:r>
              <a:rPr dirty="0"/>
              <a:t>ame</a:t>
            </a:r>
            <a:r>
              <a:rPr spc="-20" dirty="0"/>
              <a:t> </a:t>
            </a:r>
            <a:r>
              <a:rPr spc="-5" dirty="0"/>
              <a:t>T</a:t>
            </a:r>
            <a:r>
              <a:rPr dirty="0"/>
              <a:t>heory</a:t>
            </a:r>
            <a:r>
              <a:rPr spc="-5" dirty="0"/>
              <a:t> </a:t>
            </a: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B Titr" panose="00000700000000000000" pitchFamily="2" charset="-78"/>
        </a:defRPr>
      </a:lvl1pPr>
    </p:titleStyle>
    <p:bodyStyle>
      <a:lvl1pPr marL="0">
        <a:defRPr>
          <a:latin typeface="+mn-lt"/>
          <a:ea typeface="+mn-ea"/>
          <a:cs typeface="B Nazanin" panose="00000400000000000000" pitchFamily="2" charset="-78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g"/><Relationship Id="rId4" Type="http://schemas.openxmlformats.org/officeDocument/2006/relationships/image" Target="../media/image1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.jpg"/><Relationship Id="rId7" Type="http://schemas.openxmlformats.org/officeDocument/2006/relationships/image" Target="../media/image18.pn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2.jpg"/><Relationship Id="rId9" Type="http://schemas.openxmlformats.org/officeDocument/2006/relationships/image" Target="../media/image2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615553"/>
          </a:xfrm>
        </p:spPr>
        <p:txBody>
          <a:bodyPr/>
          <a:lstStyle/>
          <a:p>
            <a:pPr algn="ctr"/>
            <a:r>
              <a:rPr lang="fa-IR" sz="4000" dirty="0" smtClean="0">
                <a:cs typeface="B Titr" panose="00000700000000000000" pitchFamily="2" charset="-78"/>
              </a:rPr>
              <a:t>بازیهای تکراری</a:t>
            </a:r>
            <a:endParaRPr lang="en-US" sz="4000" dirty="0">
              <a:cs typeface="B Titr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588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ject 2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10"/>
              </a:lnSpc>
            </a:pPr>
            <a:r>
              <a:rPr dirty="0"/>
              <a:t>Nau</a:t>
            </a:r>
            <a:r>
              <a:rPr spc="-5" dirty="0"/>
              <a:t>: G</a:t>
            </a:r>
            <a:r>
              <a:rPr dirty="0"/>
              <a:t>ame</a:t>
            </a:r>
            <a:r>
              <a:rPr spc="-20" dirty="0"/>
              <a:t> </a:t>
            </a:r>
            <a:r>
              <a:rPr spc="-5" dirty="0"/>
              <a:t>T</a:t>
            </a:r>
            <a:r>
              <a:rPr dirty="0"/>
              <a:t>heory</a:t>
            </a:r>
            <a:r>
              <a:rPr spc="-5" dirty="0"/>
              <a:t> </a:t>
            </a:r>
            <a:fld id="{81D60167-4931-47E6-BA6A-407CBD079E47}" type="slidenum">
              <a:rPr dirty="0"/>
              <a:t>10</a:t>
            </a:fld>
            <a:endParaRPr dirty="0"/>
          </a:p>
        </p:txBody>
      </p:sp>
      <p:sp>
        <p:nvSpPr>
          <p:cNvPr id="2" name="object 2"/>
          <p:cNvSpPr txBox="1"/>
          <p:nvPr/>
        </p:nvSpPr>
        <p:spPr>
          <a:xfrm>
            <a:off x="6227127" y="3387407"/>
            <a:ext cx="1042669" cy="3168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591820" algn="l"/>
              </a:tabLst>
            </a:pPr>
            <a:r>
              <a:rPr sz="2000" i="1" dirty="0">
                <a:latin typeface="Times New Roman"/>
                <a:cs typeface="Times New Roman"/>
              </a:rPr>
              <a:t>TFT	TFT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345154" y="6479540"/>
            <a:ext cx="279400" cy="279400"/>
          </a:xfrm>
          <a:prstGeom prst="rect">
            <a:avLst/>
          </a:prstGeom>
        </p:spPr>
        <p:txBody>
          <a:bodyPr vert="vert" wrap="square" lIns="0" tIns="0" rIns="0" bIns="0" rtlCol="0">
            <a:spAutoFit/>
          </a:bodyPr>
          <a:lstStyle/>
          <a:p>
            <a:pPr marL="12700">
              <a:lnSpc>
                <a:spcPts val="2110"/>
              </a:lnSpc>
            </a:pPr>
            <a:r>
              <a:rPr sz="2000" dirty="0">
                <a:latin typeface="Times New Roman"/>
                <a:cs typeface="Times New Roman"/>
              </a:rPr>
              <a:t>…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923004" y="6482715"/>
            <a:ext cx="279400" cy="279400"/>
          </a:xfrm>
          <a:prstGeom prst="rect">
            <a:avLst/>
          </a:prstGeom>
        </p:spPr>
        <p:txBody>
          <a:bodyPr vert="vert" wrap="square" lIns="0" tIns="0" rIns="0" bIns="0" rtlCol="0">
            <a:spAutoFit/>
          </a:bodyPr>
          <a:lstStyle/>
          <a:p>
            <a:pPr marL="12700">
              <a:lnSpc>
                <a:spcPts val="2110"/>
              </a:lnSpc>
            </a:pPr>
            <a:r>
              <a:rPr sz="2000" dirty="0">
                <a:latin typeface="Times New Roman"/>
                <a:cs typeface="Times New Roman"/>
              </a:rPr>
              <a:t>…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555490" y="3387407"/>
            <a:ext cx="1103630" cy="3168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i="1" dirty="0">
                <a:latin typeface="Times New Roman"/>
                <a:cs typeface="Times New Roman"/>
              </a:rPr>
              <a:t>TFT </a:t>
            </a:r>
            <a:r>
              <a:rPr sz="2000" i="1" spc="-185" dirty="0">
                <a:latin typeface="Times New Roman"/>
                <a:cs typeface="Times New Roman"/>
              </a:rPr>
              <a:t> </a:t>
            </a:r>
            <a:r>
              <a:rPr sz="2000" i="1" dirty="0">
                <a:latin typeface="Times New Roman"/>
                <a:cs typeface="Times New Roman"/>
              </a:rPr>
              <a:t>Grim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673517" y="6479540"/>
            <a:ext cx="279400" cy="279400"/>
          </a:xfrm>
          <a:prstGeom prst="rect">
            <a:avLst/>
          </a:prstGeom>
        </p:spPr>
        <p:txBody>
          <a:bodyPr vert="vert" wrap="square" lIns="0" tIns="0" rIns="0" bIns="0" rtlCol="0">
            <a:spAutoFit/>
          </a:bodyPr>
          <a:lstStyle/>
          <a:p>
            <a:pPr marL="12700">
              <a:lnSpc>
                <a:spcPts val="2110"/>
              </a:lnSpc>
            </a:pPr>
            <a:r>
              <a:rPr sz="2000" dirty="0">
                <a:latin typeface="Times New Roman"/>
                <a:cs typeface="Times New Roman"/>
              </a:rPr>
              <a:t>…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252954" y="6482715"/>
            <a:ext cx="279400" cy="279400"/>
          </a:xfrm>
          <a:prstGeom prst="rect">
            <a:avLst/>
          </a:prstGeom>
        </p:spPr>
        <p:txBody>
          <a:bodyPr vert="vert" wrap="square" lIns="0" tIns="0" rIns="0" bIns="0" rtlCol="0">
            <a:spAutoFit/>
          </a:bodyPr>
          <a:lstStyle/>
          <a:p>
            <a:pPr marL="12700">
              <a:lnSpc>
                <a:spcPts val="2110"/>
              </a:lnSpc>
            </a:pPr>
            <a:r>
              <a:rPr sz="2000" dirty="0">
                <a:latin typeface="Times New Roman"/>
                <a:cs typeface="Times New Roman"/>
              </a:rPr>
              <a:t>…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863840" y="3387407"/>
            <a:ext cx="1137285" cy="3168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i="1" dirty="0">
                <a:latin typeface="Times New Roman"/>
                <a:cs typeface="Times New Roman"/>
              </a:rPr>
              <a:t>TFT</a:t>
            </a:r>
            <a:r>
              <a:rPr sz="2000" i="1" spc="-10" dirty="0">
                <a:latin typeface="Times New Roman"/>
                <a:cs typeface="Times New Roman"/>
              </a:rPr>
              <a:t> </a:t>
            </a:r>
            <a:r>
              <a:rPr sz="2000" i="1" spc="-185" dirty="0">
                <a:latin typeface="Times New Roman"/>
                <a:cs typeface="Times New Roman"/>
              </a:rPr>
              <a:t>T</a:t>
            </a:r>
            <a:r>
              <a:rPr sz="2000" i="1" spc="-5" dirty="0">
                <a:latin typeface="Times New Roman"/>
                <a:cs typeface="Times New Roman"/>
              </a:rPr>
              <a:t>e</a:t>
            </a:r>
            <a:r>
              <a:rPr sz="2000" i="1" dirty="0">
                <a:latin typeface="Times New Roman"/>
                <a:cs typeface="Times New Roman"/>
              </a:rPr>
              <a:t>s</a:t>
            </a:r>
            <a:r>
              <a:rPr sz="2000" i="1" spc="-10" dirty="0">
                <a:latin typeface="Times New Roman"/>
                <a:cs typeface="Times New Roman"/>
              </a:rPr>
              <a:t>te</a:t>
            </a:r>
            <a:r>
              <a:rPr sz="2000" i="1" dirty="0">
                <a:latin typeface="Times New Roman"/>
                <a:cs typeface="Times New Roman"/>
              </a:rPr>
              <a:t>r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977104" y="6479540"/>
            <a:ext cx="279400" cy="279400"/>
          </a:xfrm>
          <a:prstGeom prst="rect">
            <a:avLst/>
          </a:prstGeom>
        </p:spPr>
        <p:txBody>
          <a:bodyPr vert="vert" wrap="square" lIns="0" tIns="0" rIns="0" bIns="0" rtlCol="0">
            <a:spAutoFit/>
          </a:bodyPr>
          <a:lstStyle/>
          <a:p>
            <a:pPr marL="12700">
              <a:lnSpc>
                <a:spcPts val="2110"/>
              </a:lnSpc>
            </a:pPr>
            <a:r>
              <a:rPr sz="2000" dirty="0">
                <a:latin typeface="Times New Roman"/>
                <a:cs typeface="Times New Roman"/>
              </a:rPr>
              <a:t>…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553367" y="6482715"/>
            <a:ext cx="279400" cy="279400"/>
          </a:xfrm>
          <a:prstGeom prst="rect">
            <a:avLst/>
          </a:prstGeom>
        </p:spPr>
        <p:txBody>
          <a:bodyPr vert="vert" wrap="square" lIns="0" tIns="0" rIns="0" bIns="0" rtlCol="0">
            <a:spAutoFit/>
          </a:bodyPr>
          <a:lstStyle/>
          <a:p>
            <a:pPr marL="12700">
              <a:lnSpc>
                <a:spcPts val="2110"/>
              </a:lnSpc>
            </a:pPr>
            <a:r>
              <a:rPr sz="2000" dirty="0">
                <a:latin typeface="Times New Roman"/>
                <a:cs typeface="Times New Roman"/>
              </a:rPr>
              <a:t>…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806064" y="3387407"/>
            <a:ext cx="1084580" cy="3168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591820" algn="l"/>
              </a:tabLst>
            </a:pPr>
            <a:r>
              <a:rPr sz="2000" i="1" dirty="0">
                <a:latin typeface="Times New Roman"/>
                <a:cs typeface="Times New Roman"/>
              </a:rPr>
              <a:t>TFT	</a:t>
            </a:r>
            <a:r>
              <a:rPr sz="2000" i="1" spc="-5" dirty="0">
                <a:latin typeface="Times New Roman"/>
                <a:cs typeface="Times New Roman"/>
              </a:rPr>
              <a:t>AllD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924092" y="6479540"/>
            <a:ext cx="279400" cy="279400"/>
          </a:xfrm>
          <a:prstGeom prst="rect">
            <a:avLst/>
          </a:prstGeom>
        </p:spPr>
        <p:txBody>
          <a:bodyPr vert="vert" wrap="square" lIns="0" tIns="0" rIns="0" bIns="0" rtlCol="0">
            <a:spAutoFit/>
          </a:bodyPr>
          <a:lstStyle/>
          <a:p>
            <a:pPr marL="12700">
              <a:lnSpc>
                <a:spcPts val="2110"/>
              </a:lnSpc>
            </a:pPr>
            <a:r>
              <a:rPr sz="2000" dirty="0">
                <a:latin typeface="Times New Roman"/>
                <a:cs typeface="Times New Roman"/>
              </a:rPr>
              <a:t>…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501942" y="6482715"/>
            <a:ext cx="279400" cy="279400"/>
          </a:xfrm>
          <a:prstGeom prst="rect">
            <a:avLst/>
          </a:prstGeom>
        </p:spPr>
        <p:txBody>
          <a:bodyPr vert="vert" wrap="square" lIns="0" tIns="0" rIns="0" bIns="0" rtlCol="0">
            <a:spAutoFit/>
          </a:bodyPr>
          <a:lstStyle/>
          <a:p>
            <a:pPr marL="12700">
              <a:lnSpc>
                <a:spcPts val="2110"/>
              </a:lnSpc>
            </a:pPr>
            <a:r>
              <a:rPr sz="2000" dirty="0">
                <a:latin typeface="Times New Roman"/>
                <a:cs typeface="Times New Roman"/>
              </a:rPr>
              <a:t>…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title"/>
          </p:nvPr>
        </p:nvSpPr>
        <p:spPr>
          <a:xfrm>
            <a:off x="1067752" y="708659"/>
            <a:ext cx="8076248" cy="4924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rtl="1">
              <a:lnSpc>
                <a:spcPct val="100000"/>
              </a:lnSpc>
            </a:pPr>
            <a:r>
              <a:rPr lang="fa-IR" spc="-10" dirty="0" smtClean="0">
                <a:cs typeface="B Titr" panose="00000700000000000000" pitchFamily="2" charset="-78"/>
              </a:rPr>
              <a:t>استفاده از راهبرد </a:t>
            </a:r>
            <a:r>
              <a:rPr lang="en-US" spc="-10" dirty="0" smtClean="0">
                <a:cs typeface="B Titr" panose="00000700000000000000" pitchFamily="2" charset="-78"/>
              </a:rPr>
              <a:t>TFT</a:t>
            </a:r>
            <a:r>
              <a:rPr lang="fa-IR" spc="-10" dirty="0" smtClean="0">
                <a:cs typeface="B Titr" panose="00000700000000000000" pitchFamily="2" charset="-78"/>
              </a:rPr>
              <a:t> در مقابل بقیه ی راهبردها</a:t>
            </a:r>
            <a:endParaRPr dirty="0">
              <a:cs typeface="B Titr" panose="00000700000000000000" pitchFamily="2" charset="-78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185779" y="1877080"/>
            <a:ext cx="7694930" cy="9233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 algn="r" rtl="1">
              <a:lnSpc>
                <a:spcPct val="100000"/>
              </a:lnSpc>
              <a:buClr>
                <a:srgbClr val="0033CC"/>
              </a:buClr>
              <a:buSzPct val="90000"/>
              <a:buFont typeface="Webdings"/>
              <a:buChar char="•"/>
              <a:tabLst>
                <a:tab pos="355600" algn="l"/>
              </a:tabLst>
            </a:pPr>
            <a:r>
              <a:rPr lang="fa-IR" sz="2000" dirty="0" smtClean="0">
                <a:latin typeface="Times New Roman"/>
                <a:cs typeface="B Nazanin" panose="00000400000000000000" pitchFamily="2" charset="-78"/>
              </a:rPr>
              <a:t>در تورنمنت </a:t>
            </a:r>
            <a:r>
              <a:rPr sz="2000" dirty="0" smtClean="0">
                <a:latin typeface="Times New Roman"/>
                <a:cs typeface="B Nazanin" panose="00000400000000000000" pitchFamily="2" charset="-78"/>
              </a:rPr>
              <a:t>A</a:t>
            </a:r>
            <a:r>
              <a:rPr sz="2000" spc="-5" dirty="0" smtClean="0">
                <a:latin typeface="Times New Roman"/>
                <a:cs typeface="B Nazanin" panose="00000400000000000000" pitchFamily="2" charset="-78"/>
              </a:rPr>
              <a:t>xel</a:t>
            </a:r>
            <a:r>
              <a:rPr sz="2000" dirty="0" smtClean="0">
                <a:latin typeface="Times New Roman"/>
                <a:cs typeface="B Nazanin" panose="00000400000000000000" pitchFamily="2" charset="-78"/>
              </a:rPr>
              <a:t>rod</a:t>
            </a:r>
            <a:r>
              <a:rPr sz="2000" spc="-114" dirty="0" smtClean="0">
                <a:latin typeface="Times New Roman"/>
                <a:cs typeface="B Nazanin" panose="00000400000000000000" pitchFamily="2" charset="-78"/>
              </a:rPr>
              <a:t>’</a:t>
            </a:r>
            <a:r>
              <a:rPr sz="2000" dirty="0" smtClean="0">
                <a:latin typeface="Times New Roman"/>
                <a:cs typeface="B Nazanin" panose="00000400000000000000" pitchFamily="2" charset="-78"/>
              </a:rPr>
              <a:t>s </a:t>
            </a:r>
            <a:r>
              <a:rPr lang="fa-IR" sz="2000" spc="-5" dirty="0" smtClean="0">
                <a:latin typeface="Times New Roman"/>
                <a:cs typeface="B Nazanin" panose="00000400000000000000" pitchFamily="2" charset="-78"/>
              </a:rPr>
              <a:t>، معمولا </a:t>
            </a:r>
            <a:r>
              <a:rPr sz="2000" spc="-5" dirty="0" smtClean="0">
                <a:latin typeface="Times New Roman"/>
                <a:cs typeface="B Nazanin" panose="00000400000000000000" pitchFamily="2" charset="-78"/>
              </a:rPr>
              <a:t>T</a:t>
            </a:r>
            <a:r>
              <a:rPr sz="2000" dirty="0" smtClean="0">
                <a:latin typeface="Times New Roman"/>
                <a:cs typeface="B Nazanin" panose="00000400000000000000" pitchFamily="2" charset="-78"/>
              </a:rPr>
              <a:t>F</a:t>
            </a:r>
            <a:r>
              <a:rPr sz="2000" spc="-5" dirty="0" smtClean="0">
                <a:latin typeface="Times New Roman"/>
                <a:cs typeface="B Nazanin" panose="00000400000000000000" pitchFamily="2" charset="-78"/>
              </a:rPr>
              <a:t>T</a:t>
            </a:r>
            <a:r>
              <a:rPr sz="2000" spc="-40" dirty="0" smtClean="0">
                <a:latin typeface="Times New Roman"/>
                <a:cs typeface="B Nazanin" panose="00000400000000000000" pitchFamily="2" charset="-78"/>
              </a:rPr>
              <a:t> </a:t>
            </a:r>
            <a:r>
              <a:rPr lang="fa-IR" sz="2000" dirty="0" smtClean="0">
                <a:latin typeface="Times New Roman"/>
                <a:cs typeface="B Nazanin" panose="00000400000000000000" pitchFamily="2" charset="-78"/>
              </a:rPr>
              <a:t>بهترین جواب را می دهد. </a:t>
            </a:r>
          </a:p>
          <a:p>
            <a:pPr marL="812800" lvl="1" indent="-342900" algn="r" rtl="1">
              <a:buClr>
                <a:srgbClr val="0033CC"/>
              </a:buClr>
              <a:buSzPct val="90000"/>
              <a:buFont typeface="Webdings"/>
              <a:buChar char="•"/>
              <a:tabLst>
                <a:tab pos="355600" algn="l"/>
              </a:tabLst>
            </a:pPr>
            <a:r>
              <a:rPr lang="fa-IR" sz="2000" dirty="0" smtClean="0">
                <a:latin typeface="Times New Roman"/>
                <a:cs typeface="B Nazanin" panose="00000400000000000000" pitchFamily="2" charset="-78"/>
              </a:rPr>
              <a:t>می تواند با انواع متعددی از بازیگران به تعادل برسد. </a:t>
            </a:r>
          </a:p>
          <a:p>
            <a:pPr marL="812800" lvl="1" indent="-342900" algn="r" rtl="1">
              <a:buClr>
                <a:srgbClr val="0033CC"/>
              </a:buClr>
              <a:buSzPct val="90000"/>
              <a:buFont typeface="Webdings"/>
              <a:buChar char="•"/>
              <a:tabLst>
                <a:tab pos="355600" algn="l"/>
              </a:tabLst>
            </a:pPr>
            <a:r>
              <a:rPr lang="fa-IR" sz="2000" dirty="0" smtClean="0">
                <a:latin typeface="Times New Roman"/>
                <a:cs typeface="B Nazanin" panose="00000400000000000000" pitchFamily="2" charset="-78"/>
              </a:rPr>
              <a:t>می تواند جلوی سوء استفاده بازیگران بدخواه را بگیرد. 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1067752" y="3387407"/>
            <a:ext cx="1072515" cy="3168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593090" algn="l"/>
              </a:tabLst>
            </a:pPr>
            <a:r>
              <a:rPr sz="2000" i="1" dirty="0">
                <a:latin typeface="Times New Roman"/>
                <a:cs typeface="Times New Roman"/>
              </a:rPr>
              <a:t>TFT	</a:t>
            </a:r>
            <a:r>
              <a:rPr sz="2000" i="1" spc="-5" dirty="0">
                <a:latin typeface="Times New Roman"/>
                <a:cs typeface="Times New Roman"/>
              </a:rPr>
              <a:t>AllC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185779" y="6511290"/>
            <a:ext cx="279400" cy="215900"/>
          </a:xfrm>
          <a:prstGeom prst="rect">
            <a:avLst/>
          </a:prstGeom>
        </p:spPr>
        <p:txBody>
          <a:bodyPr vert="vert" wrap="square" lIns="0" tIns="0" rIns="0" bIns="0" rtlCol="0">
            <a:spAutoFit/>
          </a:bodyPr>
          <a:lstStyle/>
          <a:p>
            <a:pPr marL="12700">
              <a:lnSpc>
                <a:spcPts val="2110"/>
              </a:lnSpc>
            </a:pPr>
            <a:r>
              <a:rPr sz="2000" dirty="0">
                <a:latin typeface="Times New Roman"/>
                <a:cs typeface="Times New Roman"/>
              </a:rPr>
              <a:t>...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763629" y="6514465"/>
            <a:ext cx="279400" cy="215900"/>
          </a:xfrm>
          <a:prstGeom prst="rect">
            <a:avLst/>
          </a:prstGeom>
        </p:spPr>
        <p:txBody>
          <a:bodyPr vert="vert" wrap="square" lIns="0" tIns="0" rIns="0" bIns="0" rtlCol="0">
            <a:spAutoFit/>
          </a:bodyPr>
          <a:lstStyle/>
          <a:p>
            <a:pPr marL="12700">
              <a:lnSpc>
                <a:spcPts val="2110"/>
              </a:lnSpc>
            </a:pPr>
            <a:r>
              <a:rPr sz="2000" dirty="0">
                <a:latin typeface="Times New Roman"/>
                <a:cs typeface="Times New Roman"/>
              </a:rPr>
              <a:t>...</a:t>
            </a:r>
            <a:endParaRPr sz="2000">
              <a:latin typeface="Times New Roman"/>
              <a:cs typeface="Times New Roman"/>
            </a:endParaRPr>
          </a:p>
        </p:txBody>
      </p:sp>
      <p:graphicFrame>
        <p:nvGraphicFramePr>
          <p:cNvPr id="19" name="object 19"/>
          <p:cNvGraphicFramePr>
            <a:graphicFrameLocks noGrp="1"/>
          </p:cNvGraphicFramePr>
          <p:nvPr/>
        </p:nvGraphicFramePr>
        <p:xfrm>
          <a:off x="1183639" y="3762457"/>
          <a:ext cx="7589386" cy="271462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0620"/>
                <a:gridCol w="852487"/>
                <a:gridCol w="869156"/>
                <a:gridCol w="881719"/>
                <a:gridCol w="883580"/>
                <a:gridCol w="835818"/>
                <a:gridCol w="836612"/>
                <a:gridCol w="801687"/>
                <a:gridCol w="815181"/>
                <a:gridCol w="412526"/>
              </a:tblGrid>
              <a:tr h="386556">
                <a:tc>
                  <a:txBody>
                    <a:bodyPr/>
                    <a:lstStyle/>
                    <a:p>
                      <a:pPr marL="2857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C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0701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C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77800" algn="r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C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9177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2000" i="1" dirty="0">
                          <a:solidFill>
                            <a:srgbClr val="FF3A34"/>
                          </a:solidFill>
                          <a:latin typeface="Times New Roman"/>
                          <a:cs typeface="Times New Roman"/>
                        </a:rPr>
                        <a:t>D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93675" algn="r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C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0764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C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94945" algn="r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C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0701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C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80975" algn="r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C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1750" algn="r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2000" i="1" dirty="0">
                          <a:solidFill>
                            <a:srgbClr val="FF3A34"/>
                          </a:solidFill>
                          <a:latin typeface="Times New Roman"/>
                          <a:cs typeface="Times New Roman"/>
                        </a:rPr>
                        <a:t>D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87349">
                <a:tc>
                  <a:txBody>
                    <a:bodyPr/>
                    <a:lstStyle/>
                    <a:p>
                      <a:pPr marL="28575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C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07010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C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9558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2000" i="1" dirty="0">
                          <a:solidFill>
                            <a:srgbClr val="FF3A34"/>
                          </a:solidFill>
                          <a:latin typeface="Times New Roman"/>
                          <a:cs typeface="Times New Roman"/>
                        </a:rPr>
                        <a:t>D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91770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2000" i="1" dirty="0">
                          <a:solidFill>
                            <a:srgbClr val="FF3A34"/>
                          </a:solidFill>
                          <a:latin typeface="Times New Roman"/>
                          <a:cs typeface="Times New Roman"/>
                        </a:rPr>
                        <a:t>D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9367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C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07645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C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949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C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07010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C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9875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2000" i="1" dirty="0">
                          <a:solidFill>
                            <a:srgbClr val="FF3A34"/>
                          </a:solidFill>
                          <a:latin typeface="Times New Roman"/>
                          <a:cs typeface="Times New Roman"/>
                        </a:rPr>
                        <a:t>D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4604" algn="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C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88937">
                <a:tc>
                  <a:txBody>
                    <a:bodyPr/>
                    <a:lstStyle/>
                    <a:p>
                      <a:pPr marL="28575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C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0701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C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9558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2000" i="1" dirty="0">
                          <a:solidFill>
                            <a:srgbClr val="FF3A34"/>
                          </a:solidFill>
                          <a:latin typeface="Times New Roman"/>
                          <a:cs typeface="Times New Roman"/>
                        </a:rPr>
                        <a:t>D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9177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2000" i="1" dirty="0">
                          <a:solidFill>
                            <a:srgbClr val="FF3A34"/>
                          </a:solidFill>
                          <a:latin typeface="Times New Roman"/>
                          <a:cs typeface="Times New Roman"/>
                        </a:rPr>
                        <a:t>D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9367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C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07645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C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949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C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0701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C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8097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C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4604" algn="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C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88937">
                <a:tc>
                  <a:txBody>
                    <a:bodyPr/>
                    <a:lstStyle/>
                    <a:p>
                      <a:pPr marL="28575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C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0701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C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9558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2000" i="1" dirty="0">
                          <a:solidFill>
                            <a:srgbClr val="FF3A34"/>
                          </a:solidFill>
                          <a:latin typeface="Times New Roman"/>
                          <a:cs typeface="Times New Roman"/>
                        </a:rPr>
                        <a:t>D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9177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2000" i="1" dirty="0">
                          <a:solidFill>
                            <a:srgbClr val="FF3A34"/>
                          </a:solidFill>
                          <a:latin typeface="Times New Roman"/>
                          <a:cs typeface="Times New Roman"/>
                        </a:rPr>
                        <a:t>D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9367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C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07645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C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949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C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0701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C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8097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C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4604" algn="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C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92906">
                <a:tc>
                  <a:txBody>
                    <a:bodyPr/>
                    <a:lstStyle/>
                    <a:p>
                      <a:pPr marL="28575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C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0701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C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9558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2000" i="1" dirty="0">
                          <a:solidFill>
                            <a:srgbClr val="FF3A34"/>
                          </a:solidFill>
                          <a:latin typeface="Times New Roman"/>
                          <a:cs typeface="Times New Roman"/>
                        </a:rPr>
                        <a:t>D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9177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2000" i="1" dirty="0">
                          <a:solidFill>
                            <a:srgbClr val="FF3A34"/>
                          </a:solidFill>
                          <a:latin typeface="Times New Roman"/>
                          <a:cs typeface="Times New Roman"/>
                        </a:rPr>
                        <a:t>D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9367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C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07645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C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949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C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0701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C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8097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C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4604" algn="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C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83381">
                <a:tc>
                  <a:txBody>
                    <a:bodyPr/>
                    <a:lstStyle/>
                    <a:p>
                      <a:pPr marL="2857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C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0701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C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95580" algn="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2000" i="1" dirty="0">
                          <a:solidFill>
                            <a:srgbClr val="FF3A34"/>
                          </a:solidFill>
                          <a:latin typeface="Times New Roman"/>
                          <a:cs typeface="Times New Roman"/>
                        </a:rPr>
                        <a:t>D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917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2000" i="1" dirty="0">
                          <a:solidFill>
                            <a:srgbClr val="FF3A34"/>
                          </a:solidFill>
                          <a:latin typeface="Times New Roman"/>
                          <a:cs typeface="Times New Roman"/>
                        </a:rPr>
                        <a:t>D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93675" algn="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C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0764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C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94945" algn="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C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0701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C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80975" algn="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C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4604" algn="r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C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86556">
                <a:tc>
                  <a:txBody>
                    <a:bodyPr/>
                    <a:lstStyle/>
                    <a:p>
                      <a:pPr marL="22225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C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02565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C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0193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2000" i="1" dirty="0">
                          <a:solidFill>
                            <a:srgbClr val="FF3A34"/>
                          </a:solidFill>
                          <a:latin typeface="Times New Roman"/>
                          <a:cs typeface="Times New Roman"/>
                        </a:rPr>
                        <a:t>D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542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2000" i="1" dirty="0">
                          <a:solidFill>
                            <a:srgbClr val="FF3A34"/>
                          </a:solidFill>
                          <a:latin typeface="Times New Roman"/>
                          <a:cs typeface="Times New Roman"/>
                        </a:rPr>
                        <a:t>D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0002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C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01295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C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0129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C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02565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C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8732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C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0955" algn="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C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324600" y="3292226"/>
            <a:ext cx="3048000" cy="1974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5080" indent="-342900" algn="r" rtl="1">
              <a:lnSpc>
                <a:spcPts val="2200"/>
              </a:lnSpc>
              <a:buClr>
                <a:srgbClr val="0033CC"/>
              </a:buClr>
              <a:buSzPct val="90000"/>
              <a:buFont typeface="Webdings"/>
              <a:buChar char="•"/>
              <a:tabLst>
                <a:tab pos="355600" algn="l"/>
              </a:tabLst>
            </a:pPr>
            <a:r>
              <a:rPr lang="fa-IR" sz="2800" dirty="0" smtClean="0">
                <a:latin typeface="Times New Roman"/>
                <a:cs typeface="B Nazanin" panose="00000400000000000000" pitchFamily="2" charset="-78"/>
              </a:rPr>
              <a:t>دو بازیگر </a:t>
            </a:r>
            <a:r>
              <a:rPr lang="en-US" sz="2800" dirty="0" smtClean="0">
                <a:latin typeface="Times New Roman"/>
                <a:cs typeface="B Nazanin" panose="00000400000000000000" pitchFamily="2" charset="-78"/>
              </a:rPr>
              <a:t>TFT</a:t>
            </a:r>
            <a:r>
              <a:rPr lang="fa-IR" sz="2800" dirty="0" smtClean="0">
                <a:latin typeface="Times New Roman"/>
                <a:cs typeface="B Nazanin" panose="00000400000000000000" pitchFamily="2" charset="-78"/>
              </a:rPr>
              <a:t> را در نظر بگیرید</a:t>
            </a:r>
            <a:r>
              <a:rPr lang="fa-IR" sz="2800" dirty="0" smtClean="0">
                <a:latin typeface="Times New Roman"/>
                <a:cs typeface="B Nazanin" panose="00000400000000000000" pitchFamily="2" charset="-78"/>
              </a:rPr>
              <a:t>.</a:t>
            </a:r>
            <a:endParaRPr lang="en-US" sz="2800" dirty="0" smtClean="0">
              <a:latin typeface="Times New Roman"/>
              <a:cs typeface="B Nazanin" panose="00000400000000000000" pitchFamily="2" charset="-78"/>
            </a:endParaRPr>
          </a:p>
          <a:p>
            <a:pPr marL="355600" marR="5080" indent="-342900" algn="r" rtl="1">
              <a:lnSpc>
                <a:spcPts val="2200"/>
              </a:lnSpc>
              <a:buClr>
                <a:srgbClr val="0033CC"/>
              </a:buClr>
              <a:buSzPct val="90000"/>
              <a:buFont typeface="Webdings"/>
              <a:buChar char="•"/>
              <a:tabLst>
                <a:tab pos="355600" algn="l"/>
              </a:tabLst>
            </a:pPr>
            <a:endParaRPr lang="fa-IR" sz="2800" dirty="0" smtClean="0">
              <a:latin typeface="Times New Roman"/>
              <a:cs typeface="B Nazanin" panose="00000400000000000000" pitchFamily="2" charset="-78"/>
            </a:endParaRPr>
          </a:p>
          <a:p>
            <a:pPr marL="355600" marR="5080" indent="-342900" algn="r" rtl="1">
              <a:lnSpc>
                <a:spcPts val="2200"/>
              </a:lnSpc>
              <a:buClr>
                <a:srgbClr val="0033CC"/>
              </a:buClr>
              <a:buSzPct val="90000"/>
              <a:buFont typeface="Webdings"/>
              <a:buChar char="•"/>
              <a:tabLst>
                <a:tab pos="355600" algn="l"/>
              </a:tabLst>
            </a:pPr>
            <a:r>
              <a:rPr lang="fa-IR" sz="2800" dirty="0" smtClean="0">
                <a:latin typeface="Times New Roman"/>
                <a:cs typeface="B Nazanin" panose="00000400000000000000" pitchFamily="2" charset="-78"/>
              </a:rPr>
              <a:t>یک حرکت تصادفی یا سوءبرداشت می تواند منجر به زنجیره ای از تلافیها شود.</a:t>
            </a:r>
            <a:endParaRPr sz="2800" dirty="0">
              <a:latin typeface="Times New Roman"/>
              <a:cs typeface="B Nazanin" panose="00000400000000000000" pitchFamily="2" charset="-78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984019" y="6630352"/>
            <a:ext cx="330200" cy="406400"/>
          </a:xfrm>
          <a:prstGeom prst="rect">
            <a:avLst/>
          </a:prstGeom>
        </p:spPr>
        <p:txBody>
          <a:bodyPr vert="vert" wrap="square" lIns="0" tIns="0" rIns="0" bIns="0" rtlCol="0">
            <a:spAutoFit/>
          </a:bodyPr>
          <a:lstStyle/>
          <a:p>
            <a:pPr marL="12700">
              <a:lnSpc>
                <a:spcPts val="2510"/>
              </a:lnSpc>
            </a:pPr>
            <a:r>
              <a:rPr sz="2400" dirty="0">
                <a:latin typeface="Times New Roman"/>
                <a:cs typeface="Times New Roman"/>
              </a:rPr>
              <a:t>. . 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087332" y="6633527"/>
            <a:ext cx="330200" cy="406400"/>
          </a:xfrm>
          <a:prstGeom prst="rect">
            <a:avLst/>
          </a:prstGeom>
        </p:spPr>
        <p:txBody>
          <a:bodyPr vert="vert" wrap="square" lIns="0" tIns="0" rIns="0" bIns="0" rtlCol="0">
            <a:spAutoFit/>
          </a:bodyPr>
          <a:lstStyle/>
          <a:p>
            <a:pPr marL="12700">
              <a:lnSpc>
                <a:spcPts val="2510"/>
              </a:lnSpc>
            </a:pPr>
            <a:r>
              <a:rPr sz="2400" dirty="0">
                <a:latin typeface="Times New Roman"/>
                <a:cs typeface="Times New Roman"/>
              </a:rPr>
              <a:t>. . 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873625" y="4144963"/>
            <a:ext cx="800098" cy="71913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746302" y="4200522"/>
            <a:ext cx="1200350" cy="5953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5012690" y="3844607"/>
            <a:ext cx="610235" cy="2940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FF0000"/>
                </a:solidFill>
                <a:latin typeface="Arial"/>
                <a:cs typeface="Arial"/>
              </a:rPr>
              <a:t>Noise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549140" y="5354320"/>
            <a:ext cx="1105535" cy="11614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5" dirty="0">
                <a:solidFill>
                  <a:srgbClr val="FF0000"/>
                </a:solidFill>
                <a:latin typeface="Arial"/>
                <a:cs typeface="Arial"/>
              </a:rPr>
              <a:t>Retaliation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spc="-5" dirty="0">
                <a:solidFill>
                  <a:srgbClr val="FF0000"/>
                </a:solidFill>
                <a:latin typeface="Arial"/>
                <a:cs typeface="Arial"/>
              </a:rPr>
              <a:t>Retaliation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073275" y="1890713"/>
            <a:ext cx="1524000" cy="98901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749675" y="1890713"/>
            <a:ext cx="1524000" cy="99536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xfrm>
            <a:off x="685800" y="554202"/>
            <a:ext cx="8991600" cy="4873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100965" rtl="1">
              <a:lnSpc>
                <a:spcPts val="3800"/>
              </a:lnSpc>
            </a:pPr>
            <a:r>
              <a:rPr lang="fa-IR" dirty="0" smtClean="0">
                <a:solidFill>
                  <a:srgbClr val="000053"/>
                </a:solidFill>
                <a:cs typeface="B Titr" panose="00000700000000000000" pitchFamily="2" charset="-78"/>
              </a:rPr>
              <a:t>وجود نویز در سیستم می تواند مانع رسیدن به تعادل شود.</a:t>
            </a:r>
            <a:endParaRPr spc="-5" dirty="0">
              <a:solidFill>
                <a:srgbClr val="000053"/>
              </a:solidFill>
              <a:cs typeface="B Titr" panose="00000700000000000000" pitchFamily="2" charset="-78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10"/>
              </a:lnSpc>
            </a:pPr>
            <a:r>
              <a:rPr dirty="0"/>
              <a:t>Nau</a:t>
            </a:r>
            <a:r>
              <a:rPr spc="-5" dirty="0"/>
              <a:t>: G</a:t>
            </a:r>
            <a:r>
              <a:rPr dirty="0"/>
              <a:t>ame</a:t>
            </a:r>
            <a:r>
              <a:rPr spc="-20" dirty="0"/>
              <a:t> </a:t>
            </a:r>
            <a:r>
              <a:rPr spc="-5" dirty="0"/>
              <a:t>T</a:t>
            </a:r>
            <a:r>
              <a:rPr dirty="0"/>
              <a:t>heory</a:t>
            </a:r>
            <a:r>
              <a:rPr spc="-5" dirty="0"/>
              <a:t> </a:t>
            </a:r>
            <a:fld id="{81D60167-4931-47E6-BA6A-407CBD079E47}" type="slidenum">
              <a:rPr dirty="0"/>
              <a:t>11</a:t>
            </a:fld>
            <a:endParaRPr dirty="0"/>
          </a:p>
        </p:txBody>
      </p:sp>
      <p:graphicFrame>
        <p:nvGraphicFramePr>
          <p:cNvPr id="8" name="objec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7767595"/>
              </p:ext>
            </p:extLst>
          </p:nvPr>
        </p:nvGraphicFramePr>
        <p:xfrm>
          <a:off x="1732915" y="3056417"/>
          <a:ext cx="2626765" cy="357187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83638"/>
                <a:gridCol w="571863"/>
                <a:gridCol w="555625"/>
                <a:gridCol w="315639"/>
              </a:tblGrid>
              <a:tr h="1758950">
                <a:tc>
                  <a:txBody>
                    <a:bodyPr/>
                    <a:lstStyle/>
                    <a:p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9535" algn="just">
                        <a:lnSpc>
                          <a:spcPts val="2410"/>
                        </a:lnSpc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C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marL="89535" marR="271145" algn="just">
                        <a:lnSpc>
                          <a:spcPct val="125000"/>
                        </a:lnSpc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C C C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marL="269875">
                        <a:lnSpc>
                          <a:spcPct val="100000"/>
                        </a:lnSpc>
                        <a:spcBef>
                          <a:spcPts val="2150"/>
                        </a:spcBef>
                      </a:pPr>
                      <a:r>
                        <a:rPr sz="240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D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0645" algn="just">
                        <a:lnSpc>
                          <a:spcPts val="2435"/>
                        </a:lnSpc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C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marL="80645" marR="24130" algn="just">
                        <a:lnSpc>
                          <a:spcPct val="124600"/>
                        </a:lnSpc>
                        <a:spcBef>
                          <a:spcPts val="10"/>
                        </a:spcBef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C C C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452437">
                <a:tc>
                  <a:txBody>
                    <a:bodyPr/>
                    <a:lstStyle/>
                    <a:p>
                      <a:pPr marL="22225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800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Retaliation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128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D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C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914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6"/>
                        </a:spcBef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marL="22225">
                        <a:lnSpc>
                          <a:spcPct val="100000"/>
                        </a:lnSpc>
                      </a:pPr>
                      <a:r>
                        <a:rPr sz="1800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Retaliation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1280" indent="762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C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marL="81280">
                        <a:lnSpc>
                          <a:spcPct val="100000"/>
                        </a:lnSpc>
                        <a:spcBef>
                          <a:spcPts val="720"/>
                        </a:spcBef>
                      </a:pPr>
                      <a:r>
                        <a:rPr sz="240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D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0645" indent="-8255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240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D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marL="80645">
                        <a:lnSpc>
                          <a:spcPct val="100000"/>
                        </a:lnSpc>
                        <a:spcBef>
                          <a:spcPts val="645"/>
                        </a:spcBef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C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446087">
                <a:tc>
                  <a:txBody>
                    <a:bodyPr/>
                    <a:lstStyle/>
                    <a:p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128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C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240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D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10"/>
              </a:lnSpc>
            </a:pPr>
            <a:r>
              <a:rPr dirty="0"/>
              <a:t>Nau</a:t>
            </a:r>
            <a:r>
              <a:rPr spc="-5" dirty="0"/>
              <a:t>: G</a:t>
            </a:r>
            <a:r>
              <a:rPr dirty="0"/>
              <a:t>ame</a:t>
            </a:r>
            <a:r>
              <a:rPr spc="-20" dirty="0"/>
              <a:t> </a:t>
            </a:r>
            <a:r>
              <a:rPr spc="-5" dirty="0"/>
              <a:t>T</a:t>
            </a:r>
            <a:r>
              <a:rPr dirty="0"/>
              <a:t>heory</a:t>
            </a:r>
            <a:r>
              <a:rPr spc="-5" dirty="0"/>
              <a:t> </a:t>
            </a:r>
            <a:fld id="{81D60167-4931-47E6-BA6A-407CBD079E47}" type="slidenum">
              <a:rPr dirty="0"/>
              <a:t>12</a:t>
            </a:fld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00200" y="533400"/>
            <a:ext cx="7263963" cy="4924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rtl="1">
              <a:lnSpc>
                <a:spcPct val="100000"/>
              </a:lnSpc>
            </a:pPr>
            <a:r>
              <a:rPr lang="fa-IR" spc="-5" dirty="0" smtClean="0">
                <a:cs typeface="B Titr" panose="00000700000000000000" pitchFamily="2" charset="-78"/>
              </a:rPr>
              <a:t>بعضی راهبردهای مناسب برای محیطهای نویزی</a:t>
            </a:r>
            <a:endParaRPr dirty="0">
              <a:cs typeface="B Titr" panose="00000700000000000000" pitchFamily="2" charset="-78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947420" y="1470659"/>
            <a:ext cx="8163559" cy="50706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01320" indent="-342900" rtl="1">
              <a:lnSpc>
                <a:spcPct val="100000"/>
              </a:lnSpc>
              <a:buClr>
                <a:srgbClr val="0033CC"/>
              </a:buClr>
              <a:buSzPct val="88888"/>
              <a:buFont typeface="Webdings"/>
              <a:buChar char="•"/>
              <a:tabLst>
                <a:tab pos="401320" algn="l"/>
              </a:tabLst>
            </a:pPr>
            <a:r>
              <a:rPr lang="fa-IR" sz="2000" b="1" spc="-5" dirty="0" smtClean="0">
                <a:cs typeface="B Nazanin" panose="00000400000000000000" pitchFamily="2" charset="-78"/>
              </a:rPr>
              <a:t>قانون: </a:t>
            </a:r>
            <a:r>
              <a:rPr lang="fa-IR" sz="2000" spc="-5" dirty="0" smtClean="0">
                <a:cs typeface="B Nazanin" panose="00000400000000000000" pitchFamily="2" charset="-78"/>
              </a:rPr>
              <a:t>در مواقع بروز مشکلات بیشتر گذشت کنید. </a:t>
            </a:r>
            <a:endParaRPr lang="fa-IR" sz="2000" b="1" spc="-5" dirty="0" smtClean="0">
              <a:cs typeface="B Nazanin" panose="00000400000000000000" pitchFamily="2" charset="-78"/>
            </a:endParaRPr>
          </a:p>
          <a:p>
            <a:pPr marL="45720">
              <a:lnSpc>
                <a:spcPct val="100000"/>
              </a:lnSpc>
              <a:spcBef>
                <a:spcPts val="42"/>
              </a:spcBef>
              <a:buClr>
                <a:srgbClr val="0033CC"/>
              </a:buClr>
              <a:buFont typeface="Webdings"/>
              <a:buChar char="•"/>
            </a:pPr>
            <a:endParaRPr sz="2400" dirty="0">
              <a:cs typeface="B Nazanin" panose="00000400000000000000" pitchFamily="2" charset="-78"/>
            </a:endParaRPr>
          </a:p>
          <a:p>
            <a:pPr marL="401320" indent="-342900">
              <a:lnSpc>
                <a:spcPts val="2105"/>
              </a:lnSpc>
              <a:buClr>
                <a:srgbClr val="0033CC"/>
              </a:buClr>
              <a:buSzPct val="88888"/>
              <a:buFont typeface="Webdings"/>
              <a:buChar char="•"/>
              <a:tabLst>
                <a:tab pos="401320" algn="l"/>
              </a:tabLst>
            </a:pPr>
            <a:r>
              <a:rPr sz="2000" spc="-70" dirty="0">
                <a:cs typeface="B Nazanin" panose="00000400000000000000" pitchFamily="2" charset="-78"/>
              </a:rPr>
              <a:t>T</a:t>
            </a:r>
            <a:r>
              <a:rPr sz="2000" spc="-5" dirty="0">
                <a:cs typeface="B Nazanin" panose="00000400000000000000" pitchFamily="2" charset="-78"/>
              </a:rPr>
              <a:t>it</a:t>
            </a:r>
            <a:r>
              <a:rPr sz="2000" dirty="0">
                <a:cs typeface="B Nazanin" panose="00000400000000000000" pitchFamily="2" charset="-78"/>
              </a:rPr>
              <a:t>-Fo</a:t>
            </a:r>
            <a:r>
              <a:rPr sz="2000" spc="-40" dirty="0">
                <a:cs typeface="B Nazanin" panose="00000400000000000000" pitchFamily="2" charset="-78"/>
              </a:rPr>
              <a:t>r</a:t>
            </a:r>
            <a:r>
              <a:rPr sz="2000" dirty="0">
                <a:cs typeface="B Nazanin" panose="00000400000000000000" pitchFamily="2" charset="-78"/>
              </a:rPr>
              <a:t>-</a:t>
            </a:r>
            <a:r>
              <a:rPr sz="2000" spc="-135" dirty="0">
                <a:cs typeface="B Nazanin" panose="00000400000000000000" pitchFamily="2" charset="-78"/>
              </a:rPr>
              <a:t>T</a:t>
            </a:r>
            <a:r>
              <a:rPr sz="2000" dirty="0">
                <a:cs typeface="B Nazanin" panose="00000400000000000000" pitchFamily="2" charset="-78"/>
              </a:rPr>
              <a:t>wo-</a:t>
            </a:r>
            <a:r>
              <a:rPr sz="2000" spc="-135" dirty="0">
                <a:cs typeface="B Nazanin" panose="00000400000000000000" pitchFamily="2" charset="-78"/>
              </a:rPr>
              <a:t>T</a:t>
            </a:r>
            <a:r>
              <a:rPr sz="2000" spc="-5" dirty="0">
                <a:cs typeface="B Nazanin" panose="00000400000000000000" pitchFamily="2" charset="-78"/>
              </a:rPr>
              <a:t>at</a:t>
            </a:r>
            <a:r>
              <a:rPr sz="2000" dirty="0">
                <a:cs typeface="B Nazanin" panose="00000400000000000000" pitchFamily="2" charset="-78"/>
              </a:rPr>
              <a:t>s </a:t>
            </a:r>
            <a:r>
              <a:rPr sz="2000" spc="-5" dirty="0">
                <a:cs typeface="B Nazanin" panose="00000400000000000000" pitchFamily="2" charset="-78"/>
              </a:rPr>
              <a:t>(T</a:t>
            </a:r>
            <a:r>
              <a:rPr sz="2000" dirty="0">
                <a:cs typeface="B Nazanin" panose="00000400000000000000" pitchFamily="2" charset="-78"/>
              </a:rPr>
              <a:t>F</a:t>
            </a:r>
            <a:r>
              <a:rPr sz="2000" spc="-5" dirty="0">
                <a:cs typeface="B Nazanin" panose="00000400000000000000" pitchFamily="2" charset="-78"/>
              </a:rPr>
              <a:t>TT</a:t>
            </a:r>
            <a:r>
              <a:rPr sz="2000" dirty="0">
                <a:cs typeface="B Nazanin" panose="00000400000000000000" pitchFamily="2" charset="-78"/>
              </a:rPr>
              <a:t>)</a:t>
            </a:r>
          </a:p>
          <a:p>
            <a:pPr marL="515620" rtl="1">
              <a:lnSpc>
                <a:spcPts val="2525"/>
              </a:lnSpc>
              <a:tabLst>
                <a:tab pos="800735" algn="l"/>
              </a:tabLst>
            </a:pPr>
            <a:r>
              <a:rPr sz="2400" spc="5" dirty="0" smtClean="0">
                <a:solidFill>
                  <a:srgbClr val="0033CC"/>
                </a:solidFill>
                <a:cs typeface="B Nazanin" panose="00000400000000000000" pitchFamily="2" charset="-78"/>
              </a:rPr>
              <a:t>»</a:t>
            </a:r>
            <a:r>
              <a:rPr sz="2400" spc="5" dirty="0">
                <a:solidFill>
                  <a:srgbClr val="0033CC"/>
                </a:solidFill>
                <a:cs typeface="B Nazanin" panose="00000400000000000000" pitchFamily="2" charset="-78"/>
              </a:rPr>
              <a:t>	</a:t>
            </a:r>
            <a:r>
              <a:rPr lang="fa-IR" sz="2400" spc="5" dirty="0" smtClean="0">
                <a:cs typeface="B Nazanin" panose="00000400000000000000" pitchFamily="2" charset="-78"/>
              </a:rPr>
              <a:t>اگر بازیگر دیگر دوبار خیانت کرد، شما تلافی کنید. </a:t>
            </a:r>
          </a:p>
          <a:p>
            <a:pPr marL="1201420" marR="73025" lvl="1" indent="-228600" rtl="1">
              <a:lnSpc>
                <a:spcPts val="1870"/>
              </a:lnSpc>
              <a:spcBef>
                <a:spcPts val="475"/>
              </a:spcBef>
              <a:buClr>
                <a:srgbClr val="0033CC"/>
              </a:buClr>
              <a:buFont typeface="Times New Roman"/>
              <a:buChar char="•"/>
              <a:tabLst>
                <a:tab pos="1201420" algn="l"/>
              </a:tabLst>
            </a:pPr>
            <a:r>
              <a:rPr lang="fa-IR" sz="2000" spc="-5" dirty="0" smtClean="0">
                <a:latin typeface="Times New Roman"/>
                <a:cs typeface="B Nazanin" panose="00000400000000000000" pitchFamily="2" charset="-78"/>
              </a:rPr>
              <a:t>این راهبرد مشکل خیانتهای تکی را حل می کند، اما امکان سوء استفاده ی طرف مقابل وجود دارد. </a:t>
            </a:r>
          </a:p>
          <a:p>
            <a:pPr marL="401320" indent="-342900">
              <a:lnSpc>
                <a:spcPts val="2055"/>
              </a:lnSpc>
              <a:spcBef>
                <a:spcPts val="240"/>
              </a:spcBef>
              <a:buClr>
                <a:srgbClr val="0033CC"/>
              </a:buClr>
              <a:buSzPct val="88888"/>
              <a:buFont typeface="Webdings"/>
              <a:buChar char="•"/>
              <a:tabLst>
                <a:tab pos="401320" algn="l"/>
              </a:tabLst>
            </a:pPr>
            <a:r>
              <a:rPr sz="2000" dirty="0" smtClean="0">
                <a:cs typeface="B Nazanin" panose="00000400000000000000" pitchFamily="2" charset="-78"/>
              </a:rPr>
              <a:t>G</a:t>
            </a:r>
            <a:r>
              <a:rPr sz="2000" spc="-5" dirty="0" smtClean="0">
                <a:cs typeface="B Nazanin" panose="00000400000000000000" pitchFamily="2" charset="-78"/>
              </a:rPr>
              <a:t>ene</a:t>
            </a:r>
            <a:r>
              <a:rPr sz="2000" dirty="0" smtClean="0">
                <a:cs typeface="B Nazanin" panose="00000400000000000000" pitchFamily="2" charset="-78"/>
              </a:rPr>
              <a:t>rous</a:t>
            </a:r>
            <a:r>
              <a:rPr sz="2000" spc="-35" dirty="0" smtClean="0">
                <a:cs typeface="B Nazanin" panose="00000400000000000000" pitchFamily="2" charset="-78"/>
              </a:rPr>
              <a:t> </a:t>
            </a:r>
            <a:r>
              <a:rPr sz="2000" spc="-70" dirty="0">
                <a:cs typeface="B Nazanin" panose="00000400000000000000" pitchFamily="2" charset="-78"/>
              </a:rPr>
              <a:t>T</a:t>
            </a:r>
            <a:r>
              <a:rPr sz="2000" spc="-5" dirty="0">
                <a:cs typeface="B Nazanin" panose="00000400000000000000" pitchFamily="2" charset="-78"/>
              </a:rPr>
              <a:t>it</a:t>
            </a:r>
            <a:r>
              <a:rPr sz="2000" dirty="0">
                <a:cs typeface="B Nazanin" panose="00000400000000000000" pitchFamily="2" charset="-78"/>
              </a:rPr>
              <a:t>-Fo</a:t>
            </a:r>
            <a:r>
              <a:rPr sz="2000" spc="-40" dirty="0">
                <a:cs typeface="B Nazanin" panose="00000400000000000000" pitchFamily="2" charset="-78"/>
              </a:rPr>
              <a:t>r</a:t>
            </a:r>
            <a:r>
              <a:rPr sz="2000" dirty="0">
                <a:cs typeface="B Nazanin" panose="00000400000000000000" pitchFamily="2" charset="-78"/>
              </a:rPr>
              <a:t>-</a:t>
            </a:r>
            <a:r>
              <a:rPr sz="2000" spc="-135" dirty="0">
                <a:cs typeface="B Nazanin" panose="00000400000000000000" pitchFamily="2" charset="-78"/>
              </a:rPr>
              <a:t>T</a:t>
            </a:r>
            <a:r>
              <a:rPr sz="2000" spc="-5" dirty="0">
                <a:cs typeface="B Nazanin" panose="00000400000000000000" pitchFamily="2" charset="-78"/>
              </a:rPr>
              <a:t>at</a:t>
            </a:r>
            <a:r>
              <a:rPr sz="2000" dirty="0">
                <a:cs typeface="B Nazanin" panose="00000400000000000000" pitchFamily="2" charset="-78"/>
              </a:rPr>
              <a:t> (G</a:t>
            </a:r>
            <a:r>
              <a:rPr sz="2000" spc="-5" dirty="0">
                <a:cs typeface="B Nazanin" panose="00000400000000000000" pitchFamily="2" charset="-78"/>
              </a:rPr>
              <a:t>T</a:t>
            </a:r>
            <a:r>
              <a:rPr sz="2000" dirty="0">
                <a:cs typeface="B Nazanin" panose="00000400000000000000" pitchFamily="2" charset="-78"/>
              </a:rPr>
              <a:t>F</a:t>
            </a:r>
            <a:r>
              <a:rPr sz="2000" spc="-5" dirty="0">
                <a:cs typeface="B Nazanin" panose="00000400000000000000" pitchFamily="2" charset="-78"/>
              </a:rPr>
              <a:t>T</a:t>
            </a:r>
            <a:r>
              <a:rPr sz="2000" dirty="0">
                <a:cs typeface="B Nazanin" panose="00000400000000000000" pitchFamily="2" charset="-78"/>
              </a:rPr>
              <a:t>)</a:t>
            </a:r>
          </a:p>
          <a:p>
            <a:pPr marL="515620" rtl="1">
              <a:lnSpc>
                <a:spcPts val="2385"/>
              </a:lnSpc>
              <a:tabLst>
                <a:tab pos="800735" algn="l"/>
              </a:tabLst>
            </a:pPr>
            <a:r>
              <a:rPr sz="2400" spc="5" dirty="0" smtClean="0">
                <a:solidFill>
                  <a:srgbClr val="0033CC"/>
                </a:solidFill>
                <a:cs typeface="B Nazanin" panose="00000400000000000000" pitchFamily="2" charset="-78"/>
              </a:rPr>
              <a:t>»</a:t>
            </a:r>
            <a:r>
              <a:rPr lang="fa-IR" sz="2400" spc="5" dirty="0" smtClean="0">
                <a:solidFill>
                  <a:srgbClr val="0033CC"/>
                </a:solidFill>
                <a:cs typeface="B Nazanin" panose="00000400000000000000" pitchFamily="2" charset="-78"/>
              </a:rPr>
              <a:t> </a:t>
            </a:r>
            <a:r>
              <a:rPr lang="fa-IR" sz="2400" spc="5" dirty="0" smtClean="0">
                <a:cs typeface="B Nazanin" panose="00000400000000000000" pitchFamily="2" charset="-78"/>
              </a:rPr>
              <a:t>به صورت تصادفی گذ</a:t>
            </a:r>
            <a:r>
              <a:rPr lang="fa-IR" sz="2400" spc="5" dirty="0">
                <a:cs typeface="B Nazanin" panose="00000400000000000000" pitchFamily="2" charset="-78"/>
              </a:rPr>
              <a:t>ش</a:t>
            </a:r>
            <a:r>
              <a:rPr lang="fa-IR" sz="2400" spc="5" dirty="0" smtClean="0">
                <a:cs typeface="B Nazanin" panose="00000400000000000000" pitchFamily="2" charset="-78"/>
              </a:rPr>
              <a:t>ت کنید.</a:t>
            </a:r>
          </a:p>
          <a:p>
            <a:pPr marL="515620" rtl="1">
              <a:lnSpc>
                <a:spcPts val="2490"/>
              </a:lnSpc>
              <a:tabLst>
                <a:tab pos="800735" algn="l"/>
              </a:tabLst>
            </a:pPr>
            <a:r>
              <a:rPr sz="2400" spc="5" dirty="0" smtClean="0">
                <a:solidFill>
                  <a:srgbClr val="0033CC"/>
                </a:solidFill>
                <a:cs typeface="B Nazanin" panose="00000400000000000000" pitchFamily="2" charset="-78"/>
              </a:rPr>
              <a:t>»</a:t>
            </a:r>
            <a:r>
              <a:rPr sz="2400" spc="5" dirty="0">
                <a:solidFill>
                  <a:srgbClr val="0033CC"/>
                </a:solidFill>
                <a:cs typeface="B Nazanin" panose="00000400000000000000" pitchFamily="2" charset="-78"/>
              </a:rPr>
              <a:t>	</a:t>
            </a:r>
            <a:r>
              <a:rPr lang="fa-IR" sz="2400" spc="5" dirty="0" smtClean="0">
                <a:cs typeface="B Nazanin" panose="00000400000000000000" pitchFamily="2" charset="-78"/>
              </a:rPr>
              <a:t>از لحاظ امکان سوء استفاده از </a:t>
            </a:r>
            <a:r>
              <a:rPr lang="en-US" sz="2400" spc="5" dirty="0" smtClean="0">
                <a:cs typeface="B Nazanin" panose="00000400000000000000" pitchFamily="2" charset="-78"/>
              </a:rPr>
              <a:t>TFTT</a:t>
            </a:r>
            <a:r>
              <a:rPr lang="fa-IR" sz="2400" spc="5" dirty="0" smtClean="0">
                <a:cs typeface="B Nazanin" panose="00000400000000000000" pitchFamily="2" charset="-78"/>
              </a:rPr>
              <a:t> بهتر است و از لحاظ حفظ همکاری بدتر است. </a:t>
            </a:r>
          </a:p>
          <a:p>
            <a:pPr marL="401320" indent="-342900">
              <a:lnSpc>
                <a:spcPts val="2105"/>
              </a:lnSpc>
              <a:spcBef>
                <a:spcPts val="170"/>
              </a:spcBef>
              <a:buClr>
                <a:srgbClr val="0033CC"/>
              </a:buClr>
              <a:buSzPct val="88888"/>
              <a:buFont typeface="Webdings"/>
              <a:buChar char="•"/>
              <a:tabLst>
                <a:tab pos="401320" algn="l"/>
              </a:tabLst>
            </a:pPr>
            <a:r>
              <a:rPr sz="2000" dirty="0" smtClean="0">
                <a:cs typeface="B Nazanin" panose="00000400000000000000" pitchFamily="2" charset="-78"/>
              </a:rPr>
              <a:t>P</a:t>
            </a:r>
            <a:r>
              <a:rPr sz="2000" spc="-5" dirty="0" smtClean="0">
                <a:cs typeface="B Nazanin" panose="00000400000000000000" pitchFamily="2" charset="-78"/>
              </a:rPr>
              <a:t>avlov</a:t>
            </a:r>
            <a:r>
              <a:rPr lang="fa-IR" sz="2000" spc="-5" dirty="0" smtClean="0">
                <a:cs typeface="B Nazanin" panose="00000400000000000000" pitchFamily="2" charset="-78"/>
              </a:rPr>
              <a:t> (پاولوف) </a:t>
            </a:r>
            <a:endParaRPr sz="2000" spc="-5" dirty="0">
              <a:cs typeface="B Nazanin" panose="00000400000000000000" pitchFamily="2" charset="-78"/>
            </a:endParaRPr>
          </a:p>
          <a:p>
            <a:pPr marL="515620" rtl="1">
              <a:lnSpc>
                <a:spcPts val="2525"/>
              </a:lnSpc>
              <a:tabLst>
                <a:tab pos="800735" algn="l"/>
              </a:tabLst>
            </a:pPr>
            <a:r>
              <a:rPr sz="2400" spc="5" dirty="0">
                <a:solidFill>
                  <a:srgbClr val="0033CC"/>
                </a:solidFill>
                <a:cs typeface="B Nazanin" panose="00000400000000000000" pitchFamily="2" charset="-78"/>
              </a:rPr>
              <a:t>»	</a:t>
            </a:r>
            <a:r>
              <a:rPr lang="fa-IR" sz="2400" spc="-80" dirty="0" smtClean="0">
                <a:cs typeface="B Nazanin" panose="00000400000000000000" pitchFamily="2" charset="-78"/>
              </a:rPr>
              <a:t>اگر بردید ادامه دهید، اگر باختید روش را عوض کنید. </a:t>
            </a:r>
            <a:endParaRPr sz="2400" dirty="0">
              <a:cs typeface="B Nazanin" panose="00000400000000000000" pitchFamily="2" charset="-78"/>
            </a:endParaRPr>
          </a:p>
          <a:p>
            <a:pPr marL="1201420" lvl="1" indent="-228600" rtl="1">
              <a:lnSpc>
                <a:spcPct val="100000"/>
              </a:lnSpc>
              <a:spcBef>
                <a:spcPts val="70"/>
              </a:spcBef>
              <a:buClr>
                <a:srgbClr val="0033CC"/>
              </a:buClr>
              <a:buFont typeface="Times New Roman"/>
              <a:buChar char="•"/>
              <a:tabLst>
                <a:tab pos="1201420" algn="l"/>
              </a:tabLst>
            </a:pPr>
            <a:r>
              <a:rPr lang="fa-IR" sz="2000" spc="-5" dirty="0" smtClean="0">
                <a:latin typeface="Times New Roman"/>
                <a:cs typeface="B Nazanin" panose="00000400000000000000" pitchFamily="2" charset="-78"/>
              </a:rPr>
              <a:t>اگر دفعه ی قبل 3 یا 5 امتیاز به دست اوردید، حرکت دفعه ی قبل را تکرار کنید. </a:t>
            </a:r>
          </a:p>
          <a:p>
            <a:pPr marL="1201420" lvl="1" indent="-228600" rtl="1">
              <a:lnSpc>
                <a:spcPct val="100000"/>
              </a:lnSpc>
              <a:spcBef>
                <a:spcPts val="70"/>
              </a:spcBef>
              <a:buClr>
                <a:srgbClr val="0033CC"/>
              </a:buClr>
              <a:buFont typeface="Times New Roman"/>
              <a:buChar char="•"/>
              <a:tabLst>
                <a:tab pos="1201420" algn="l"/>
              </a:tabLst>
            </a:pPr>
            <a:r>
              <a:rPr lang="fa-IR" sz="2000" spc="-5" dirty="0" smtClean="0">
                <a:latin typeface="Times New Roman"/>
                <a:cs typeface="B Nazanin" panose="00000400000000000000" pitchFamily="2" charset="-78"/>
              </a:rPr>
              <a:t>اگر دفعه ی قبل 0 یا 1 امتیاز به دست آوردید، حرکت قبلی را معکوس کنید. </a:t>
            </a:r>
          </a:p>
          <a:p>
            <a:pPr marL="515620" rtl="1">
              <a:spcBef>
                <a:spcPts val="70"/>
              </a:spcBef>
              <a:buClr>
                <a:srgbClr val="0033CC"/>
              </a:buClr>
              <a:tabLst>
                <a:tab pos="1201420" algn="l"/>
              </a:tabLst>
            </a:pPr>
            <a:r>
              <a:rPr lang="en-US" sz="2400" spc="5" dirty="0" smtClean="0">
                <a:solidFill>
                  <a:srgbClr val="0033CC"/>
                </a:solidFill>
                <a:cs typeface="B Nazanin" panose="00000400000000000000" pitchFamily="2" charset="-78"/>
              </a:rPr>
              <a:t>»</a:t>
            </a:r>
            <a:r>
              <a:rPr lang="fa-IR" sz="2400" spc="5" dirty="0" smtClean="0">
                <a:solidFill>
                  <a:srgbClr val="0033CC"/>
                </a:solidFill>
                <a:cs typeface="B Nazanin" panose="00000400000000000000" pitchFamily="2" charset="-78"/>
              </a:rPr>
              <a:t> </a:t>
            </a:r>
            <a:r>
              <a:rPr lang="fa-IR" sz="2400" spc="5" dirty="0" smtClean="0">
                <a:cs typeface="B Nazanin" panose="00000400000000000000" pitchFamily="2" charset="-78"/>
              </a:rPr>
              <a:t>لذا اگر بازیگر دیگر به صورت دایم خیانت کند، پاولوف به صورت متناوب </a:t>
            </a:r>
            <a:r>
              <a:rPr lang="en-US" sz="2400" spc="5" dirty="0" smtClean="0">
                <a:cs typeface="B Nazanin" panose="00000400000000000000" pitchFamily="2" charset="-78"/>
              </a:rPr>
              <a:t>D</a:t>
            </a:r>
            <a:r>
              <a:rPr lang="fa-IR" sz="2400" spc="5" dirty="0" smtClean="0">
                <a:cs typeface="B Nazanin" panose="00000400000000000000" pitchFamily="2" charset="-78"/>
              </a:rPr>
              <a:t> و</a:t>
            </a:r>
            <a:r>
              <a:rPr lang="en-US" sz="2400" spc="5" dirty="0" smtClean="0">
                <a:cs typeface="B Nazanin" panose="00000400000000000000" pitchFamily="2" charset="-78"/>
              </a:rPr>
              <a:t> </a:t>
            </a:r>
            <a:r>
              <a:rPr lang="fa-IR" sz="2400" spc="5" dirty="0" smtClean="0">
                <a:cs typeface="B Nazanin" panose="00000400000000000000" pitchFamily="2" charset="-78"/>
              </a:rPr>
              <a:t> </a:t>
            </a:r>
            <a:r>
              <a:rPr lang="en-US" sz="2400" spc="5" dirty="0" smtClean="0">
                <a:cs typeface="B Nazanin" panose="00000400000000000000" pitchFamily="2" charset="-78"/>
              </a:rPr>
              <a:t>C</a:t>
            </a:r>
            <a:r>
              <a:rPr lang="fa-IR" sz="2400" spc="5" dirty="0" smtClean="0">
                <a:cs typeface="B Nazanin" panose="00000400000000000000" pitchFamily="2" charset="-78"/>
              </a:rPr>
              <a:t> را انتخاب می کند. </a:t>
            </a:r>
            <a:endParaRPr lang="fa-IR" sz="2400" spc="-5" dirty="0" smtClean="0">
              <a:cs typeface="B Nazanin" panose="00000400000000000000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82000" y="7354221"/>
            <a:ext cx="1280160" cy="1638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dirty="0">
                <a:latin typeface="Arial"/>
                <a:cs typeface="Arial"/>
              </a:rPr>
              <a:t>Nau</a:t>
            </a:r>
            <a:r>
              <a:rPr sz="1000" spc="-5" dirty="0">
                <a:latin typeface="Arial"/>
                <a:cs typeface="Arial"/>
              </a:rPr>
              <a:t>: G</a:t>
            </a:r>
            <a:r>
              <a:rPr sz="1000" dirty="0">
                <a:latin typeface="Arial"/>
                <a:cs typeface="Arial"/>
              </a:rPr>
              <a:t>ame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</a:t>
            </a:r>
            <a:r>
              <a:rPr sz="1000" dirty="0">
                <a:latin typeface="Arial"/>
                <a:cs typeface="Arial"/>
              </a:rPr>
              <a:t>heory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27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053862" y="4060880"/>
            <a:ext cx="601661" cy="6699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781800" y="279295"/>
            <a:ext cx="3747453" cy="4924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040255" algn="r" rtl="1">
              <a:lnSpc>
                <a:spcPct val="100000"/>
              </a:lnSpc>
            </a:pPr>
            <a:r>
              <a:rPr lang="fa-IR" dirty="0" smtClean="0">
                <a:cs typeface="B Titr" panose="00000700000000000000" pitchFamily="2" charset="-78"/>
              </a:rPr>
              <a:t>تغییر رفتار</a:t>
            </a:r>
            <a:endParaRPr dirty="0">
              <a:cs typeface="B Titr" panose="00000700000000000000" pitchFamily="2" charset="-78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953000" y="3002613"/>
            <a:ext cx="4861560" cy="27905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54610" indent="-342900" algn="r" rtl="1">
              <a:lnSpc>
                <a:spcPct val="100000"/>
              </a:lnSpc>
              <a:buClr>
                <a:srgbClr val="0033CC"/>
              </a:buClr>
              <a:buSzPct val="90000"/>
              <a:buFont typeface="Webdings"/>
              <a:buChar char="•"/>
              <a:tabLst>
                <a:tab pos="355600" algn="l"/>
              </a:tabLst>
            </a:pPr>
            <a:r>
              <a:rPr lang="fa-IR" sz="2400" dirty="0" smtClean="0">
                <a:latin typeface="Times New Roman"/>
                <a:cs typeface="B Nazanin" panose="00000400000000000000" pitchFamily="2" charset="-78"/>
              </a:rPr>
              <a:t>تغییر رفتار طرف مقابل دو دلیل دارد. یا دلیل آن نویز است یا این که طرف مقابل تغییر راهبرد داده است. </a:t>
            </a:r>
            <a:endParaRPr lang="en-US" sz="2400" dirty="0" smtClean="0">
              <a:latin typeface="Times New Roman"/>
              <a:cs typeface="B Nazanin" panose="00000400000000000000" pitchFamily="2" charset="-78"/>
            </a:endParaRPr>
          </a:p>
          <a:p>
            <a:pPr marL="355600" indent="-342900" algn="r" rtl="1">
              <a:lnSpc>
                <a:spcPct val="100000"/>
              </a:lnSpc>
              <a:spcBef>
                <a:spcPts val="800"/>
              </a:spcBef>
              <a:buClr>
                <a:srgbClr val="0033CC"/>
              </a:buClr>
              <a:buSzPct val="90000"/>
              <a:buFont typeface="Webdings"/>
              <a:buChar char="•"/>
              <a:tabLst>
                <a:tab pos="355600" algn="l"/>
              </a:tabLst>
            </a:pPr>
            <a:r>
              <a:rPr lang="fa-IR" sz="2400" dirty="0" smtClean="0">
                <a:latin typeface="Times New Roman"/>
                <a:cs typeface="B Nazanin" panose="00000400000000000000" pitchFamily="2" charset="-78"/>
              </a:rPr>
              <a:t>در مثال روبرو، وقوع نویز باعث می شود بازیگر دوم به طور دایم تغییر رفتار دهد.</a:t>
            </a:r>
          </a:p>
          <a:p>
            <a:pPr marL="355600" indent="-342900" algn="r" rtl="1">
              <a:lnSpc>
                <a:spcPct val="100000"/>
              </a:lnSpc>
              <a:spcBef>
                <a:spcPts val="800"/>
              </a:spcBef>
              <a:buClr>
                <a:srgbClr val="0033CC"/>
              </a:buClr>
              <a:buSzPct val="90000"/>
              <a:buFont typeface="Webdings"/>
              <a:buChar char="•"/>
              <a:tabLst>
                <a:tab pos="355600" algn="l"/>
              </a:tabLst>
            </a:pPr>
            <a:r>
              <a:rPr lang="fa-IR" sz="2400" dirty="0" smtClean="0">
                <a:latin typeface="Times New Roman"/>
                <a:cs typeface="B Nazanin" panose="00000400000000000000" pitchFamily="2" charset="-78"/>
              </a:rPr>
              <a:t>چگونه بین نویز و تغییر دایمی رفتار تفاوت قایل شویم؟</a:t>
            </a:r>
            <a:endParaRPr sz="2400" dirty="0">
              <a:latin typeface="Times New Roman"/>
              <a:cs typeface="B Nazanin" panose="00000400000000000000" pitchFamily="2" charset="-78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884000" y="2484493"/>
            <a:ext cx="1295400" cy="8461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255600" y="2484493"/>
            <a:ext cx="1295400" cy="84613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4204290" y="5708172"/>
            <a:ext cx="958850" cy="8312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99500"/>
              </a:lnSpc>
            </a:pPr>
            <a:r>
              <a:rPr sz="1800" spc="-5" dirty="0">
                <a:latin typeface="Times New Roman"/>
                <a:cs typeface="Times New Roman"/>
              </a:rPr>
              <a:t>The</a:t>
            </a:r>
            <a:r>
              <a:rPr sz="1800" dirty="0">
                <a:latin typeface="Times New Roman"/>
                <a:cs typeface="Times New Roman"/>
              </a:rPr>
              <a:t>s</a:t>
            </a:r>
            <a:r>
              <a:rPr sz="1800" spc="-5" dirty="0">
                <a:latin typeface="Times New Roman"/>
                <a:cs typeface="Times New Roman"/>
              </a:rPr>
              <a:t>e m</a:t>
            </a:r>
            <a:r>
              <a:rPr sz="1800" dirty="0">
                <a:latin typeface="Times New Roman"/>
                <a:cs typeface="Times New Roman"/>
              </a:rPr>
              <a:t>oves </a:t>
            </a:r>
            <a:r>
              <a:rPr sz="1800" spc="-5" dirty="0">
                <a:latin typeface="Times New Roman"/>
                <a:cs typeface="Times New Roman"/>
              </a:rPr>
              <a:t>are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not </a:t>
            </a:r>
            <a:r>
              <a:rPr sz="1800" spc="-5" dirty="0">
                <a:latin typeface="Times New Roman"/>
                <a:cs typeface="Times New Roman"/>
              </a:rPr>
              <a:t>noi</a:t>
            </a:r>
            <a:r>
              <a:rPr sz="1800" dirty="0">
                <a:latin typeface="Times New Roman"/>
                <a:cs typeface="Times New Roman"/>
              </a:rPr>
              <a:t>s</a:t>
            </a:r>
            <a:r>
              <a:rPr sz="1800" spc="-5" dirty="0">
                <a:latin typeface="Times New Roman"/>
                <a:cs typeface="Times New Roman"/>
              </a:rPr>
              <a:t>e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631844" y="4754620"/>
            <a:ext cx="446090" cy="248444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609493" y="4159310"/>
            <a:ext cx="492920" cy="58737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2650127" y="3443025"/>
            <a:ext cx="958215" cy="38931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761365" algn="l"/>
              </a:tabLst>
            </a:pPr>
            <a:r>
              <a:rPr sz="2000" dirty="0">
                <a:latin typeface="Times New Roman"/>
                <a:cs typeface="Times New Roman"/>
              </a:rPr>
              <a:t>C	C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125"/>
              </a:spcBef>
              <a:tabLst>
                <a:tab pos="761365" algn="l"/>
              </a:tabLst>
            </a:pPr>
            <a:r>
              <a:rPr sz="2000" dirty="0">
                <a:latin typeface="Times New Roman"/>
                <a:cs typeface="Times New Roman"/>
              </a:rPr>
              <a:t>C	C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110"/>
              </a:spcBef>
              <a:tabLst>
                <a:tab pos="761365" algn="l"/>
              </a:tabLst>
            </a:pPr>
            <a:r>
              <a:rPr sz="2000" dirty="0">
                <a:latin typeface="Times New Roman"/>
                <a:cs typeface="Times New Roman"/>
              </a:rPr>
              <a:t>C </a:t>
            </a:r>
            <a:r>
              <a:rPr sz="2000" spc="-210" dirty="0">
                <a:latin typeface="Times New Roman"/>
                <a:cs typeface="Times New Roman"/>
              </a:rPr>
              <a:t> </a:t>
            </a:r>
            <a:r>
              <a:rPr sz="3000" baseline="-16666" dirty="0">
                <a:solidFill>
                  <a:srgbClr val="FF0000"/>
                </a:solidFill>
                <a:latin typeface="Times New Roman"/>
                <a:cs typeface="Times New Roman"/>
              </a:rPr>
              <a:t>D	</a:t>
            </a:r>
            <a:r>
              <a:rPr sz="2000" dirty="0">
                <a:latin typeface="Times New Roman"/>
                <a:cs typeface="Times New Roman"/>
              </a:rPr>
              <a:t>C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125"/>
              </a:spcBef>
              <a:tabLst>
                <a:tab pos="756920" algn="l"/>
              </a:tabLst>
            </a:pPr>
            <a:r>
              <a:rPr sz="2000" dirty="0">
                <a:latin typeface="Times New Roman"/>
                <a:cs typeface="Times New Roman"/>
              </a:rPr>
              <a:t>C	</a:t>
            </a:r>
            <a:r>
              <a:rPr sz="2000" dirty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110"/>
              </a:spcBef>
              <a:tabLst>
                <a:tab pos="756920" algn="l"/>
              </a:tabLst>
            </a:pPr>
            <a:r>
              <a:rPr sz="2000" dirty="0">
                <a:latin typeface="Times New Roman"/>
                <a:cs typeface="Times New Roman"/>
              </a:rPr>
              <a:t>C	</a:t>
            </a:r>
            <a:r>
              <a:rPr sz="2000" dirty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125"/>
              </a:spcBef>
              <a:tabLst>
                <a:tab pos="756920" algn="l"/>
              </a:tabLst>
            </a:pPr>
            <a:r>
              <a:rPr sz="2000" dirty="0">
                <a:latin typeface="Times New Roman"/>
                <a:cs typeface="Times New Roman"/>
              </a:rPr>
              <a:t>C	</a:t>
            </a:r>
            <a:r>
              <a:rPr sz="2000" dirty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endParaRPr sz="2000">
              <a:latin typeface="Times New Roman"/>
              <a:cs typeface="Times New Roman"/>
            </a:endParaRPr>
          </a:p>
          <a:p>
            <a:pPr marL="44450">
              <a:lnSpc>
                <a:spcPct val="100000"/>
              </a:lnSpc>
              <a:spcBef>
                <a:spcPts val="1110"/>
              </a:spcBef>
              <a:tabLst>
                <a:tab pos="761365" algn="l"/>
              </a:tabLst>
            </a:pPr>
            <a:r>
              <a:rPr sz="2000" spc="-5" dirty="0">
                <a:latin typeface="Times New Roman"/>
                <a:cs typeface="Times New Roman"/>
              </a:rPr>
              <a:t>:	</a:t>
            </a:r>
            <a:r>
              <a:rPr sz="2000" dirty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endParaRPr sz="2000">
              <a:latin typeface="Times New Roman"/>
              <a:cs typeface="Times New Roman"/>
            </a:endParaRPr>
          </a:p>
          <a:p>
            <a:pPr marL="44450">
              <a:lnSpc>
                <a:spcPct val="100000"/>
              </a:lnSpc>
              <a:spcBef>
                <a:spcPts val="1125"/>
              </a:spcBef>
              <a:tabLst>
                <a:tab pos="761365" algn="l"/>
              </a:tabLst>
            </a:pPr>
            <a:r>
              <a:rPr sz="2000" spc="-5" dirty="0">
                <a:latin typeface="Times New Roman"/>
                <a:cs typeface="Times New Roman"/>
              </a:rPr>
              <a:t>:	</a:t>
            </a:r>
            <a:r>
              <a:rPr sz="2000" dirty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endParaRPr sz="2000">
              <a:latin typeface="Times New Roman"/>
              <a:cs typeface="Times New Roman"/>
            </a:endParaRPr>
          </a:p>
          <a:p>
            <a:pPr marL="44450">
              <a:lnSpc>
                <a:spcPct val="100000"/>
              </a:lnSpc>
              <a:spcBef>
                <a:spcPts val="1125"/>
              </a:spcBef>
              <a:tabLst>
                <a:tab pos="818515" algn="l"/>
              </a:tabLst>
            </a:pPr>
            <a:r>
              <a:rPr sz="2000" spc="-5" dirty="0">
                <a:latin typeface="Times New Roman"/>
                <a:cs typeface="Times New Roman"/>
              </a:rPr>
              <a:t>:	: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995374" y="1865368"/>
            <a:ext cx="787400" cy="254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833454" y="2227318"/>
            <a:ext cx="558800" cy="1778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471503" y="525517"/>
            <a:ext cx="1790701" cy="124460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3471503" y="589018"/>
            <a:ext cx="1624149" cy="1233030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12700" marR="5080" algn="r" rtl="1">
              <a:lnSpc>
                <a:spcPts val="1900"/>
              </a:lnSpc>
              <a:spcBef>
                <a:spcPts val="50"/>
              </a:spcBef>
            </a:pPr>
            <a:r>
              <a:rPr lang="fa-IR" dirty="0" smtClean="0">
                <a:latin typeface="Times New Roman"/>
                <a:cs typeface="B Nazanin" panose="00000400000000000000" pitchFamily="2" charset="-78"/>
              </a:rPr>
              <a:t>من از </a:t>
            </a:r>
            <a:r>
              <a:rPr lang="en-US" sz="1600" dirty="0" smtClean="0">
                <a:latin typeface="Times New Roman"/>
                <a:cs typeface="B Nazanin" panose="00000400000000000000" pitchFamily="2" charset="-78"/>
              </a:rPr>
              <a:t>Grim</a:t>
            </a:r>
            <a:r>
              <a:rPr lang="fa-IR" dirty="0" smtClean="0">
                <a:latin typeface="Times New Roman"/>
                <a:cs typeface="B Nazanin" panose="00000400000000000000" pitchFamily="2" charset="-78"/>
              </a:rPr>
              <a:t> استفاده می کنم. اگر حتی یکبار خیانت کنی،  هیچوقت تو را نمی بخشم.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40080" rtl="1">
              <a:lnSpc>
                <a:spcPct val="100000"/>
              </a:lnSpc>
            </a:pPr>
            <a:r>
              <a:rPr lang="fa-IR" dirty="0" smtClean="0">
                <a:cs typeface="B Titr" panose="00000700000000000000" pitchFamily="2" charset="-78"/>
              </a:rPr>
              <a:t>تشخیص تغییر رفتار</a:t>
            </a:r>
            <a:endParaRPr dirty="0">
              <a:cs typeface="B Titr" panose="00000700000000000000" pitchFamily="2" charset="-78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324600" y="1752600"/>
            <a:ext cx="1306512" cy="8540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848600" y="1752600"/>
            <a:ext cx="1295400" cy="8461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368802" y="4140201"/>
            <a:ext cx="2098675" cy="1216025"/>
          </a:xfrm>
          <a:custGeom>
            <a:avLst/>
            <a:gdLst/>
            <a:ahLst/>
            <a:cxnLst/>
            <a:rect l="l" t="t" r="r" b="b"/>
            <a:pathLst>
              <a:path w="2098675" h="1216025">
                <a:moveTo>
                  <a:pt x="0" y="0"/>
                </a:moveTo>
                <a:lnTo>
                  <a:pt x="2098671" y="0"/>
                </a:lnTo>
                <a:lnTo>
                  <a:pt x="2098671" y="1216020"/>
                </a:lnTo>
                <a:lnTo>
                  <a:pt x="0" y="1216020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>
              <a:cs typeface="B Nazanin" panose="00000400000000000000" pitchFamily="2" charset="-78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447540" y="4185097"/>
            <a:ext cx="1847850" cy="8309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r" rtl="1">
              <a:lnSpc>
                <a:spcPct val="100299"/>
              </a:lnSpc>
            </a:pPr>
            <a:r>
              <a:rPr lang="fa-IR" sz="1800" spc="-5" dirty="0" smtClean="0">
                <a:latin typeface="Times New Roman"/>
                <a:cs typeface="B Nazanin" panose="00000400000000000000" pitchFamily="2" charset="-78"/>
              </a:rPr>
              <a:t>ممکن است عدم همکاری طرف مقابل ناشی از نویز باشد، بهتر است صبر کنم.</a:t>
            </a:r>
            <a:endParaRPr sz="1800" dirty="0">
              <a:latin typeface="Times New Roman"/>
              <a:cs typeface="B Nazanin" panose="00000400000000000000" pitchFamily="2" charset="-78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518273" y="2657471"/>
            <a:ext cx="398470" cy="1397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cs typeface="B Nazanin" panose="00000400000000000000" pitchFamily="2" charset="-78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233727" y="2621280"/>
            <a:ext cx="262255" cy="41262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33020" algn="just">
              <a:lnSpc>
                <a:spcPct val="125000"/>
              </a:lnSpc>
            </a:pPr>
            <a:r>
              <a:rPr sz="2400" dirty="0">
                <a:latin typeface="Times New Roman"/>
                <a:cs typeface="Times New Roman"/>
              </a:rPr>
              <a:t>C C C </a:t>
            </a:r>
            <a:r>
              <a:rPr sz="2400" i="1" dirty="0">
                <a:solidFill>
                  <a:srgbClr val="FF0000"/>
                </a:solidFill>
                <a:latin typeface="Times New Roman"/>
                <a:cs typeface="Times New Roman"/>
              </a:rPr>
              <a:t>D D D D D</a:t>
            </a:r>
            <a:endParaRPr sz="2400">
              <a:latin typeface="Times New Roman"/>
              <a:cs typeface="Times New Roman"/>
            </a:endParaRPr>
          </a:p>
          <a:p>
            <a:pPr marL="114300">
              <a:lnSpc>
                <a:spcPct val="100000"/>
              </a:lnSpc>
              <a:spcBef>
                <a:spcPts val="720"/>
              </a:spcBef>
            </a:pPr>
            <a:r>
              <a:rPr sz="2400" spc="-5" dirty="0">
                <a:latin typeface="Times New Roman"/>
                <a:cs typeface="Times New Roman"/>
              </a:rPr>
              <a:t>: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289165" y="2621280"/>
            <a:ext cx="254635" cy="41262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25400" algn="just">
              <a:lnSpc>
                <a:spcPct val="125000"/>
              </a:lnSpc>
            </a:pPr>
            <a:r>
              <a:rPr sz="2400" dirty="0">
                <a:latin typeface="Times New Roman"/>
                <a:cs typeface="Times New Roman"/>
              </a:rPr>
              <a:t>C C C C C C </a:t>
            </a:r>
            <a:r>
              <a:rPr sz="2400" i="1" dirty="0">
                <a:solidFill>
                  <a:srgbClr val="FF0000"/>
                </a:solidFill>
                <a:latin typeface="Times New Roman"/>
                <a:cs typeface="Times New Roman"/>
              </a:rPr>
              <a:t>D D</a:t>
            </a:r>
            <a:endParaRPr sz="2400">
              <a:latin typeface="Times New Roman"/>
              <a:cs typeface="Times New Roman"/>
            </a:endParaRPr>
          </a:p>
          <a:p>
            <a:pPr marL="107950">
              <a:lnSpc>
                <a:spcPct val="100000"/>
              </a:lnSpc>
              <a:spcBef>
                <a:spcPts val="720"/>
              </a:spcBef>
            </a:pPr>
            <a:r>
              <a:rPr sz="2400" spc="-5" dirty="0">
                <a:latin typeface="Times New Roman"/>
                <a:cs typeface="Times New Roman"/>
              </a:rPr>
              <a:t>: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6483353" y="4167192"/>
            <a:ext cx="398460" cy="125888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cs typeface="B Nazanin" panose="00000400000000000000" pitchFamily="2" charset="-78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394202" y="5588003"/>
            <a:ext cx="2060575" cy="863057"/>
          </a:xfrm>
          <a:prstGeom prst="rect">
            <a:avLst/>
          </a:prstGeom>
          <a:ln w="25400">
            <a:solidFill>
              <a:srgbClr val="000000"/>
            </a:solidFill>
          </a:ln>
        </p:spPr>
        <p:txBody>
          <a:bodyPr vert="horz" wrap="square" lIns="0" tIns="31750" rIns="0" bIns="0" rtlCol="0">
            <a:spAutoFit/>
          </a:bodyPr>
          <a:lstStyle/>
          <a:p>
            <a:pPr marL="78105" marR="361950">
              <a:lnSpc>
                <a:spcPct val="100299"/>
              </a:lnSpc>
              <a:spcBef>
                <a:spcPts val="250"/>
              </a:spcBef>
            </a:pPr>
            <a:r>
              <a:rPr lang="fa-IR" sz="1800" dirty="0" smtClean="0">
                <a:latin typeface="Times New Roman"/>
                <a:cs typeface="B Nazanin" panose="00000400000000000000" pitchFamily="2" charset="-78"/>
              </a:rPr>
              <a:t>طرف مقابل واقعا تغییر کرده است. بهتر است من هم تغییر کنم.</a:t>
            </a:r>
            <a:endParaRPr sz="1800" dirty="0">
              <a:latin typeface="Times New Roman"/>
              <a:cs typeface="B Nazanin" panose="00000400000000000000" pitchFamily="2" charset="-78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6483353" y="5538792"/>
            <a:ext cx="398460" cy="125888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cs typeface="B Nazanin" panose="00000400000000000000" pitchFamily="2" charset="-78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76287" y="1568450"/>
            <a:ext cx="3408045" cy="1025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r" rtl="1">
              <a:lnSpc>
                <a:spcPct val="100000"/>
              </a:lnSpc>
            </a:pPr>
            <a:r>
              <a:rPr lang="fa-IR" sz="2000" b="1" i="1" spc="-5" dirty="0" smtClean="0">
                <a:latin typeface="Times New Roman"/>
                <a:cs typeface="B Nazanin" panose="00000400000000000000" pitchFamily="2" charset="-78"/>
              </a:rPr>
              <a:t>تحمل موقتی:</a:t>
            </a:r>
            <a:endParaRPr sz="2000" dirty="0">
              <a:latin typeface="Times New Roman"/>
              <a:cs typeface="B Nazanin" panose="00000400000000000000" pitchFamily="2" charset="-78"/>
            </a:endParaRPr>
          </a:p>
          <a:p>
            <a:pPr marL="355600" marR="5080" indent="-342900" algn="r" rtl="1">
              <a:lnSpc>
                <a:spcPct val="100000"/>
              </a:lnSpc>
              <a:spcBef>
                <a:spcPts val="800"/>
              </a:spcBef>
              <a:buClr>
                <a:srgbClr val="0033CC"/>
              </a:buClr>
              <a:buSzPct val="90000"/>
              <a:buFont typeface="Webdings"/>
              <a:buChar char="•"/>
              <a:tabLst>
                <a:tab pos="355600" algn="l"/>
              </a:tabLst>
            </a:pPr>
            <a:r>
              <a:rPr lang="fa-IR" sz="2000" spc="-5" dirty="0" smtClean="0">
                <a:latin typeface="Times New Roman"/>
                <a:cs typeface="B Nazanin" panose="00000400000000000000" pitchFamily="2" charset="-78"/>
              </a:rPr>
              <a:t>وقتی رفتار طرف مقابل مورد انتظار شما نیست </a:t>
            </a:r>
            <a:endParaRPr sz="2000" dirty="0">
              <a:latin typeface="Times New Roman"/>
              <a:cs typeface="B Nazanin" panose="00000400000000000000" pitchFamily="2" charset="-78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76287" y="2686050"/>
            <a:ext cx="3475990" cy="194925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62000" marR="5080" indent="-292100" algn="just" rtl="1">
              <a:lnSpc>
                <a:spcPct val="100000"/>
              </a:lnSpc>
              <a:buClr>
                <a:srgbClr val="0033CC"/>
              </a:buClr>
              <a:buSzPct val="85000"/>
              <a:buFont typeface="Wingdings"/>
              <a:buChar char=""/>
              <a:tabLst>
                <a:tab pos="762000" algn="l"/>
              </a:tabLst>
            </a:pPr>
            <a:r>
              <a:rPr lang="fa-IR" sz="2000" dirty="0" smtClean="0">
                <a:latin typeface="Times New Roman"/>
                <a:cs typeface="B Nazanin" panose="00000400000000000000" pitchFamily="2" charset="-78"/>
              </a:rPr>
              <a:t>سریع قضاوت نکنید. </a:t>
            </a:r>
          </a:p>
          <a:p>
            <a:pPr marL="762000" marR="5080" indent="-292100" algn="just" rtl="1">
              <a:lnSpc>
                <a:spcPct val="100000"/>
              </a:lnSpc>
              <a:buClr>
                <a:srgbClr val="0033CC"/>
              </a:buClr>
              <a:buSzPct val="85000"/>
              <a:buFont typeface="Wingdings"/>
              <a:buChar char=""/>
              <a:tabLst>
                <a:tab pos="762000" algn="l"/>
              </a:tabLst>
            </a:pPr>
            <a:r>
              <a:rPr lang="fa-IR" sz="2000" dirty="0" smtClean="0">
                <a:latin typeface="Times New Roman"/>
                <a:cs typeface="B Nazanin" panose="00000400000000000000" pitchFamily="2" charset="-78"/>
              </a:rPr>
              <a:t>چند تکرار صبر کنید و بعد قضاوت کنید. </a:t>
            </a:r>
            <a:endParaRPr sz="2000" dirty="0">
              <a:latin typeface="Times New Roman"/>
              <a:cs typeface="B Nazanin" panose="00000400000000000000" pitchFamily="2" charset="-78"/>
            </a:endParaRPr>
          </a:p>
          <a:p>
            <a:pPr marL="355600" marR="157480" indent="-342900" algn="r" rtl="1">
              <a:lnSpc>
                <a:spcPct val="100000"/>
              </a:lnSpc>
              <a:spcBef>
                <a:spcPts val="800"/>
              </a:spcBef>
              <a:buClr>
                <a:srgbClr val="0033CC"/>
              </a:buClr>
              <a:buSzPct val="90000"/>
              <a:buFont typeface="Webdings"/>
              <a:buChar char="•"/>
              <a:tabLst>
                <a:tab pos="355600" algn="l"/>
              </a:tabLst>
            </a:pPr>
            <a:r>
              <a:rPr lang="fa-IR" sz="2000" dirty="0" smtClean="0">
                <a:latin typeface="Times New Roman"/>
                <a:cs typeface="B Nazanin" panose="00000400000000000000" pitchFamily="2" charset="-78"/>
              </a:rPr>
              <a:t>اگر موضوع ادامه پیدا کرد، بهره ی خود را بر اساس رفتار کنونی طرف مقابل بهینه کنید. </a:t>
            </a:r>
          </a:p>
        </p:txBody>
      </p:sp>
      <p:sp>
        <p:nvSpPr>
          <p:cNvPr id="15" name="object 15"/>
          <p:cNvSpPr/>
          <p:nvPr/>
        </p:nvSpPr>
        <p:spPr>
          <a:xfrm>
            <a:off x="4953002" y="2176440"/>
            <a:ext cx="1498600" cy="1789430"/>
          </a:xfrm>
          <a:custGeom>
            <a:avLst/>
            <a:gdLst/>
            <a:ahLst/>
            <a:cxnLst/>
            <a:rect l="l" t="t" r="r" b="b"/>
            <a:pathLst>
              <a:path w="1498600" h="1789429">
                <a:moveTo>
                  <a:pt x="0" y="573110"/>
                </a:moveTo>
                <a:lnTo>
                  <a:pt x="874180" y="573110"/>
                </a:lnTo>
                <a:lnTo>
                  <a:pt x="1312860" y="0"/>
                </a:lnTo>
                <a:lnTo>
                  <a:pt x="1248830" y="573110"/>
                </a:lnTo>
                <a:lnTo>
                  <a:pt x="1498600" y="573110"/>
                </a:lnTo>
                <a:lnTo>
                  <a:pt x="1498600" y="775780"/>
                </a:lnTo>
                <a:lnTo>
                  <a:pt x="1498600" y="1079790"/>
                </a:lnTo>
                <a:lnTo>
                  <a:pt x="1498600" y="1789131"/>
                </a:lnTo>
                <a:lnTo>
                  <a:pt x="1248830" y="1789131"/>
                </a:lnTo>
                <a:lnTo>
                  <a:pt x="874180" y="1789131"/>
                </a:lnTo>
                <a:lnTo>
                  <a:pt x="0" y="1789131"/>
                </a:lnTo>
                <a:lnTo>
                  <a:pt x="0" y="1079790"/>
                </a:lnTo>
                <a:lnTo>
                  <a:pt x="0" y="775780"/>
                </a:lnTo>
                <a:lnTo>
                  <a:pt x="0" y="573110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5031740" y="2794447"/>
            <a:ext cx="1003300" cy="8309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r" rtl="1">
              <a:lnSpc>
                <a:spcPct val="100299"/>
              </a:lnSpc>
            </a:pPr>
            <a:r>
              <a:rPr lang="fa-IR" spc="-5" dirty="0" smtClean="0">
                <a:latin typeface="Times New Roman"/>
                <a:cs typeface="B Nazanin" panose="00000400000000000000" pitchFamily="2" charset="-78"/>
              </a:rPr>
              <a:t>طرف مقابل قصد همکاری دارد</a:t>
            </a:r>
            <a:endParaRPr sz="1800" dirty="0">
              <a:latin typeface="Times New Roman"/>
              <a:cs typeface="B Nazanin" panose="00000400000000000000" pitchFamily="2" charset="-78"/>
            </a:endParaRPr>
          </a:p>
        </p:txBody>
      </p:sp>
      <p:sp>
        <p:nvSpPr>
          <p:cNvPr id="17" name="object 1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10"/>
              </a:lnSpc>
            </a:pPr>
            <a:r>
              <a:rPr dirty="0"/>
              <a:t>Nau</a:t>
            </a:r>
            <a:r>
              <a:rPr spc="-5" dirty="0"/>
              <a:t>: G</a:t>
            </a:r>
            <a:r>
              <a:rPr dirty="0"/>
              <a:t>ame</a:t>
            </a:r>
            <a:r>
              <a:rPr spc="-20" dirty="0"/>
              <a:t> </a:t>
            </a:r>
            <a:r>
              <a:rPr spc="-5" dirty="0"/>
              <a:t>T</a:t>
            </a:r>
            <a:r>
              <a:rPr dirty="0"/>
              <a:t>heory</a:t>
            </a:r>
            <a:r>
              <a:rPr spc="-5" dirty="0"/>
              <a:t> </a:t>
            </a:r>
            <a:fld id="{81D60167-4931-47E6-BA6A-407CBD079E47}" type="slidenum">
              <a:rPr dirty="0"/>
              <a:t>14</a:t>
            </a:fld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456192" y="460273"/>
            <a:ext cx="9123840" cy="7589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ejaVu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ejaVu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ejaVu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ejaVu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ejaVu San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ejaVu San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ejaVu San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ejaVu San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ejaVu Sans" charset="0"/>
              </a:defRPr>
            </a:lvl9pPr>
          </a:lstStyle>
          <a:p>
            <a:pPr algn="r" rtl="1">
              <a:lnSpc>
                <a:spcPct val="112000"/>
              </a:lnSpc>
              <a:buFont typeface="Times New Roman" charset="0"/>
              <a:buNone/>
              <a:defRPr/>
            </a:pPr>
            <a:r>
              <a:rPr lang="fa-IR" sz="3200" dirty="0" smtClean="0">
                <a:solidFill>
                  <a:srgbClr val="000080"/>
                </a:solidFill>
                <a:latin typeface="augie" charset="0"/>
                <a:cs typeface="B Titr" panose="00000700000000000000" pitchFamily="2" charset="-78"/>
              </a:rPr>
              <a:t>سریهای ریاضی</a:t>
            </a:r>
            <a:endParaRPr lang="en-US" sz="3200" dirty="0" smtClean="0">
              <a:solidFill>
                <a:srgbClr val="000080"/>
              </a:solidFill>
              <a:latin typeface="augie" charset="0"/>
              <a:cs typeface="B Titr" panose="00000700000000000000" pitchFamily="2" charset="-78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52400" y="2048023"/>
            <a:ext cx="8895744" cy="3590777"/>
            <a:chOff x="152400" y="2048023"/>
            <a:chExt cx="8895744" cy="3590777"/>
          </a:xfrm>
        </p:grpSpPr>
        <p:sp>
          <p:nvSpPr>
            <p:cNvPr id="29697" name="Text Box 1"/>
            <p:cNvSpPr txBox="1">
              <a:spLocks noChangeArrowheads="1"/>
            </p:cNvSpPr>
            <p:nvPr/>
          </p:nvSpPr>
          <p:spPr bwMode="auto">
            <a:xfrm>
              <a:off x="152400" y="2048023"/>
              <a:ext cx="8895744" cy="3590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C0C0C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5000" rIns="90000" bIns="45000"/>
            <a:lstStyle>
              <a:lvl1pPr eaLnBrk="0"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  <a:tab pos="5791200" algn="l"/>
                  <a:tab pos="6515100" algn="l"/>
                  <a:tab pos="7239000" algn="l"/>
                  <a:tab pos="7962900" algn="l"/>
                  <a:tab pos="8686800" algn="l"/>
                </a:tabLs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eaLnBrk="0"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  <a:tab pos="5791200" algn="l"/>
                  <a:tab pos="6515100" algn="l"/>
                  <a:tab pos="7239000" algn="l"/>
                  <a:tab pos="7962900" algn="l"/>
                  <a:tab pos="8686800" algn="l"/>
                </a:tabLs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  <a:tab pos="5791200" algn="l"/>
                  <a:tab pos="6515100" algn="l"/>
                  <a:tab pos="7239000" algn="l"/>
                  <a:tab pos="7962900" algn="l"/>
                  <a:tab pos="8686800" algn="l"/>
                </a:tabLs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  <a:tab pos="5791200" algn="l"/>
                  <a:tab pos="6515100" algn="l"/>
                  <a:tab pos="7239000" algn="l"/>
                  <a:tab pos="7962900" algn="l"/>
                  <a:tab pos="8686800" algn="l"/>
                </a:tabLs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  <a:tab pos="5791200" algn="l"/>
                  <a:tab pos="6515100" algn="l"/>
                  <a:tab pos="7239000" algn="l"/>
                  <a:tab pos="7962900" algn="l"/>
                  <a:tab pos="8686800" algn="l"/>
                </a:tabLs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  <a:tab pos="5791200" algn="l"/>
                  <a:tab pos="6515100" algn="l"/>
                  <a:tab pos="7239000" algn="l"/>
                  <a:tab pos="7962900" algn="l"/>
                  <a:tab pos="8686800" algn="l"/>
                </a:tabLs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  <a:tab pos="5791200" algn="l"/>
                  <a:tab pos="6515100" algn="l"/>
                  <a:tab pos="7239000" algn="l"/>
                  <a:tab pos="7962900" algn="l"/>
                  <a:tab pos="8686800" algn="l"/>
                </a:tabLs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  <a:tab pos="5791200" algn="l"/>
                  <a:tab pos="6515100" algn="l"/>
                  <a:tab pos="7239000" algn="l"/>
                  <a:tab pos="7962900" algn="l"/>
                  <a:tab pos="8686800" algn="l"/>
                </a:tabLs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  <a:tab pos="5791200" algn="l"/>
                  <a:tab pos="6515100" algn="l"/>
                  <a:tab pos="7239000" algn="l"/>
                  <a:tab pos="7962900" algn="l"/>
                  <a:tab pos="8686800" algn="l"/>
                </a:tabLs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r" rtl="1" eaLnBrk="1">
                <a:lnSpc>
                  <a:spcPct val="112000"/>
                </a:lnSpc>
              </a:pPr>
              <a:r>
                <a:rPr lang="fa-IR" altLang="en-US" sz="2000" dirty="0" smtClean="0">
                  <a:solidFill>
                    <a:srgbClr val="000000"/>
                  </a:solidFill>
                  <a:latin typeface="augie" charset="0"/>
                  <a:cs typeface="B Nazanin" panose="00000400000000000000" pitchFamily="2" charset="-78"/>
                </a:rPr>
                <a:t>فرض کنید که </a:t>
              </a:r>
              <a:r>
                <a:rPr lang="en-US" altLang="en-US" sz="2000" dirty="0" smtClean="0">
                  <a:solidFill>
                    <a:srgbClr val="000000"/>
                  </a:solidFill>
                  <a:latin typeface="augie" charset="0"/>
                  <a:cs typeface="B Nazanin" panose="00000400000000000000" pitchFamily="2" charset="-78"/>
                </a:rPr>
                <a:t>x</a:t>
              </a:r>
              <a:r>
                <a:rPr lang="fa-IR" altLang="en-US" sz="2000" dirty="0" smtClean="0">
                  <a:solidFill>
                    <a:srgbClr val="000000"/>
                  </a:solidFill>
                  <a:latin typeface="augie" charset="0"/>
                  <a:cs typeface="B Nazanin" panose="00000400000000000000" pitchFamily="2" charset="-78"/>
                </a:rPr>
                <a:t> یک عدد مثبت و </a:t>
              </a:r>
              <a:r>
                <a:rPr lang="en-US" altLang="en-US" sz="2000" dirty="0" smtClean="0">
                  <a:solidFill>
                    <a:srgbClr val="000000"/>
                  </a:solidFill>
                  <a:latin typeface="augie" charset="0"/>
                  <a:cs typeface="B Nazanin" panose="00000400000000000000" pitchFamily="2" charset="-78"/>
                </a:rPr>
                <a:t>p</a:t>
              </a:r>
              <a:r>
                <a:rPr lang="fa-IR" altLang="en-US" sz="2000" dirty="0" smtClean="0">
                  <a:solidFill>
                    <a:srgbClr val="000000"/>
                  </a:solidFill>
                  <a:latin typeface="augie" charset="0"/>
                  <a:cs typeface="B Nazanin" panose="00000400000000000000" pitchFamily="2" charset="-78"/>
                </a:rPr>
                <a:t> یک عدد کوچکتر از 1 است. لذا: </a:t>
              </a:r>
              <a:endParaRPr lang="en-US" altLang="en-US" sz="2000" dirty="0" smtClean="0">
                <a:solidFill>
                  <a:srgbClr val="000000"/>
                </a:solidFill>
                <a:latin typeface="augie" charset="0"/>
                <a:cs typeface="B Nazanin" panose="00000400000000000000" pitchFamily="2" charset="-78"/>
              </a:endParaRPr>
            </a:p>
            <a:p>
              <a:pPr eaLnBrk="1">
                <a:lnSpc>
                  <a:spcPct val="112000"/>
                </a:lnSpc>
              </a:pPr>
              <a:endParaRPr lang="en-US" altLang="en-US" sz="2000" dirty="0">
                <a:solidFill>
                  <a:srgbClr val="000000"/>
                </a:solidFill>
                <a:latin typeface="augie" charset="0"/>
                <a:cs typeface="B Nazanin" panose="00000400000000000000" pitchFamily="2" charset="-78"/>
              </a:endParaRPr>
            </a:p>
            <a:p>
              <a:pPr algn="ctr" eaLnBrk="1">
                <a:lnSpc>
                  <a:spcPct val="112000"/>
                </a:lnSpc>
              </a:pPr>
              <a:r>
                <a:rPr lang="en-US" altLang="en-US" sz="2000" dirty="0">
                  <a:solidFill>
                    <a:srgbClr val="0000FF"/>
                  </a:solidFill>
                  <a:latin typeface="augie" charset="0"/>
                  <a:cs typeface="B Nazanin" panose="00000400000000000000" pitchFamily="2" charset="-78"/>
                </a:rPr>
                <a:t>										</a:t>
              </a:r>
            </a:p>
            <a:p>
              <a:pPr algn="ctr" eaLnBrk="1">
                <a:lnSpc>
                  <a:spcPct val="112000"/>
                </a:lnSpc>
              </a:pPr>
              <a:r>
                <a:rPr lang="en-US" altLang="en-US" sz="2000" dirty="0" err="1">
                  <a:solidFill>
                    <a:srgbClr val="0000FF"/>
                  </a:solidFill>
                  <a:latin typeface="augie" charset="0"/>
                  <a:cs typeface="B Nazanin" panose="00000400000000000000" pitchFamily="2" charset="-78"/>
                </a:rPr>
                <a:t>x·p</a:t>
              </a:r>
              <a:r>
                <a:rPr lang="en-US" altLang="en-US" sz="2000" dirty="0">
                  <a:solidFill>
                    <a:srgbClr val="0000FF"/>
                  </a:solidFill>
                  <a:latin typeface="augie" charset="0"/>
                  <a:cs typeface="B Nazanin" panose="00000400000000000000" pitchFamily="2" charset="-78"/>
                </a:rPr>
                <a:t> + x·p</a:t>
              </a:r>
              <a:r>
                <a:rPr lang="en-US" altLang="en-US" sz="2000" baseline="33000" dirty="0">
                  <a:solidFill>
                    <a:srgbClr val="0000FF"/>
                  </a:solidFill>
                  <a:latin typeface="augie" charset="0"/>
                  <a:cs typeface="B Nazanin" panose="00000400000000000000" pitchFamily="2" charset="-78"/>
                </a:rPr>
                <a:t>2</a:t>
              </a:r>
              <a:r>
                <a:rPr lang="en-US" altLang="en-US" sz="2000" dirty="0">
                  <a:solidFill>
                    <a:srgbClr val="0000FF"/>
                  </a:solidFill>
                  <a:latin typeface="augie" charset="0"/>
                  <a:cs typeface="B Nazanin" panose="00000400000000000000" pitchFamily="2" charset="-78"/>
                </a:rPr>
                <a:t> + x·p</a:t>
              </a:r>
              <a:r>
                <a:rPr lang="en-US" altLang="en-US" sz="2000" baseline="33000" dirty="0">
                  <a:solidFill>
                    <a:srgbClr val="0000FF"/>
                  </a:solidFill>
                  <a:latin typeface="augie" charset="0"/>
                  <a:cs typeface="B Nazanin" panose="00000400000000000000" pitchFamily="2" charset="-78"/>
                </a:rPr>
                <a:t>3</a:t>
              </a:r>
              <a:r>
                <a:rPr lang="en-US" altLang="en-US" sz="2000" dirty="0">
                  <a:solidFill>
                    <a:srgbClr val="0000FF"/>
                  </a:solidFill>
                  <a:latin typeface="augie" charset="0"/>
                  <a:cs typeface="B Nazanin" panose="00000400000000000000" pitchFamily="2" charset="-78"/>
                </a:rPr>
                <a:t> + x·p</a:t>
              </a:r>
              <a:r>
                <a:rPr lang="en-US" altLang="en-US" sz="2000" baseline="33000" dirty="0">
                  <a:solidFill>
                    <a:srgbClr val="0000FF"/>
                  </a:solidFill>
                  <a:latin typeface="augie" charset="0"/>
                  <a:cs typeface="B Nazanin" panose="00000400000000000000" pitchFamily="2" charset="-78"/>
                </a:rPr>
                <a:t>4</a:t>
              </a:r>
              <a:r>
                <a:rPr lang="en-US" altLang="en-US" sz="2000" dirty="0">
                  <a:solidFill>
                    <a:srgbClr val="0000FF"/>
                  </a:solidFill>
                  <a:latin typeface="augie" charset="0"/>
                  <a:cs typeface="B Nazanin" panose="00000400000000000000" pitchFamily="2" charset="-78"/>
                </a:rPr>
                <a:t> + · · · = x</a:t>
              </a:r>
            </a:p>
            <a:p>
              <a:pPr algn="ctr" eaLnBrk="1">
                <a:lnSpc>
                  <a:spcPct val="112000"/>
                </a:lnSpc>
              </a:pPr>
              <a:endParaRPr lang="en-US" altLang="en-US" sz="2000" dirty="0">
                <a:solidFill>
                  <a:srgbClr val="0000FF"/>
                </a:solidFill>
                <a:latin typeface="augie" charset="0"/>
                <a:cs typeface="B Nazanin" panose="00000400000000000000" pitchFamily="2" charset="-78"/>
              </a:endParaRPr>
            </a:p>
            <a:p>
              <a:pPr algn="ctr" eaLnBrk="1">
                <a:lnSpc>
                  <a:spcPct val="112000"/>
                </a:lnSpc>
              </a:pPr>
              <a:endParaRPr lang="en-US" altLang="en-US" sz="2000" dirty="0">
                <a:solidFill>
                  <a:srgbClr val="0000FF"/>
                </a:solidFill>
                <a:latin typeface="augie" charset="0"/>
                <a:cs typeface="B Nazanin" panose="00000400000000000000" pitchFamily="2" charset="-78"/>
              </a:endParaRPr>
            </a:p>
            <a:p>
              <a:pPr algn="ctr" eaLnBrk="1">
                <a:lnSpc>
                  <a:spcPct val="112000"/>
                </a:lnSpc>
              </a:pPr>
              <a:r>
                <a:rPr lang="en-US" altLang="en-US" sz="2000" dirty="0">
                  <a:solidFill>
                    <a:srgbClr val="0000FF"/>
                  </a:solidFill>
                  <a:latin typeface="augie" charset="0"/>
                  <a:cs typeface="B Nazanin" panose="00000400000000000000" pitchFamily="2" charset="-78"/>
                </a:rPr>
                <a:t>     x·p</a:t>
              </a:r>
              <a:r>
                <a:rPr lang="en-US" altLang="en-US" sz="2000" baseline="33000" dirty="0">
                  <a:solidFill>
                    <a:srgbClr val="0000FF"/>
                  </a:solidFill>
                  <a:latin typeface="augie" charset="0"/>
                  <a:cs typeface="B Nazanin" panose="00000400000000000000" pitchFamily="2" charset="-78"/>
                </a:rPr>
                <a:t>2</a:t>
              </a:r>
              <a:r>
                <a:rPr lang="en-US" altLang="en-US" sz="2000" dirty="0">
                  <a:solidFill>
                    <a:srgbClr val="0000FF"/>
                  </a:solidFill>
                  <a:latin typeface="augie" charset="0"/>
                  <a:cs typeface="B Nazanin" panose="00000400000000000000" pitchFamily="2" charset="-78"/>
                </a:rPr>
                <a:t> + x·p</a:t>
              </a:r>
              <a:r>
                <a:rPr lang="en-US" altLang="en-US" sz="2000" baseline="33000" dirty="0">
                  <a:solidFill>
                    <a:srgbClr val="0000FF"/>
                  </a:solidFill>
                  <a:latin typeface="augie" charset="0"/>
                  <a:cs typeface="B Nazanin" panose="00000400000000000000" pitchFamily="2" charset="-78"/>
                </a:rPr>
                <a:t>3</a:t>
              </a:r>
              <a:r>
                <a:rPr lang="en-US" altLang="en-US" sz="2000" dirty="0">
                  <a:solidFill>
                    <a:srgbClr val="0000FF"/>
                  </a:solidFill>
                  <a:latin typeface="augie" charset="0"/>
                  <a:cs typeface="B Nazanin" panose="00000400000000000000" pitchFamily="2" charset="-78"/>
                </a:rPr>
                <a:t> + x·p</a:t>
              </a:r>
              <a:r>
                <a:rPr lang="en-US" altLang="en-US" sz="2000" baseline="33000" dirty="0">
                  <a:solidFill>
                    <a:srgbClr val="0000FF"/>
                  </a:solidFill>
                  <a:latin typeface="augie" charset="0"/>
                  <a:cs typeface="B Nazanin" panose="00000400000000000000" pitchFamily="2" charset="-78"/>
                </a:rPr>
                <a:t>4</a:t>
              </a:r>
              <a:r>
                <a:rPr lang="en-US" altLang="en-US" sz="2000" dirty="0">
                  <a:solidFill>
                    <a:srgbClr val="0000FF"/>
                  </a:solidFill>
                  <a:latin typeface="augie" charset="0"/>
                  <a:cs typeface="B Nazanin" panose="00000400000000000000" pitchFamily="2" charset="-78"/>
                </a:rPr>
                <a:t> + x·p</a:t>
              </a:r>
              <a:r>
                <a:rPr lang="en-US" altLang="en-US" sz="2000" baseline="33000" dirty="0">
                  <a:solidFill>
                    <a:srgbClr val="0000FF"/>
                  </a:solidFill>
                  <a:latin typeface="augie" charset="0"/>
                  <a:cs typeface="B Nazanin" panose="00000400000000000000" pitchFamily="2" charset="-78"/>
                </a:rPr>
                <a:t>5</a:t>
              </a:r>
              <a:r>
                <a:rPr lang="en-US" altLang="en-US" sz="2000" dirty="0">
                  <a:solidFill>
                    <a:srgbClr val="0000FF"/>
                  </a:solidFill>
                  <a:latin typeface="augie" charset="0"/>
                  <a:cs typeface="B Nazanin" panose="00000400000000000000" pitchFamily="2" charset="-78"/>
                </a:rPr>
                <a:t>· · · = x</a:t>
              </a:r>
            </a:p>
            <a:p>
              <a:pPr algn="ctr" eaLnBrk="1">
                <a:lnSpc>
                  <a:spcPct val="112000"/>
                </a:lnSpc>
              </a:pPr>
              <a:endParaRPr lang="en-US" altLang="en-US" sz="2000" dirty="0">
                <a:solidFill>
                  <a:srgbClr val="0000FF"/>
                </a:solidFill>
                <a:latin typeface="augie" charset="0"/>
                <a:cs typeface="B Nazanin" panose="00000400000000000000" pitchFamily="2" charset="-78"/>
              </a:endParaRPr>
            </a:p>
          </p:txBody>
        </p:sp>
        <p:sp>
          <p:nvSpPr>
            <p:cNvPr id="29699" name="Line 3"/>
            <p:cNvSpPr>
              <a:spLocks noChangeShapeType="1"/>
            </p:cNvSpPr>
            <p:nvPr/>
          </p:nvSpPr>
          <p:spPr bwMode="auto">
            <a:xfrm>
              <a:off x="6513263" y="3291482"/>
              <a:ext cx="684288" cy="1632"/>
            </a:xfrm>
            <a:prstGeom prst="line">
              <a:avLst/>
            </a:prstGeom>
            <a:noFill/>
            <a:ln w="1836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buFont typeface="Times New Roman" charset="0"/>
                <a:buNone/>
                <a:defRPr/>
              </a:pPr>
              <a:endParaRPr lang="es-ES">
                <a:latin typeface="Arial" charset="0"/>
                <a:ea typeface="ＭＳ Ｐゴシック" charset="0"/>
                <a:cs typeface="DejaVu Sans" charset="0"/>
              </a:endParaRPr>
            </a:p>
          </p:txBody>
        </p:sp>
        <p:sp>
          <p:nvSpPr>
            <p:cNvPr id="29700" name="Text Box 4"/>
            <p:cNvSpPr txBox="1">
              <a:spLocks noChangeArrowheads="1"/>
            </p:cNvSpPr>
            <p:nvPr/>
          </p:nvSpPr>
          <p:spPr bwMode="auto">
            <a:xfrm>
              <a:off x="6662160" y="2868372"/>
              <a:ext cx="321552" cy="4423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/>
            <a:lstStyle/>
            <a:p>
              <a:pPr>
                <a:lnSpc>
                  <a:spcPct val="112000"/>
                </a:lnSpc>
                <a:buFont typeface="Times New Roman" charset="0"/>
                <a:buNone/>
                <a:defRPr/>
              </a:pPr>
              <a:r>
                <a:rPr lang="en-US" sz="2000" dirty="0">
                  <a:solidFill>
                    <a:srgbClr val="0000FF"/>
                  </a:solidFill>
                  <a:latin typeface="augie" charset="0"/>
                  <a:ea typeface="ＭＳ Ｐゴシック" charset="0"/>
                  <a:cs typeface="DejaVu Sans" charset="0"/>
                </a:rPr>
                <a:t>p</a:t>
              </a:r>
            </a:p>
          </p:txBody>
        </p:sp>
        <p:sp>
          <p:nvSpPr>
            <p:cNvPr id="29701" name="Text Box 5"/>
            <p:cNvSpPr txBox="1">
              <a:spLocks noChangeArrowheads="1"/>
            </p:cNvSpPr>
            <p:nvPr/>
          </p:nvSpPr>
          <p:spPr bwMode="auto">
            <a:xfrm>
              <a:off x="6400800" y="3291482"/>
              <a:ext cx="856944" cy="4423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/>
            <a:lstStyle>
              <a:lvl1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ＭＳ Ｐゴシック" charset="0"/>
                  <a:cs typeface="DejaVu Sans" charset="0"/>
                </a:defRPr>
              </a:lvl1pPr>
              <a:lvl2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ＭＳ Ｐゴシック" charset="0"/>
                  <a:cs typeface="DejaVu Sans" charset="0"/>
                </a:defRPr>
              </a:lvl2pPr>
              <a:lvl3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ＭＳ Ｐゴシック" charset="0"/>
                  <a:cs typeface="DejaVu Sans" charset="0"/>
                </a:defRPr>
              </a:lvl3pPr>
              <a:lvl4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ＭＳ Ｐゴシック" charset="0"/>
                  <a:cs typeface="DejaVu Sans" charset="0"/>
                </a:defRPr>
              </a:lvl4pPr>
              <a:lvl5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ＭＳ Ｐゴシック" charset="0"/>
                  <a:cs typeface="DejaVu Sans" charset="0"/>
                </a:defRPr>
              </a:lvl5pPr>
              <a:lvl6pPr marL="2514600" indent="-22860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ＭＳ Ｐゴシック" charset="0"/>
                  <a:cs typeface="DejaVu Sans" charset="0"/>
                </a:defRPr>
              </a:lvl6pPr>
              <a:lvl7pPr marL="2971800" indent="-22860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ＭＳ Ｐゴシック" charset="0"/>
                  <a:cs typeface="DejaVu Sans" charset="0"/>
                </a:defRPr>
              </a:lvl7pPr>
              <a:lvl8pPr marL="3429000" indent="-22860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ＭＳ Ｐゴシック" charset="0"/>
                  <a:cs typeface="DejaVu Sans" charset="0"/>
                </a:defRPr>
              </a:lvl8pPr>
              <a:lvl9pPr marL="3886200" indent="-22860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ＭＳ Ｐゴシック" charset="0"/>
                  <a:cs typeface="DejaVu Sans" charset="0"/>
                </a:defRPr>
              </a:lvl9pPr>
            </a:lstStyle>
            <a:p>
              <a:pPr algn="ctr">
                <a:lnSpc>
                  <a:spcPct val="112000"/>
                </a:lnSpc>
                <a:buFont typeface="Times New Roman" charset="0"/>
                <a:buNone/>
                <a:defRPr/>
              </a:pPr>
              <a:r>
                <a:rPr lang="en-US" sz="2000" dirty="0" smtClean="0">
                  <a:solidFill>
                    <a:srgbClr val="0000FF"/>
                  </a:solidFill>
                  <a:latin typeface="augie" charset="0"/>
                </a:rPr>
                <a:t>(1 - p)</a:t>
              </a:r>
            </a:p>
          </p:txBody>
        </p:sp>
        <p:sp>
          <p:nvSpPr>
            <p:cNvPr id="29702" name="Line 6"/>
            <p:cNvSpPr>
              <a:spLocks noChangeShapeType="1"/>
            </p:cNvSpPr>
            <p:nvPr/>
          </p:nvSpPr>
          <p:spPr bwMode="auto">
            <a:xfrm>
              <a:off x="6553200" y="4282081"/>
              <a:ext cx="684288" cy="1633"/>
            </a:xfrm>
            <a:prstGeom prst="line">
              <a:avLst/>
            </a:prstGeom>
            <a:noFill/>
            <a:ln w="1836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buFont typeface="Times New Roman" charset="0"/>
                <a:buNone/>
                <a:defRPr/>
              </a:pPr>
              <a:endParaRPr lang="es-ES">
                <a:latin typeface="Arial" charset="0"/>
                <a:ea typeface="ＭＳ Ｐゴシック" charset="0"/>
                <a:cs typeface="DejaVu Sans" charset="0"/>
              </a:endParaRPr>
            </a:p>
          </p:txBody>
        </p:sp>
        <p:sp>
          <p:nvSpPr>
            <p:cNvPr id="29703" name="Text Box 7"/>
            <p:cNvSpPr txBox="1">
              <a:spLocks noChangeArrowheads="1"/>
            </p:cNvSpPr>
            <p:nvPr/>
          </p:nvSpPr>
          <p:spPr bwMode="auto">
            <a:xfrm>
              <a:off x="6629400" y="3810000"/>
              <a:ext cx="403920" cy="442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/>
            <a:lstStyle/>
            <a:p>
              <a:pPr>
                <a:lnSpc>
                  <a:spcPct val="112000"/>
                </a:lnSpc>
                <a:buFont typeface="Times New Roman" charset="0"/>
                <a:buNone/>
                <a:defRPr/>
              </a:pPr>
              <a:r>
                <a:rPr lang="en-US" sz="2000" dirty="0">
                  <a:solidFill>
                    <a:srgbClr val="0000FF"/>
                  </a:solidFill>
                  <a:latin typeface="augie" charset="0"/>
                  <a:ea typeface="ＭＳ Ｐゴシック" charset="0"/>
                  <a:cs typeface="DejaVu Sans" charset="0"/>
                </a:rPr>
                <a:t>p</a:t>
              </a:r>
              <a:r>
                <a:rPr lang="en-US" sz="2000" baseline="33000" dirty="0">
                  <a:solidFill>
                    <a:srgbClr val="0000FF"/>
                  </a:solidFill>
                  <a:latin typeface="augie" charset="0"/>
                  <a:ea typeface="ＭＳ Ｐゴシック" charset="0"/>
                  <a:cs typeface="DejaVu Sans" charset="0"/>
                </a:rPr>
                <a:t>2</a:t>
              </a:r>
            </a:p>
          </p:txBody>
        </p:sp>
        <p:sp>
          <p:nvSpPr>
            <p:cNvPr id="29704" name="Text Box 8"/>
            <p:cNvSpPr txBox="1">
              <a:spLocks noChangeArrowheads="1"/>
            </p:cNvSpPr>
            <p:nvPr/>
          </p:nvSpPr>
          <p:spPr bwMode="auto">
            <a:xfrm>
              <a:off x="6477000" y="4282081"/>
              <a:ext cx="856944" cy="442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/>
            <a:lstStyle>
              <a:lvl1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ＭＳ Ｐゴシック" charset="0"/>
                  <a:cs typeface="DejaVu Sans" charset="0"/>
                </a:defRPr>
              </a:lvl1pPr>
              <a:lvl2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ＭＳ Ｐゴシック" charset="0"/>
                  <a:cs typeface="DejaVu Sans" charset="0"/>
                </a:defRPr>
              </a:lvl2pPr>
              <a:lvl3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ＭＳ Ｐゴシック" charset="0"/>
                  <a:cs typeface="DejaVu Sans" charset="0"/>
                </a:defRPr>
              </a:lvl3pPr>
              <a:lvl4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ＭＳ Ｐゴシック" charset="0"/>
                  <a:cs typeface="DejaVu Sans" charset="0"/>
                </a:defRPr>
              </a:lvl4pPr>
              <a:lvl5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ＭＳ Ｐゴシック" charset="0"/>
                  <a:cs typeface="DejaVu Sans" charset="0"/>
                </a:defRPr>
              </a:lvl5pPr>
              <a:lvl6pPr marL="2514600" indent="-22860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ＭＳ Ｐゴシック" charset="0"/>
                  <a:cs typeface="DejaVu Sans" charset="0"/>
                </a:defRPr>
              </a:lvl6pPr>
              <a:lvl7pPr marL="2971800" indent="-22860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ＭＳ Ｐゴシック" charset="0"/>
                  <a:cs typeface="DejaVu Sans" charset="0"/>
                </a:defRPr>
              </a:lvl7pPr>
              <a:lvl8pPr marL="3429000" indent="-22860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ＭＳ Ｐゴシック" charset="0"/>
                  <a:cs typeface="DejaVu Sans" charset="0"/>
                </a:defRPr>
              </a:lvl8pPr>
              <a:lvl9pPr marL="3886200" indent="-22860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ＭＳ Ｐゴシック" charset="0"/>
                  <a:cs typeface="DejaVu Sans" charset="0"/>
                </a:defRPr>
              </a:lvl9pPr>
            </a:lstStyle>
            <a:p>
              <a:pPr algn="ctr">
                <a:lnSpc>
                  <a:spcPct val="112000"/>
                </a:lnSpc>
                <a:buFont typeface="Times New Roman" charset="0"/>
                <a:buNone/>
                <a:defRPr/>
              </a:pPr>
              <a:r>
                <a:rPr lang="en-US" sz="2000" smtClean="0">
                  <a:solidFill>
                    <a:srgbClr val="0000FF"/>
                  </a:solidFill>
                  <a:latin typeface="augie" charset="0"/>
                </a:rPr>
                <a:t>(1 - p)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6849626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ext Box 1"/>
          <p:cNvSpPr txBox="1">
            <a:spLocks noChangeArrowheads="1"/>
          </p:cNvSpPr>
          <p:nvPr/>
        </p:nvSpPr>
        <p:spPr bwMode="auto">
          <a:xfrm>
            <a:off x="685800" y="504340"/>
            <a:ext cx="9068304" cy="7910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ejaVu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ejaVu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ejaVu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ejaVu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ejaVu San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ejaVu San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ejaVu San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ejaVu San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ejaVu Sans" charset="0"/>
              </a:defRPr>
            </a:lvl9pPr>
          </a:lstStyle>
          <a:p>
            <a:pPr algn="r" rtl="1">
              <a:lnSpc>
                <a:spcPct val="112000"/>
              </a:lnSpc>
              <a:buFont typeface="Times New Roman" charset="0"/>
              <a:buNone/>
              <a:defRPr/>
            </a:pPr>
            <a:r>
              <a:rPr lang="fa-IR" sz="3200" dirty="0" smtClean="0">
                <a:solidFill>
                  <a:srgbClr val="000080"/>
                </a:solidFill>
                <a:latin typeface="augie" charset="0"/>
                <a:cs typeface="B Titr" panose="00000700000000000000" pitchFamily="2" charset="-78"/>
              </a:rPr>
              <a:t>تکرار نامحدود بازی زندانی</a:t>
            </a:r>
            <a:endParaRPr lang="en-US" sz="3200" dirty="0" smtClean="0">
              <a:solidFill>
                <a:srgbClr val="000080"/>
              </a:solidFill>
              <a:latin typeface="augie" charset="0"/>
              <a:cs typeface="B Titr" panose="00000700000000000000" pitchFamily="2" charset="-78"/>
            </a:endParaRP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456192" y="1880262"/>
            <a:ext cx="9297911" cy="38551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rtl="1" eaLnBrk="1">
              <a:lnSpc>
                <a:spcPct val="112000"/>
              </a:lnSpc>
            </a:pPr>
            <a:r>
              <a:rPr lang="fa-IR" altLang="en-US" sz="2000" dirty="0" smtClean="0">
                <a:solidFill>
                  <a:srgbClr val="008000"/>
                </a:solidFill>
                <a:latin typeface="augie" charset="0"/>
                <a:cs typeface="B Nazanin" panose="00000400000000000000" pitchFamily="2" charset="-78"/>
              </a:rPr>
              <a:t>محاسبه ی سود: </a:t>
            </a:r>
            <a:r>
              <a:rPr lang="fa-IR" altLang="en-US" sz="2000" dirty="0" smtClean="0">
                <a:latin typeface="augie" charset="0"/>
                <a:cs typeface="B Nazanin" panose="00000400000000000000" pitchFamily="2" charset="-78"/>
              </a:rPr>
              <a:t>فرض کنید </a:t>
            </a:r>
            <a:r>
              <a:rPr lang="fa-IR" altLang="en-US" sz="2000" dirty="0" smtClean="0">
                <a:solidFill>
                  <a:schemeClr val="tx2">
                    <a:lumMod val="75000"/>
                  </a:schemeClr>
                </a:solidFill>
                <a:latin typeface="augie" charset="0"/>
                <a:cs typeface="B Nazanin" panose="00000400000000000000" pitchFamily="2" charset="-78"/>
              </a:rPr>
              <a:t>بازیگر دوم </a:t>
            </a:r>
            <a:r>
              <a:rPr lang="fa-IR" altLang="en-US" sz="2000" dirty="0" smtClean="0">
                <a:latin typeface="augie" charset="0"/>
                <a:cs typeface="B Nazanin" panose="00000400000000000000" pitchFamily="2" charset="-78"/>
              </a:rPr>
              <a:t>از </a:t>
            </a:r>
            <a:r>
              <a:rPr lang="en-US" altLang="en-US" sz="2000" dirty="0">
                <a:solidFill>
                  <a:srgbClr val="800000"/>
                </a:solidFill>
                <a:latin typeface="augie" charset="0"/>
                <a:cs typeface="B Nazanin" panose="00000400000000000000" pitchFamily="2" charset="-78"/>
              </a:rPr>
              <a:t>Grimm </a:t>
            </a:r>
            <a:r>
              <a:rPr lang="en-US" altLang="en-US" sz="2000" dirty="0" smtClean="0">
                <a:solidFill>
                  <a:srgbClr val="800000"/>
                </a:solidFill>
                <a:latin typeface="augie" charset="0"/>
                <a:cs typeface="B Nazanin" panose="00000400000000000000" pitchFamily="2" charset="-78"/>
              </a:rPr>
              <a:t>Trigger</a:t>
            </a:r>
            <a:r>
              <a:rPr lang="fa-IR" altLang="en-US" sz="2000" dirty="0" smtClean="0">
                <a:solidFill>
                  <a:srgbClr val="800000"/>
                </a:solidFill>
                <a:latin typeface="augie" charset="0"/>
                <a:cs typeface="B Nazanin" panose="00000400000000000000" pitchFamily="2" charset="-78"/>
              </a:rPr>
              <a:t> </a:t>
            </a:r>
            <a:r>
              <a:rPr lang="fa-IR" altLang="en-US" sz="2000" dirty="0" smtClean="0">
                <a:latin typeface="augie" charset="0"/>
                <a:cs typeface="B Nazanin" panose="00000400000000000000" pitchFamily="2" charset="-78"/>
              </a:rPr>
              <a:t>استفاده کند. سود مورد انتظار بازیگر دوم چقدر است؟</a:t>
            </a:r>
          </a:p>
          <a:p>
            <a:pPr algn="r" rtl="1" eaLnBrk="1">
              <a:lnSpc>
                <a:spcPct val="112000"/>
              </a:lnSpc>
            </a:pPr>
            <a:r>
              <a:rPr lang="fa-IR" altLang="en-US" sz="2000" dirty="0" smtClean="0">
                <a:latin typeface="augie" charset="0"/>
                <a:cs typeface="B Nazanin" panose="00000400000000000000" pitchFamily="2" charset="-78"/>
              </a:rPr>
              <a:t> اگر بازی با احتمال </a:t>
            </a:r>
            <a:r>
              <a:rPr lang="en-US" altLang="en-US" sz="2000" dirty="0" smtClean="0">
                <a:latin typeface="augie" charset="0"/>
                <a:cs typeface="B Nazanin" panose="00000400000000000000" pitchFamily="2" charset="-78"/>
              </a:rPr>
              <a:t>p</a:t>
            </a:r>
            <a:r>
              <a:rPr lang="fa-IR" altLang="en-US" sz="2000" dirty="0" smtClean="0">
                <a:latin typeface="augie" charset="0"/>
                <a:cs typeface="B Nazanin" panose="00000400000000000000" pitchFamily="2" charset="-78"/>
              </a:rPr>
              <a:t> تکرار شود و با احتمال </a:t>
            </a:r>
            <a:r>
              <a:rPr lang="en-US" altLang="en-US" sz="2000" dirty="0" smtClean="0">
                <a:latin typeface="augie" charset="0"/>
                <a:cs typeface="B Nazanin" panose="00000400000000000000" pitchFamily="2" charset="-78"/>
              </a:rPr>
              <a:t>1-p</a:t>
            </a:r>
            <a:r>
              <a:rPr lang="fa-IR" altLang="en-US" sz="2000" dirty="0" smtClean="0">
                <a:latin typeface="augie" charset="0"/>
                <a:cs typeface="B Nazanin" panose="00000400000000000000" pitchFamily="2" charset="-78"/>
              </a:rPr>
              <a:t> خاتمه یابد. </a:t>
            </a:r>
          </a:p>
          <a:p>
            <a:pPr algn="r" rtl="1" eaLnBrk="1">
              <a:lnSpc>
                <a:spcPct val="112000"/>
              </a:lnSpc>
            </a:pPr>
            <a:endParaRPr lang="en-US" altLang="en-US" sz="2000" dirty="0" smtClean="0">
              <a:solidFill>
                <a:schemeClr val="tx2">
                  <a:lumMod val="75000"/>
                </a:schemeClr>
              </a:solidFill>
              <a:latin typeface="augie" charset="0"/>
              <a:cs typeface="B Nazanin" panose="00000400000000000000" pitchFamily="2" charset="-78"/>
            </a:endParaRPr>
          </a:p>
          <a:p>
            <a:pPr eaLnBrk="1">
              <a:lnSpc>
                <a:spcPct val="112000"/>
              </a:lnSpc>
            </a:pPr>
            <a:endParaRPr lang="en-US" altLang="en-US" sz="2000" dirty="0">
              <a:solidFill>
                <a:srgbClr val="000000"/>
              </a:solidFill>
              <a:latin typeface="augie" charset="0"/>
              <a:cs typeface="B Nazanin" panose="00000400000000000000" pitchFamily="2" charset="-78"/>
            </a:endParaRPr>
          </a:p>
          <a:p>
            <a:pPr algn="r" rtl="1" eaLnBrk="1">
              <a:lnSpc>
                <a:spcPct val="112000"/>
              </a:lnSpc>
              <a:buSzPct val="52000"/>
              <a:buFont typeface="Times New Roman" pitchFamily="18" charset="0"/>
              <a:buBlip>
                <a:blip r:embed="rId3"/>
              </a:buBlip>
            </a:pPr>
            <a:r>
              <a:rPr lang="en-US" altLang="en-US" sz="2000" dirty="0">
                <a:solidFill>
                  <a:srgbClr val="000080"/>
                </a:solidFill>
                <a:latin typeface="augie" charset="0"/>
                <a:cs typeface="B Nazanin" panose="00000400000000000000" pitchFamily="2" charset="-78"/>
              </a:rPr>
              <a:t>  </a:t>
            </a:r>
            <a:r>
              <a:rPr lang="fa-IR" altLang="en-US" sz="2000" dirty="0" smtClean="0">
                <a:solidFill>
                  <a:srgbClr val="000080"/>
                </a:solidFill>
                <a:latin typeface="augie" charset="0"/>
                <a:cs typeface="B Nazanin" panose="00000400000000000000" pitchFamily="2" charset="-78"/>
              </a:rPr>
              <a:t>اگر بازیگر اول همیشه همکاری کند:</a:t>
            </a:r>
            <a:endParaRPr lang="en-US" altLang="en-US" sz="2000" dirty="0">
              <a:solidFill>
                <a:srgbClr val="000080"/>
              </a:solidFill>
              <a:latin typeface="augie" charset="0"/>
              <a:cs typeface="B Nazanin" panose="00000400000000000000" pitchFamily="2" charset="-78"/>
            </a:endParaRPr>
          </a:p>
          <a:p>
            <a:pPr eaLnBrk="1">
              <a:lnSpc>
                <a:spcPct val="112000"/>
              </a:lnSpc>
              <a:buClrTx/>
              <a:buSzTx/>
              <a:buFontTx/>
              <a:buNone/>
            </a:pPr>
            <a:r>
              <a:rPr lang="en-US" altLang="en-US" sz="2000" dirty="0">
                <a:solidFill>
                  <a:srgbClr val="000080"/>
                </a:solidFill>
                <a:latin typeface="augie" charset="0"/>
                <a:cs typeface="B Nazanin" panose="00000400000000000000" pitchFamily="2" charset="-78"/>
              </a:rPr>
              <a:t>     </a:t>
            </a:r>
            <a:r>
              <a:rPr lang="en-US" altLang="en-US" sz="2000" dirty="0">
                <a:solidFill>
                  <a:srgbClr val="0000FF"/>
                </a:solidFill>
                <a:latin typeface="augie" charset="0"/>
                <a:cs typeface="B Nazanin" panose="00000400000000000000" pitchFamily="2" charset="-78"/>
              </a:rPr>
              <a:t>Stage 1	Stage 2	Stage 3	 Stage 4</a:t>
            </a:r>
            <a:r>
              <a:rPr lang="en-US" altLang="en-US" sz="2000" b="1" dirty="0">
                <a:solidFill>
                  <a:srgbClr val="0000FF"/>
                </a:solidFill>
                <a:latin typeface="augie" charset="0"/>
                <a:cs typeface="B Nazanin" panose="00000400000000000000" pitchFamily="2" charset="-78"/>
              </a:rPr>
              <a:t> · · ·</a:t>
            </a:r>
          </a:p>
          <a:p>
            <a:pPr eaLnBrk="1">
              <a:lnSpc>
                <a:spcPct val="112000"/>
              </a:lnSpc>
              <a:buClrTx/>
              <a:buSzTx/>
              <a:buFontTx/>
              <a:buNone/>
            </a:pPr>
            <a:r>
              <a:rPr lang="en-US" altLang="en-US" sz="2000" dirty="0">
                <a:solidFill>
                  <a:srgbClr val="0000FF"/>
                </a:solidFill>
                <a:latin typeface="augie" charset="0"/>
                <a:cs typeface="B Nazanin" panose="00000400000000000000" pitchFamily="2" charset="-78"/>
              </a:rPr>
              <a:t>	</a:t>
            </a:r>
            <a:r>
              <a:rPr lang="en-US" altLang="en-US" sz="1600" dirty="0">
                <a:solidFill>
                  <a:srgbClr val="008000"/>
                </a:solidFill>
                <a:latin typeface="augie" charset="0"/>
                <a:cs typeface="B Nazanin" panose="00000400000000000000" pitchFamily="2" charset="-78"/>
              </a:rPr>
              <a:t>3	3·p + 0·(1-p)	3·p</a:t>
            </a:r>
            <a:r>
              <a:rPr lang="en-US" altLang="en-US" sz="1600" baseline="33000" dirty="0">
                <a:solidFill>
                  <a:srgbClr val="008000"/>
                </a:solidFill>
                <a:latin typeface="augie" charset="0"/>
                <a:cs typeface="B Nazanin" panose="00000400000000000000" pitchFamily="2" charset="-78"/>
              </a:rPr>
              <a:t>2</a:t>
            </a:r>
            <a:r>
              <a:rPr lang="en-US" altLang="en-US" sz="1600" dirty="0">
                <a:solidFill>
                  <a:srgbClr val="008000"/>
                </a:solidFill>
                <a:latin typeface="augie" charset="0"/>
                <a:cs typeface="B Nazanin" panose="00000400000000000000" pitchFamily="2" charset="-78"/>
              </a:rPr>
              <a:t> + 0·(1-p</a:t>
            </a:r>
            <a:r>
              <a:rPr lang="en-US" altLang="en-US" sz="1600" baseline="33000" dirty="0">
                <a:solidFill>
                  <a:srgbClr val="008000"/>
                </a:solidFill>
                <a:latin typeface="augie" charset="0"/>
                <a:cs typeface="B Nazanin" panose="00000400000000000000" pitchFamily="2" charset="-78"/>
              </a:rPr>
              <a:t>2</a:t>
            </a:r>
            <a:r>
              <a:rPr lang="en-US" altLang="en-US" sz="1600" dirty="0">
                <a:solidFill>
                  <a:srgbClr val="008000"/>
                </a:solidFill>
                <a:latin typeface="augie" charset="0"/>
                <a:cs typeface="B Nazanin" panose="00000400000000000000" pitchFamily="2" charset="-78"/>
              </a:rPr>
              <a:t>) </a:t>
            </a:r>
            <a:r>
              <a:rPr lang="en-US" altLang="en-US" sz="1600" b="1" dirty="0">
                <a:solidFill>
                  <a:srgbClr val="008000"/>
                </a:solidFill>
                <a:latin typeface="augie" charset="0"/>
                <a:cs typeface="B Nazanin" panose="00000400000000000000" pitchFamily="2" charset="-78"/>
              </a:rPr>
              <a:t>     · · · ·		</a:t>
            </a:r>
            <a:r>
              <a:rPr lang="en-US" altLang="en-US" sz="1600" dirty="0">
                <a:solidFill>
                  <a:srgbClr val="008000"/>
                </a:solidFill>
                <a:latin typeface="augie" charset="0"/>
                <a:cs typeface="B Nazanin" panose="00000400000000000000" pitchFamily="2" charset="-78"/>
              </a:rPr>
              <a:t>= 3 +3p + 3p</a:t>
            </a:r>
            <a:r>
              <a:rPr lang="en-US" altLang="en-US" sz="1600" baseline="33000" dirty="0">
                <a:solidFill>
                  <a:srgbClr val="008000"/>
                </a:solidFill>
                <a:latin typeface="augie" charset="0"/>
                <a:cs typeface="B Nazanin" panose="00000400000000000000" pitchFamily="2" charset="-78"/>
              </a:rPr>
              <a:t>2</a:t>
            </a:r>
            <a:r>
              <a:rPr lang="en-US" altLang="en-US" sz="1600" dirty="0">
                <a:solidFill>
                  <a:srgbClr val="008000"/>
                </a:solidFill>
                <a:latin typeface="augie" charset="0"/>
                <a:cs typeface="B Nazanin" panose="00000400000000000000" pitchFamily="2" charset="-78"/>
              </a:rPr>
              <a:t> + 3p</a:t>
            </a:r>
            <a:r>
              <a:rPr lang="en-US" altLang="en-US" sz="1600" baseline="33000" dirty="0">
                <a:solidFill>
                  <a:srgbClr val="008000"/>
                </a:solidFill>
                <a:latin typeface="augie" charset="0"/>
                <a:cs typeface="B Nazanin" panose="00000400000000000000" pitchFamily="2" charset="-78"/>
              </a:rPr>
              <a:t>3</a:t>
            </a:r>
            <a:r>
              <a:rPr lang="en-US" altLang="en-US" sz="1600" dirty="0">
                <a:solidFill>
                  <a:srgbClr val="008000"/>
                </a:solidFill>
                <a:latin typeface="augie" charset="0"/>
                <a:cs typeface="B Nazanin" panose="00000400000000000000" pitchFamily="2" charset="-78"/>
              </a:rPr>
              <a:t> +</a:t>
            </a:r>
            <a:r>
              <a:rPr lang="en-US" altLang="en-US" sz="1600" b="1" dirty="0">
                <a:solidFill>
                  <a:srgbClr val="008000"/>
                </a:solidFill>
                <a:latin typeface="augie" charset="0"/>
                <a:cs typeface="B Nazanin" panose="00000400000000000000" pitchFamily="2" charset="-78"/>
              </a:rPr>
              <a:t> · · ·</a:t>
            </a:r>
          </a:p>
          <a:p>
            <a:pPr eaLnBrk="1">
              <a:lnSpc>
                <a:spcPct val="112000"/>
              </a:lnSpc>
              <a:buClrTx/>
              <a:buSzTx/>
              <a:buFontTx/>
              <a:buNone/>
            </a:pPr>
            <a:endParaRPr lang="en-US" altLang="en-US" sz="1600" b="1" dirty="0">
              <a:solidFill>
                <a:srgbClr val="008000"/>
              </a:solidFill>
              <a:latin typeface="augie" charset="0"/>
              <a:cs typeface="B Nazanin" panose="00000400000000000000" pitchFamily="2" charset="-78"/>
            </a:endParaRPr>
          </a:p>
          <a:p>
            <a:pPr algn="r" rtl="1" eaLnBrk="1">
              <a:lnSpc>
                <a:spcPct val="112000"/>
              </a:lnSpc>
              <a:buSzPct val="65000"/>
              <a:buFont typeface="Times New Roman" pitchFamily="18" charset="0"/>
              <a:buBlip>
                <a:blip r:embed="rId3"/>
              </a:buBlip>
            </a:pPr>
            <a:r>
              <a:rPr lang="en-US" altLang="en-US" sz="1600" dirty="0">
                <a:solidFill>
                  <a:srgbClr val="008000"/>
                </a:solidFill>
                <a:latin typeface="augie" charset="0"/>
                <a:cs typeface="B Nazanin" panose="00000400000000000000" pitchFamily="2" charset="-78"/>
              </a:rPr>
              <a:t> </a:t>
            </a:r>
            <a:r>
              <a:rPr lang="en-US" altLang="en-US" sz="2000" dirty="0">
                <a:solidFill>
                  <a:srgbClr val="000080"/>
                </a:solidFill>
                <a:latin typeface="augie" charset="0"/>
                <a:cs typeface="B Nazanin" panose="00000400000000000000" pitchFamily="2" charset="-78"/>
              </a:rPr>
              <a:t> </a:t>
            </a:r>
            <a:r>
              <a:rPr lang="fa-IR" altLang="en-US" sz="2000" dirty="0" smtClean="0">
                <a:solidFill>
                  <a:srgbClr val="000080"/>
                </a:solidFill>
                <a:latin typeface="augie" charset="0"/>
                <a:cs typeface="B Nazanin" panose="00000400000000000000" pitchFamily="2" charset="-78"/>
              </a:rPr>
              <a:t>اگر بازیگر اول همیشه خیانت کند:</a:t>
            </a:r>
            <a:endParaRPr lang="en-US" altLang="en-US" sz="2000" dirty="0">
              <a:solidFill>
                <a:srgbClr val="000080"/>
              </a:solidFill>
              <a:latin typeface="augie" charset="0"/>
              <a:cs typeface="B Nazanin" panose="00000400000000000000" pitchFamily="2" charset="-78"/>
            </a:endParaRPr>
          </a:p>
          <a:p>
            <a:pPr eaLnBrk="1">
              <a:lnSpc>
                <a:spcPct val="112000"/>
              </a:lnSpc>
              <a:buClrTx/>
              <a:buSzTx/>
              <a:buFontTx/>
              <a:buNone/>
            </a:pPr>
            <a:r>
              <a:rPr lang="en-US" altLang="en-US" sz="2000" dirty="0">
                <a:solidFill>
                  <a:srgbClr val="000080"/>
                </a:solidFill>
                <a:latin typeface="augie" charset="0"/>
                <a:cs typeface="B Nazanin" panose="00000400000000000000" pitchFamily="2" charset="-78"/>
              </a:rPr>
              <a:t>     </a:t>
            </a:r>
            <a:r>
              <a:rPr lang="en-US" altLang="en-US" sz="2000" dirty="0">
                <a:solidFill>
                  <a:srgbClr val="0000FF"/>
                </a:solidFill>
                <a:latin typeface="augie" charset="0"/>
                <a:cs typeface="B Nazanin" panose="00000400000000000000" pitchFamily="2" charset="-78"/>
              </a:rPr>
              <a:t>Stage 1	Stage 2	Stage 3	 Stage 4</a:t>
            </a:r>
            <a:r>
              <a:rPr lang="en-US" altLang="en-US" sz="2000" b="1" dirty="0">
                <a:solidFill>
                  <a:srgbClr val="0000FF"/>
                </a:solidFill>
                <a:latin typeface="augie" charset="0"/>
                <a:cs typeface="B Nazanin" panose="00000400000000000000" pitchFamily="2" charset="-78"/>
              </a:rPr>
              <a:t> · · ·</a:t>
            </a:r>
          </a:p>
          <a:p>
            <a:pPr eaLnBrk="1">
              <a:lnSpc>
                <a:spcPct val="112000"/>
              </a:lnSpc>
              <a:buClrTx/>
              <a:buSzTx/>
              <a:buFontTx/>
              <a:buNone/>
            </a:pPr>
            <a:r>
              <a:rPr lang="en-US" altLang="en-US" sz="2000" dirty="0">
                <a:solidFill>
                  <a:srgbClr val="0000FF"/>
                </a:solidFill>
                <a:latin typeface="augie" charset="0"/>
                <a:cs typeface="B Nazanin" panose="00000400000000000000" pitchFamily="2" charset="-78"/>
              </a:rPr>
              <a:t>	</a:t>
            </a:r>
            <a:r>
              <a:rPr lang="en-US" altLang="en-US" sz="1600" dirty="0">
                <a:solidFill>
                  <a:srgbClr val="008000"/>
                </a:solidFill>
                <a:latin typeface="augie" charset="0"/>
                <a:cs typeface="B Nazanin" panose="00000400000000000000" pitchFamily="2" charset="-78"/>
              </a:rPr>
              <a:t>5	1·p + 0·(1-p)	1·p</a:t>
            </a:r>
            <a:r>
              <a:rPr lang="en-US" altLang="en-US" sz="1600" baseline="33000" dirty="0">
                <a:solidFill>
                  <a:srgbClr val="008000"/>
                </a:solidFill>
                <a:latin typeface="augie" charset="0"/>
                <a:cs typeface="B Nazanin" panose="00000400000000000000" pitchFamily="2" charset="-78"/>
              </a:rPr>
              <a:t>2</a:t>
            </a:r>
            <a:r>
              <a:rPr lang="en-US" altLang="en-US" sz="1600" dirty="0">
                <a:solidFill>
                  <a:srgbClr val="008000"/>
                </a:solidFill>
                <a:latin typeface="augie" charset="0"/>
                <a:cs typeface="B Nazanin" panose="00000400000000000000" pitchFamily="2" charset="-78"/>
              </a:rPr>
              <a:t> + 0·(1-p</a:t>
            </a:r>
            <a:r>
              <a:rPr lang="en-US" altLang="en-US" sz="1600" baseline="33000" dirty="0">
                <a:solidFill>
                  <a:srgbClr val="008000"/>
                </a:solidFill>
                <a:latin typeface="augie" charset="0"/>
                <a:cs typeface="B Nazanin" panose="00000400000000000000" pitchFamily="2" charset="-78"/>
              </a:rPr>
              <a:t>2</a:t>
            </a:r>
            <a:r>
              <a:rPr lang="en-US" altLang="en-US" sz="1600" dirty="0">
                <a:solidFill>
                  <a:srgbClr val="008000"/>
                </a:solidFill>
                <a:latin typeface="augie" charset="0"/>
                <a:cs typeface="B Nazanin" panose="00000400000000000000" pitchFamily="2" charset="-78"/>
              </a:rPr>
              <a:t>) </a:t>
            </a:r>
            <a:r>
              <a:rPr lang="en-US" altLang="en-US" sz="1600" b="1" dirty="0">
                <a:solidFill>
                  <a:srgbClr val="008000"/>
                </a:solidFill>
                <a:latin typeface="augie" charset="0"/>
                <a:cs typeface="B Nazanin" panose="00000400000000000000" pitchFamily="2" charset="-78"/>
              </a:rPr>
              <a:t>     · · · ·		</a:t>
            </a:r>
            <a:r>
              <a:rPr lang="en-US" altLang="en-US" sz="1600" dirty="0">
                <a:solidFill>
                  <a:srgbClr val="008000"/>
                </a:solidFill>
                <a:latin typeface="augie" charset="0"/>
                <a:cs typeface="B Nazanin" panose="00000400000000000000" pitchFamily="2" charset="-78"/>
              </a:rPr>
              <a:t>= 5 + 1p + 1p</a:t>
            </a:r>
            <a:r>
              <a:rPr lang="en-US" altLang="en-US" sz="1600" baseline="33000" dirty="0">
                <a:solidFill>
                  <a:srgbClr val="008000"/>
                </a:solidFill>
                <a:latin typeface="augie" charset="0"/>
                <a:cs typeface="B Nazanin" panose="00000400000000000000" pitchFamily="2" charset="-78"/>
              </a:rPr>
              <a:t>2</a:t>
            </a:r>
            <a:r>
              <a:rPr lang="en-US" altLang="en-US" sz="1600" dirty="0">
                <a:solidFill>
                  <a:srgbClr val="008000"/>
                </a:solidFill>
                <a:latin typeface="augie" charset="0"/>
                <a:cs typeface="B Nazanin" panose="00000400000000000000" pitchFamily="2" charset="-78"/>
              </a:rPr>
              <a:t> + 1p</a:t>
            </a:r>
            <a:r>
              <a:rPr lang="en-US" altLang="en-US" sz="1600" baseline="33000" dirty="0">
                <a:solidFill>
                  <a:srgbClr val="008000"/>
                </a:solidFill>
                <a:latin typeface="augie" charset="0"/>
                <a:cs typeface="B Nazanin" panose="00000400000000000000" pitchFamily="2" charset="-78"/>
              </a:rPr>
              <a:t>3</a:t>
            </a:r>
            <a:r>
              <a:rPr lang="en-US" altLang="en-US" sz="1600" dirty="0">
                <a:solidFill>
                  <a:srgbClr val="008000"/>
                </a:solidFill>
                <a:latin typeface="augie" charset="0"/>
                <a:cs typeface="B Nazanin" panose="00000400000000000000" pitchFamily="2" charset="-78"/>
              </a:rPr>
              <a:t> +</a:t>
            </a:r>
            <a:r>
              <a:rPr lang="en-US" altLang="en-US" sz="1600" b="1" dirty="0">
                <a:solidFill>
                  <a:srgbClr val="008000"/>
                </a:solidFill>
                <a:latin typeface="augie" charset="0"/>
                <a:cs typeface="B Nazanin" panose="00000400000000000000" pitchFamily="2" charset="-78"/>
              </a:rPr>
              <a:t> · · ·</a:t>
            </a:r>
          </a:p>
        </p:txBody>
      </p:sp>
    </p:spTree>
    <p:extLst>
      <p:ext uri="{BB962C8B-B14F-4D97-AF65-F5344CB8AC3E}">
        <p14:creationId xmlns:p14="http://schemas.microsoft.com/office/powerpoint/2010/main" val="35894093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ext Box 1"/>
          <p:cNvSpPr txBox="1">
            <a:spLocks noChangeArrowheads="1"/>
          </p:cNvSpPr>
          <p:nvPr/>
        </p:nvSpPr>
        <p:spPr bwMode="auto">
          <a:xfrm>
            <a:off x="685800" y="504340"/>
            <a:ext cx="9068304" cy="7910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ejaVu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ejaVu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ejaVu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ejaVu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ejaVu San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ejaVu San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ejaVu San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ejaVu San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ejaVu Sans" charset="0"/>
              </a:defRPr>
            </a:lvl9pPr>
          </a:lstStyle>
          <a:p>
            <a:pPr algn="r" rtl="1">
              <a:lnSpc>
                <a:spcPct val="112000"/>
              </a:lnSpc>
              <a:buFont typeface="Times New Roman" charset="0"/>
              <a:buNone/>
              <a:defRPr/>
            </a:pPr>
            <a:r>
              <a:rPr lang="fa-IR" sz="3200" dirty="0" smtClean="0">
                <a:solidFill>
                  <a:srgbClr val="000080"/>
                </a:solidFill>
                <a:latin typeface="augie" charset="0"/>
                <a:cs typeface="B Titr" panose="00000700000000000000" pitchFamily="2" charset="-78"/>
              </a:rPr>
              <a:t>تکرار نامحدود بازی زندانی</a:t>
            </a:r>
            <a:endParaRPr lang="en-US" sz="3200" dirty="0" smtClean="0">
              <a:solidFill>
                <a:srgbClr val="000080"/>
              </a:solidFill>
              <a:latin typeface="augie" charset="0"/>
              <a:cs typeface="B Titr" panose="00000700000000000000" pitchFamily="2" charset="-78"/>
            </a:endParaRP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456192" y="1880262"/>
            <a:ext cx="9297911" cy="482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rtl="1" eaLnBrk="1">
              <a:lnSpc>
                <a:spcPct val="112000"/>
              </a:lnSpc>
            </a:pPr>
            <a:r>
              <a:rPr lang="fa-IR" altLang="en-US" sz="2000" dirty="0" smtClean="0">
                <a:solidFill>
                  <a:srgbClr val="008000"/>
                </a:solidFill>
                <a:latin typeface="augie" charset="0"/>
                <a:cs typeface="B Nazanin" panose="00000400000000000000" pitchFamily="2" charset="-78"/>
              </a:rPr>
              <a:t>محاسبه ی سود: </a:t>
            </a:r>
            <a:r>
              <a:rPr lang="fa-IR" altLang="en-US" sz="2000" dirty="0" smtClean="0">
                <a:latin typeface="augie" charset="0"/>
                <a:cs typeface="B Nazanin" panose="00000400000000000000" pitchFamily="2" charset="-78"/>
              </a:rPr>
              <a:t>فرض کنید </a:t>
            </a:r>
            <a:r>
              <a:rPr lang="fa-IR" altLang="en-US" sz="2000" dirty="0" smtClean="0">
                <a:solidFill>
                  <a:schemeClr val="tx2">
                    <a:lumMod val="75000"/>
                  </a:schemeClr>
                </a:solidFill>
                <a:latin typeface="augie" charset="0"/>
                <a:cs typeface="B Nazanin" panose="00000400000000000000" pitchFamily="2" charset="-78"/>
              </a:rPr>
              <a:t>بازیگر دوم </a:t>
            </a:r>
            <a:r>
              <a:rPr lang="fa-IR" altLang="en-US" sz="2000" dirty="0" smtClean="0">
                <a:latin typeface="augie" charset="0"/>
                <a:cs typeface="B Nazanin" panose="00000400000000000000" pitchFamily="2" charset="-78"/>
              </a:rPr>
              <a:t>از </a:t>
            </a:r>
            <a:r>
              <a:rPr lang="en-US" altLang="en-US" sz="2000" dirty="0">
                <a:solidFill>
                  <a:srgbClr val="800000"/>
                </a:solidFill>
                <a:latin typeface="augie" charset="0"/>
                <a:cs typeface="B Nazanin" panose="00000400000000000000" pitchFamily="2" charset="-78"/>
              </a:rPr>
              <a:t>Grimm </a:t>
            </a:r>
            <a:r>
              <a:rPr lang="en-US" altLang="en-US" sz="2000" dirty="0" smtClean="0">
                <a:solidFill>
                  <a:srgbClr val="800000"/>
                </a:solidFill>
                <a:latin typeface="augie" charset="0"/>
                <a:cs typeface="B Nazanin" panose="00000400000000000000" pitchFamily="2" charset="-78"/>
              </a:rPr>
              <a:t>Trigger</a:t>
            </a:r>
            <a:r>
              <a:rPr lang="fa-IR" altLang="en-US" sz="2000" dirty="0" smtClean="0">
                <a:solidFill>
                  <a:srgbClr val="800000"/>
                </a:solidFill>
                <a:latin typeface="augie" charset="0"/>
                <a:cs typeface="B Nazanin" panose="00000400000000000000" pitchFamily="2" charset="-78"/>
              </a:rPr>
              <a:t> </a:t>
            </a:r>
            <a:r>
              <a:rPr lang="fa-IR" altLang="en-US" sz="2000" dirty="0" smtClean="0">
                <a:latin typeface="augie" charset="0"/>
                <a:cs typeface="B Nazanin" panose="00000400000000000000" pitchFamily="2" charset="-78"/>
              </a:rPr>
              <a:t>استفاده کند. سود مورد انتظار بازیگر دوم چقدر است؟</a:t>
            </a:r>
          </a:p>
          <a:p>
            <a:pPr algn="r" rtl="1" eaLnBrk="1">
              <a:lnSpc>
                <a:spcPct val="112000"/>
              </a:lnSpc>
            </a:pPr>
            <a:r>
              <a:rPr lang="fa-IR" altLang="en-US" sz="2000" dirty="0" smtClean="0">
                <a:latin typeface="augie" charset="0"/>
                <a:cs typeface="B Nazanin" panose="00000400000000000000" pitchFamily="2" charset="-78"/>
              </a:rPr>
              <a:t> اگر بازی با احتمال 0.9تکرار شود و با احتمال 0.1خاتمه یابد. </a:t>
            </a:r>
          </a:p>
          <a:p>
            <a:pPr algn="r" rtl="1" eaLnBrk="1">
              <a:lnSpc>
                <a:spcPct val="112000"/>
              </a:lnSpc>
            </a:pPr>
            <a:endParaRPr lang="en-US" altLang="en-US" sz="2000" dirty="0" smtClean="0">
              <a:solidFill>
                <a:schemeClr val="tx2">
                  <a:lumMod val="75000"/>
                </a:schemeClr>
              </a:solidFill>
              <a:latin typeface="augie" charset="0"/>
              <a:cs typeface="B Nazanin" panose="00000400000000000000" pitchFamily="2" charset="-78"/>
            </a:endParaRPr>
          </a:p>
          <a:p>
            <a:pPr eaLnBrk="1">
              <a:lnSpc>
                <a:spcPct val="112000"/>
              </a:lnSpc>
            </a:pPr>
            <a:endParaRPr lang="en-US" altLang="en-US" sz="2000" dirty="0">
              <a:solidFill>
                <a:srgbClr val="000000"/>
              </a:solidFill>
              <a:latin typeface="augie" charset="0"/>
              <a:cs typeface="B Nazanin" panose="00000400000000000000" pitchFamily="2" charset="-78"/>
            </a:endParaRPr>
          </a:p>
          <a:p>
            <a:pPr algn="r" rtl="1" eaLnBrk="1">
              <a:lnSpc>
                <a:spcPct val="112000"/>
              </a:lnSpc>
              <a:buSzPct val="52000"/>
              <a:buFont typeface="Times New Roman" pitchFamily="18" charset="0"/>
              <a:buBlip>
                <a:blip r:embed="rId3"/>
              </a:buBlip>
            </a:pPr>
            <a:r>
              <a:rPr lang="en-US" altLang="en-US" sz="2000" dirty="0">
                <a:solidFill>
                  <a:srgbClr val="000080"/>
                </a:solidFill>
                <a:latin typeface="augie" charset="0"/>
                <a:cs typeface="B Nazanin" panose="00000400000000000000" pitchFamily="2" charset="-78"/>
              </a:rPr>
              <a:t>  </a:t>
            </a:r>
            <a:r>
              <a:rPr lang="fa-IR" altLang="en-US" sz="2000" dirty="0" smtClean="0">
                <a:solidFill>
                  <a:srgbClr val="000080"/>
                </a:solidFill>
                <a:latin typeface="augie" charset="0"/>
                <a:cs typeface="B Nazanin" panose="00000400000000000000" pitchFamily="2" charset="-78"/>
              </a:rPr>
              <a:t>اگر بازیگر اول همیشه همکاری کند:</a:t>
            </a:r>
            <a:endParaRPr lang="en-US" altLang="en-US" sz="2000" dirty="0">
              <a:solidFill>
                <a:srgbClr val="000080"/>
              </a:solidFill>
              <a:latin typeface="augie" charset="0"/>
              <a:cs typeface="B Nazanin" panose="00000400000000000000" pitchFamily="2" charset="-78"/>
            </a:endParaRPr>
          </a:p>
          <a:p>
            <a:pPr eaLnBrk="1">
              <a:lnSpc>
                <a:spcPct val="112000"/>
              </a:lnSpc>
              <a:buClrTx/>
              <a:buSzTx/>
              <a:buFontTx/>
              <a:buNone/>
            </a:pPr>
            <a:r>
              <a:rPr lang="en-US" altLang="en-US" sz="2000" dirty="0">
                <a:solidFill>
                  <a:srgbClr val="000080"/>
                </a:solidFill>
                <a:latin typeface="augie" charset="0"/>
                <a:cs typeface="B Nazanin" panose="00000400000000000000" pitchFamily="2" charset="-78"/>
              </a:rPr>
              <a:t>     </a:t>
            </a:r>
            <a:r>
              <a:rPr lang="en-US" altLang="en-US" sz="2000" dirty="0">
                <a:solidFill>
                  <a:srgbClr val="0000FF"/>
                </a:solidFill>
                <a:latin typeface="augie" charset="0"/>
                <a:cs typeface="B Nazanin" panose="00000400000000000000" pitchFamily="2" charset="-78"/>
              </a:rPr>
              <a:t>Stage 1	Stage 2	Stage 3	 Stage 4</a:t>
            </a:r>
            <a:r>
              <a:rPr lang="en-US" altLang="en-US" sz="2000" b="1" dirty="0">
                <a:solidFill>
                  <a:srgbClr val="0000FF"/>
                </a:solidFill>
                <a:latin typeface="augie" charset="0"/>
                <a:cs typeface="B Nazanin" panose="00000400000000000000" pitchFamily="2" charset="-78"/>
              </a:rPr>
              <a:t> · · ·</a:t>
            </a:r>
          </a:p>
          <a:p>
            <a:pPr eaLnBrk="1">
              <a:lnSpc>
                <a:spcPct val="112000"/>
              </a:lnSpc>
              <a:buClrTx/>
              <a:buSzTx/>
              <a:buFontTx/>
              <a:buNone/>
            </a:pPr>
            <a:r>
              <a:rPr lang="en-US" altLang="en-US" sz="2000" dirty="0">
                <a:solidFill>
                  <a:srgbClr val="0000FF"/>
                </a:solidFill>
                <a:latin typeface="augie" charset="0"/>
                <a:cs typeface="B Nazanin" panose="00000400000000000000" pitchFamily="2" charset="-78"/>
              </a:rPr>
              <a:t>	</a:t>
            </a:r>
            <a:r>
              <a:rPr lang="en-US" altLang="en-US" sz="1600" dirty="0">
                <a:solidFill>
                  <a:srgbClr val="008000"/>
                </a:solidFill>
                <a:latin typeface="augie" charset="0"/>
                <a:cs typeface="B Nazanin" panose="00000400000000000000" pitchFamily="2" charset="-78"/>
              </a:rPr>
              <a:t>3	3·p + 0·(1-p)	3·p</a:t>
            </a:r>
            <a:r>
              <a:rPr lang="en-US" altLang="en-US" sz="1600" baseline="33000" dirty="0">
                <a:solidFill>
                  <a:srgbClr val="008000"/>
                </a:solidFill>
                <a:latin typeface="augie" charset="0"/>
                <a:cs typeface="B Nazanin" panose="00000400000000000000" pitchFamily="2" charset="-78"/>
              </a:rPr>
              <a:t>2</a:t>
            </a:r>
            <a:r>
              <a:rPr lang="en-US" altLang="en-US" sz="1600" dirty="0">
                <a:solidFill>
                  <a:srgbClr val="008000"/>
                </a:solidFill>
                <a:latin typeface="augie" charset="0"/>
                <a:cs typeface="B Nazanin" panose="00000400000000000000" pitchFamily="2" charset="-78"/>
              </a:rPr>
              <a:t> + 0·(1-p</a:t>
            </a:r>
            <a:r>
              <a:rPr lang="en-US" altLang="en-US" sz="1600" baseline="33000" dirty="0">
                <a:solidFill>
                  <a:srgbClr val="008000"/>
                </a:solidFill>
                <a:latin typeface="augie" charset="0"/>
                <a:cs typeface="B Nazanin" panose="00000400000000000000" pitchFamily="2" charset="-78"/>
              </a:rPr>
              <a:t>2</a:t>
            </a:r>
            <a:r>
              <a:rPr lang="en-US" altLang="en-US" sz="1600" dirty="0">
                <a:solidFill>
                  <a:srgbClr val="008000"/>
                </a:solidFill>
                <a:latin typeface="augie" charset="0"/>
                <a:cs typeface="B Nazanin" panose="00000400000000000000" pitchFamily="2" charset="-78"/>
              </a:rPr>
              <a:t>) </a:t>
            </a:r>
            <a:r>
              <a:rPr lang="en-US" altLang="en-US" sz="1600" b="1" dirty="0">
                <a:solidFill>
                  <a:srgbClr val="008000"/>
                </a:solidFill>
                <a:latin typeface="augie" charset="0"/>
                <a:cs typeface="B Nazanin" panose="00000400000000000000" pitchFamily="2" charset="-78"/>
              </a:rPr>
              <a:t>     · · · ·		</a:t>
            </a:r>
            <a:r>
              <a:rPr lang="en-US" altLang="en-US" sz="1600" dirty="0">
                <a:solidFill>
                  <a:srgbClr val="008000"/>
                </a:solidFill>
                <a:latin typeface="augie" charset="0"/>
                <a:cs typeface="B Nazanin" panose="00000400000000000000" pitchFamily="2" charset="-78"/>
              </a:rPr>
              <a:t>= 3 +3p + 3p</a:t>
            </a:r>
            <a:r>
              <a:rPr lang="en-US" altLang="en-US" sz="1600" baseline="33000" dirty="0">
                <a:solidFill>
                  <a:srgbClr val="008000"/>
                </a:solidFill>
                <a:latin typeface="augie" charset="0"/>
                <a:cs typeface="B Nazanin" panose="00000400000000000000" pitchFamily="2" charset="-78"/>
              </a:rPr>
              <a:t>2</a:t>
            </a:r>
            <a:r>
              <a:rPr lang="en-US" altLang="en-US" sz="1600" dirty="0">
                <a:solidFill>
                  <a:srgbClr val="008000"/>
                </a:solidFill>
                <a:latin typeface="augie" charset="0"/>
                <a:cs typeface="B Nazanin" panose="00000400000000000000" pitchFamily="2" charset="-78"/>
              </a:rPr>
              <a:t> + 3p</a:t>
            </a:r>
            <a:r>
              <a:rPr lang="en-US" altLang="en-US" sz="1600" baseline="33000" dirty="0">
                <a:solidFill>
                  <a:srgbClr val="008000"/>
                </a:solidFill>
                <a:latin typeface="augie" charset="0"/>
                <a:cs typeface="B Nazanin" panose="00000400000000000000" pitchFamily="2" charset="-78"/>
              </a:rPr>
              <a:t>3</a:t>
            </a:r>
            <a:r>
              <a:rPr lang="en-US" altLang="en-US" sz="1600" dirty="0">
                <a:solidFill>
                  <a:srgbClr val="008000"/>
                </a:solidFill>
                <a:latin typeface="augie" charset="0"/>
                <a:cs typeface="B Nazanin" panose="00000400000000000000" pitchFamily="2" charset="-78"/>
              </a:rPr>
              <a:t> +</a:t>
            </a:r>
            <a:r>
              <a:rPr lang="en-US" altLang="en-US" sz="1600" b="1" dirty="0">
                <a:solidFill>
                  <a:srgbClr val="008000"/>
                </a:solidFill>
                <a:latin typeface="augie" charset="0"/>
                <a:cs typeface="B Nazanin" panose="00000400000000000000" pitchFamily="2" charset="-78"/>
              </a:rPr>
              <a:t> · · </a:t>
            </a:r>
            <a:r>
              <a:rPr lang="en-US" altLang="en-US" sz="1600" b="1" dirty="0" smtClean="0">
                <a:solidFill>
                  <a:srgbClr val="008000"/>
                </a:solidFill>
                <a:latin typeface="augie" charset="0"/>
                <a:cs typeface="B Nazanin" panose="00000400000000000000" pitchFamily="2" charset="-78"/>
              </a:rPr>
              <a:t>·</a:t>
            </a:r>
            <a:endParaRPr lang="fa-IR" altLang="en-US" sz="1600" b="1" dirty="0" smtClean="0">
              <a:solidFill>
                <a:srgbClr val="008000"/>
              </a:solidFill>
              <a:latin typeface="augie" charset="0"/>
              <a:cs typeface="B Nazanin" panose="00000400000000000000" pitchFamily="2" charset="-78"/>
            </a:endParaRPr>
          </a:p>
          <a:p>
            <a:pPr eaLnBrk="1">
              <a:lnSpc>
                <a:spcPct val="112000"/>
              </a:lnSpc>
              <a:buClrTx/>
              <a:buSzTx/>
              <a:buFontTx/>
              <a:buNone/>
            </a:pPr>
            <a:r>
              <a:rPr lang="fa-IR" altLang="en-US" sz="1600" dirty="0" smtClean="0">
                <a:solidFill>
                  <a:srgbClr val="355E00"/>
                </a:solidFill>
                <a:latin typeface="augie" charset="0"/>
              </a:rPr>
              <a:t>	</a:t>
            </a:r>
            <a:r>
              <a:rPr lang="en-US" altLang="en-US" sz="1600" dirty="0" smtClean="0">
                <a:solidFill>
                  <a:srgbClr val="355E00"/>
                </a:solidFill>
                <a:latin typeface="augie" charset="0"/>
              </a:rPr>
              <a:t>3</a:t>
            </a:r>
            <a:r>
              <a:rPr lang="en-US" altLang="en-US" sz="1600" dirty="0">
                <a:solidFill>
                  <a:srgbClr val="355E00"/>
                </a:solidFill>
                <a:latin typeface="augie" charset="0"/>
              </a:rPr>
              <a:t>	 3·(0.9)		3·(0.9)·(0.9)			= 3 + 3·(0.9) + 3·(0.9)</a:t>
            </a:r>
            <a:r>
              <a:rPr lang="en-US" altLang="en-US" sz="1600" baseline="33000" dirty="0">
                <a:solidFill>
                  <a:srgbClr val="355E00"/>
                </a:solidFill>
                <a:latin typeface="augie" charset="0"/>
              </a:rPr>
              <a:t>2 </a:t>
            </a:r>
            <a:r>
              <a:rPr lang="en-US" altLang="en-US" sz="1600" dirty="0">
                <a:solidFill>
                  <a:srgbClr val="355E00"/>
                </a:solidFill>
                <a:latin typeface="augie" charset="0"/>
              </a:rPr>
              <a:t>+ </a:t>
            </a:r>
            <a:r>
              <a:rPr lang="en-US" altLang="en-US" sz="1600" b="1" dirty="0">
                <a:solidFill>
                  <a:srgbClr val="355E00"/>
                </a:solidFill>
                <a:latin typeface="augie" charset="0"/>
              </a:rPr>
              <a:t> · · .</a:t>
            </a:r>
            <a:endParaRPr lang="en-US" altLang="en-US" sz="1600" b="1" dirty="0">
              <a:solidFill>
                <a:srgbClr val="008000"/>
              </a:solidFill>
              <a:latin typeface="augie" charset="0"/>
              <a:cs typeface="B Nazanin" panose="00000400000000000000" pitchFamily="2" charset="-78"/>
            </a:endParaRPr>
          </a:p>
          <a:p>
            <a:pPr eaLnBrk="1">
              <a:lnSpc>
                <a:spcPct val="112000"/>
              </a:lnSpc>
              <a:buClrTx/>
              <a:buSzTx/>
              <a:buFontTx/>
              <a:buNone/>
            </a:pPr>
            <a:endParaRPr lang="en-US" altLang="en-US" sz="1600" b="1" dirty="0">
              <a:solidFill>
                <a:srgbClr val="008000"/>
              </a:solidFill>
              <a:latin typeface="augie" charset="0"/>
              <a:cs typeface="B Nazanin" panose="00000400000000000000" pitchFamily="2" charset="-78"/>
            </a:endParaRPr>
          </a:p>
          <a:p>
            <a:pPr algn="r" rtl="1" eaLnBrk="1">
              <a:lnSpc>
                <a:spcPct val="112000"/>
              </a:lnSpc>
              <a:buSzPct val="65000"/>
              <a:buFont typeface="Times New Roman" pitchFamily="18" charset="0"/>
              <a:buBlip>
                <a:blip r:embed="rId3"/>
              </a:buBlip>
            </a:pPr>
            <a:r>
              <a:rPr lang="en-US" altLang="en-US" sz="1600" dirty="0">
                <a:solidFill>
                  <a:srgbClr val="008000"/>
                </a:solidFill>
                <a:latin typeface="augie" charset="0"/>
                <a:cs typeface="B Nazanin" panose="00000400000000000000" pitchFamily="2" charset="-78"/>
              </a:rPr>
              <a:t> </a:t>
            </a:r>
            <a:r>
              <a:rPr lang="en-US" altLang="en-US" sz="2000" dirty="0">
                <a:solidFill>
                  <a:srgbClr val="000080"/>
                </a:solidFill>
                <a:latin typeface="augie" charset="0"/>
                <a:cs typeface="B Nazanin" panose="00000400000000000000" pitchFamily="2" charset="-78"/>
              </a:rPr>
              <a:t> </a:t>
            </a:r>
            <a:r>
              <a:rPr lang="fa-IR" altLang="en-US" sz="2000" dirty="0" smtClean="0">
                <a:solidFill>
                  <a:srgbClr val="000080"/>
                </a:solidFill>
                <a:latin typeface="augie" charset="0"/>
                <a:cs typeface="B Nazanin" panose="00000400000000000000" pitchFamily="2" charset="-78"/>
              </a:rPr>
              <a:t>اگر بازیگر اول همیشه خیانت کند:</a:t>
            </a:r>
            <a:endParaRPr lang="en-US" altLang="en-US" sz="2000" dirty="0">
              <a:solidFill>
                <a:srgbClr val="000080"/>
              </a:solidFill>
              <a:latin typeface="augie" charset="0"/>
              <a:cs typeface="B Nazanin" panose="00000400000000000000" pitchFamily="2" charset="-78"/>
            </a:endParaRPr>
          </a:p>
          <a:p>
            <a:pPr eaLnBrk="1">
              <a:lnSpc>
                <a:spcPct val="112000"/>
              </a:lnSpc>
              <a:buClrTx/>
              <a:buSzTx/>
              <a:buFontTx/>
              <a:buNone/>
            </a:pPr>
            <a:r>
              <a:rPr lang="en-US" altLang="en-US" sz="2000" dirty="0">
                <a:solidFill>
                  <a:srgbClr val="000080"/>
                </a:solidFill>
                <a:latin typeface="augie" charset="0"/>
                <a:cs typeface="B Nazanin" panose="00000400000000000000" pitchFamily="2" charset="-78"/>
              </a:rPr>
              <a:t>     </a:t>
            </a:r>
            <a:r>
              <a:rPr lang="en-US" altLang="en-US" sz="2000" dirty="0">
                <a:solidFill>
                  <a:srgbClr val="0000FF"/>
                </a:solidFill>
                <a:latin typeface="augie" charset="0"/>
                <a:cs typeface="B Nazanin" panose="00000400000000000000" pitchFamily="2" charset="-78"/>
              </a:rPr>
              <a:t>Stage 1	Stage 2	Stage 3	 Stage 4</a:t>
            </a:r>
            <a:r>
              <a:rPr lang="en-US" altLang="en-US" sz="2000" b="1" dirty="0">
                <a:solidFill>
                  <a:srgbClr val="0000FF"/>
                </a:solidFill>
                <a:latin typeface="augie" charset="0"/>
                <a:cs typeface="B Nazanin" panose="00000400000000000000" pitchFamily="2" charset="-78"/>
              </a:rPr>
              <a:t> · · ·</a:t>
            </a:r>
          </a:p>
          <a:p>
            <a:pPr eaLnBrk="1">
              <a:lnSpc>
                <a:spcPct val="112000"/>
              </a:lnSpc>
              <a:buClrTx/>
              <a:buSzTx/>
              <a:buFontTx/>
              <a:buNone/>
            </a:pPr>
            <a:r>
              <a:rPr lang="en-US" altLang="en-US" sz="2000" dirty="0">
                <a:solidFill>
                  <a:srgbClr val="0000FF"/>
                </a:solidFill>
                <a:latin typeface="augie" charset="0"/>
                <a:cs typeface="B Nazanin" panose="00000400000000000000" pitchFamily="2" charset="-78"/>
              </a:rPr>
              <a:t>	</a:t>
            </a:r>
            <a:r>
              <a:rPr lang="en-US" altLang="en-US" sz="1600" dirty="0">
                <a:solidFill>
                  <a:srgbClr val="008000"/>
                </a:solidFill>
                <a:latin typeface="augie" charset="0"/>
                <a:cs typeface="B Nazanin" panose="00000400000000000000" pitchFamily="2" charset="-78"/>
              </a:rPr>
              <a:t>5	1·p + 0·(1-p)	1·p</a:t>
            </a:r>
            <a:r>
              <a:rPr lang="en-US" altLang="en-US" sz="1600" baseline="33000" dirty="0">
                <a:solidFill>
                  <a:srgbClr val="008000"/>
                </a:solidFill>
                <a:latin typeface="augie" charset="0"/>
                <a:cs typeface="B Nazanin" panose="00000400000000000000" pitchFamily="2" charset="-78"/>
              </a:rPr>
              <a:t>2</a:t>
            </a:r>
            <a:r>
              <a:rPr lang="en-US" altLang="en-US" sz="1600" dirty="0">
                <a:solidFill>
                  <a:srgbClr val="008000"/>
                </a:solidFill>
                <a:latin typeface="augie" charset="0"/>
                <a:cs typeface="B Nazanin" panose="00000400000000000000" pitchFamily="2" charset="-78"/>
              </a:rPr>
              <a:t> + 0·(1-p</a:t>
            </a:r>
            <a:r>
              <a:rPr lang="en-US" altLang="en-US" sz="1600" baseline="33000" dirty="0">
                <a:solidFill>
                  <a:srgbClr val="008000"/>
                </a:solidFill>
                <a:latin typeface="augie" charset="0"/>
                <a:cs typeface="B Nazanin" panose="00000400000000000000" pitchFamily="2" charset="-78"/>
              </a:rPr>
              <a:t>2</a:t>
            </a:r>
            <a:r>
              <a:rPr lang="en-US" altLang="en-US" sz="1600" dirty="0">
                <a:solidFill>
                  <a:srgbClr val="008000"/>
                </a:solidFill>
                <a:latin typeface="augie" charset="0"/>
                <a:cs typeface="B Nazanin" panose="00000400000000000000" pitchFamily="2" charset="-78"/>
              </a:rPr>
              <a:t>) </a:t>
            </a:r>
            <a:r>
              <a:rPr lang="en-US" altLang="en-US" sz="1600" b="1" dirty="0">
                <a:solidFill>
                  <a:srgbClr val="008000"/>
                </a:solidFill>
                <a:latin typeface="augie" charset="0"/>
                <a:cs typeface="B Nazanin" panose="00000400000000000000" pitchFamily="2" charset="-78"/>
              </a:rPr>
              <a:t>     · · · ·		</a:t>
            </a:r>
            <a:r>
              <a:rPr lang="en-US" altLang="en-US" sz="1600" dirty="0">
                <a:solidFill>
                  <a:srgbClr val="008000"/>
                </a:solidFill>
                <a:latin typeface="augie" charset="0"/>
                <a:cs typeface="B Nazanin" panose="00000400000000000000" pitchFamily="2" charset="-78"/>
              </a:rPr>
              <a:t>= 5 + 1p + 1p</a:t>
            </a:r>
            <a:r>
              <a:rPr lang="en-US" altLang="en-US" sz="1600" baseline="33000" dirty="0">
                <a:solidFill>
                  <a:srgbClr val="008000"/>
                </a:solidFill>
                <a:latin typeface="augie" charset="0"/>
                <a:cs typeface="B Nazanin" panose="00000400000000000000" pitchFamily="2" charset="-78"/>
              </a:rPr>
              <a:t>2</a:t>
            </a:r>
            <a:r>
              <a:rPr lang="en-US" altLang="en-US" sz="1600" dirty="0">
                <a:solidFill>
                  <a:srgbClr val="008000"/>
                </a:solidFill>
                <a:latin typeface="augie" charset="0"/>
                <a:cs typeface="B Nazanin" panose="00000400000000000000" pitchFamily="2" charset="-78"/>
              </a:rPr>
              <a:t> + 1p</a:t>
            </a:r>
            <a:r>
              <a:rPr lang="en-US" altLang="en-US" sz="1600" baseline="33000" dirty="0">
                <a:solidFill>
                  <a:srgbClr val="008000"/>
                </a:solidFill>
                <a:latin typeface="augie" charset="0"/>
                <a:cs typeface="B Nazanin" panose="00000400000000000000" pitchFamily="2" charset="-78"/>
              </a:rPr>
              <a:t>3</a:t>
            </a:r>
            <a:r>
              <a:rPr lang="en-US" altLang="en-US" sz="1600" dirty="0">
                <a:solidFill>
                  <a:srgbClr val="008000"/>
                </a:solidFill>
                <a:latin typeface="augie" charset="0"/>
                <a:cs typeface="B Nazanin" panose="00000400000000000000" pitchFamily="2" charset="-78"/>
              </a:rPr>
              <a:t> +</a:t>
            </a:r>
            <a:r>
              <a:rPr lang="en-US" altLang="en-US" sz="1600" b="1" dirty="0">
                <a:solidFill>
                  <a:srgbClr val="008000"/>
                </a:solidFill>
                <a:latin typeface="augie" charset="0"/>
                <a:cs typeface="B Nazanin" panose="00000400000000000000" pitchFamily="2" charset="-78"/>
              </a:rPr>
              <a:t> · · </a:t>
            </a:r>
            <a:r>
              <a:rPr lang="en-US" altLang="en-US" sz="1600" b="1" dirty="0" smtClean="0">
                <a:solidFill>
                  <a:srgbClr val="008000"/>
                </a:solidFill>
                <a:latin typeface="augie" charset="0"/>
                <a:cs typeface="B Nazanin" panose="00000400000000000000" pitchFamily="2" charset="-78"/>
              </a:rPr>
              <a:t>·</a:t>
            </a:r>
            <a:endParaRPr lang="fa-IR" altLang="en-US" sz="1600" b="1" dirty="0" smtClean="0">
              <a:solidFill>
                <a:srgbClr val="008000"/>
              </a:solidFill>
              <a:latin typeface="augie" charset="0"/>
              <a:cs typeface="B Nazanin" panose="00000400000000000000" pitchFamily="2" charset="-78"/>
            </a:endParaRPr>
          </a:p>
          <a:p>
            <a:pPr eaLnBrk="1">
              <a:lnSpc>
                <a:spcPct val="112000"/>
              </a:lnSpc>
              <a:buClrTx/>
              <a:buSzTx/>
              <a:buFontTx/>
              <a:buNone/>
            </a:pPr>
            <a:r>
              <a:rPr lang="en-US" altLang="en-US" sz="1600" dirty="0">
                <a:solidFill>
                  <a:srgbClr val="355E00"/>
                </a:solidFill>
                <a:latin typeface="augie" charset="0"/>
              </a:rPr>
              <a:t>	5	 1·(0.9)		1·(0.9)·(0.9)			= 5 + 1·(0.9) + 1·(0.9)</a:t>
            </a:r>
            <a:r>
              <a:rPr lang="en-US" altLang="en-US" sz="1600" baseline="33000" dirty="0">
                <a:solidFill>
                  <a:srgbClr val="355E00"/>
                </a:solidFill>
                <a:latin typeface="augie" charset="0"/>
              </a:rPr>
              <a:t>2 </a:t>
            </a:r>
            <a:r>
              <a:rPr lang="en-US" altLang="en-US" sz="1600" dirty="0">
                <a:solidFill>
                  <a:srgbClr val="355E00"/>
                </a:solidFill>
                <a:latin typeface="augie" charset="0"/>
              </a:rPr>
              <a:t>+ </a:t>
            </a:r>
            <a:r>
              <a:rPr lang="en-US" altLang="en-US" sz="1600" b="1" dirty="0">
                <a:solidFill>
                  <a:srgbClr val="355E00"/>
                </a:solidFill>
                <a:latin typeface="augie" charset="0"/>
              </a:rPr>
              <a:t> · · </a:t>
            </a:r>
          </a:p>
          <a:p>
            <a:pPr eaLnBrk="1">
              <a:lnSpc>
                <a:spcPct val="112000"/>
              </a:lnSpc>
              <a:buClrTx/>
              <a:buSzTx/>
              <a:buFontTx/>
              <a:buNone/>
            </a:pPr>
            <a:r>
              <a:rPr lang="en-US" altLang="en-US" sz="1600" b="1" dirty="0">
                <a:solidFill>
                  <a:srgbClr val="355E00"/>
                </a:solidFill>
                <a:latin typeface="augie" charset="0"/>
              </a:rPr>
              <a:t>								= 5 + 0.9 + 0.81 + · · ··</a:t>
            </a:r>
          </a:p>
          <a:p>
            <a:pPr eaLnBrk="1">
              <a:lnSpc>
                <a:spcPct val="112000"/>
              </a:lnSpc>
              <a:buClrTx/>
              <a:buSzTx/>
              <a:buFontTx/>
              <a:buNone/>
            </a:pPr>
            <a:endParaRPr lang="en-US" altLang="en-US" sz="1600" b="1" dirty="0">
              <a:solidFill>
                <a:srgbClr val="008000"/>
              </a:solidFill>
              <a:latin typeface="augie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6679449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ext Box 1"/>
          <p:cNvSpPr txBox="1">
            <a:spLocks noChangeArrowheads="1"/>
          </p:cNvSpPr>
          <p:nvPr/>
        </p:nvSpPr>
        <p:spPr bwMode="auto">
          <a:xfrm>
            <a:off x="685800" y="504340"/>
            <a:ext cx="9068304" cy="7910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ejaVu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ejaVu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ejaVu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ejaVu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ejaVu San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ejaVu San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ejaVu San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ejaVu San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ejaVu Sans" charset="0"/>
              </a:defRPr>
            </a:lvl9pPr>
          </a:lstStyle>
          <a:p>
            <a:pPr algn="r" rtl="1">
              <a:lnSpc>
                <a:spcPct val="112000"/>
              </a:lnSpc>
              <a:buFont typeface="Times New Roman" charset="0"/>
              <a:buNone/>
              <a:defRPr/>
            </a:pPr>
            <a:r>
              <a:rPr lang="fa-IR" sz="3200" dirty="0" smtClean="0">
                <a:solidFill>
                  <a:srgbClr val="000080"/>
                </a:solidFill>
                <a:latin typeface="augie" charset="0"/>
                <a:cs typeface="B Titr" panose="00000700000000000000" pitchFamily="2" charset="-78"/>
              </a:rPr>
              <a:t>تکرار نامحدود بازی زندانی</a:t>
            </a:r>
            <a:endParaRPr lang="en-US" sz="3200" dirty="0" smtClean="0">
              <a:solidFill>
                <a:srgbClr val="000080"/>
              </a:solidFill>
              <a:latin typeface="augie" charset="0"/>
              <a:cs typeface="B Titr" panose="00000700000000000000" pitchFamily="2" charset="-78"/>
            </a:endParaRP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456192" y="1880262"/>
            <a:ext cx="9297911" cy="38551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rtl="1" eaLnBrk="1">
              <a:lnSpc>
                <a:spcPct val="112000"/>
              </a:lnSpc>
            </a:pPr>
            <a:r>
              <a:rPr lang="fa-IR" altLang="en-US" sz="2000" dirty="0" smtClean="0">
                <a:latin typeface="augie" charset="0"/>
                <a:cs typeface="B Nazanin" panose="00000400000000000000" pitchFamily="2" charset="-78"/>
              </a:rPr>
              <a:t>فرض کنید </a:t>
            </a:r>
            <a:r>
              <a:rPr lang="fa-IR" altLang="en-US" sz="2000" dirty="0" smtClean="0">
                <a:solidFill>
                  <a:schemeClr val="tx2">
                    <a:lumMod val="75000"/>
                  </a:schemeClr>
                </a:solidFill>
                <a:latin typeface="augie" charset="0"/>
                <a:cs typeface="B Nazanin" panose="00000400000000000000" pitchFamily="2" charset="-78"/>
              </a:rPr>
              <a:t>بازیگر دوم </a:t>
            </a:r>
            <a:r>
              <a:rPr lang="fa-IR" altLang="en-US" sz="2000" dirty="0" smtClean="0">
                <a:latin typeface="augie" charset="0"/>
                <a:cs typeface="B Nazanin" panose="00000400000000000000" pitchFamily="2" charset="-78"/>
              </a:rPr>
              <a:t>از </a:t>
            </a:r>
            <a:r>
              <a:rPr lang="en-US" altLang="en-US" sz="2000" dirty="0">
                <a:solidFill>
                  <a:srgbClr val="800000"/>
                </a:solidFill>
                <a:latin typeface="augie" charset="0"/>
                <a:cs typeface="B Nazanin" panose="00000400000000000000" pitchFamily="2" charset="-78"/>
              </a:rPr>
              <a:t>Grimm </a:t>
            </a:r>
            <a:r>
              <a:rPr lang="en-US" altLang="en-US" sz="2000" dirty="0" smtClean="0">
                <a:solidFill>
                  <a:srgbClr val="800000"/>
                </a:solidFill>
                <a:latin typeface="augie" charset="0"/>
                <a:cs typeface="B Nazanin" panose="00000400000000000000" pitchFamily="2" charset="-78"/>
              </a:rPr>
              <a:t>Trigger</a:t>
            </a:r>
            <a:r>
              <a:rPr lang="fa-IR" altLang="en-US" sz="2000" dirty="0" smtClean="0">
                <a:solidFill>
                  <a:srgbClr val="800000"/>
                </a:solidFill>
                <a:latin typeface="augie" charset="0"/>
                <a:cs typeface="B Nazanin" panose="00000400000000000000" pitchFamily="2" charset="-78"/>
              </a:rPr>
              <a:t> </a:t>
            </a:r>
            <a:r>
              <a:rPr lang="fa-IR" altLang="en-US" sz="2000" dirty="0" smtClean="0">
                <a:latin typeface="augie" charset="0"/>
                <a:cs typeface="B Nazanin" panose="00000400000000000000" pitchFamily="2" charset="-78"/>
              </a:rPr>
              <a:t>استفاده کند. بهترین کار برای بازیگر اول چیست؟</a:t>
            </a:r>
          </a:p>
          <a:p>
            <a:pPr algn="r" rtl="1" eaLnBrk="1">
              <a:lnSpc>
                <a:spcPct val="112000"/>
              </a:lnSpc>
            </a:pPr>
            <a:endParaRPr lang="en-US" altLang="en-US" sz="2000" dirty="0" smtClean="0">
              <a:solidFill>
                <a:schemeClr val="tx2">
                  <a:lumMod val="75000"/>
                </a:schemeClr>
              </a:solidFill>
              <a:latin typeface="augie" charset="0"/>
              <a:cs typeface="B Nazanin" panose="00000400000000000000" pitchFamily="2" charset="-78"/>
            </a:endParaRPr>
          </a:p>
          <a:p>
            <a:pPr eaLnBrk="1">
              <a:lnSpc>
                <a:spcPct val="112000"/>
              </a:lnSpc>
            </a:pPr>
            <a:endParaRPr lang="en-US" altLang="en-US" sz="2000" dirty="0">
              <a:solidFill>
                <a:srgbClr val="000000"/>
              </a:solidFill>
              <a:latin typeface="augie" charset="0"/>
              <a:cs typeface="B Nazanin" panose="00000400000000000000" pitchFamily="2" charset="-78"/>
            </a:endParaRPr>
          </a:p>
          <a:p>
            <a:pPr algn="r" rtl="1" eaLnBrk="1">
              <a:lnSpc>
                <a:spcPct val="112000"/>
              </a:lnSpc>
              <a:buSzPct val="52000"/>
              <a:buFont typeface="Times New Roman" pitchFamily="18" charset="0"/>
              <a:buBlip>
                <a:blip r:embed="rId3"/>
              </a:buBlip>
            </a:pPr>
            <a:r>
              <a:rPr lang="en-US" altLang="en-US" sz="2000" dirty="0">
                <a:solidFill>
                  <a:srgbClr val="000080"/>
                </a:solidFill>
                <a:latin typeface="augie" charset="0"/>
                <a:cs typeface="B Nazanin" panose="00000400000000000000" pitchFamily="2" charset="-78"/>
              </a:rPr>
              <a:t>  </a:t>
            </a:r>
            <a:r>
              <a:rPr lang="fa-IR" altLang="en-US" sz="2000" dirty="0" smtClean="0">
                <a:solidFill>
                  <a:srgbClr val="000080"/>
                </a:solidFill>
                <a:latin typeface="augie" charset="0"/>
                <a:cs typeface="B Nazanin" panose="00000400000000000000" pitchFamily="2" charset="-78"/>
              </a:rPr>
              <a:t>اگر بازیگر اول همیشه همکاری کند:</a:t>
            </a:r>
            <a:endParaRPr lang="en-US" altLang="en-US" sz="2000" dirty="0">
              <a:solidFill>
                <a:srgbClr val="000080"/>
              </a:solidFill>
              <a:latin typeface="augie" charset="0"/>
              <a:cs typeface="B Nazanin" panose="00000400000000000000" pitchFamily="2" charset="-78"/>
            </a:endParaRPr>
          </a:p>
          <a:p>
            <a:pPr eaLnBrk="1">
              <a:lnSpc>
                <a:spcPct val="112000"/>
              </a:lnSpc>
              <a:buClrTx/>
              <a:buSzTx/>
              <a:buFontTx/>
              <a:buNone/>
            </a:pPr>
            <a:r>
              <a:rPr lang="en-US" altLang="en-US" sz="2000" dirty="0">
                <a:solidFill>
                  <a:srgbClr val="000080"/>
                </a:solidFill>
                <a:latin typeface="augie" charset="0"/>
                <a:cs typeface="B Nazanin" panose="00000400000000000000" pitchFamily="2" charset="-78"/>
              </a:rPr>
              <a:t>     </a:t>
            </a:r>
            <a:r>
              <a:rPr lang="en-US" altLang="en-US" sz="2000" dirty="0">
                <a:solidFill>
                  <a:srgbClr val="0000FF"/>
                </a:solidFill>
                <a:latin typeface="augie" charset="0"/>
                <a:cs typeface="B Nazanin" panose="00000400000000000000" pitchFamily="2" charset="-78"/>
              </a:rPr>
              <a:t>Stage 1	Stage 2	Stage 3	 Stage 4</a:t>
            </a:r>
            <a:r>
              <a:rPr lang="en-US" altLang="en-US" sz="2000" b="1" dirty="0">
                <a:solidFill>
                  <a:srgbClr val="0000FF"/>
                </a:solidFill>
                <a:latin typeface="augie" charset="0"/>
                <a:cs typeface="B Nazanin" panose="00000400000000000000" pitchFamily="2" charset="-78"/>
              </a:rPr>
              <a:t> · · ·</a:t>
            </a:r>
          </a:p>
          <a:p>
            <a:pPr eaLnBrk="1">
              <a:lnSpc>
                <a:spcPct val="112000"/>
              </a:lnSpc>
              <a:buClrTx/>
              <a:buSzTx/>
              <a:buFontTx/>
              <a:buNone/>
            </a:pPr>
            <a:r>
              <a:rPr lang="en-US" altLang="en-US" sz="2000" dirty="0">
                <a:solidFill>
                  <a:srgbClr val="0000FF"/>
                </a:solidFill>
                <a:latin typeface="augie" charset="0"/>
                <a:cs typeface="B Nazanin" panose="00000400000000000000" pitchFamily="2" charset="-78"/>
              </a:rPr>
              <a:t>	</a:t>
            </a:r>
            <a:r>
              <a:rPr lang="en-US" altLang="en-US" sz="1600" dirty="0">
                <a:solidFill>
                  <a:srgbClr val="008000"/>
                </a:solidFill>
                <a:latin typeface="augie" charset="0"/>
                <a:cs typeface="B Nazanin" panose="00000400000000000000" pitchFamily="2" charset="-78"/>
              </a:rPr>
              <a:t>3	3·p + 0·(1-p)	3·p</a:t>
            </a:r>
            <a:r>
              <a:rPr lang="en-US" altLang="en-US" sz="1600" baseline="33000" dirty="0">
                <a:solidFill>
                  <a:srgbClr val="008000"/>
                </a:solidFill>
                <a:latin typeface="augie" charset="0"/>
                <a:cs typeface="B Nazanin" panose="00000400000000000000" pitchFamily="2" charset="-78"/>
              </a:rPr>
              <a:t>2</a:t>
            </a:r>
            <a:r>
              <a:rPr lang="en-US" altLang="en-US" sz="1600" dirty="0">
                <a:solidFill>
                  <a:srgbClr val="008000"/>
                </a:solidFill>
                <a:latin typeface="augie" charset="0"/>
                <a:cs typeface="B Nazanin" panose="00000400000000000000" pitchFamily="2" charset="-78"/>
              </a:rPr>
              <a:t> + 0·(1-p</a:t>
            </a:r>
            <a:r>
              <a:rPr lang="en-US" altLang="en-US" sz="1600" baseline="33000" dirty="0">
                <a:solidFill>
                  <a:srgbClr val="008000"/>
                </a:solidFill>
                <a:latin typeface="augie" charset="0"/>
                <a:cs typeface="B Nazanin" panose="00000400000000000000" pitchFamily="2" charset="-78"/>
              </a:rPr>
              <a:t>2</a:t>
            </a:r>
            <a:r>
              <a:rPr lang="en-US" altLang="en-US" sz="1600" dirty="0">
                <a:solidFill>
                  <a:srgbClr val="008000"/>
                </a:solidFill>
                <a:latin typeface="augie" charset="0"/>
                <a:cs typeface="B Nazanin" panose="00000400000000000000" pitchFamily="2" charset="-78"/>
              </a:rPr>
              <a:t>) </a:t>
            </a:r>
            <a:r>
              <a:rPr lang="en-US" altLang="en-US" sz="1600" b="1" dirty="0">
                <a:solidFill>
                  <a:srgbClr val="008000"/>
                </a:solidFill>
                <a:latin typeface="augie" charset="0"/>
                <a:cs typeface="B Nazanin" panose="00000400000000000000" pitchFamily="2" charset="-78"/>
              </a:rPr>
              <a:t>     · · · ·		</a:t>
            </a:r>
            <a:r>
              <a:rPr lang="en-US" altLang="en-US" sz="1600" dirty="0">
                <a:solidFill>
                  <a:srgbClr val="008000"/>
                </a:solidFill>
                <a:latin typeface="augie" charset="0"/>
                <a:cs typeface="B Nazanin" panose="00000400000000000000" pitchFamily="2" charset="-78"/>
              </a:rPr>
              <a:t>= 3 +3p + 3p</a:t>
            </a:r>
            <a:r>
              <a:rPr lang="en-US" altLang="en-US" sz="1600" baseline="33000" dirty="0">
                <a:solidFill>
                  <a:srgbClr val="008000"/>
                </a:solidFill>
                <a:latin typeface="augie" charset="0"/>
                <a:cs typeface="B Nazanin" panose="00000400000000000000" pitchFamily="2" charset="-78"/>
              </a:rPr>
              <a:t>2</a:t>
            </a:r>
            <a:r>
              <a:rPr lang="en-US" altLang="en-US" sz="1600" dirty="0">
                <a:solidFill>
                  <a:srgbClr val="008000"/>
                </a:solidFill>
                <a:latin typeface="augie" charset="0"/>
                <a:cs typeface="B Nazanin" panose="00000400000000000000" pitchFamily="2" charset="-78"/>
              </a:rPr>
              <a:t> + 3p</a:t>
            </a:r>
            <a:r>
              <a:rPr lang="en-US" altLang="en-US" sz="1600" baseline="33000" dirty="0">
                <a:solidFill>
                  <a:srgbClr val="008000"/>
                </a:solidFill>
                <a:latin typeface="augie" charset="0"/>
                <a:cs typeface="B Nazanin" panose="00000400000000000000" pitchFamily="2" charset="-78"/>
              </a:rPr>
              <a:t>3</a:t>
            </a:r>
            <a:r>
              <a:rPr lang="en-US" altLang="en-US" sz="1600" dirty="0">
                <a:solidFill>
                  <a:srgbClr val="008000"/>
                </a:solidFill>
                <a:latin typeface="augie" charset="0"/>
                <a:cs typeface="B Nazanin" panose="00000400000000000000" pitchFamily="2" charset="-78"/>
              </a:rPr>
              <a:t> +</a:t>
            </a:r>
            <a:r>
              <a:rPr lang="en-US" altLang="en-US" sz="1600" b="1" dirty="0">
                <a:solidFill>
                  <a:srgbClr val="008000"/>
                </a:solidFill>
                <a:latin typeface="augie" charset="0"/>
                <a:cs typeface="B Nazanin" panose="00000400000000000000" pitchFamily="2" charset="-78"/>
              </a:rPr>
              <a:t> · · ·</a:t>
            </a:r>
          </a:p>
          <a:p>
            <a:pPr eaLnBrk="1">
              <a:lnSpc>
                <a:spcPct val="112000"/>
              </a:lnSpc>
              <a:buClrTx/>
              <a:buSzTx/>
              <a:buFontTx/>
              <a:buNone/>
            </a:pPr>
            <a:endParaRPr lang="en-US" altLang="en-US" sz="1600" b="1" dirty="0">
              <a:solidFill>
                <a:srgbClr val="008000"/>
              </a:solidFill>
              <a:latin typeface="augie" charset="0"/>
              <a:cs typeface="B Nazanin" panose="00000400000000000000" pitchFamily="2" charset="-78"/>
            </a:endParaRPr>
          </a:p>
          <a:p>
            <a:pPr algn="r" rtl="1" eaLnBrk="1">
              <a:lnSpc>
                <a:spcPct val="112000"/>
              </a:lnSpc>
              <a:buSzPct val="65000"/>
              <a:buFont typeface="Times New Roman" pitchFamily="18" charset="0"/>
              <a:buBlip>
                <a:blip r:embed="rId3"/>
              </a:buBlip>
            </a:pPr>
            <a:r>
              <a:rPr lang="en-US" altLang="en-US" sz="1600" dirty="0">
                <a:solidFill>
                  <a:srgbClr val="008000"/>
                </a:solidFill>
                <a:latin typeface="augie" charset="0"/>
                <a:cs typeface="B Nazanin" panose="00000400000000000000" pitchFamily="2" charset="-78"/>
              </a:rPr>
              <a:t> </a:t>
            </a:r>
            <a:r>
              <a:rPr lang="en-US" altLang="en-US" sz="2000" dirty="0">
                <a:solidFill>
                  <a:srgbClr val="000080"/>
                </a:solidFill>
                <a:latin typeface="augie" charset="0"/>
                <a:cs typeface="B Nazanin" panose="00000400000000000000" pitchFamily="2" charset="-78"/>
              </a:rPr>
              <a:t> </a:t>
            </a:r>
            <a:r>
              <a:rPr lang="fa-IR" altLang="en-US" sz="2000" dirty="0" smtClean="0">
                <a:solidFill>
                  <a:srgbClr val="000080"/>
                </a:solidFill>
                <a:latin typeface="augie" charset="0"/>
                <a:cs typeface="B Nazanin" panose="00000400000000000000" pitchFamily="2" charset="-78"/>
              </a:rPr>
              <a:t>اگر بازیگر اول همیشه خیانت کند:</a:t>
            </a:r>
            <a:endParaRPr lang="en-US" altLang="en-US" sz="2000" dirty="0">
              <a:solidFill>
                <a:srgbClr val="000080"/>
              </a:solidFill>
              <a:latin typeface="augie" charset="0"/>
              <a:cs typeface="B Nazanin" panose="00000400000000000000" pitchFamily="2" charset="-78"/>
            </a:endParaRPr>
          </a:p>
          <a:p>
            <a:pPr eaLnBrk="1">
              <a:lnSpc>
                <a:spcPct val="112000"/>
              </a:lnSpc>
              <a:buClrTx/>
              <a:buSzTx/>
              <a:buFontTx/>
              <a:buNone/>
            </a:pPr>
            <a:r>
              <a:rPr lang="en-US" altLang="en-US" sz="2000" dirty="0">
                <a:solidFill>
                  <a:srgbClr val="000080"/>
                </a:solidFill>
                <a:latin typeface="augie" charset="0"/>
                <a:cs typeface="B Nazanin" panose="00000400000000000000" pitchFamily="2" charset="-78"/>
              </a:rPr>
              <a:t>     </a:t>
            </a:r>
            <a:r>
              <a:rPr lang="en-US" altLang="en-US" sz="2000" dirty="0">
                <a:solidFill>
                  <a:srgbClr val="0000FF"/>
                </a:solidFill>
                <a:latin typeface="augie" charset="0"/>
                <a:cs typeface="B Nazanin" panose="00000400000000000000" pitchFamily="2" charset="-78"/>
              </a:rPr>
              <a:t>Stage 1	Stage 2	Stage 3	 Stage 4</a:t>
            </a:r>
            <a:r>
              <a:rPr lang="en-US" altLang="en-US" sz="2000" b="1" dirty="0">
                <a:solidFill>
                  <a:srgbClr val="0000FF"/>
                </a:solidFill>
                <a:latin typeface="augie" charset="0"/>
                <a:cs typeface="B Nazanin" panose="00000400000000000000" pitchFamily="2" charset="-78"/>
              </a:rPr>
              <a:t> · · ·</a:t>
            </a:r>
          </a:p>
          <a:p>
            <a:pPr eaLnBrk="1">
              <a:lnSpc>
                <a:spcPct val="112000"/>
              </a:lnSpc>
              <a:buClrTx/>
              <a:buSzTx/>
              <a:buFontTx/>
              <a:buNone/>
            </a:pPr>
            <a:r>
              <a:rPr lang="en-US" altLang="en-US" sz="2000" dirty="0">
                <a:solidFill>
                  <a:srgbClr val="0000FF"/>
                </a:solidFill>
                <a:latin typeface="augie" charset="0"/>
                <a:cs typeface="B Nazanin" panose="00000400000000000000" pitchFamily="2" charset="-78"/>
              </a:rPr>
              <a:t>	</a:t>
            </a:r>
            <a:r>
              <a:rPr lang="en-US" altLang="en-US" sz="1600" dirty="0">
                <a:solidFill>
                  <a:srgbClr val="008000"/>
                </a:solidFill>
                <a:latin typeface="augie" charset="0"/>
                <a:cs typeface="B Nazanin" panose="00000400000000000000" pitchFamily="2" charset="-78"/>
              </a:rPr>
              <a:t>5	1·p + 0·(1-p)	1·p</a:t>
            </a:r>
            <a:r>
              <a:rPr lang="en-US" altLang="en-US" sz="1600" baseline="33000" dirty="0">
                <a:solidFill>
                  <a:srgbClr val="008000"/>
                </a:solidFill>
                <a:latin typeface="augie" charset="0"/>
                <a:cs typeface="B Nazanin" panose="00000400000000000000" pitchFamily="2" charset="-78"/>
              </a:rPr>
              <a:t>2</a:t>
            </a:r>
            <a:r>
              <a:rPr lang="en-US" altLang="en-US" sz="1600" dirty="0">
                <a:solidFill>
                  <a:srgbClr val="008000"/>
                </a:solidFill>
                <a:latin typeface="augie" charset="0"/>
                <a:cs typeface="B Nazanin" panose="00000400000000000000" pitchFamily="2" charset="-78"/>
              </a:rPr>
              <a:t> + 0·(1-p</a:t>
            </a:r>
            <a:r>
              <a:rPr lang="en-US" altLang="en-US" sz="1600" baseline="33000" dirty="0">
                <a:solidFill>
                  <a:srgbClr val="008000"/>
                </a:solidFill>
                <a:latin typeface="augie" charset="0"/>
                <a:cs typeface="B Nazanin" panose="00000400000000000000" pitchFamily="2" charset="-78"/>
              </a:rPr>
              <a:t>2</a:t>
            </a:r>
            <a:r>
              <a:rPr lang="en-US" altLang="en-US" sz="1600" dirty="0">
                <a:solidFill>
                  <a:srgbClr val="008000"/>
                </a:solidFill>
                <a:latin typeface="augie" charset="0"/>
                <a:cs typeface="B Nazanin" panose="00000400000000000000" pitchFamily="2" charset="-78"/>
              </a:rPr>
              <a:t>) </a:t>
            </a:r>
            <a:r>
              <a:rPr lang="en-US" altLang="en-US" sz="1600" b="1" dirty="0">
                <a:solidFill>
                  <a:srgbClr val="008000"/>
                </a:solidFill>
                <a:latin typeface="augie" charset="0"/>
                <a:cs typeface="B Nazanin" panose="00000400000000000000" pitchFamily="2" charset="-78"/>
              </a:rPr>
              <a:t>     · · · ·		</a:t>
            </a:r>
            <a:r>
              <a:rPr lang="en-US" altLang="en-US" sz="1600" dirty="0">
                <a:solidFill>
                  <a:srgbClr val="008000"/>
                </a:solidFill>
                <a:latin typeface="augie" charset="0"/>
                <a:cs typeface="B Nazanin" panose="00000400000000000000" pitchFamily="2" charset="-78"/>
              </a:rPr>
              <a:t>= 5 + 1p + 1p</a:t>
            </a:r>
            <a:r>
              <a:rPr lang="en-US" altLang="en-US" sz="1600" baseline="33000" dirty="0">
                <a:solidFill>
                  <a:srgbClr val="008000"/>
                </a:solidFill>
                <a:latin typeface="augie" charset="0"/>
                <a:cs typeface="B Nazanin" panose="00000400000000000000" pitchFamily="2" charset="-78"/>
              </a:rPr>
              <a:t>2</a:t>
            </a:r>
            <a:r>
              <a:rPr lang="en-US" altLang="en-US" sz="1600" dirty="0">
                <a:solidFill>
                  <a:srgbClr val="008000"/>
                </a:solidFill>
                <a:latin typeface="augie" charset="0"/>
                <a:cs typeface="B Nazanin" panose="00000400000000000000" pitchFamily="2" charset="-78"/>
              </a:rPr>
              <a:t> + 1p</a:t>
            </a:r>
            <a:r>
              <a:rPr lang="en-US" altLang="en-US" sz="1600" baseline="33000" dirty="0">
                <a:solidFill>
                  <a:srgbClr val="008000"/>
                </a:solidFill>
                <a:latin typeface="augie" charset="0"/>
                <a:cs typeface="B Nazanin" panose="00000400000000000000" pitchFamily="2" charset="-78"/>
              </a:rPr>
              <a:t>3</a:t>
            </a:r>
            <a:r>
              <a:rPr lang="en-US" altLang="en-US" sz="1600" dirty="0">
                <a:solidFill>
                  <a:srgbClr val="008000"/>
                </a:solidFill>
                <a:latin typeface="augie" charset="0"/>
                <a:cs typeface="B Nazanin" panose="00000400000000000000" pitchFamily="2" charset="-78"/>
              </a:rPr>
              <a:t> +</a:t>
            </a:r>
            <a:r>
              <a:rPr lang="en-US" altLang="en-US" sz="1600" b="1" dirty="0">
                <a:solidFill>
                  <a:srgbClr val="008000"/>
                </a:solidFill>
                <a:latin typeface="augie" charset="0"/>
                <a:cs typeface="B Nazanin" panose="00000400000000000000" pitchFamily="2" charset="-78"/>
              </a:rPr>
              <a:t> · · ·</a:t>
            </a:r>
          </a:p>
        </p:txBody>
      </p:sp>
    </p:spTree>
    <p:extLst>
      <p:ext uri="{BB962C8B-B14F-4D97-AF65-F5344CB8AC3E}">
        <p14:creationId xmlns:p14="http://schemas.microsoft.com/office/powerpoint/2010/main" val="133606353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ext Box 1"/>
          <p:cNvSpPr txBox="1">
            <a:spLocks noChangeArrowheads="1"/>
          </p:cNvSpPr>
          <p:nvPr/>
        </p:nvSpPr>
        <p:spPr bwMode="auto">
          <a:xfrm>
            <a:off x="228096" y="504341"/>
            <a:ext cx="9449304" cy="10380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ejaVu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ejaVu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ejaVu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ejaVu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ejaVu San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ejaVu San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ejaVu San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ejaVu San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ejaVu Sans" charset="0"/>
              </a:defRPr>
            </a:lvl9pPr>
          </a:lstStyle>
          <a:p>
            <a:pPr algn="r" rtl="1">
              <a:lnSpc>
                <a:spcPct val="112000"/>
              </a:lnSpc>
              <a:buFont typeface="Times New Roman" charset="0"/>
              <a:buNone/>
              <a:defRPr/>
            </a:pPr>
            <a:r>
              <a:rPr lang="fa-IR" sz="3200" dirty="0">
                <a:solidFill>
                  <a:srgbClr val="000080"/>
                </a:solidFill>
                <a:latin typeface="augie" charset="0"/>
                <a:cs typeface="B Titr" panose="00000700000000000000" pitchFamily="2" charset="-78"/>
              </a:rPr>
              <a:t>تکرار نامحدود بازی زندانی</a:t>
            </a:r>
            <a:endParaRPr lang="en-US" sz="3200" dirty="0">
              <a:solidFill>
                <a:srgbClr val="000080"/>
              </a:solidFill>
              <a:latin typeface="augie" charset="0"/>
              <a:cs typeface="B Titr" panose="00000700000000000000" pitchFamily="2" charset="-78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456192" y="1880261"/>
            <a:ext cx="9068808" cy="3505904"/>
            <a:chOff x="456192" y="1880261"/>
            <a:chExt cx="9068808" cy="3505904"/>
          </a:xfrm>
        </p:grpSpPr>
        <p:sp>
          <p:nvSpPr>
            <p:cNvPr id="33794" name="Text Box 2"/>
            <p:cNvSpPr txBox="1">
              <a:spLocks noChangeArrowheads="1"/>
            </p:cNvSpPr>
            <p:nvPr/>
          </p:nvSpPr>
          <p:spPr bwMode="auto">
            <a:xfrm>
              <a:off x="456192" y="1880261"/>
              <a:ext cx="9068808" cy="35059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/>
            <a:lstStyle>
              <a:lvl1pPr eaLnBrk="0"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  <a:tab pos="5791200" algn="l"/>
                </a:tabLs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eaLnBrk="0"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  <a:tab pos="5791200" algn="l"/>
                </a:tabLs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  <a:tab pos="5791200" algn="l"/>
                </a:tabLs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  <a:tab pos="5791200" algn="l"/>
                </a:tabLs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  <a:tab pos="5791200" algn="l"/>
                </a:tabLs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  <a:tab pos="5791200" algn="l"/>
                </a:tabLs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  <a:tab pos="5791200" algn="l"/>
                </a:tabLs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  <a:tab pos="5791200" algn="l"/>
                </a:tabLs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  <a:tab pos="5791200" algn="l"/>
                </a:tabLs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r" rtl="1" eaLnBrk="1">
                <a:lnSpc>
                  <a:spcPct val="112000"/>
                </a:lnSpc>
              </a:pPr>
              <a:r>
                <a:rPr lang="fa-IR" altLang="en-US" sz="2000" dirty="0">
                  <a:latin typeface="augie" charset="0"/>
                  <a:cs typeface="B Nazanin" panose="00000400000000000000" pitchFamily="2" charset="-78"/>
                </a:rPr>
                <a:t>فرض کنید </a:t>
              </a:r>
              <a:r>
                <a:rPr lang="fa-IR" altLang="en-US" sz="2000" dirty="0">
                  <a:solidFill>
                    <a:schemeClr val="tx2">
                      <a:lumMod val="75000"/>
                    </a:schemeClr>
                  </a:solidFill>
                  <a:latin typeface="augie" charset="0"/>
                  <a:cs typeface="B Nazanin" panose="00000400000000000000" pitchFamily="2" charset="-78"/>
                </a:rPr>
                <a:t>بازیگر دوم </a:t>
              </a:r>
              <a:r>
                <a:rPr lang="fa-IR" altLang="en-US" sz="2000" dirty="0">
                  <a:latin typeface="augie" charset="0"/>
                  <a:cs typeface="B Nazanin" panose="00000400000000000000" pitchFamily="2" charset="-78"/>
                </a:rPr>
                <a:t>از </a:t>
              </a:r>
              <a:r>
                <a:rPr lang="en-US" altLang="en-US" sz="2000" dirty="0">
                  <a:solidFill>
                    <a:srgbClr val="800000"/>
                  </a:solidFill>
                  <a:latin typeface="augie" charset="0"/>
                  <a:cs typeface="B Nazanin" panose="00000400000000000000" pitchFamily="2" charset="-78"/>
                </a:rPr>
                <a:t>Grimm Trigger</a:t>
              </a:r>
              <a:r>
                <a:rPr lang="fa-IR" altLang="en-US" sz="2000" dirty="0">
                  <a:solidFill>
                    <a:srgbClr val="800000"/>
                  </a:solidFill>
                  <a:latin typeface="augie" charset="0"/>
                  <a:cs typeface="B Nazanin" panose="00000400000000000000" pitchFamily="2" charset="-78"/>
                </a:rPr>
                <a:t> </a:t>
              </a:r>
              <a:r>
                <a:rPr lang="fa-IR" altLang="en-US" sz="2000" dirty="0">
                  <a:latin typeface="augie" charset="0"/>
                  <a:cs typeface="B Nazanin" panose="00000400000000000000" pitchFamily="2" charset="-78"/>
                </a:rPr>
                <a:t>استفاده کند. بهترین کار برای بازیگر اول چیست؟</a:t>
              </a:r>
            </a:p>
            <a:p>
              <a:pPr eaLnBrk="1">
                <a:lnSpc>
                  <a:spcPct val="112000"/>
                </a:lnSpc>
              </a:pPr>
              <a:endParaRPr lang="en-US" altLang="en-US" sz="2000" dirty="0">
                <a:solidFill>
                  <a:srgbClr val="000000"/>
                </a:solidFill>
                <a:latin typeface="augie" charset="0"/>
              </a:endParaRPr>
            </a:p>
            <a:p>
              <a:pPr algn="r" rtl="1" eaLnBrk="1">
                <a:lnSpc>
                  <a:spcPct val="112000"/>
                </a:lnSpc>
                <a:buSzPct val="52000"/>
                <a:buFont typeface="Times New Roman" pitchFamily="18" charset="0"/>
                <a:buBlip>
                  <a:blip r:embed="rId3"/>
                </a:buBlip>
              </a:pPr>
              <a:r>
                <a:rPr lang="fa-IR" altLang="en-US" sz="2000" dirty="0">
                  <a:latin typeface="augie" charset="0"/>
                  <a:cs typeface="B Nazanin" panose="00000400000000000000" pitchFamily="2" charset="-78"/>
                </a:rPr>
                <a:t>سود مورد انتظار ناشی از همکاری:</a:t>
              </a:r>
              <a:endParaRPr lang="en-US" altLang="en-US" sz="2000" dirty="0">
                <a:latin typeface="augie" charset="0"/>
                <a:cs typeface="B Nazanin" panose="00000400000000000000" pitchFamily="2" charset="-78"/>
              </a:endParaRPr>
            </a:p>
            <a:p>
              <a:pPr eaLnBrk="1">
                <a:lnSpc>
                  <a:spcPct val="112000"/>
                </a:lnSpc>
                <a:buClrTx/>
                <a:buSzTx/>
                <a:buFontTx/>
                <a:buNone/>
              </a:pPr>
              <a:endParaRPr lang="en-US" altLang="en-US" sz="2000" dirty="0">
                <a:solidFill>
                  <a:srgbClr val="000080"/>
                </a:solidFill>
                <a:latin typeface="augie" charset="0"/>
              </a:endParaRPr>
            </a:p>
            <a:p>
              <a:pPr eaLnBrk="1">
                <a:lnSpc>
                  <a:spcPct val="112000"/>
                </a:lnSpc>
                <a:buClrTx/>
                <a:buSzTx/>
                <a:buFontTx/>
                <a:buNone/>
              </a:pPr>
              <a:r>
                <a:rPr lang="en-US" altLang="en-US" sz="2000" dirty="0">
                  <a:solidFill>
                    <a:srgbClr val="000080"/>
                  </a:solidFill>
                  <a:latin typeface="augie" charset="0"/>
                </a:rPr>
                <a:t>     </a:t>
              </a:r>
              <a:r>
                <a:rPr lang="en-US" altLang="en-US" sz="2000" dirty="0">
                  <a:solidFill>
                    <a:srgbClr val="0000FF"/>
                  </a:solidFill>
                  <a:latin typeface="augie" charset="0"/>
                </a:rPr>
                <a:t>E(Cooperate) = </a:t>
              </a:r>
              <a:r>
                <a:rPr lang="en-US" altLang="en-US" sz="1600" dirty="0">
                  <a:solidFill>
                    <a:srgbClr val="008000"/>
                  </a:solidFill>
                  <a:latin typeface="augie" charset="0"/>
                </a:rPr>
                <a:t> 3 + 3p + 3p</a:t>
              </a:r>
              <a:r>
                <a:rPr lang="en-US" altLang="en-US" sz="1600" baseline="33000" dirty="0">
                  <a:solidFill>
                    <a:srgbClr val="008000"/>
                  </a:solidFill>
                  <a:latin typeface="augie" charset="0"/>
                </a:rPr>
                <a:t>2</a:t>
              </a:r>
              <a:r>
                <a:rPr lang="en-US" altLang="en-US" sz="1600" dirty="0">
                  <a:solidFill>
                    <a:srgbClr val="008000"/>
                  </a:solidFill>
                  <a:latin typeface="augie" charset="0"/>
                </a:rPr>
                <a:t> + 3p</a:t>
              </a:r>
              <a:r>
                <a:rPr lang="en-US" altLang="en-US" sz="1600" baseline="33000" dirty="0">
                  <a:solidFill>
                    <a:srgbClr val="008000"/>
                  </a:solidFill>
                  <a:latin typeface="augie" charset="0"/>
                </a:rPr>
                <a:t>3</a:t>
              </a:r>
              <a:r>
                <a:rPr lang="en-US" altLang="en-US" sz="1600" dirty="0">
                  <a:solidFill>
                    <a:srgbClr val="008000"/>
                  </a:solidFill>
                  <a:latin typeface="augie" charset="0"/>
                </a:rPr>
                <a:t> +</a:t>
              </a:r>
              <a:r>
                <a:rPr lang="en-US" altLang="en-US" sz="1600" b="1" dirty="0">
                  <a:solidFill>
                    <a:srgbClr val="008000"/>
                  </a:solidFill>
                  <a:latin typeface="augie" charset="0"/>
                </a:rPr>
                <a:t> · · · = </a:t>
              </a:r>
              <a:r>
                <a:rPr lang="en-US" altLang="en-US" sz="2000" dirty="0">
                  <a:solidFill>
                    <a:srgbClr val="0000FF"/>
                  </a:solidFill>
                  <a:latin typeface="augie" charset="0"/>
                </a:rPr>
                <a:t> 3 + 3 </a:t>
              </a:r>
            </a:p>
            <a:p>
              <a:pPr eaLnBrk="1">
                <a:lnSpc>
                  <a:spcPct val="112000"/>
                </a:lnSpc>
                <a:buClrTx/>
                <a:buSzTx/>
                <a:buFontTx/>
                <a:buNone/>
              </a:pPr>
              <a:endParaRPr lang="en-US" altLang="en-US" sz="1600" b="1" dirty="0">
                <a:solidFill>
                  <a:srgbClr val="008000"/>
                </a:solidFill>
                <a:latin typeface="augie" charset="0"/>
              </a:endParaRPr>
            </a:p>
            <a:p>
              <a:pPr indent="-285750" algn="r" rtl="1" eaLnBrk="1">
                <a:lnSpc>
                  <a:spcPct val="112000"/>
                </a:lnSpc>
                <a:buSzPct val="52000"/>
                <a:buBlip>
                  <a:blip r:embed="rId3"/>
                </a:buBlip>
              </a:pPr>
              <a:r>
                <a:rPr lang="fa-IR" altLang="en-US" sz="2000" dirty="0">
                  <a:latin typeface="augie" charset="0"/>
                  <a:cs typeface="B Nazanin" panose="00000400000000000000" pitchFamily="2" charset="-78"/>
                </a:rPr>
                <a:t>سود مورد انتظار ناشی از خیانت: </a:t>
              </a:r>
              <a:endParaRPr lang="en-US" altLang="en-US" sz="2000" dirty="0">
                <a:latin typeface="augie" charset="0"/>
                <a:cs typeface="B Nazanin" panose="00000400000000000000" pitchFamily="2" charset="-78"/>
              </a:endParaRPr>
            </a:p>
            <a:p>
              <a:pPr eaLnBrk="1">
                <a:lnSpc>
                  <a:spcPct val="112000"/>
                </a:lnSpc>
                <a:buClrTx/>
                <a:buSzTx/>
                <a:buFontTx/>
                <a:buNone/>
              </a:pPr>
              <a:r>
                <a:rPr lang="en-US" altLang="en-US" sz="2000" dirty="0">
                  <a:solidFill>
                    <a:srgbClr val="000080"/>
                  </a:solidFill>
                  <a:latin typeface="augie" charset="0"/>
                </a:rPr>
                <a:t> </a:t>
              </a:r>
            </a:p>
            <a:p>
              <a:pPr eaLnBrk="1">
                <a:lnSpc>
                  <a:spcPct val="112000"/>
                </a:lnSpc>
                <a:buClrTx/>
                <a:buSzTx/>
                <a:buFontTx/>
                <a:buNone/>
              </a:pPr>
              <a:r>
                <a:rPr lang="en-US" altLang="en-US" sz="2000" dirty="0">
                  <a:solidFill>
                    <a:srgbClr val="0000FF"/>
                  </a:solidFill>
                  <a:latin typeface="augie" charset="0"/>
                </a:rPr>
                <a:t>		E(Defect) = </a:t>
              </a:r>
              <a:r>
                <a:rPr lang="en-US" altLang="en-US" sz="1600" dirty="0">
                  <a:solidFill>
                    <a:srgbClr val="008000"/>
                  </a:solidFill>
                  <a:latin typeface="augie" charset="0"/>
                </a:rPr>
                <a:t> 5 + 1p + 1p</a:t>
              </a:r>
              <a:r>
                <a:rPr lang="en-US" altLang="en-US" sz="1600" baseline="33000" dirty="0">
                  <a:solidFill>
                    <a:srgbClr val="008000"/>
                  </a:solidFill>
                  <a:latin typeface="augie" charset="0"/>
                </a:rPr>
                <a:t>2</a:t>
              </a:r>
              <a:r>
                <a:rPr lang="en-US" altLang="en-US" sz="1600" dirty="0">
                  <a:solidFill>
                    <a:srgbClr val="008000"/>
                  </a:solidFill>
                  <a:latin typeface="augie" charset="0"/>
                </a:rPr>
                <a:t> + 1p</a:t>
              </a:r>
              <a:r>
                <a:rPr lang="en-US" altLang="en-US" sz="1600" baseline="33000" dirty="0">
                  <a:solidFill>
                    <a:srgbClr val="008000"/>
                  </a:solidFill>
                  <a:latin typeface="augie" charset="0"/>
                </a:rPr>
                <a:t>3</a:t>
              </a:r>
              <a:r>
                <a:rPr lang="en-US" altLang="en-US" sz="1600" dirty="0">
                  <a:solidFill>
                    <a:srgbClr val="008000"/>
                  </a:solidFill>
                  <a:latin typeface="augie" charset="0"/>
                </a:rPr>
                <a:t> +</a:t>
              </a:r>
              <a:r>
                <a:rPr lang="en-US" altLang="en-US" sz="1600" b="1" dirty="0">
                  <a:solidFill>
                    <a:srgbClr val="008000"/>
                  </a:solidFill>
                  <a:latin typeface="augie" charset="0"/>
                </a:rPr>
                <a:t> · · ·    =  </a:t>
              </a:r>
              <a:r>
                <a:rPr lang="en-US" altLang="en-US" sz="1600" dirty="0">
                  <a:solidFill>
                    <a:srgbClr val="0000FF"/>
                  </a:solidFill>
                  <a:latin typeface="augie" charset="0"/>
                </a:rPr>
                <a:t> </a:t>
              </a:r>
              <a:r>
                <a:rPr lang="en-US" altLang="en-US" sz="2000" dirty="0">
                  <a:solidFill>
                    <a:srgbClr val="0000FF"/>
                  </a:solidFill>
                  <a:latin typeface="augie" charset="0"/>
                </a:rPr>
                <a:t>5 + 1</a:t>
              </a:r>
              <a:r>
                <a:rPr lang="en-US" altLang="en-US" sz="1600" dirty="0">
                  <a:solidFill>
                    <a:srgbClr val="0000FF"/>
                  </a:solidFill>
                  <a:latin typeface="augie" charset="0"/>
                </a:rPr>
                <a:t> </a:t>
              </a:r>
            </a:p>
          </p:txBody>
        </p:sp>
        <p:grpSp>
          <p:nvGrpSpPr>
            <p:cNvPr id="63492" name="Agrupar 1"/>
            <p:cNvGrpSpPr>
              <a:grpSpLocks/>
            </p:cNvGrpSpPr>
            <p:nvPr/>
          </p:nvGrpSpPr>
          <p:grpSpPr bwMode="auto">
            <a:xfrm>
              <a:off x="5791200" y="3090277"/>
              <a:ext cx="856944" cy="834040"/>
              <a:chOff x="7099300" y="3552825"/>
              <a:chExt cx="858838" cy="811213"/>
            </a:xfrm>
          </p:grpSpPr>
          <p:sp>
            <p:nvSpPr>
              <p:cNvPr id="33795" name="Line 3"/>
              <p:cNvSpPr>
                <a:spLocks noChangeShapeType="1"/>
              </p:cNvSpPr>
              <p:nvPr/>
            </p:nvSpPr>
            <p:spPr bwMode="auto">
              <a:xfrm>
                <a:off x="7213600" y="3933825"/>
                <a:ext cx="685800" cy="1588"/>
              </a:xfrm>
              <a:prstGeom prst="line">
                <a:avLst/>
              </a:prstGeom>
              <a:noFill/>
              <a:ln w="18360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buFont typeface="Times New Roman" charset="0"/>
                  <a:buNone/>
                  <a:defRPr/>
                </a:pPr>
                <a:endParaRPr lang="es-ES">
                  <a:latin typeface="Arial" charset="0"/>
                  <a:ea typeface="ＭＳ Ｐゴシック" charset="0"/>
                  <a:cs typeface="DejaVu Sans" charset="0"/>
                </a:endParaRPr>
              </a:p>
            </p:txBody>
          </p:sp>
          <p:sp>
            <p:nvSpPr>
              <p:cNvPr id="33796" name="Text Box 4"/>
              <p:cNvSpPr txBox="1">
                <a:spLocks noChangeArrowheads="1"/>
              </p:cNvSpPr>
              <p:nvPr/>
            </p:nvSpPr>
            <p:spPr bwMode="auto">
              <a:xfrm>
                <a:off x="7362825" y="3552825"/>
                <a:ext cx="322263" cy="4302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90000" tIns="45000" rIns="90000" bIns="45000"/>
              <a:lstStyle/>
              <a:p>
                <a:pPr>
                  <a:lnSpc>
                    <a:spcPct val="112000"/>
                  </a:lnSpc>
                  <a:buFont typeface="Times New Roman" charset="0"/>
                  <a:buNone/>
                  <a:defRPr/>
                </a:pPr>
                <a:r>
                  <a:rPr lang="en-US" sz="2000">
                    <a:solidFill>
                      <a:srgbClr val="0000FF"/>
                    </a:solidFill>
                    <a:latin typeface="augie" charset="0"/>
                    <a:ea typeface="ＭＳ Ｐゴシック" charset="0"/>
                    <a:cs typeface="DejaVu Sans" charset="0"/>
                  </a:rPr>
                  <a:t>p</a:t>
                </a:r>
              </a:p>
            </p:txBody>
          </p:sp>
          <p:sp>
            <p:nvSpPr>
              <p:cNvPr id="33797" name="Text Box 5"/>
              <p:cNvSpPr txBox="1">
                <a:spLocks noChangeArrowheads="1"/>
              </p:cNvSpPr>
              <p:nvPr/>
            </p:nvSpPr>
            <p:spPr bwMode="auto">
              <a:xfrm>
                <a:off x="7099300" y="3933825"/>
                <a:ext cx="858838" cy="4302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90000" tIns="45000" rIns="90000" bIns="45000"/>
              <a:lstStyle>
                <a:lvl1pPr>
                  <a:tabLst>
                    <a:tab pos="723900" algn="l"/>
                  </a:tabLst>
                  <a:defRPr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DejaVu Sans" charset="0"/>
                  </a:defRPr>
                </a:lvl1pPr>
                <a:lvl2pPr>
                  <a:tabLst>
                    <a:tab pos="723900" algn="l"/>
                  </a:tabLst>
                  <a:defRPr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DejaVu Sans" charset="0"/>
                  </a:defRPr>
                </a:lvl2pPr>
                <a:lvl3pPr>
                  <a:tabLst>
                    <a:tab pos="723900" algn="l"/>
                  </a:tabLst>
                  <a:defRPr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DejaVu Sans" charset="0"/>
                  </a:defRPr>
                </a:lvl3pPr>
                <a:lvl4pPr>
                  <a:tabLst>
                    <a:tab pos="723900" algn="l"/>
                  </a:tabLst>
                  <a:defRPr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DejaVu Sans" charset="0"/>
                  </a:defRPr>
                </a:lvl4pPr>
                <a:lvl5pPr>
                  <a:tabLst>
                    <a:tab pos="723900" algn="l"/>
                  </a:tabLst>
                  <a:defRPr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DejaVu Sans" charset="0"/>
                  </a:defRPr>
                </a:lvl5pPr>
                <a:lvl6pPr marL="2514600" indent="-228600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723900" algn="l"/>
                  </a:tabLst>
                  <a:defRPr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DejaVu Sans" charset="0"/>
                  </a:defRPr>
                </a:lvl6pPr>
                <a:lvl7pPr marL="2971800" indent="-228600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723900" algn="l"/>
                  </a:tabLst>
                  <a:defRPr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DejaVu Sans" charset="0"/>
                  </a:defRPr>
                </a:lvl7pPr>
                <a:lvl8pPr marL="3429000" indent="-228600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723900" algn="l"/>
                  </a:tabLst>
                  <a:defRPr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DejaVu Sans" charset="0"/>
                  </a:defRPr>
                </a:lvl8pPr>
                <a:lvl9pPr marL="3886200" indent="-228600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723900" algn="l"/>
                  </a:tabLst>
                  <a:defRPr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DejaVu Sans" charset="0"/>
                  </a:defRPr>
                </a:lvl9pPr>
              </a:lstStyle>
              <a:p>
                <a:pPr algn="ctr">
                  <a:lnSpc>
                    <a:spcPct val="112000"/>
                  </a:lnSpc>
                  <a:buFont typeface="Times New Roman" charset="0"/>
                  <a:buNone/>
                  <a:defRPr/>
                </a:pPr>
                <a:r>
                  <a:rPr lang="en-US" sz="2000" dirty="0" smtClean="0">
                    <a:solidFill>
                      <a:srgbClr val="0000FF"/>
                    </a:solidFill>
                    <a:latin typeface="augie" charset="0"/>
                  </a:rPr>
                  <a:t>(1 - p)</a:t>
                </a:r>
              </a:p>
            </p:txBody>
          </p:sp>
        </p:grpSp>
        <p:grpSp>
          <p:nvGrpSpPr>
            <p:cNvPr id="63493" name="Agrupar 2"/>
            <p:cNvGrpSpPr>
              <a:grpSpLocks/>
            </p:cNvGrpSpPr>
            <p:nvPr/>
          </p:nvGrpSpPr>
          <p:grpSpPr bwMode="auto">
            <a:xfrm>
              <a:off x="6629400" y="4423761"/>
              <a:ext cx="856944" cy="834039"/>
              <a:chOff x="7064375" y="4992688"/>
              <a:chExt cx="858838" cy="811212"/>
            </a:xfrm>
          </p:grpSpPr>
          <p:sp>
            <p:nvSpPr>
              <p:cNvPr id="33798" name="Line 6"/>
              <p:cNvSpPr>
                <a:spLocks noChangeShapeType="1"/>
              </p:cNvSpPr>
              <p:nvPr/>
            </p:nvSpPr>
            <p:spPr bwMode="auto">
              <a:xfrm>
                <a:off x="7177088" y="5373688"/>
                <a:ext cx="685800" cy="1587"/>
              </a:xfrm>
              <a:prstGeom prst="line">
                <a:avLst/>
              </a:prstGeom>
              <a:noFill/>
              <a:ln w="18360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buFont typeface="Times New Roman" charset="0"/>
                  <a:buNone/>
                  <a:defRPr/>
                </a:pPr>
                <a:endParaRPr lang="es-ES">
                  <a:latin typeface="Arial" charset="0"/>
                  <a:ea typeface="ＭＳ Ｐゴシック" charset="0"/>
                  <a:cs typeface="DejaVu Sans" charset="0"/>
                </a:endParaRPr>
              </a:p>
            </p:txBody>
          </p:sp>
          <p:sp>
            <p:nvSpPr>
              <p:cNvPr id="33799" name="Text Box 7"/>
              <p:cNvSpPr txBox="1">
                <a:spLocks noChangeArrowheads="1"/>
              </p:cNvSpPr>
              <p:nvPr/>
            </p:nvSpPr>
            <p:spPr bwMode="auto">
              <a:xfrm>
                <a:off x="7326313" y="4992688"/>
                <a:ext cx="322262" cy="430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90000" tIns="45000" rIns="90000" bIns="45000"/>
              <a:lstStyle/>
              <a:p>
                <a:pPr>
                  <a:lnSpc>
                    <a:spcPct val="112000"/>
                  </a:lnSpc>
                  <a:buFont typeface="Times New Roman" charset="0"/>
                  <a:buNone/>
                  <a:defRPr/>
                </a:pPr>
                <a:r>
                  <a:rPr lang="en-US" sz="2000" dirty="0">
                    <a:solidFill>
                      <a:srgbClr val="0000FF"/>
                    </a:solidFill>
                    <a:latin typeface="augie" charset="0"/>
                    <a:ea typeface="ＭＳ Ｐゴシック" charset="0"/>
                    <a:cs typeface="DejaVu Sans" charset="0"/>
                  </a:rPr>
                  <a:t>p</a:t>
                </a:r>
              </a:p>
            </p:txBody>
          </p:sp>
          <p:sp>
            <p:nvSpPr>
              <p:cNvPr id="33800" name="Text Box 8"/>
              <p:cNvSpPr txBox="1">
                <a:spLocks noChangeArrowheads="1"/>
              </p:cNvSpPr>
              <p:nvPr/>
            </p:nvSpPr>
            <p:spPr bwMode="auto">
              <a:xfrm>
                <a:off x="7064375" y="5373688"/>
                <a:ext cx="858838" cy="430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90000" tIns="45000" rIns="90000" bIns="45000"/>
              <a:lstStyle>
                <a:lvl1pPr>
                  <a:tabLst>
                    <a:tab pos="723900" algn="l"/>
                  </a:tabLst>
                  <a:defRPr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DejaVu Sans" charset="0"/>
                  </a:defRPr>
                </a:lvl1pPr>
                <a:lvl2pPr>
                  <a:tabLst>
                    <a:tab pos="723900" algn="l"/>
                  </a:tabLst>
                  <a:defRPr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DejaVu Sans" charset="0"/>
                  </a:defRPr>
                </a:lvl2pPr>
                <a:lvl3pPr>
                  <a:tabLst>
                    <a:tab pos="723900" algn="l"/>
                  </a:tabLst>
                  <a:defRPr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DejaVu Sans" charset="0"/>
                  </a:defRPr>
                </a:lvl3pPr>
                <a:lvl4pPr>
                  <a:tabLst>
                    <a:tab pos="723900" algn="l"/>
                  </a:tabLst>
                  <a:defRPr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DejaVu Sans" charset="0"/>
                  </a:defRPr>
                </a:lvl4pPr>
                <a:lvl5pPr>
                  <a:tabLst>
                    <a:tab pos="723900" algn="l"/>
                  </a:tabLst>
                  <a:defRPr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DejaVu Sans" charset="0"/>
                  </a:defRPr>
                </a:lvl5pPr>
                <a:lvl6pPr marL="2514600" indent="-228600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723900" algn="l"/>
                  </a:tabLst>
                  <a:defRPr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DejaVu Sans" charset="0"/>
                  </a:defRPr>
                </a:lvl6pPr>
                <a:lvl7pPr marL="2971800" indent="-228600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723900" algn="l"/>
                  </a:tabLst>
                  <a:defRPr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DejaVu Sans" charset="0"/>
                  </a:defRPr>
                </a:lvl7pPr>
                <a:lvl8pPr marL="3429000" indent="-228600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723900" algn="l"/>
                  </a:tabLst>
                  <a:defRPr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DejaVu Sans" charset="0"/>
                  </a:defRPr>
                </a:lvl8pPr>
                <a:lvl9pPr marL="3886200" indent="-228600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723900" algn="l"/>
                  </a:tabLst>
                  <a:defRPr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DejaVu Sans" charset="0"/>
                  </a:defRPr>
                </a:lvl9pPr>
              </a:lstStyle>
              <a:p>
                <a:pPr algn="ctr">
                  <a:lnSpc>
                    <a:spcPct val="112000"/>
                  </a:lnSpc>
                  <a:buFont typeface="Times New Roman" charset="0"/>
                  <a:buNone/>
                  <a:defRPr/>
                </a:pPr>
                <a:r>
                  <a:rPr lang="en-US" sz="2000" smtClean="0">
                    <a:solidFill>
                      <a:srgbClr val="0000FF"/>
                    </a:solidFill>
                    <a:latin typeface="augie" charset="0"/>
                  </a:rPr>
                  <a:t>(1 - p)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64489330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43050" rtl="1">
              <a:lnSpc>
                <a:spcPct val="100000"/>
              </a:lnSpc>
            </a:pPr>
            <a:r>
              <a:rPr lang="fa-IR" spc="-10" dirty="0" smtClean="0">
                <a:cs typeface="B Titr" panose="00000700000000000000" pitchFamily="2" charset="-78"/>
              </a:rPr>
              <a:t>بازیهای تکراری محدود</a:t>
            </a:r>
            <a:endParaRPr dirty="0">
              <a:cs typeface="B Titr" panose="00000700000000000000" pitchFamily="2" charset="-78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sz="half" idx="2"/>
          </p:nvPr>
        </p:nvSpPr>
        <p:spPr>
          <a:xfrm>
            <a:off x="5486400" y="2895600"/>
            <a:ext cx="4278630" cy="18835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5080" indent="-342900" rtl="1">
              <a:lnSpc>
                <a:spcPct val="101899"/>
              </a:lnSpc>
              <a:buClr>
                <a:srgbClr val="0033CC"/>
              </a:buClr>
              <a:buSzPct val="88888"/>
              <a:buFont typeface="Webdings"/>
              <a:buChar char="•"/>
              <a:tabLst>
                <a:tab pos="355600" algn="l"/>
              </a:tabLst>
            </a:pPr>
            <a:r>
              <a:rPr lang="fa-IR" sz="2400" dirty="0" smtClean="0">
                <a:cs typeface="B Nazanin" panose="00000400000000000000" pitchFamily="2" charset="-78"/>
              </a:rPr>
              <a:t>در بازی تکراری، یک بازی مثل </a:t>
            </a:r>
            <a:r>
              <a:rPr lang="en-US" sz="2400" dirty="0" smtClean="0">
                <a:cs typeface="B Nazanin" panose="00000400000000000000" pitchFamily="2" charset="-78"/>
              </a:rPr>
              <a:t>G</a:t>
            </a:r>
            <a:r>
              <a:rPr lang="fa-IR" sz="2400" dirty="0" smtClean="0">
                <a:cs typeface="B Nazanin" panose="00000400000000000000" pitchFamily="2" charset="-78"/>
              </a:rPr>
              <a:t> چندین بار بازی می شود. </a:t>
            </a:r>
          </a:p>
          <a:p>
            <a:pPr marL="355600" marR="5080" indent="-342900" rtl="1">
              <a:lnSpc>
                <a:spcPct val="101899"/>
              </a:lnSpc>
              <a:buClr>
                <a:srgbClr val="0033CC"/>
              </a:buClr>
              <a:buSzPct val="88888"/>
              <a:buFont typeface="Webdings"/>
              <a:buChar char="•"/>
              <a:tabLst>
                <a:tab pos="355600" algn="l"/>
              </a:tabLst>
            </a:pPr>
            <a:r>
              <a:rPr lang="fa-IR" sz="2400" dirty="0" smtClean="0">
                <a:cs typeface="B Nazanin" panose="00000400000000000000" pitchFamily="2" charset="-78"/>
              </a:rPr>
              <a:t>به هر دور از </a:t>
            </a:r>
            <a:r>
              <a:rPr lang="fa-IR" sz="2400" dirty="0">
                <a:cs typeface="B Nazanin" panose="00000400000000000000" pitchFamily="2" charset="-78"/>
              </a:rPr>
              <a:t>ب</a:t>
            </a:r>
            <a:r>
              <a:rPr lang="fa-IR" sz="2400" dirty="0" smtClean="0">
                <a:cs typeface="B Nazanin" panose="00000400000000000000" pitchFamily="2" charset="-78"/>
              </a:rPr>
              <a:t>ازی یک تکرار یا راند گفته می شود. </a:t>
            </a:r>
          </a:p>
          <a:p>
            <a:pPr marL="355600" marR="5080" indent="-342900" rtl="1">
              <a:lnSpc>
                <a:spcPct val="101899"/>
              </a:lnSpc>
              <a:buClr>
                <a:srgbClr val="0033CC"/>
              </a:buClr>
              <a:buSzPct val="88888"/>
              <a:buFont typeface="Webdings"/>
              <a:buChar char="•"/>
              <a:tabLst>
                <a:tab pos="355600" algn="l"/>
              </a:tabLst>
            </a:pPr>
            <a:r>
              <a:rPr lang="fa-IR" sz="2400" dirty="0" smtClean="0">
                <a:cs typeface="B Nazanin" panose="00000400000000000000" pitchFamily="2" charset="-78"/>
              </a:rPr>
              <a:t>به </a:t>
            </a:r>
            <a:r>
              <a:rPr lang="en-US" sz="2400" dirty="0" smtClean="0">
                <a:cs typeface="B Nazanin" panose="00000400000000000000" pitchFamily="2" charset="-78"/>
              </a:rPr>
              <a:t>G</a:t>
            </a:r>
            <a:r>
              <a:rPr lang="fa-IR" sz="2400" dirty="0" smtClean="0">
                <a:cs typeface="B Nazanin" panose="00000400000000000000" pitchFamily="2" charset="-78"/>
              </a:rPr>
              <a:t> بازی طبقه ای نیز گفته می شود. 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447800" y="4666401"/>
            <a:ext cx="877569" cy="11772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ctr">
              <a:lnSpc>
                <a:spcPct val="141800"/>
              </a:lnSpc>
            </a:pPr>
            <a:r>
              <a:rPr sz="1800" i="1" dirty="0">
                <a:latin typeface="Arial"/>
                <a:cs typeface="B Nazanin" panose="00000400000000000000" pitchFamily="2" charset="-78"/>
              </a:rPr>
              <a:t>Agen</a:t>
            </a:r>
            <a:r>
              <a:rPr sz="1800" i="1" spc="-5" dirty="0">
                <a:latin typeface="Arial"/>
                <a:cs typeface="B Nazanin" panose="00000400000000000000" pitchFamily="2" charset="-78"/>
              </a:rPr>
              <a:t>t 1</a:t>
            </a:r>
            <a:r>
              <a:rPr sz="1800" spc="-5" dirty="0">
                <a:latin typeface="Arial"/>
                <a:cs typeface="B Nazanin" panose="00000400000000000000" pitchFamily="2" charset="-78"/>
              </a:rPr>
              <a:t>: </a:t>
            </a:r>
            <a:r>
              <a:rPr sz="1800" dirty="0">
                <a:latin typeface="Arial"/>
                <a:cs typeface="B Nazanin" panose="00000400000000000000" pitchFamily="2" charset="-78"/>
              </a:rPr>
              <a:t>C</a:t>
            </a:r>
            <a:endParaRPr sz="1800">
              <a:latin typeface="Arial"/>
              <a:cs typeface="B Nazanin" panose="00000400000000000000" pitchFamily="2" charset="-78"/>
            </a:endParaRPr>
          </a:p>
          <a:p>
            <a:pPr marR="26670" algn="ctr">
              <a:lnSpc>
                <a:spcPct val="100000"/>
              </a:lnSpc>
              <a:spcBef>
                <a:spcPts val="900"/>
              </a:spcBef>
            </a:pPr>
            <a:r>
              <a:rPr sz="1800" i="1" dirty="0">
                <a:solidFill>
                  <a:srgbClr val="FF3A34"/>
                </a:solidFill>
                <a:latin typeface="Arial"/>
                <a:cs typeface="B Nazanin" panose="00000400000000000000" pitchFamily="2" charset="-78"/>
              </a:rPr>
              <a:t>D</a:t>
            </a:r>
            <a:endParaRPr sz="1800">
              <a:latin typeface="Arial"/>
              <a:cs typeface="B Nazanin" panose="00000400000000000000" pitchFamily="2" charset="-78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061881" y="4663384"/>
            <a:ext cx="877569" cy="11823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ctr">
              <a:lnSpc>
                <a:spcPct val="142900"/>
              </a:lnSpc>
            </a:pPr>
            <a:r>
              <a:rPr sz="1800" i="1" dirty="0">
                <a:latin typeface="Arial"/>
                <a:cs typeface="B Nazanin" panose="00000400000000000000" pitchFamily="2" charset="-78"/>
              </a:rPr>
              <a:t>Agen</a:t>
            </a:r>
            <a:r>
              <a:rPr sz="1800" i="1" spc="-5" dirty="0">
                <a:latin typeface="Arial"/>
                <a:cs typeface="B Nazanin" panose="00000400000000000000" pitchFamily="2" charset="-78"/>
              </a:rPr>
              <a:t>t 2</a:t>
            </a:r>
            <a:r>
              <a:rPr sz="1800" spc="-5" dirty="0">
                <a:latin typeface="Arial"/>
                <a:cs typeface="B Nazanin" panose="00000400000000000000" pitchFamily="2" charset="-78"/>
              </a:rPr>
              <a:t>: </a:t>
            </a:r>
            <a:r>
              <a:rPr sz="1800" dirty="0">
                <a:latin typeface="Arial"/>
                <a:cs typeface="B Nazanin" panose="00000400000000000000" pitchFamily="2" charset="-78"/>
              </a:rPr>
              <a:t>C</a:t>
            </a:r>
            <a:endParaRPr sz="1800">
              <a:latin typeface="Arial"/>
              <a:cs typeface="B Nazanin" panose="00000400000000000000" pitchFamily="2" charset="-78"/>
            </a:endParaRPr>
          </a:p>
          <a:p>
            <a:pPr algn="ctr">
              <a:lnSpc>
                <a:spcPct val="100000"/>
              </a:lnSpc>
              <a:spcBef>
                <a:spcPts val="890"/>
              </a:spcBef>
            </a:pPr>
            <a:r>
              <a:rPr sz="1800" dirty="0">
                <a:latin typeface="Arial"/>
                <a:cs typeface="B Nazanin" panose="00000400000000000000" pitchFamily="2" charset="-78"/>
              </a:rPr>
              <a:t>C</a:t>
            </a:r>
            <a:endParaRPr sz="1800">
              <a:latin typeface="Arial"/>
              <a:cs typeface="B Nazanin" panose="00000400000000000000" pitchFamily="2" charset="-78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137202" y="5153897"/>
            <a:ext cx="953769" cy="673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fa-IR" spc="-5" dirty="0" smtClean="0">
                <a:latin typeface="Arial"/>
                <a:cs typeface="B Nazanin" panose="00000400000000000000" pitchFamily="2" charset="-78"/>
              </a:rPr>
              <a:t>دور اول:</a:t>
            </a:r>
            <a:endParaRPr sz="1800" dirty="0">
              <a:latin typeface="Arial"/>
              <a:cs typeface="B Nazanin" panose="00000400000000000000" pitchFamily="2" charset="-78"/>
            </a:endParaRPr>
          </a:p>
          <a:p>
            <a:pPr marL="12700">
              <a:lnSpc>
                <a:spcPct val="100000"/>
              </a:lnSpc>
              <a:spcBef>
                <a:spcPts val="900"/>
              </a:spcBef>
            </a:pPr>
            <a:r>
              <a:rPr lang="fa-IR" sz="1800" spc="-5" dirty="0" smtClean="0">
                <a:latin typeface="Arial"/>
                <a:cs typeface="B Nazanin" panose="00000400000000000000" pitchFamily="2" charset="-78"/>
              </a:rPr>
              <a:t>دو دوم: </a:t>
            </a:r>
            <a:endParaRPr sz="1800" dirty="0">
              <a:latin typeface="Arial"/>
              <a:cs typeface="B Nazanin" panose="00000400000000000000" pitchFamily="2" charset="-78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641145" y="1864196"/>
            <a:ext cx="2075180" cy="2851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fa-IR" sz="1800" dirty="0" smtClean="0">
                <a:latin typeface="Arial"/>
                <a:cs typeface="B Nazanin" panose="00000400000000000000" pitchFamily="2" charset="-78"/>
              </a:rPr>
              <a:t>معضل زندانی</a:t>
            </a:r>
            <a:endParaRPr sz="1800" dirty="0">
              <a:latin typeface="Arial"/>
              <a:cs typeface="B Nazanin" panose="00000400000000000000" pitchFamily="2" charset="-78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220720" y="6043866"/>
            <a:ext cx="801370" cy="2851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latin typeface="Arial"/>
                <a:cs typeface="B Nazanin" panose="00000400000000000000" pitchFamily="2" charset="-78"/>
              </a:rPr>
              <a:t>3+0</a:t>
            </a:r>
            <a:r>
              <a:rPr sz="1800" spc="-5" dirty="0">
                <a:latin typeface="Arial"/>
                <a:cs typeface="B Nazanin" panose="00000400000000000000" pitchFamily="2" charset="-78"/>
              </a:rPr>
              <a:t> </a:t>
            </a:r>
            <a:r>
              <a:rPr sz="1800" dirty="0">
                <a:latin typeface="Arial"/>
                <a:cs typeface="B Nazanin" panose="00000400000000000000" pitchFamily="2" charset="-78"/>
              </a:rPr>
              <a:t>=</a:t>
            </a:r>
            <a:r>
              <a:rPr sz="1800" spc="-5" dirty="0">
                <a:latin typeface="Arial"/>
                <a:cs typeface="B Nazanin" panose="00000400000000000000" pitchFamily="2" charset="-78"/>
              </a:rPr>
              <a:t> </a:t>
            </a:r>
            <a:r>
              <a:rPr sz="1800" dirty="0">
                <a:latin typeface="Arial"/>
                <a:cs typeface="B Nazanin" panose="00000400000000000000" pitchFamily="2" charset="-78"/>
              </a:rPr>
              <a:t>3</a:t>
            </a:r>
            <a:endParaRPr sz="1800">
              <a:latin typeface="Arial"/>
              <a:cs typeface="B Nazanin" panose="00000400000000000000" pitchFamily="2" charset="-78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606638" y="6042278"/>
            <a:ext cx="801370" cy="2851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latin typeface="Arial"/>
                <a:cs typeface="B Nazanin" panose="00000400000000000000" pitchFamily="2" charset="-78"/>
              </a:rPr>
              <a:t>3+5</a:t>
            </a:r>
            <a:r>
              <a:rPr sz="1800" spc="-5" dirty="0">
                <a:latin typeface="Arial"/>
                <a:cs typeface="B Nazanin" panose="00000400000000000000" pitchFamily="2" charset="-78"/>
              </a:rPr>
              <a:t> </a:t>
            </a:r>
            <a:r>
              <a:rPr sz="1800" dirty="0">
                <a:latin typeface="Arial"/>
                <a:cs typeface="B Nazanin" panose="00000400000000000000" pitchFamily="2" charset="-78"/>
              </a:rPr>
              <a:t>=</a:t>
            </a:r>
            <a:r>
              <a:rPr sz="1800" spc="-5" dirty="0">
                <a:latin typeface="Arial"/>
                <a:cs typeface="B Nazanin" panose="00000400000000000000" pitchFamily="2" charset="-78"/>
              </a:rPr>
              <a:t> </a:t>
            </a:r>
            <a:r>
              <a:rPr lang="en-US" sz="1800" dirty="0" smtClean="0">
                <a:latin typeface="Arial"/>
                <a:cs typeface="B Nazanin" panose="00000400000000000000" pitchFamily="2" charset="-78"/>
              </a:rPr>
              <a:t>8</a:t>
            </a:r>
            <a:endParaRPr sz="1800" dirty="0">
              <a:latin typeface="Arial"/>
              <a:cs typeface="B Nazanin" panose="00000400000000000000" pitchFamily="2" charset="-78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6200" y="6042634"/>
            <a:ext cx="1254125" cy="2851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204" dirty="0">
                <a:latin typeface="Arial"/>
                <a:cs typeface="B Nazanin" panose="00000400000000000000" pitchFamily="2" charset="-78"/>
              </a:rPr>
              <a:t>T</a:t>
            </a:r>
            <a:r>
              <a:rPr sz="1800" dirty="0">
                <a:latin typeface="Arial"/>
                <a:cs typeface="B Nazanin" panose="00000400000000000000" pitchFamily="2" charset="-78"/>
              </a:rPr>
              <a:t>o</a:t>
            </a:r>
            <a:r>
              <a:rPr sz="1800" spc="-5" dirty="0">
                <a:latin typeface="Arial"/>
                <a:cs typeface="B Nazanin" panose="00000400000000000000" pitchFamily="2" charset="-78"/>
              </a:rPr>
              <a:t>t</a:t>
            </a:r>
            <a:r>
              <a:rPr sz="1800" dirty="0">
                <a:latin typeface="Arial"/>
                <a:cs typeface="B Nazanin" panose="00000400000000000000" pitchFamily="2" charset="-78"/>
              </a:rPr>
              <a:t>al</a:t>
            </a:r>
            <a:r>
              <a:rPr sz="1800" spc="-5" dirty="0">
                <a:latin typeface="Arial"/>
                <a:cs typeface="B Nazanin" panose="00000400000000000000" pitchFamily="2" charset="-78"/>
              </a:rPr>
              <a:t> </a:t>
            </a:r>
            <a:r>
              <a:rPr sz="1800" dirty="0">
                <a:latin typeface="Arial"/>
                <a:cs typeface="B Nazanin" panose="00000400000000000000" pitchFamily="2" charset="-78"/>
              </a:rPr>
              <a:t>payo</a:t>
            </a:r>
            <a:r>
              <a:rPr sz="1800" spc="-40" dirty="0">
                <a:latin typeface="Arial"/>
                <a:cs typeface="B Nazanin" panose="00000400000000000000" pitchFamily="2" charset="-78"/>
              </a:rPr>
              <a:t>f</a:t>
            </a:r>
            <a:r>
              <a:rPr sz="1800" spc="-5" dirty="0">
                <a:latin typeface="Arial"/>
                <a:cs typeface="B Nazanin" panose="00000400000000000000" pitchFamily="2" charset="-78"/>
              </a:rPr>
              <a:t>f:</a:t>
            </a:r>
            <a:endParaRPr sz="1800">
              <a:latin typeface="Arial"/>
              <a:cs typeface="B Nazanin" panose="00000400000000000000" pitchFamily="2" charset="-78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538288" y="2224088"/>
            <a:ext cx="825500" cy="640080"/>
          </a:xfrm>
          <a:custGeom>
            <a:avLst/>
            <a:gdLst/>
            <a:ahLst/>
            <a:cxnLst/>
            <a:rect l="l" t="t" r="r" b="b"/>
            <a:pathLst>
              <a:path w="825500" h="640080">
                <a:moveTo>
                  <a:pt x="0" y="0"/>
                </a:moveTo>
                <a:lnTo>
                  <a:pt x="824885" y="64008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>
              <a:cs typeface="B Nazanin" panose="00000400000000000000" pitchFamily="2" charset="-78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3185">
              <a:lnSpc>
                <a:spcPts val="1110"/>
              </a:lnSpc>
            </a:pPr>
            <a:r>
              <a:rPr dirty="0"/>
              <a:t>Nau</a:t>
            </a:r>
            <a:r>
              <a:rPr spc="-5" dirty="0"/>
              <a:t>: G</a:t>
            </a:r>
            <a:r>
              <a:rPr dirty="0"/>
              <a:t>ame</a:t>
            </a:r>
            <a:r>
              <a:rPr spc="-20" dirty="0"/>
              <a:t> </a:t>
            </a:r>
            <a:r>
              <a:rPr spc="-5" dirty="0"/>
              <a:t>T</a:t>
            </a:r>
            <a:r>
              <a:rPr dirty="0"/>
              <a:t>heory</a:t>
            </a:r>
            <a:r>
              <a:rPr spc="-5" dirty="0"/>
              <a:t> </a:t>
            </a:r>
            <a:fld id="{81D60167-4931-47E6-BA6A-407CBD079E47}" type="slidenum">
              <a:rPr dirty="0"/>
              <a:t>2</a:t>
            </a:fld>
            <a:endParaRPr dirty="0"/>
          </a:p>
        </p:txBody>
      </p:sp>
      <p:sp>
        <p:nvSpPr>
          <p:cNvPr id="13" name="object 13"/>
          <p:cNvSpPr txBox="1"/>
          <p:nvPr/>
        </p:nvSpPr>
        <p:spPr>
          <a:xfrm>
            <a:off x="2169845" y="4093468"/>
            <a:ext cx="2914015" cy="2825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1899"/>
              </a:lnSpc>
            </a:pPr>
            <a:r>
              <a:rPr lang="fa-IR" sz="1800" spc="-5" dirty="0" smtClean="0">
                <a:latin typeface="Arial"/>
                <a:cs typeface="B Nazanin" panose="00000400000000000000" pitchFamily="2" charset="-78"/>
              </a:rPr>
              <a:t>معضل زندانی تکراری با دو تکرار</a:t>
            </a:r>
            <a:endParaRPr sz="1800" dirty="0">
              <a:latin typeface="Arial"/>
              <a:cs typeface="B Nazanin" panose="00000400000000000000" pitchFamily="2" charset="-78"/>
            </a:endParaRPr>
          </a:p>
        </p:txBody>
      </p:sp>
      <p:graphicFrame>
        <p:nvGraphicFramePr>
          <p:cNvPr id="12" name="object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8335038"/>
              </p:ext>
            </p:extLst>
          </p:nvPr>
        </p:nvGraphicFramePr>
        <p:xfrm>
          <a:off x="1524000" y="2209800"/>
          <a:ext cx="2492180" cy="1371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24885"/>
                <a:gridCol w="793115"/>
                <a:gridCol w="874180"/>
              </a:tblGrid>
              <a:tr h="640080">
                <a:tc>
                  <a:txBody>
                    <a:bodyPr/>
                    <a:lstStyle/>
                    <a:p>
                      <a:pPr marR="71755" algn="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2</a:t>
                      </a:r>
                    </a:p>
                    <a:p>
                      <a:pPr marL="7683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 algn="ctr"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r>
                        <a:rPr sz="1800" i="1" dirty="0">
                          <a:latin typeface="Times New Roman"/>
                          <a:cs typeface="Times New Roman"/>
                        </a:rPr>
                        <a:t>C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335" algn="ctr"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D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marL="324485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1800" i="1" dirty="0">
                          <a:latin typeface="Times New Roman"/>
                          <a:cs typeface="Times New Roman"/>
                        </a:rPr>
                        <a:t>C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3, 3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335" algn="ctr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0, 5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marL="318135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1800" i="1" dirty="0">
                          <a:latin typeface="Times New Roman"/>
                          <a:cs typeface="Times New Roman"/>
                        </a:rPr>
                        <a:t>D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5, 0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335" algn="ctr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1, 1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rrowheads="1"/>
          </p:cNvSpPr>
          <p:nvPr/>
        </p:nvSpPr>
        <p:spPr bwMode="auto">
          <a:xfrm>
            <a:off x="228096" y="504341"/>
            <a:ext cx="9296904" cy="10380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ejaVu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ejaVu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ejaVu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ejaVu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ejaVu San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ejaVu San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ejaVu San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ejaVu San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ejaVu Sans" charset="0"/>
              </a:defRPr>
            </a:lvl9pPr>
          </a:lstStyle>
          <a:p>
            <a:pPr algn="r" rtl="1">
              <a:lnSpc>
                <a:spcPct val="112000"/>
              </a:lnSpc>
              <a:buFont typeface="Times New Roman" charset="0"/>
              <a:buNone/>
              <a:defRPr/>
            </a:pPr>
            <a:r>
              <a:rPr lang="fa-IR" sz="3200" dirty="0">
                <a:solidFill>
                  <a:srgbClr val="000080"/>
                </a:solidFill>
                <a:latin typeface="augie" charset="0"/>
                <a:cs typeface="B Titr" panose="00000700000000000000" pitchFamily="2" charset="-78"/>
              </a:rPr>
              <a:t>تکرار نامحدود بازی </a:t>
            </a:r>
            <a:r>
              <a:rPr lang="fa-IR" sz="3200" dirty="0" smtClean="0">
                <a:solidFill>
                  <a:srgbClr val="000080"/>
                </a:solidFill>
                <a:latin typeface="augie" charset="0"/>
                <a:cs typeface="B Titr" panose="00000700000000000000" pitchFamily="2" charset="-78"/>
              </a:rPr>
              <a:t>زندانی</a:t>
            </a:r>
            <a:endParaRPr lang="en-US" sz="3200" dirty="0">
              <a:solidFill>
                <a:srgbClr val="000080"/>
              </a:solidFill>
              <a:latin typeface="augie" charset="0"/>
              <a:cs typeface="B Titr" panose="00000700000000000000" pitchFamily="2" charset="-78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456192" y="1880262"/>
            <a:ext cx="8840208" cy="2456418"/>
            <a:chOff x="456192" y="1880262"/>
            <a:chExt cx="8840208" cy="2456418"/>
          </a:xfrm>
        </p:grpSpPr>
        <p:sp>
          <p:nvSpPr>
            <p:cNvPr id="34818" name="Text Box 2"/>
            <p:cNvSpPr txBox="1">
              <a:spLocks noChangeArrowheads="1"/>
            </p:cNvSpPr>
            <p:nvPr/>
          </p:nvSpPr>
          <p:spPr bwMode="auto">
            <a:xfrm>
              <a:off x="456192" y="1880262"/>
              <a:ext cx="8840208" cy="24564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/>
            <a:lstStyle>
              <a:lvl1pPr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  <a:tab pos="5791200" algn="l"/>
                </a:tabLst>
                <a:defRPr>
                  <a:solidFill>
                    <a:srgbClr val="000000"/>
                  </a:solidFill>
                  <a:latin typeface="Arial" charset="0"/>
                  <a:ea typeface="ＭＳ Ｐゴシック" charset="0"/>
                  <a:cs typeface="DejaVu Sans" charset="0"/>
                </a:defRPr>
              </a:lvl1pPr>
              <a:lvl2pPr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  <a:tab pos="5791200" algn="l"/>
                </a:tabLst>
                <a:defRPr>
                  <a:solidFill>
                    <a:srgbClr val="000000"/>
                  </a:solidFill>
                  <a:latin typeface="Arial" charset="0"/>
                  <a:ea typeface="ＭＳ Ｐゴシック" charset="0"/>
                  <a:cs typeface="DejaVu Sans" charset="0"/>
                </a:defRPr>
              </a:lvl2pPr>
              <a:lvl3pPr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  <a:tab pos="5791200" algn="l"/>
                </a:tabLst>
                <a:defRPr>
                  <a:solidFill>
                    <a:srgbClr val="000000"/>
                  </a:solidFill>
                  <a:latin typeface="Arial" charset="0"/>
                  <a:ea typeface="ＭＳ Ｐゴシック" charset="0"/>
                  <a:cs typeface="DejaVu Sans" charset="0"/>
                </a:defRPr>
              </a:lvl3pPr>
              <a:lvl4pPr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  <a:tab pos="5791200" algn="l"/>
                </a:tabLst>
                <a:defRPr>
                  <a:solidFill>
                    <a:srgbClr val="000000"/>
                  </a:solidFill>
                  <a:latin typeface="Arial" charset="0"/>
                  <a:ea typeface="ＭＳ Ｐゴシック" charset="0"/>
                  <a:cs typeface="DejaVu Sans" charset="0"/>
                </a:defRPr>
              </a:lvl4pPr>
              <a:lvl5pPr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  <a:tab pos="5791200" algn="l"/>
                </a:tabLst>
                <a:defRPr>
                  <a:solidFill>
                    <a:srgbClr val="000000"/>
                  </a:solidFill>
                  <a:latin typeface="Arial" charset="0"/>
                  <a:ea typeface="ＭＳ Ｐゴシック" charset="0"/>
                  <a:cs typeface="DejaVu Sans" charset="0"/>
                </a:defRPr>
              </a:lvl5pPr>
              <a:lvl6pPr marL="2514600" indent="-22860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  <a:tab pos="5791200" algn="l"/>
                </a:tabLst>
                <a:defRPr>
                  <a:solidFill>
                    <a:srgbClr val="000000"/>
                  </a:solidFill>
                  <a:latin typeface="Arial" charset="0"/>
                  <a:ea typeface="ＭＳ Ｐゴシック" charset="0"/>
                  <a:cs typeface="DejaVu Sans" charset="0"/>
                </a:defRPr>
              </a:lvl6pPr>
              <a:lvl7pPr marL="2971800" indent="-22860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  <a:tab pos="5791200" algn="l"/>
                </a:tabLst>
                <a:defRPr>
                  <a:solidFill>
                    <a:srgbClr val="000000"/>
                  </a:solidFill>
                  <a:latin typeface="Arial" charset="0"/>
                  <a:ea typeface="ＭＳ Ｐゴシック" charset="0"/>
                  <a:cs typeface="DejaVu Sans" charset="0"/>
                </a:defRPr>
              </a:lvl7pPr>
              <a:lvl8pPr marL="3429000" indent="-22860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  <a:tab pos="5791200" algn="l"/>
                </a:tabLst>
                <a:defRPr>
                  <a:solidFill>
                    <a:srgbClr val="000000"/>
                  </a:solidFill>
                  <a:latin typeface="Arial" charset="0"/>
                  <a:ea typeface="ＭＳ Ｐゴシック" charset="0"/>
                  <a:cs typeface="DejaVu Sans" charset="0"/>
                </a:defRPr>
              </a:lvl8pPr>
              <a:lvl9pPr marL="3886200" indent="-22860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  <a:tab pos="5791200" algn="l"/>
                </a:tabLst>
                <a:defRPr>
                  <a:solidFill>
                    <a:srgbClr val="000000"/>
                  </a:solidFill>
                  <a:latin typeface="Arial" charset="0"/>
                  <a:ea typeface="ＭＳ Ｐゴシック" charset="0"/>
                  <a:cs typeface="DejaVu Sans" charset="0"/>
                </a:defRPr>
              </a:lvl9pPr>
            </a:lstStyle>
            <a:p>
              <a:pPr algn="r" rtl="1">
                <a:lnSpc>
                  <a:spcPct val="112000"/>
                </a:lnSpc>
              </a:pPr>
              <a:r>
                <a:rPr lang="fa-IR" altLang="en-US" sz="2000" dirty="0">
                  <a:latin typeface="augie" charset="0"/>
                  <a:cs typeface="B Nazanin" panose="00000400000000000000" pitchFamily="2" charset="-78"/>
                </a:rPr>
                <a:t>فرض کنید </a:t>
              </a:r>
              <a:r>
                <a:rPr lang="fa-IR" altLang="en-US" sz="2000" dirty="0">
                  <a:solidFill>
                    <a:schemeClr val="tx2">
                      <a:lumMod val="75000"/>
                    </a:schemeClr>
                  </a:solidFill>
                  <a:latin typeface="augie" charset="0"/>
                  <a:cs typeface="B Nazanin" panose="00000400000000000000" pitchFamily="2" charset="-78"/>
                </a:rPr>
                <a:t>بازیگر دوم </a:t>
              </a:r>
              <a:r>
                <a:rPr lang="fa-IR" altLang="en-US" sz="2000" dirty="0">
                  <a:latin typeface="augie" charset="0"/>
                  <a:cs typeface="B Nazanin" panose="00000400000000000000" pitchFamily="2" charset="-78"/>
                </a:rPr>
                <a:t>از </a:t>
              </a:r>
              <a:r>
                <a:rPr lang="en-US" altLang="en-US" sz="2000" dirty="0">
                  <a:solidFill>
                    <a:srgbClr val="800000"/>
                  </a:solidFill>
                  <a:latin typeface="augie" charset="0"/>
                  <a:cs typeface="B Nazanin" panose="00000400000000000000" pitchFamily="2" charset="-78"/>
                </a:rPr>
                <a:t>Grimm Trigger</a:t>
              </a:r>
              <a:r>
                <a:rPr lang="fa-IR" altLang="en-US" sz="2000" dirty="0">
                  <a:solidFill>
                    <a:srgbClr val="800000"/>
                  </a:solidFill>
                  <a:latin typeface="augie" charset="0"/>
                  <a:cs typeface="B Nazanin" panose="00000400000000000000" pitchFamily="2" charset="-78"/>
                </a:rPr>
                <a:t> </a:t>
              </a:r>
              <a:r>
                <a:rPr lang="fa-IR" altLang="en-US" sz="2000" dirty="0">
                  <a:latin typeface="augie" charset="0"/>
                  <a:cs typeface="B Nazanin" panose="00000400000000000000" pitchFamily="2" charset="-78"/>
                </a:rPr>
                <a:t>استفاده کند. بهترین کار برای بازیگر اول چیست؟</a:t>
              </a:r>
            </a:p>
            <a:p>
              <a:pPr>
                <a:lnSpc>
                  <a:spcPct val="112000"/>
                </a:lnSpc>
                <a:buFont typeface="Times New Roman" charset="0"/>
                <a:buNone/>
                <a:defRPr/>
              </a:pPr>
              <a:endParaRPr lang="en-US" sz="2000" dirty="0" smtClean="0">
                <a:latin typeface="augie" charset="0"/>
              </a:endParaRPr>
            </a:p>
            <a:p>
              <a:pPr>
                <a:lnSpc>
                  <a:spcPct val="112000"/>
                </a:lnSpc>
                <a:buSzPct val="52000"/>
                <a:buFont typeface="Times New Roman" charset="0"/>
                <a:buBlip>
                  <a:blip r:embed="rId3"/>
                </a:buBlip>
                <a:defRPr/>
              </a:pPr>
              <a:r>
                <a:rPr lang="en-US" sz="2000" dirty="0" smtClean="0">
                  <a:solidFill>
                    <a:srgbClr val="000080"/>
                  </a:solidFill>
                  <a:latin typeface="augie" charset="0"/>
                </a:rPr>
                <a:t>  </a:t>
              </a:r>
              <a:r>
                <a:rPr lang="en-US" sz="2000" dirty="0" smtClean="0">
                  <a:solidFill>
                    <a:srgbClr val="0000FF"/>
                  </a:solidFill>
                  <a:latin typeface="augie" charset="0"/>
                </a:rPr>
                <a:t>E(Cooperate) = </a:t>
              </a:r>
              <a:r>
                <a:rPr lang="en-US" sz="1600" dirty="0" smtClean="0">
                  <a:solidFill>
                    <a:srgbClr val="008000"/>
                  </a:solidFill>
                  <a:latin typeface="augie" charset="0"/>
                </a:rPr>
                <a:t> </a:t>
              </a:r>
              <a:r>
                <a:rPr lang="en-US" sz="1600" b="1" dirty="0" smtClean="0">
                  <a:solidFill>
                    <a:srgbClr val="008000"/>
                  </a:solidFill>
                  <a:latin typeface="augie" charset="0"/>
                </a:rPr>
                <a:t> </a:t>
              </a:r>
              <a:r>
                <a:rPr lang="en-US" sz="2000" dirty="0" smtClean="0">
                  <a:solidFill>
                    <a:srgbClr val="0000FF"/>
                  </a:solidFill>
                  <a:latin typeface="augie" charset="0"/>
                </a:rPr>
                <a:t> 3 + 3</a:t>
              </a:r>
            </a:p>
            <a:p>
              <a:pPr>
                <a:lnSpc>
                  <a:spcPct val="112000"/>
                </a:lnSpc>
                <a:buClrTx/>
                <a:buSzTx/>
                <a:buFontTx/>
                <a:buNone/>
                <a:defRPr/>
              </a:pPr>
              <a:r>
                <a:rPr lang="en-US" sz="2000" dirty="0" smtClean="0">
                  <a:solidFill>
                    <a:srgbClr val="0000FF"/>
                  </a:solidFill>
                  <a:latin typeface="augie" charset="0"/>
                </a:rPr>
                <a:t> </a:t>
              </a:r>
            </a:p>
            <a:p>
              <a:pPr>
                <a:lnSpc>
                  <a:spcPct val="112000"/>
                </a:lnSpc>
                <a:buClrTx/>
                <a:buSzTx/>
                <a:buFontTx/>
                <a:buNone/>
                <a:defRPr/>
              </a:pPr>
              <a:endParaRPr lang="en-US" sz="1600" b="1" dirty="0" smtClean="0">
                <a:solidFill>
                  <a:srgbClr val="008000"/>
                </a:solidFill>
                <a:latin typeface="augie" charset="0"/>
              </a:endParaRPr>
            </a:p>
            <a:p>
              <a:pPr>
                <a:lnSpc>
                  <a:spcPct val="112000"/>
                </a:lnSpc>
                <a:buSzPct val="65000"/>
                <a:buFont typeface="Times New Roman" charset="0"/>
                <a:buBlip>
                  <a:blip r:embed="rId3"/>
                </a:buBlip>
                <a:defRPr/>
              </a:pPr>
              <a:r>
                <a:rPr lang="en-US" sz="1600" dirty="0" smtClean="0">
                  <a:solidFill>
                    <a:srgbClr val="008000"/>
                  </a:solidFill>
                  <a:latin typeface="augie" charset="0"/>
                </a:rPr>
                <a:t>  </a:t>
              </a:r>
              <a:r>
                <a:rPr lang="en-US" sz="2000" dirty="0" smtClean="0">
                  <a:solidFill>
                    <a:srgbClr val="0000FF"/>
                  </a:solidFill>
                  <a:latin typeface="augie" charset="0"/>
                </a:rPr>
                <a:t>E(Defect)      = </a:t>
              </a:r>
              <a:r>
                <a:rPr lang="en-US" sz="1600" dirty="0" smtClean="0">
                  <a:solidFill>
                    <a:srgbClr val="008000"/>
                  </a:solidFill>
                  <a:latin typeface="augie" charset="0"/>
                </a:rPr>
                <a:t> </a:t>
              </a:r>
              <a:r>
                <a:rPr lang="en-US" sz="1600" b="1" dirty="0" smtClean="0">
                  <a:solidFill>
                    <a:srgbClr val="008000"/>
                  </a:solidFill>
                  <a:latin typeface="augie" charset="0"/>
                </a:rPr>
                <a:t>  </a:t>
              </a:r>
              <a:r>
                <a:rPr lang="en-US" sz="1600" dirty="0" smtClean="0">
                  <a:solidFill>
                    <a:srgbClr val="0000FF"/>
                  </a:solidFill>
                  <a:latin typeface="augie" charset="0"/>
                </a:rPr>
                <a:t> </a:t>
              </a:r>
              <a:r>
                <a:rPr lang="en-US" sz="2000" dirty="0" smtClean="0">
                  <a:solidFill>
                    <a:srgbClr val="0000FF"/>
                  </a:solidFill>
                  <a:latin typeface="augie" charset="0"/>
                </a:rPr>
                <a:t>5 + 1</a:t>
              </a:r>
              <a:r>
                <a:rPr lang="en-US" sz="1600" dirty="0" smtClean="0">
                  <a:solidFill>
                    <a:srgbClr val="0000FF"/>
                  </a:solidFill>
                  <a:latin typeface="augie" charset="0"/>
                </a:rPr>
                <a:t> </a:t>
              </a:r>
            </a:p>
          </p:txBody>
        </p:sp>
        <p:grpSp>
          <p:nvGrpSpPr>
            <p:cNvPr id="65543" name="Agrupar 20"/>
            <p:cNvGrpSpPr>
              <a:grpSpLocks/>
            </p:cNvGrpSpPr>
            <p:nvPr/>
          </p:nvGrpSpPr>
          <p:grpSpPr bwMode="auto">
            <a:xfrm>
              <a:off x="3261192" y="3398629"/>
              <a:ext cx="856944" cy="834040"/>
              <a:chOff x="7099300" y="3552825"/>
              <a:chExt cx="858838" cy="811213"/>
            </a:xfrm>
          </p:grpSpPr>
          <p:sp>
            <p:nvSpPr>
              <p:cNvPr id="22" name="Line 3"/>
              <p:cNvSpPr>
                <a:spLocks noChangeShapeType="1"/>
              </p:cNvSpPr>
              <p:nvPr/>
            </p:nvSpPr>
            <p:spPr bwMode="auto">
              <a:xfrm>
                <a:off x="7213600" y="3933825"/>
                <a:ext cx="685800" cy="1588"/>
              </a:xfrm>
              <a:prstGeom prst="line">
                <a:avLst/>
              </a:prstGeom>
              <a:noFill/>
              <a:ln w="18360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buFont typeface="Times New Roman" charset="0"/>
                  <a:buNone/>
                  <a:defRPr/>
                </a:pPr>
                <a:endParaRPr lang="es-ES">
                  <a:latin typeface="Arial" charset="0"/>
                  <a:ea typeface="ＭＳ Ｐゴシック" charset="0"/>
                  <a:cs typeface="DejaVu Sans" charset="0"/>
                </a:endParaRPr>
              </a:p>
            </p:txBody>
          </p:sp>
          <p:sp>
            <p:nvSpPr>
              <p:cNvPr id="23" name="Text Box 4"/>
              <p:cNvSpPr txBox="1">
                <a:spLocks noChangeArrowheads="1"/>
              </p:cNvSpPr>
              <p:nvPr/>
            </p:nvSpPr>
            <p:spPr bwMode="auto">
              <a:xfrm>
                <a:off x="7362825" y="3552825"/>
                <a:ext cx="322263" cy="4302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90000" tIns="45000" rIns="90000" bIns="45000"/>
              <a:lstStyle/>
              <a:p>
                <a:pPr>
                  <a:lnSpc>
                    <a:spcPct val="112000"/>
                  </a:lnSpc>
                  <a:buFont typeface="Times New Roman" charset="0"/>
                  <a:buNone/>
                  <a:defRPr/>
                </a:pPr>
                <a:r>
                  <a:rPr lang="en-US" sz="2000">
                    <a:solidFill>
                      <a:srgbClr val="0000FF"/>
                    </a:solidFill>
                    <a:latin typeface="augie" charset="0"/>
                    <a:ea typeface="ＭＳ Ｐゴシック" charset="0"/>
                    <a:cs typeface="DejaVu Sans" charset="0"/>
                  </a:rPr>
                  <a:t>p</a:t>
                </a:r>
              </a:p>
            </p:txBody>
          </p:sp>
          <p:sp>
            <p:nvSpPr>
              <p:cNvPr id="24" name="Text Box 5"/>
              <p:cNvSpPr txBox="1">
                <a:spLocks noChangeArrowheads="1"/>
              </p:cNvSpPr>
              <p:nvPr/>
            </p:nvSpPr>
            <p:spPr bwMode="auto">
              <a:xfrm>
                <a:off x="7099300" y="3933825"/>
                <a:ext cx="858838" cy="4302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90000" tIns="45000" rIns="90000" bIns="45000"/>
              <a:lstStyle>
                <a:lvl1pPr>
                  <a:tabLst>
                    <a:tab pos="723900" algn="l"/>
                  </a:tabLst>
                  <a:defRPr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DejaVu Sans" charset="0"/>
                  </a:defRPr>
                </a:lvl1pPr>
                <a:lvl2pPr>
                  <a:tabLst>
                    <a:tab pos="723900" algn="l"/>
                  </a:tabLst>
                  <a:defRPr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DejaVu Sans" charset="0"/>
                  </a:defRPr>
                </a:lvl2pPr>
                <a:lvl3pPr>
                  <a:tabLst>
                    <a:tab pos="723900" algn="l"/>
                  </a:tabLst>
                  <a:defRPr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DejaVu Sans" charset="0"/>
                  </a:defRPr>
                </a:lvl3pPr>
                <a:lvl4pPr>
                  <a:tabLst>
                    <a:tab pos="723900" algn="l"/>
                  </a:tabLst>
                  <a:defRPr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DejaVu Sans" charset="0"/>
                  </a:defRPr>
                </a:lvl4pPr>
                <a:lvl5pPr>
                  <a:tabLst>
                    <a:tab pos="723900" algn="l"/>
                  </a:tabLst>
                  <a:defRPr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DejaVu Sans" charset="0"/>
                  </a:defRPr>
                </a:lvl5pPr>
                <a:lvl6pPr marL="2514600" indent="-228600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723900" algn="l"/>
                  </a:tabLst>
                  <a:defRPr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DejaVu Sans" charset="0"/>
                  </a:defRPr>
                </a:lvl6pPr>
                <a:lvl7pPr marL="2971800" indent="-228600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723900" algn="l"/>
                  </a:tabLst>
                  <a:defRPr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DejaVu Sans" charset="0"/>
                  </a:defRPr>
                </a:lvl7pPr>
                <a:lvl8pPr marL="3429000" indent="-228600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723900" algn="l"/>
                  </a:tabLst>
                  <a:defRPr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DejaVu Sans" charset="0"/>
                  </a:defRPr>
                </a:lvl8pPr>
                <a:lvl9pPr marL="3886200" indent="-228600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723900" algn="l"/>
                  </a:tabLst>
                  <a:defRPr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DejaVu Sans" charset="0"/>
                  </a:defRPr>
                </a:lvl9pPr>
              </a:lstStyle>
              <a:p>
                <a:pPr algn="ctr">
                  <a:lnSpc>
                    <a:spcPct val="112000"/>
                  </a:lnSpc>
                  <a:buFont typeface="Times New Roman" charset="0"/>
                  <a:buNone/>
                  <a:defRPr/>
                </a:pPr>
                <a:r>
                  <a:rPr lang="en-US" sz="2000" dirty="0" smtClean="0">
                    <a:solidFill>
                      <a:srgbClr val="0000FF"/>
                    </a:solidFill>
                    <a:latin typeface="augie" charset="0"/>
                  </a:rPr>
                  <a:t>(1 - p)</a:t>
                </a:r>
              </a:p>
            </p:txBody>
          </p:sp>
        </p:grpSp>
        <p:grpSp>
          <p:nvGrpSpPr>
            <p:cNvPr id="65544" name="Agrupar 24"/>
            <p:cNvGrpSpPr>
              <a:grpSpLocks/>
            </p:cNvGrpSpPr>
            <p:nvPr/>
          </p:nvGrpSpPr>
          <p:grpSpPr bwMode="auto">
            <a:xfrm>
              <a:off x="3334056" y="2362200"/>
              <a:ext cx="856944" cy="834039"/>
              <a:chOff x="7099300" y="3552825"/>
              <a:chExt cx="858838" cy="811213"/>
            </a:xfrm>
          </p:grpSpPr>
          <p:sp>
            <p:nvSpPr>
              <p:cNvPr id="26" name="Line 3"/>
              <p:cNvSpPr>
                <a:spLocks noChangeShapeType="1"/>
              </p:cNvSpPr>
              <p:nvPr/>
            </p:nvSpPr>
            <p:spPr bwMode="auto">
              <a:xfrm>
                <a:off x="7213600" y="3933825"/>
                <a:ext cx="685800" cy="1587"/>
              </a:xfrm>
              <a:prstGeom prst="line">
                <a:avLst/>
              </a:prstGeom>
              <a:noFill/>
              <a:ln w="18360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buFont typeface="Times New Roman" charset="0"/>
                  <a:buNone/>
                  <a:defRPr/>
                </a:pPr>
                <a:endParaRPr lang="es-ES">
                  <a:latin typeface="Arial" charset="0"/>
                  <a:ea typeface="ＭＳ Ｐゴシック" charset="0"/>
                  <a:cs typeface="DejaVu Sans" charset="0"/>
                </a:endParaRPr>
              </a:p>
            </p:txBody>
          </p:sp>
          <p:sp>
            <p:nvSpPr>
              <p:cNvPr id="27" name="Text Box 4"/>
              <p:cNvSpPr txBox="1">
                <a:spLocks noChangeArrowheads="1"/>
              </p:cNvSpPr>
              <p:nvPr/>
            </p:nvSpPr>
            <p:spPr bwMode="auto">
              <a:xfrm>
                <a:off x="7362825" y="3552825"/>
                <a:ext cx="322263" cy="4302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90000" tIns="45000" rIns="90000" bIns="45000"/>
              <a:lstStyle/>
              <a:p>
                <a:pPr>
                  <a:lnSpc>
                    <a:spcPct val="112000"/>
                  </a:lnSpc>
                  <a:buFont typeface="Times New Roman" charset="0"/>
                  <a:buNone/>
                  <a:defRPr/>
                </a:pPr>
                <a:r>
                  <a:rPr lang="en-US" sz="2000">
                    <a:solidFill>
                      <a:srgbClr val="0000FF"/>
                    </a:solidFill>
                    <a:latin typeface="augie" charset="0"/>
                    <a:ea typeface="ＭＳ Ｐゴシック" charset="0"/>
                    <a:cs typeface="DejaVu Sans" charset="0"/>
                  </a:rPr>
                  <a:t>p</a:t>
                </a:r>
              </a:p>
            </p:txBody>
          </p:sp>
          <p:sp>
            <p:nvSpPr>
              <p:cNvPr id="28" name="Text Box 5"/>
              <p:cNvSpPr txBox="1">
                <a:spLocks noChangeArrowheads="1"/>
              </p:cNvSpPr>
              <p:nvPr/>
            </p:nvSpPr>
            <p:spPr bwMode="auto">
              <a:xfrm>
                <a:off x="7099300" y="3933825"/>
                <a:ext cx="858838" cy="4302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90000" tIns="45000" rIns="90000" bIns="45000"/>
              <a:lstStyle>
                <a:lvl1pPr>
                  <a:tabLst>
                    <a:tab pos="723900" algn="l"/>
                  </a:tabLst>
                  <a:defRPr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DejaVu Sans" charset="0"/>
                  </a:defRPr>
                </a:lvl1pPr>
                <a:lvl2pPr>
                  <a:tabLst>
                    <a:tab pos="723900" algn="l"/>
                  </a:tabLst>
                  <a:defRPr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DejaVu Sans" charset="0"/>
                  </a:defRPr>
                </a:lvl2pPr>
                <a:lvl3pPr>
                  <a:tabLst>
                    <a:tab pos="723900" algn="l"/>
                  </a:tabLst>
                  <a:defRPr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DejaVu Sans" charset="0"/>
                  </a:defRPr>
                </a:lvl3pPr>
                <a:lvl4pPr>
                  <a:tabLst>
                    <a:tab pos="723900" algn="l"/>
                  </a:tabLst>
                  <a:defRPr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DejaVu Sans" charset="0"/>
                  </a:defRPr>
                </a:lvl4pPr>
                <a:lvl5pPr>
                  <a:tabLst>
                    <a:tab pos="723900" algn="l"/>
                  </a:tabLst>
                  <a:defRPr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DejaVu Sans" charset="0"/>
                  </a:defRPr>
                </a:lvl5pPr>
                <a:lvl6pPr marL="2514600" indent="-228600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723900" algn="l"/>
                  </a:tabLst>
                  <a:defRPr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DejaVu Sans" charset="0"/>
                  </a:defRPr>
                </a:lvl6pPr>
                <a:lvl7pPr marL="2971800" indent="-228600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723900" algn="l"/>
                  </a:tabLst>
                  <a:defRPr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DejaVu Sans" charset="0"/>
                  </a:defRPr>
                </a:lvl7pPr>
                <a:lvl8pPr marL="3429000" indent="-228600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723900" algn="l"/>
                  </a:tabLst>
                  <a:defRPr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DejaVu Sans" charset="0"/>
                  </a:defRPr>
                </a:lvl8pPr>
                <a:lvl9pPr marL="3886200" indent="-228600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723900" algn="l"/>
                  </a:tabLst>
                  <a:defRPr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DejaVu Sans" charset="0"/>
                  </a:defRPr>
                </a:lvl9pPr>
              </a:lstStyle>
              <a:p>
                <a:pPr algn="ctr">
                  <a:lnSpc>
                    <a:spcPct val="112000"/>
                  </a:lnSpc>
                  <a:buFont typeface="Times New Roman" charset="0"/>
                  <a:buNone/>
                  <a:defRPr/>
                </a:pPr>
                <a:r>
                  <a:rPr lang="en-US" sz="2000" dirty="0" smtClean="0">
                    <a:solidFill>
                      <a:srgbClr val="0000FF"/>
                    </a:solidFill>
                    <a:latin typeface="augie" charset="0"/>
                  </a:rPr>
                  <a:t>(1 - p)</a:t>
                </a:r>
              </a:p>
            </p:txBody>
          </p:sp>
        </p:grpSp>
      </p:grpSp>
      <p:grpSp>
        <p:nvGrpSpPr>
          <p:cNvPr id="3" name="Group 2"/>
          <p:cNvGrpSpPr/>
          <p:nvPr/>
        </p:nvGrpSpPr>
        <p:grpSpPr>
          <a:xfrm>
            <a:off x="1847928" y="5170720"/>
            <a:ext cx="7219872" cy="1473851"/>
            <a:chOff x="1847928" y="5170720"/>
            <a:chExt cx="7219872" cy="1473851"/>
          </a:xfrm>
        </p:grpSpPr>
        <p:sp>
          <p:nvSpPr>
            <p:cNvPr id="34825" name="Text Box 9"/>
            <p:cNvSpPr txBox="1">
              <a:spLocks noChangeArrowheads="1"/>
            </p:cNvSpPr>
            <p:nvPr/>
          </p:nvSpPr>
          <p:spPr bwMode="auto">
            <a:xfrm>
              <a:off x="1847928" y="5170720"/>
              <a:ext cx="7219872" cy="11653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/>
            <a:lstStyle>
              <a:lvl1pPr eaLnBrk="0"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  <a:tab pos="5791200" algn="l"/>
                  <a:tab pos="6515100" algn="l"/>
                </a:tabLs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eaLnBrk="0"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  <a:tab pos="5791200" algn="l"/>
                  <a:tab pos="6515100" algn="l"/>
                </a:tabLs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  <a:tab pos="5791200" algn="l"/>
                  <a:tab pos="6515100" algn="l"/>
                </a:tabLs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  <a:tab pos="5791200" algn="l"/>
                  <a:tab pos="6515100" algn="l"/>
                </a:tabLs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  <a:tab pos="5791200" algn="l"/>
                  <a:tab pos="6515100" algn="l"/>
                </a:tabLs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  <a:tab pos="5791200" algn="l"/>
                  <a:tab pos="6515100" algn="l"/>
                </a:tabLs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  <a:tab pos="5791200" algn="l"/>
                  <a:tab pos="6515100" algn="l"/>
                </a:tabLs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  <a:tab pos="5791200" algn="l"/>
                  <a:tab pos="6515100" algn="l"/>
                </a:tabLs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  <a:tab pos="5791200" algn="l"/>
                  <a:tab pos="6515100" algn="l"/>
                </a:tabLs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r" rtl="1" eaLnBrk="1">
                <a:lnSpc>
                  <a:spcPct val="112000"/>
                </a:lnSpc>
              </a:pPr>
              <a:r>
                <a:rPr lang="fa-IR" altLang="en-US" sz="2000" dirty="0" smtClean="0">
                  <a:solidFill>
                    <a:srgbClr val="000000"/>
                  </a:solidFill>
                  <a:latin typeface="augie" charset="0"/>
                  <a:cs typeface="B Nazanin" panose="00000400000000000000" pitchFamily="2" charset="-78"/>
                </a:rPr>
                <a:t>همکاری بهتر است اگر </a:t>
              </a:r>
              <a:r>
                <a:rPr lang="en-US" altLang="en-US" sz="2000" dirty="0" smtClean="0">
                  <a:solidFill>
                    <a:srgbClr val="0000FF"/>
                  </a:solidFill>
                  <a:latin typeface="augie" charset="0"/>
                  <a:cs typeface="B Nazanin" panose="00000400000000000000" pitchFamily="2" charset="-78"/>
                </a:rPr>
                <a:t>E(Cooperate</a:t>
              </a:r>
              <a:r>
                <a:rPr lang="en-US" altLang="en-US" sz="2000" dirty="0">
                  <a:solidFill>
                    <a:srgbClr val="0000FF"/>
                  </a:solidFill>
                  <a:latin typeface="augie" charset="0"/>
                  <a:cs typeface="B Nazanin" panose="00000400000000000000" pitchFamily="2" charset="-78"/>
                </a:rPr>
                <a:t>)  &gt; </a:t>
              </a:r>
              <a:r>
                <a:rPr lang="en-US" altLang="en-US" sz="2000" dirty="0">
                  <a:solidFill>
                    <a:srgbClr val="000000"/>
                  </a:solidFill>
                  <a:latin typeface="augie" charset="0"/>
                  <a:cs typeface="B Nazanin" panose="00000400000000000000" pitchFamily="2" charset="-78"/>
                </a:rPr>
                <a:t> </a:t>
              </a:r>
              <a:r>
                <a:rPr lang="en-US" altLang="en-US" sz="1600" dirty="0">
                  <a:solidFill>
                    <a:srgbClr val="008000"/>
                  </a:solidFill>
                  <a:latin typeface="augie" charset="0"/>
                  <a:cs typeface="B Nazanin" panose="00000400000000000000" pitchFamily="2" charset="-78"/>
                </a:rPr>
                <a:t> </a:t>
              </a:r>
              <a:r>
                <a:rPr lang="en-US" altLang="en-US" sz="2000" dirty="0">
                  <a:solidFill>
                    <a:srgbClr val="0000FF"/>
                  </a:solidFill>
                  <a:latin typeface="augie" charset="0"/>
                  <a:cs typeface="B Nazanin" panose="00000400000000000000" pitchFamily="2" charset="-78"/>
                </a:rPr>
                <a:t>E(Defect</a:t>
              </a:r>
              <a:r>
                <a:rPr lang="en-US" altLang="en-US" sz="2000" dirty="0">
                  <a:solidFill>
                    <a:srgbClr val="000000"/>
                  </a:solidFill>
                  <a:latin typeface="augie" charset="0"/>
                  <a:cs typeface="B Nazanin" panose="00000400000000000000" pitchFamily="2" charset="-78"/>
                </a:rPr>
                <a:t>)</a:t>
              </a:r>
              <a:r>
                <a:rPr lang="fa-IR" altLang="en-US" sz="2000" dirty="0">
                  <a:solidFill>
                    <a:srgbClr val="000000"/>
                  </a:solidFill>
                  <a:latin typeface="augie" charset="0"/>
                  <a:cs typeface="B Nazanin" panose="00000400000000000000" pitchFamily="2" charset="-78"/>
                </a:rPr>
                <a:t> باشد: </a:t>
              </a:r>
              <a:endParaRPr lang="en-US" altLang="en-US" sz="2000" dirty="0">
                <a:solidFill>
                  <a:srgbClr val="000000"/>
                </a:solidFill>
                <a:latin typeface="augie" charset="0"/>
                <a:cs typeface="B Nazanin" panose="00000400000000000000" pitchFamily="2" charset="-78"/>
              </a:endParaRPr>
            </a:p>
            <a:p>
              <a:pPr eaLnBrk="1">
                <a:lnSpc>
                  <a:spcPct val="112000"/>
                </a:lnSpc>
              </a:pPr>
              <a:endParaRPr lang="en-US" altLang="en-US" sz="2000" dirty="0" smtClean="0">
                <a:solidFill>
                  <a:srgbClr val="000000"/>
                </a:solidFill>
                <a:latin typeface="augie" charset="0"/>
                <a:cs typeface="B Nazanin" panose="00000400000000000000" pitchFamily="2" charset="-78"/>
              </a:endParaRPr>
            </a:p>
            <a:p>
              <a:pPr eaLnBrk="1">
                <a:lnSpc>
                  <a:spcPct val="112000"/>
                </a:lnSpc>
              </a:pPr>
              <a:r>
                <a:rPr lang="en-US" altLang="en-US" sz="2000" dirty="0" smtClean="0">
                  <a:solidFill>
                    <a:srgbClr val="0000FF"/>
                  </a:solidFill>
                  <a:latin typeface="augie" charset="0"/>
                  <a:cs typeface="B Nazanin" panose="00000400000000000000" pitchFamily="2" charset="-78"/>
                </a:rPr>
                <a:t>3 </a:t>
              </a:r>
              <a:r>
                <a:rPr lang="en-US" altLang="en-US" sz="2000" dirty="0">
                  <a:solidFill>
                    <a:srgbClr val="0000FF"/>
                  </a:solidFill>
                  <a:latin typeface="augie" charset="0"/>
                  <a:cs typeface="B Nazanin" panose="00000400000000000000" pitchFamily="2" charset="-78"/>
                </a:rPr>
                <a:t>+ 3            &gt; 5 + 1					</a:t>
              </a:r>
              <a:r>
                <a:rPr lang="en-US" altLang="en-US" sz="2200" b="1" dirty="0">
                  <a:solidFill>
                    <a:srgbClr val="0000FF"/>
                  </a:solidFill>
                  <a:latin typeface="augie" charset="0"/>
                  <a:cs typeface="B Nazanin" panose="00000400000000000000" pitchFamily="2" charset="-78"/>
                </a:rPr>
                <a:t>p &gt; ½ </a:t>
              </a:r>
            </a:p>
          </p:txBody>
        </p:sp>
        <p:sp>
          <p:nvSpPr>
            <p:cNvPr id="34832" name="AutoShape 16"/>
            <p:cNvSpPr>
              <a:spLocks noChangeArrowheads="1"/>
            </p:cNvSpPr>
            <p:nvPr/>
          </p:nvSpPr>
          <p:spPr bwMode="auto">
            <a:xfrm>
              <a:off x="5533896" y="6037402"/>
              <a:ext cx="684288" cy="235033"/>
            </a:xfrm>
            <a:prstGeom prst="rightArrow">
              <a:avLst>
                <a:gd name="adj1" fmla="val 50000"/>
                <a:gd name="adj2" fmla="val 75000"/>
              </a:avLst>
            </a:prstGeom>
            <a:solidFill>
              <a:srgbClr val="0047FF"/>
            </a:solidFill>
            <a:ln w="9525">
              <a:solidFill>
                <a:srgbClr val="C0C0C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Font typeface="Times New Roman" charset="0"/>
                <a:buNone/>
                <a:defRPr/>
              </a:pPr>
              <a:endParaRPr lang="es-ES">
                <a:latin typeface="Arial" charset="0"/>
                <a:ea typeface="ＭＳ Ｐゴシック" charset="0"/>
                <a:cs typeface="B Nazanin" panose="00000400000000000000" pitchFamily="2" charset="-78"/>
              </a:endParaRPr>
            </a:p>
          </p:txBody>
        </p:sp>
        <p:sp>
          <p:nvSpPr>
            <p:cNvPr id="34833" name="Rectangle 17"/>
            <p:cNvSpPr>
              <a:spLocks noChangeArrowheads="1"/>
            </p:cNvSpPr>
            <p:nvPr/>
          </p:nvSpPr>
          <p:spPr bwMode="auto">
            <a:xfrm>
              <a:off x="7507560" y="5875817"/>
              <a:ext cx="1140480" cy="705098"/>
            </a:xfrm>
            <a:prstGeom prst="rect">
              <a:avLst/>
            </a:prstGeom>
            <a:noFill/>
            <a:ln w="3672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Font typeface="Times New Roman" charset="0"/>
                <a:buNone/>
                <a:defRPr/>
              </a:pPr>
              <a:endParaRPr lang="es-ES">
                <a:latin typeface="Arial" charset="0"/>
                <a:ea typeface="ＭＳ Ｐゴシック" charset="0"/>
                <a:cs typeface="B Nazanin" panose="00000400000000000000" pitchFamily="2" charset="-78"/>
              </a:endParaRPr>
            </a:p>
          </p:txBody>
        </p:sp>
        <p:grpSp>
          <p:nvGrpSpPr>
            <p:cNvPr id="65545" name="Agrupar 28"/>
            <p:cNvGrpSpPr>
              <a:grpSpLocks/>
            </p:cNvGrpSpPr>
            <p:nvPr/>
          </p:nvGrpSpPr>
          <p:grpSpPr bwMode="auto">
            <a:xfrm>
              <a:off x="2475192" y="5810531"/>
              <a:ext cx="856944" cy="834040"/>
              <a:chOff x="7099300" y="3552825"/>
              <a:chExt cx="858838" cy="811213"/>
            </a:xfrm>
          </p:grpSpPr>
          <p:sp>
            <p:nvSpPr>
              <p:cNvPr id="30" name="Line 3"/>
              <p:cNvSpPr>
                <a:spLocks noChangeShapeType="1"/>
              </p:cNvSpPr>
              <p:nvPr/>
            </p:nvSpPr>
            <p:spPr bwMode="auto">
              <a:xfrm>
                <a:off x="7213600" y="3933825"/>
                <a:ext cx="685800" cy="1588"/>
              </a:xfrm>
              <a:prstGeom prst="line">
                <a:avLst/>
              </a:prstGeom>
              <a:noFill/>
              <a:ln w="18360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buFont typeface="Times New Roman" charset="0"/>
                  <a:buNone/>
                  <a:defRPr/>
                </a:pPr>
                <a:endParaRPr lang="es-ES">
                  <a:latin typeface="Arial" charset="0"/>
                  <a:ea typeface="ＭＳ Ｐゴシック" charset="0"/>
                  <a:cs typeface="B Nazanin" panose="00000400000000000000" pitchFamily="2" charset="-78"/>
                </a:endParaRPr>
              </a:p>
            </p:txBody>
          </p:sp>
          <p:sp>
            <p:nvSpPr>
              <p:cNvPr id="31" name="Text Box 4"/>
              <p:cNvSpPr txBox="1">
                <a:spLocks noChangeArrowheads="1"/>
              </p:cNvSpPr>
              <p:nvPr/>
            </p:nvSpPr>
            <p:spPr bwMode="auto">
              <a:xfrm>
                <a:off x="7362825" y="3552825"/>
                <a:ext cx="322263" cy="4302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90000" tIns="45000" rIns="90000" bIns="45000"/>
              <a:lstStyle/>
              <a:p>
                <a:pPr>
                  <a:lnSpc>
                    <a:spcPct val="112000"/>
                  </a:lnSpc>
                  <a:buFont typeface="Times New Roman" charset="0"/>
                  <a:buNone/>
                  <a:defRPr/>
                </a:pPr>
                <a:r>
                  <a:rPr lang="en-US" sz="2000">
                    <a:solidFill>
                      <a:srgbClr val="0000FF"/>
                    </a:solidFill>
                    <a:latin typeface="augie" charset="0"/>
                    <a:ea typeface="ＭＳ Ｐゴシック" charset="0"/>
                    <a:cs typeface="B Nazanin" panose="00000400000000000000" pitchFamily="2" charset="-78"/>
                  </a:rPr>
                  <a:t>p</a:t>
                </a:r>
              </a:p>
            </p:txBody>
          </p:sp>
          <p:sp>
            <p:nvSpPr>
              <p:cNvPr id="32" name="Text Box 5"/>
              <p:cNvSpPr txBox="1">
                <a:spLocks noChangeArrowheads="1"/>
              </p:cNvSpPr>
              <p:nvPr/>
            </p:nvSpPr>
            <p:spPr bwMode="auto">
              <a:xfrm>
                <a:off x="7099300" y="3933825"/>
                <a:ext cx="858838" cy="4302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90000" tIns="45000" rIns="90000" bIns="45000"/>
              <a:lstStyle>
                <a:lvl1pPr>
                  <a:tabLst>
                    <a:tab pos="723900" algn="l"/>
                  </a:tabLst>
                  <a:defRPr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DejaVu Sans" charset="0"/>
                  </a:defRPr>
                </a:lvl1pPr>
                <a:lvl2pPr>
                  <a:tabLst>
                    <a:tab pos="723900" algn="l"/>
                  </a:tabLst>
                  <a:defRPr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DejaVu Sans" charset="0"/>
                  </a:defRPr>
                </a:lvl2pPr>
                <a:lvl3pPr>
                  <a:tabLst>
                    <a:tab pos="723900" algn="l"/>
                  </a:tabLst>
                  <a:defRPr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DejaVu Sans" charset="0"/>
                  </a:defRPr>
                </a:lvl3pPr>
                <a:lvl4pPr>
                  <a:tabLst>
                    <a:tab pos="723900" algn="l"/>
                  </a:tabLst>
                  <a:defRPr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DejaVu Sans" charset="0"/>
                  </a:defRPr>
                </a:lvl4pPr>
                <a:lvl5pPr>
                  <a:tabLst>
                    <a:tab pos="723900" algn="l"/>
                  </a:tabLst>
                  <a:defRPr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DejaVu Sans" charset="0"/>
                  </a:defRPr>
                </a:lvl5pPr>
                <a:lvl6pPr marL="2514600" indent="-228600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723900" algn="l"/>
                  </a:tabLst>
                  <a:defRPr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DejaVu Sans" charset="0"/>
                  </a:defRPr>
                </a:lvl6pPr>
                <a:lvl7pPr marL="2971800" indent="-228600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723900" algn="l"/>
                  </a:tabLst>
                  <a:defRPr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DejaVu Sans" charset="0"/>
                  </a:defRPr>
                </a:lvl7pPr>
                <a:lvl8pPr marL="3429000" indent="-228600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723900" algn="l"/>
                  </a:tabLst>
                  <a:defRPr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DejaVu Sans" charset="0"/>
                  </a:defRPr>
                </a:lvl8pPr>
                <a:lvl9pPr marL="3886200" indent="-228600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723900" algn="l"/>
                  </a:tabLst>
                  <a:defRPr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DejaVu Sans" charset="0"/>
                  </a:defRPr>
                </a:lvl9pPr>
              </a:lstStyle>
              <a:p>
                <a:pPr algn="ctr">
                  <a:lnSpc>
                    <a:spcPct val="112000"/>
                  </a:lnSpc>
                  <a:buFont typeface="Times New Roman" charset="0"/>
                  <a:buNone/>
                  <a:defRPr/>
                </a:pPr>
                <a:r>
                  <a:rPr lang="en-US" sz="2000" dirty="0" smtClean="0">
                    <a:solidFill>
                      <a:srgbClr val="0000FF"/>
                    </a:solidFill>
                    <a:latin typeface="augie" charset="0"/>
                    <a:cs typeface="B Nazanin" panose="00000400000000000000" pitchFamily="2" charset="-78"/>
                  </a:rPr>
                  <a:t>(1 - p)</a:t>
                </a:r>
              </a:p>
            </p:txBody>
          </p:sp>
        </p:grpSp>
        <p:grpSp>
          <p:nvGrpSpPr>
            <p:cNvPr id="65546" name="Agrupar 33"/>
            <p:cNvGrpSpPr>
              <a:grpSpLocks/>
            </p:cNvGrpSpPr>
            <p:nvPr/>
          </p:nvGrpSpPr>
          <p:grpSpPr bwMode="auto">
            <a:xfrm>
              <a:off x="4127305" y="5810531"/>
              <a:ext cx="856944" cy="834040"/>
              <a:chOff x="7099300" y="3552825"/>
              <a:chExt cx="858838" cy="811213"/>
            </a:xfrm>
          </p:grpSpPr>
          <p:sp>
            <p:nvSpPr>
              <p:cNvPr id="35" name="Line 3"/>
              <p:cNvSpPr>
                <a:spLocks noChangeShapeType="1"/>
              </p:cNvSpPr>
              <p:nvPr/>
            </p:nvSpPr>
            <p:spPr bwMode="auto">
              <a:xfrm>
                <a:off x="7213600" y="3933825"/>
                <a:ext cx="685801" cy="1588"/>
              </a:xfrm>
              <a:prstGeom prst="line">
                <a:avLst/>
              </a:prstGeom>
              <a:noFill/>
              <a:ln w="18360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buFont typeface="Times New Roman" charset="0"/>
                  <a:buNone/>
                  <a:defRPr/>
                </a:pPr>
                <a:endParaRPr lang="es-ES">
                  <a:latin typeface="Arial" charset="0"/>
                  <a:ea typeface="ＭＳ Ｐゴシック" charset="0"/>
                  <a:cs typeface="B Nazanin" panose="00000400000000000000" pitchFamily="2" charset="-78"/>
                </a:endParaRPr>
              </a:p>
            </p:txBody>
          </p:sp>
          <p:sp>
            <p:nvSpPr>
              <p:cNvPr id="36" name="Text Box 4"/>
              <p:cNvSpPr txBox="1">
                <a:spLocks noChangeArrowheads="1"/>
              </p:cNvSpPr>
              <p:nvPr/>
            </p:nvSpPr>
            <p:spPr bwMode="auto">
              <a:xfrm>
                <a:off x="7362825" y="3552825"/>
                <a:ext cx="322262" cy="4302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90000" tIns="45000" rIns="90000" bIns="45000"/>
              <a:lstStyle/>
              <a:p>
                <a:pPr>
                  <a:lnSpc>
                    <a:spcPct val="112000"/>
                  </a:lnSpc>
                  <a:buFont typeface="Times New Roman" charset="0"/>
                  <a:buNone/>
                  <a:defRPr/>
                </a:pPr>
                <a:r>
                  <a:rPr lang="en-US" sz="2000">
                    <a:solidFill>
                      <a:srgbClr val="0000FF"/>
                    </a:solidFill>
                    <a:latin typeface="augie" charset="0"/>
                    <a:ea typeface="ＭＳ Ｐゴシック" charset="0"/>
                    <a:cs typeface="B Nazanin" panose="00000400000000000000" pitchFamily="2" charset="-78"/>
                  </a:rPr>
                  <a:t>p</a:t>
                </a:r>
              </a:p>
            </p:txBody>
          </p:sp>
          <p:sp>
            <p:nvSpPr>
              <p:cNvPr id="37" name="Text Box 5"/>
              <p:cNvSpPr txBox="1">
                <a:spLocks noChangeArrowheads="1"/>
              </p:cNvSpPr>
              <p:nvPr/>
            </p:nvSpPr>
            <p:spPr bwMode="auto">
              <a:xfrm>
                <a:off x="7099300" y="3933825"/>
                <a:ext cx="858838" cy="4302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90000" tIns="45000" rIns="90000" bIns="45000"/>
              <a:lstStyle>
                <a:lvl1pPr>
                  <a:tabLst>
                    <a:tab pos="723900" algn="l"/>
                  </a:tabLst>
                  <a:defRPr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DejaVu Sans" charset="0"/>
                  </a:defRPr>
                </a:lvl1pPr>
                <a:lvl2pPr>
                  <a:tabLst>
                    <a:tab pos="723900" algn="l"/>
                  </a:tabLst>
                  <a:defRPr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DejaVu Sans" charset="0"/>
                  </a:defRPr>
                </a:lvl2pPr>
                <a:lvl3pPr>
                  <a:tabLst>
                    <a:tab pos="723900" algn="l"/>
                  </a:tabLst>
                  <a:defRPr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DejaVu Sans" charset="0"/>
                  </a:defRPr>
                </a:lvl3pPr>
                <a:lvl4pPr>
                  <a:tabLst>
                    <a:tab pos="723900" algn="l"/>
                  </a:tabLst>
                  <a:defRPr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DejaVu Sans" charset="0"/>
                  </a:defRPr>
                </a:lvl4pPr>
                <a:lvl5pPr>
                  <a:tabLst>
                    <a:tab pos="723900" algn="l"/>
                  </a:tabLst>
                  <a:defRPr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DejaVu Sans" charset="0"/>
                  </a:defRPr>
                </a:lvl5pPr>
                <a:lvl6pPr marL="2514600" indent="-228600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723900" algn="l"/>
                  </a:tabLst>
                  <a:defRPr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DejaVu Sans" charset="0"/>
                  </a:defRPr>
                </a:lvl6pPr>
                <a:lvl7pPr marL="2971800" indent="-228600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723900" algn="l"/>
                  </a:tabLst>
                  <a:defRPr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DejaVu Sans" charset="0"/>
                  </a:defRPr>
                </a:lvl7pPr>
                <a:lvl8pPr marL="3429000" indent="-228600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723900" algn="l"/>
                  </a:tabLst>
                  <a:defRPr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DejaVu Sans" charset="0"/>
                  </a:defRPr>
                </a:lvl8pPr>
                <a:lvl9pPr marL="3886200" indent="-228600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723900" algn="l"/>
                  </a:tabLst>
                  <a:defRPr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DejaVu Sans" charset="0"/>
                  </a:defRPr>
                </a:lvl9pPr>
              </a:lstStyle>
              <a:p>
                <a:pPr algn="ctr">
                  <a:lnSpc>
                    <a:spcPct val="112000"/>
                  </a:lnSpc>
                  <a:buFont typeface="Times New Roman" charset="0"/>
                  <a:buNone/>
                  <a:defRPr/>
                </a:pPr>
                <a:r>
                  <a:rPr lang="en-US" sz="2000" dirty="0" smtClean="0">
                    <a:solidFill>
                      <a:srgbClr val="0000FF"/>
                    </a:solidFill>
                    <a:latin typeface="augie" charset="0"/>
                    <a:cs typeface="B Nazanin" panose="00000400000000000000" pitchFamily="2" charset="-78"/>
                  </a:rPr>
                  <a:t>(1 - p)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380405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ext Box 1"/>
          <p:cNvSpPr txBox="1">
            <a:spLocks noChangeArrowheads="1"/>
          </p:cNvSpPr>
          <p:nvPr/>
        </p:nvSpPr>
        <p:spPr bwMode="auto">
          <a:xfrm>
            <a:off x="228096" y="504341"/>
            <a:ext cx="9296904" cy="10380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ejaVu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ejaVu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ejaVu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ejaVu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ejaVu San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ejaVu San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ejaVu San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ejaVu San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ejaVu Sans" charset="0"/>
              </a:defRPr>
            </a:lvl9pPr>
          </a:lstStyle>
          <a:p>
            <a:pPr algn="r" rtl="1">
              <a:lnSpc>
                <a:spcPct val="112000"/>
              </a:lnSpc>
              <a:buFont typeface="Times New Roman" charset="0"/>
              <a:buNone/>
              <a:defRPr/>
            </a:pPr>
            <a:r>
              <a:rPr lang="fa-IR" sz="3200" dirty="0">
                <a:solidFill>
                  <a:srgbClr val="000080"/>
                </a:solidFill>
                <a:latin typeface="augie" charset="0"/>
                <a:cs typeface="B Titr" panose="00000700000000000000" pitchFamily="2" charset="-78"/>
              </a:rPr>
              <a:t>تکرار نامحدود بازی زندانی</a:t>
            </a:r>
            <a:endParaRPr lang="en-US" sz="3200" dirty="0">
              <a:solidFill>
                <a:srgbClr val="000080"/>
              </a:solidFill>
              <a:latin typeface="augie" charset="0"/>
              <a:cs typeface="B Titr" panose="00000700000000000000" pitchFamily="2" charset="-7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14400" y="2667000"/>
            <a:ext cx="8714218" cy="38941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12000"/>
              </a:lnSpc>
              <a:buSzPct val="52000"/>
            </a:pPr>
            <a:r>
              <a:rPr lang="fa-IR" altLang="en-US" sz="3200" dirty="0">
                <a:solidFill>
                  <a:srgbClr val="000000"/>
                </a:solidFill>
                <a:latin typeface="augie" charset="0"/>
                <a:cs typeface="B Nazanin" panose="00000400000000000000" pitchFamily="2" charset="-78"/>
              </a:rPr>
              <a:t>در مثال قبل دیدید که اگر طرف مقابل از راهبرد </a:t>
            </a:r>
            <a:r>
              <a:rPr lang="en-US" altLang="en-US" sz="2800" dirty="0">
                <a:solidFill>
                  <a:srgbClr val="000000"/>
                </a:solidFill>
                <a:latin typeface="augie" charset="0"/>
                <a:cs typeface="B Nazanin" panose="00000400000000000000" pitchFamily="2" charset="-78"/>
              </a:rPr>
              <a:t>Trigger</a:t>
            </a:r>
            <a:r>
              <a:rPr lang="fa-IR" altLang="en-US" sz="3200" dirty="0">
                <a:solidFill>
                  <a:srgbClr val="000000"/>
                </a:solidFill>
                <a:latin typeface="augie" charset="0"/>
                <a:cs typeface="B Nazanin" panose="00000400000000000000" pitchFamily="2" charset="-78"/>
              </a:rPr>
              <a:t> استفاده کند، </a:t>
            </a:r>
            <a:r>
              <a:rPr lang="fa-IR" altLang="en-US" sz="3200" dirty="0" smtClean="0">
                <a:solidFill>
                  <a:srgbClr val="000000"/>
                </a:solidFill>
                <a:latin typeface="augie" charset="0"/>
                <a:cs typeface="B Nazanin" panose="00000400000000000000" pitchFamily="2" charset="-78"/>
              </a:rPr>
              <a:t>اتخاذ </a:t>
            </a:r>
            <a:r>
              <a:rPr lang="fa-IR" altLang="en-US" sz="3200" dirty="0">
                <a:solidFill>
                  <a:srgbClr val="000000"/>
                </a:solidFill>
                <a:latin typeface="augie" charset="0"/>
                <a:cs typeface="B Nazanin" panose="00000400000000000000" pitchFamily="2" charset="-78"/>
              </a:rPr>
              <a:t>راهبرد همکاری وابسته به احتمال ادامه ی بازی یعنی </a:t>
            </a:r>
            <a:r>
              <a:rPr lang="en-US" altLang="en-US" sz="2800" dirty="0">
                <a:solidFill>
                  <a:srgbClr val="000000"/>
                </a:solidFill>
                <a:latin typeface="augie" charset="0"/>
                <a:cs typeface="B Nazanin" panose="00000400000000000000" pitchFamily="2" charset="-78"/>
              </a:rPr>
              <a:t>p</a:t>
            </a:r>
            <a:r>
              <a:rPr lang="fa-IR" altLang="en-US" sz="2800" dirty="0">
                <a:solidFill>
                  <a:srgbClr val="000000"/>
                </a:solidFill>
                <a:latin typeface="augie" charset="0"/>
                <a:cs typeface="B Nazanin" panose="00000400000000000000" pitchFamily="2" charset="-78"/>
              </a:rPr>
              <a:t> </a:t>
            </a:r>
            <a:r>
              <a:rPr lang="fa-IR" altLang="en-US" sz="3200" dirty="0">
                <a:solidFill>
                  <a:srgbClr val="000000"/>
                </a:solidFill>
                <a:latin typeface="augie" charset="0"/>
                <a:cs typeface="B Nazanin" panose="00000400000000000000" pitchFamily="2" charset="-78"/>
              </a:rPr>
              <a:t>است. </a:t>
            </a:r>
            <a:r>
              <a:rPr lang="en-US" altLang="en-US" sz="3200" dirty="0">
                <a:solidFill>
                  <a:srgbClr val="000000"/>
                </a:solidFill>
                <a:latin typeface="augie" charset="0"/>
                <a:cs typeface="B Nazanin" panose="00000400000000000000" pitchFamily="2" charset="-78"/>
              </a:rPr>
              <a:t>  </a:t>
            </a:r>
            <a:endParaRPr lang="fa-IR" altLang="en-US" sz="3200" dirty="0">
              <a:solidFill>
                <a:srgbClr val="000000"/>
              </a:solidFill>
              <a:latin typeface="augie" charset="0"/>
              <a:cs typeface="B Nazanin" panose="00000400000000000000" pitchFamily="2" charset="-78"/>
            </a:endParaRPr>
          </a:p>
          <a:p>
            <a:pPr algn="r" rtl="1">
              <a:lnSpc>
                <a:spcPct val="112000"/>
              </a:lnSpc>
              <a:buSzPct val="52000"/>
            </a:pPr>
            <a:r>
              <a:rPr lang="fa-IR" altLang="en-US" sz="3200" dirty="0">
                <a:solidFill>
                  <a:srgbClr val="000000"/>
                </a:solidFill>
                <a:latin typeface="augie" charset="0"/>
                <a:cs typeface="B Nazanin" panose="00000400000000000000" pitchFamily="2" charset="-78"/>
              </a:rPr>
              <a:t>می توان ثابت کرد که اگر طرف مقابل از راهبرد </a:t>
            </a:r>
            <a:r>
              <a:rPr lang="en-US" altLang="en-US" sz="2800" dirty="0">
                <a:solidFill>
                  <a:srgbClr val="000000"/>
                </a:solidFill>
                <a:latin typeface="augie" charset="0"/>
                <a:cs typeface="B Nazanin" panose="00000400000000000000" pitchFamily="2" charset="-78"/>
              </a:rPr>
              <a:t>TFT</a:t>
            </a:r>
            <a:r>
              <a:rPr lang="fa-IR" altLang="en-US" sz="3200" dirty="0">
                <a:solidFill>
                  <a:srgbClr val="000000"/>
                </a:solidFill>
                <a:latin typeface="augie" charset="0"/>
                <a:cs typeface="B Nazanin" panose="00000400000000000000" pitchFamily="2" charset="-78"/>
              </a:rPr>
              <a:t> استفاده </a:t>
            </a:r>
            <a:r>
              <a:rPr lang="fa-IR" altLang="en-US" sz="3200" dirty="0" smtClean="0">
                <a:solidFill>
                  <a:srgbClr val="000000"/>
                </a:solidFill>
                <a:latin typeface="augie" charset="0"/>
                <a:cs typeface="B Nazanin" panose="00000400000000000000" pitchFamily="2" charset="-78"/>
              </a:rPr>
              <a:t>کند،</a:t>
            </a:r>
            <a:r>
              <a:rPr lang="en-US" altLang="en-US" sz="3200" dirty="0" smtClean="0">
                <a:solidFill>
                  <a:srgbClr val="000000"/>
                </a:solidFill>
                <a:latin typeface="augie" charset="0"/>
                <a:cs typeface="B Nazanin" panose="00000400000000000000" pitchFamily="2" charset="-78"/>
              </a:rPr>
              <a:t> </a:t>
            </a:r>
            <a:r>
              <a:rPr lang="fa-IR" altLang="en-US" sz="3200" dirty="0" smtClean="0">
                <a:solidFill>
                  <a:srgbClr val="000000"/>
                </a:solidFill>
                <a:latin typeface="augie" charset="0"/>
                <a:cs typeface="B Nazanin" panose="00000400000000000000" pitchFamily="2" charset="-78"/>
              </a:rPr>
              <a:t>همکاری </a:t>
            </a:r>
            <a:r>
              <a:rPr lang="fa-IR" altLang="en-US" sz="3200" dirty="0">
                <a:solidFill>
                  <a:srgbClr val="000000"/>
                </a:solidFill>
                <a:latin typeface="augie" charset="0"/>
                <a:cs typeface="B Nazanin" panose="00000400000000000000" pitchFamily="2" charset="-78"/>
              </a:rPr>
              <a:t>در صورتی </a:t>
            </a:r>
            <a:r>
              <a:rPr lang="fa-IR" altLang="en-US" sz="3200" dirty="0" smtClean="0">
                <a:solidFill>
                  <a:srgbClr val="000000"/>
                </a:solidFill>
                <a:latin typeface="augie" charset="0"/>
                <a:cs typeface="B Nazanin" panose="00000400000000000000" pitchFamily="2" charset="-78"/>
              </a:rPr>
              <a:t>محقق </a:t>
            </a:r>
            <a:r>
              <a:rPr lang="fa-IR" altLang="en-US" sz="3200" dirty="0">
                <a:solidFill>
                  <a:srgbClr val="000000"/>
                </a:solidFill>
                <a:latin typeface="augie" charset="0"/>
                <a:cs typeface="B Nazanin" panose="00000400000000000000" pitchFamily="2" charset="-78"/>
              </a:rPr>
              <a:t>می شود که </a:t>
            </a:r>
            <a:r>
              <a:rPr lang="en-US" altLang="en-US" sz="2800" dirty="0">
                <a:solidFill>
                  <a:srgbClr val="000000"/>
                </a:solidFill>
                <a:latin typeface="augie" charset="0"/>
                <a:cs typeface="B Nazanin" panose="00000400000000000000" pitchFamily="2" charset="-78"/>
              </a:rPr>
              <a:t>p&gt;2/3</a:t>
            </a:r>
            <a:r>
              <a:rPr lang="fa-IR" altLang="en-US" sz="3200" dirty="0">
                <a:solidFill>
                  <a:srgbClr val="000000"/>
                </a:solidFill>
                <a:latin typeface="augie" charset="0"/>
                <a:cs typeface="B Nazanin" panose="00000400000000000000" pitchFamily="2" charset="-78"/>
              </a:rPr>
              <a:t> باشد. </a:t>
            </a:r>
          </a:p>
          <a:p>
            <a:pPr algn="r" rtl="1">
              <a:lnSpc>
                <a:spcPct val="112000"/>
              </a:lnSpc>
              <a:buSzPct val="52000"/>
            </a:pPr>
            <a:endParaRPr lang="en-US" altLang="en-US" sz="3200" dirty="0">
              <a:solidFill>
                <a:srgbClr val="000000"/>
              </a:solidFill>
              <a:latin typeface="augie" charset="0"/>
              <a:cs typeface="B Nazanin" panose="00000400000000000000" pitchFamily="2" charset="-78"/>
            </a:endParaRP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34840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Oval 1"/>
          <p:cNvSpPr>
            <a:spLocks noChangeArrowheads="1"/>
          </p:cNvSpPr>
          <p:nvPr/>
        </p:nvSpPr>
        <p:spPr bwMode="auto">
          <a:xfrm>
            <a:off x="527472" y="3675650"/>
            <a:ext cx="228096" cy="235033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es-ES">
              <a:latin typeface="Arial" charset="0"/>
              <a:ea typeface="ＭＳ Ｐゴシック" charset="0"/>
              <a:cs typeface="DejaVu Sans" charset="0"/>
            </a:endParaRPr>
          </a:p>
        </p:txBody>
      </p:sp>
      <p:sp>
        <p:nvSpPr>
          <p:cNvPr id="13314" name="Line 2"/>
          <p:cNvSpPr>
            <a:spLocks noChangeShapeType="1"/>
          </p:cNvSpPr>
          <p:nvPr/>
        </p:nvSpPr>
        <p:spPr bwMode="auto">
          <a:xfrm flipV="1">
            <a:off x="720720" y="2498855"/>
            <a:ext cx="1368576" cy="117842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s-ES">
              <a:latin typeface="Arial" charset="0"/>
              <a:ea typeface="ＭＳ Ｐゴシック" charset="0"/>
              <a:cs typeface="DejaVu Sans" charset="0"/>
            </a:endParaRPr>
          </a:p>
        </p:txBody>
      </p:sp>
      <p:sp>
        <p:nvSpPr>
          <p:cNvPr id="13315" name="Line 3"/>
          <p:cNvSpPr>
            <a:spLocks noChangeShapeType="1"/>
          </p:cNvSpPr>
          <p:nvPr/>
        </p:nvSpPr>
        <p:spPr bwMode="auto">
          <a:xfrm>
            <a:off x="720720" y="3910683"/>
            <a:ext cx="1368576" cy="1410196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s-ES">
              <a:latin typeface="Arial" charset="0"/>
              <a:ea typeface="ＭＳ Ｐゴシック" charset="0"/>
              <a:cs typeface="DejaVu Sans" charset="0"/>
            </a:endParaRPr>
          </a:p>
        </p:txBody>
      </p:sp>
      <p:sp>
        <p:nvSpPr>
          <p:cNvPr id="13316" name="Oval 4"/>
          <p:cNvSpPr>
            <a:spLocks noChangeArrowheads="1"/>
          </p:cNvSpPr>
          <p:nvPr/>
        </p:nvSpPr>
        <p:spPr bwMode="auto">
          <a:xfrm>
            <a:off x="2073456" y="2268718"/>
            <a:ext cx="228096" cy="235033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es-ES">
              <a:latin typeface="Arial" charset="0"/>
              <a:ea typeface="ＭＳ Ｐゴシック" charset="0"/>
              <a:cs typeface="DejaVu Sans" charset="0"/>
            </a:endParaRPr>
          </a:p>
        </p:txBody>
      </p:sp>
      <p:sp>
        <p:nvSpPr>
          <p:cNvPr id="13317" name="Line 5"/>
          <p:cNvSpPr>
            <a:spLocks noChangeShapeType="1"/>
          </p:cNvSpPr>
          <p:nvPr/>
        </p:nvSpPr>
        <p:spPr bwMode="auto">
          <a:xfrm flipV="1">
            <a:off x="2265120" y="1561989"/>
            <a:ext cx="1368576" cy="7083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s-ES">
              <a:latin typeface="Arial" charset="0"/>
              <a:ea typeface="ＭＳ Ｐゴシック" charset="0"/>
              <a:cs typeface="DejaVu Sans" charset="0"/>
            </a:endParaRPr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2265120" y="2503751"/>
            <a:ext cx="1368576" cy="70509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s-ES">
              <a:latin typeface="Arial" charset="0"/>
              <a:ea typeface="ＭＳ Ｐゴシック" charset="0"/>
              <a:cs typeface="DejaVu Sans" charset="0"/>
            </a:endParaRPr>
          </a:p>
        </p:txBody>
      </p:sp>
      <p:sp>
        <p:nvSpPr>
          <p:cNvPr id="13319" name="Oval 7"/>
          <p:cNvSpPr>
            <a:spLocks noChangeArrowheads="1"/>
          </p:cNvSpPr>
          <p:nvPr/>
        </p:nvSpPr>
        <p:spPr bwMode="auto">
          <a:xfrm>
            <a:off x="2073456" y="5342097"/>
            <a:ext cx="228096" cy="235033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es-ES">
              <a:latin typeface="Arial" charset="0"/>
              <a:ea typeface="ＭＳ Ｐゴシック" charset="0"/>
              <a:cs typeface="DejaVu Sans" charset="0"/>
            </a:endParaRP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 flipV="1">
            <a:off x="2265120" y="4699022"/>
            <a:ext cx="1384416" cy="64470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s-ES">
              <a:latin typeface="Arial" charset="0"/>
              <a:ea typeface="ＭＳ Ｐゴシック" charset="0"/>
              <a:cs typeface="DejaVu Sans" charset="0"/>
            </a:endParaRP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2265120" y="5577130"/>
            <a:ext cx="1368576" cy="70509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s-ES">
              <a:latin typeface="Arial" charset="0"/>
              <a:ea typeface="ＭＳ Ｐゴシック" charset="0"/>
              <a:cs typeface="DejaVu Sans" charset="0"/>
            </a:endParaRPr>
          </a:p>
        </p:txBody>
      </p:sp>
      <p:sp>
        <p:nvSpPr>
          <p:cNvPr id="13322" name="Oval 10"/>
          <p:cNvSpPr>
            <a:spLocks noChangeArrowheads="1"/>
          </p:cNvSpPr>
          <p:nvPr/>
        </p:nvSpPr>
        <p:spPr bwMode="auto">
          <a:xfrm>
            <a:off x="3654288" y="1418357"/>
            <a:ext cx="228096" cy="235033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es-ES">
              <a:latin typeface="Arial" charset="0"/>
              <a:ea typeface="ＭＳ Ｐゴシック" charset="0"/>
              <a:cs typeface="DejaVu Sans" charset="0"/>
            </a:endParaRPr>
          </a:p>
        </p:txBody>
      </p:sp>
      <p:sp>
        <p:nvSpPr>
          <p:cNvPr id="13323" name="Line 11"/>
          <p:cNvSpPr>
            <a:spLocks noChangeShapeType="1"/>
          </p:cNvSpPr>
          <p:nvPr/>
        </p:nvSpPr>
        <p:spPr bwMode="auto">
          <a:xfrm flipV="1">
            <a:off x="3882384" y="1162107"/>
            <a:ext cx="1400256" cy="33133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s-ES">
              <a:latin typeface="Arial" charset="0"/>
              <a:ea typeface="ＭＳ Ｐゴシック" charset="0"/>
              <a:cs typeface="DejaVu Sans" charset="0"/>
            </a:endParaRPr>
          </a:p>
        </p:txBody>
      </p:sp>
      <p:sp>
        <p:nvSpPr>
          <p:cNvPr id="13324" name="Line 12"/>
          <p:cNvSpPr>
            <a:spLocks noChangeShapeType="1"/>
          </p:cNvSpPr>
          <p:nvPr/>
        </p:nvSpPr>
        <p:spPr bwMode="auto">
          <a:xfrm>
            <a:off x="3882384" y="1579942"/>
            <a:ext cx="1400256" cy="37703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s-ES">
              <a:latin typeface="Arial" charset="0"/>
              <a:ea typeface="ＭＳ Ｐゴシック" charset="0"/>
              <a:cs typeface="DejaVu Sans" charset="0"/>
            </a:endParaRPr>
          </a:p>
        </p:txBody>
      </p:sp>
      <p:sp>
        <p:nvSpPr>
          <p:cNvPr id="13325" name="Oval 13"/>
          <p:cNvSpPr>
            <a:spLocks noChangeArrowheads="1"/>
          </p:cNvSpPr>
          <p:nvPr/>
        </p:nvSpPr>
        <p:spPr bwMode="auto">
          <a:xfrm>
            <a:off x="3654288" y="3120711"/>
            <a:ext cx="228096" cy="235033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es-ES">
              <a:latin typeface="Arial" charset="0"/>
              <a:ea typeface="ＭＳ Ｐゴシック" charset="0"/>
              <a:cs typeface="DejaVu Sans" charset="0"/>
            </a:endParaRPr>
          </a:p>
        </p:txBody>
      </p:sp>
      <p:sp>
        <p:nvSpPr>
          <p:cNvPr id="13326" name="Line 14"/>
          <p:cNvSpPr>
            <a:spLocks noChangeShapeType="1"/>
          </p:cNvSpPr>
          <p:nvPr/>
        </p:nvSpPr>
        <p:spPr bwMode="auto">
          <a:xfrm flipV="1">
            <a:off x="3882384" y="2807335"/>
            <a:ext cx="1400256" cy="390089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s-ES">
              <a:latin typeface="Arial" charset="0"/>
              <a:ea typeface="ＭＳ Ｐゴシック" charset="0"/>
              <a:cs typeface="DejaVu Sans" charset="0"/>
            </a:endParaRPr>
          </a:p>
        </p:txBody>
      </p:sp>
      <p:sp>
        <p:nvSpPr>
          <p:cNvPr id="13327" name="Line 15"/>
          <p:cNvSpPr>
            <a:spLocks noChangeShapeType="1"/>
          </p:cNvSpPr>
          <p:nvPr/>
        </p:nvSpPr>
        <p:spPr bwMode="auto">
          <a:xfrm>
            <a:off x="3882384" y="3282297"/>
            <a:ext cx="1400256" cy="31827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s-ES">
              <a:latin typeface="Arial" charset="0"/>
              <a:ea typeface="ＭＳ Ｐゴシック" charset="0"/>
              <a:cs typeface="DejaVu Sans" charset="0"/>
            </a:endParaRPr>
          </a:p>
        </p:txBody>
      </p:sp>
      <p:sp>
        <p:nvSpPr>
          <p:cNvPr id="13328" name="Oval 16"/>
          <p:cNvSpPr>
            <a:spLocks noChangeArrowheads="1"/>
          </p:cNvSpPr>
          <p:nvPr/>
        </p:nvSpPr>
        <p:spPr bwMode="auto">
          <a:xfrm>
            <a:off x="3654288" y="4565184"/>
            <a:ext cx="228096" cy="235033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es-ES">
              <a:latin typeface="Arial" charset="0"/>
              <a:ea typeface="ＭＳ Ｐゴシック" charset="0"/>
              <a:cs typeface="DejaVu Sans" charset="0"/>
            </a:endParaRPr>
          </a:p>
        </p:txBody>
      </p:sp>
      <p:sp>
        <p:nvSpPr>
          <p:cNvPr id="13329" name="Line 17"/>
          <p:cNvSpPr>
            <a:spLocks noChangeShapeType="1"/>
          </p:cNvSpPr>
          <p:nvPr/>
        </p:nvSpPr>
        <p:spPr bwMode="auto">
          <a:xfrm flipV="1">
            <a:off x="3882384" y="4302404"/>
            <a:ext cx="1400256" cy="33786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s-ES">
              <a:latin typeface="Arial" charset="0"/>
              <a:ea typeface="ＭＳ Ｐゴシック" charset="0"/>
              <a:cs typeface="DejaVu Sans" charset="0"/>
            </a:endParaRPr>
          </a:p>
        </p:txBody>
      </p:sp>
      <p:sp>
        <p:nvSpPr>
          <p:cNvPr id="13330" name="Line 18"/>
          <p:cNvSpPr>
            <a:spLocks noChangeShapeType="1"/>
          </p:cNvSpPr>
          <p:nvPr/>
        </p:nvSpPr>
        <p:spPr bwMode="auto">
          <a:xfrm>
            <a:off x="3918816" y="4762676"/>
            <a:ext cx="1400256" cy="28563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s-ES">
              <a:latin typeface="Arial" charset="0"/>
              <a:ea typeface="ＭＳ Ｐゴシック" charset="0"/>
              <a:cs typeface="DejaVu Sans" charset="0"/>
            </a:endParaRPr>
          </a:p>
        </p:txBody>
      </p:sp>
      <p:sp>
        <p:nvSpPr>
          <p:cNvPr id="13331" name="Oval 19"/>
          <p:cNvSpPr>
            <a:spLocks noChangeArrowheads="1"/>
          </p:cNvSpPr>
          <p:nvPr/>
        </p:nvSpPr>
        <p:spPr bwMode="auto">
          <a:xfrm>
            <a:off x="3654288" y="6156550"/>
            <a:ext cx="228096" cy="235033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es-ES">
              <a:latin typeface="Arial" charset="0"/>
              <a:ea typeface="ＭＳ Ｐゴシック" charset="0"/>
              <a:cs typeface="DejaVu Sans" charset="0"/>
            </a:endParaRPr>
          </a:p>
        </p:txBody>
      </p:sp>
      <p:sp>
        <p:nvSpPr>
          <p:cNvPr id="13332" name="Line 20"/>
          <p:cNvSpPr>
            <a:spLocks noChangeShapeType="1"/>
          </p:cNvSpPr>
          <p:nvPr/>
        </p:nvSpPr>
        <p:spPr bwMode="auto">
          <a:xfrm flipV="1">
            <a:off x="3882384" y="5862760"/>
            <a:ext cx="1398672" cy="37050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s-ES">
              <a:latin typeface="Arial" charset="0"/>
              <a:ea typeface="ＭＳ Ｐゴシック" charset="0"/>
              <a:cs typeface="DejaVu Sans" charset="0"/>
            </a:endParaRPr>
          </a:p>
        </p:txBody>
      </p:sp>
      <p:sp>
        <p:nvSpPr>
          <p:cNvPr id="13333" name="Line 21"/>
          <p:cNvSpPr>
            <a:spLocks noChangeShapeType="1"/>
          </p:cNvSpPr>
          <p:nvPr/>
        </p:nvSpPr>
        <p:spPr bwMode="auto">
          <a:xfrm>
            <a:off x="3882384" y="6318136"/>
            <a:ext cx="1398672" cy="337859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s-ES">
              <a:latin typeface="Arial" charset="0"/>
              <a:ea typeface="ＭＳ Ｐゴシック" charset="0"/>
              <a:cs typeface="DejaVu Sans" charset="0"/>
            </a:endParaRPr>
          </a:p>
        </p:txBody>
      </p:sp>
      <p:sp>
        <p:nvSpPr>
          <p:cNvPr id="13334" name="Oval 22"/>
          <p:cNvSpPr>
            <a:spLocks noChangeArrowheads="1"/>
          </p:cNvSpPr>
          <p:nvPr/>
        </p:nvSpPr>
        <p:spPr bwMode="auto">
          <a:xfrm>
            <a:off x="5306400" y="974407"/>
            <a:ext cx="228096" cy="235033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es-ES">
              <a:latin typeface="Arial" charset="0"/>
              <a:ea typeface="ＭＳ Ｐゴシック" charset="0"/>
              <a:cs typeface="DejaVu Sans" charset="0"/>
            </a:endParaRPr>
          </a:p>
        </p:txBody>
      </p:sp>
      <p:sp>
        <p:nvSpPr>
          <p:cNvPr id="13335" name="Line 23"/>
          <p:cNvSpPr>
            <a:spLocks noChangeShapeType="1"/>
          </p:cNvSpPr>
          <p:nvPr/>
        </p:nvSpPr>
        <p:spPr bwMode="auto">
          <a:xfrm flipV="1">
            <a:off x="5534497" y="778546"/>
            <a:ext cx="1379664" cy="23503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s-ES">
              <a:latin typeface="Arial" charset="0"/>
              <a:ea typeface="ＭＳ Ｐゴシック" charset="0"/>
              <a:cs typeface="DejaVu Sans" charset="0"/>
            </a:endParaRPr>
          </a:p>
        </p:txBody>
      </p:sp>
      <p:sp>
        <p:nvSpPr>
          <p:cNvPr id="13336" name="Line 24"/>
          <p:cNvSpPr>
            <a:spLocks noChangeShapeType="1"/>
          </p:cNvSpPr>
          <p:nvPr/>
        </p:nvSpPr>
        <p:spPr bwMode="auto">
          <a:xfrm>
            <a:off x="5534497" y="1171900"/>
            <a:ext cx="1379664" cy="23829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s-ES">
              <a:latin typeface="Arial" charset="0"/>
              <a:ea typeface="ＭＳ Ｐゴシック" charset="0"/>
              <a:cs typeface="DejaVu Sans" charset="0"/>
            </a:endParaRPr>
          </a:p>
        </p:txBody>
      </p:sp>
      <p:sp>
        <p:nvSpPr>
          <p:cNvPr id="13337" name="Oval 25"/>
          <p:cNvSpPr>
            <a:spLocks noChangeArrowheads="1"/>
          </p:cNvSpPr>
          <p:nvPr/>
        </p:nvSpPr>
        <p:spPr bwMode="auto">
          <a:xfrm>
            <a:off x="5306400" y="1862308"/>
            <a:ext cx="228096" cy="235033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es-ES">
              <a:latin typeface="Arial" charset="0"/>
              <a:ea typeface="ＭＳ Ｐゴシック" charset="0"/>
              <a:cs typeface="DejaVu Sans" charset="0"/>
            </a:endParaRPr>
          </a:p>
        </p:txBody>
      </p:sp>
      <p:sp>
        <p:nvSpPr>
          <p:cNvPr id="13338" name="Line 26"/>
          <p:cNvSpPr>
            <a:spLocks noChangeShapeType="1"/>
          </p:cNvSpPr>
          <p:nvPr/>
        </p:nvSpPr>
        <p:spPr bwMode="auto">
          <a:xfrm flipV="1">
            <a:off x="5534497" y="1666447"/>
            <a:ext cx="1379664" cy="23503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s-ES">
              <a:latin typeface="Arial" charset="0"/>
              <a:ea typeface="ＭＳ Ｐゴシック" charset="0"/>
              <a:cs typeface="DejaVu Sans" charset="0"/>
            </a:endParaRPr>
          </a:p>
        </p:txBody>
      </p:sp>
      <p:sp>
        <p:nvSpPr>
          <p:cNvPr id="13339" name="Line 27"/>
          <p:cNvSpPr>
            <a:spLocks noChangeShapeType="1"/>
          </p:cNvSpPr>
          <p:nvPr/>
        </p:nvSpPr>
        <p:spPr bwMode="auto">
          <a:xfrm>
            <a:off x="5534497" y="2061433"/>
            <a:ext cx="1379664" cy="23829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s-ES">
              <a:latin typeface="Arial" charset="0"/>
              <a:ea typeface="ＭＳ Ｐゴシック" charset="0"/>
              <a:cs typeface="DejaVu Sans" charset="0"/>
            </a:endParaRPr>
          </a:p>
        </p:txBody>
      </p:sp>
      <p:sp>
        <p:nvSpPr>
          <p:cNvPr id="13340" name="Oval 28"/>
          <p:cNvSpPr>
            <a:spLocks noChangeArrowheads="1"/>
          </p:cNvSpPr>
          <p:nvPr/>
        </p:nvSpPr>
        <p:spPr bwMode="auto">
          <a:xfrm>
            <a:off x="5307984" y="2676761"/>
            <a:ext cx="228096" cy="235033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es-ES">
              <a:latin typeface="Arial" charset="0"/>
              <a:ea typeface="ＭＳ Ｐゴシック" charset="0"/>
              <a:cs typeface="DejaVu Sans" charset="0"/>
            </a:endParaRPr>
          </a:p>
        </p:txBody>
      </p:sp>
      <p:sp>
        <p:nvSpPr>
          <p:cNvPr id="13341" name="Line 29"/>
          <p:cNvSpPr>
            <a:spLocks noChangeShapeType="1"/>
          </p:cNvSpPr>
          <p:nvPr/>
        </p:nvSpPr>
        <p:spPr bwMode="auto">
          <a:xfrm flipV="1">
            <a:off x="5536080" y="2480900"/>
            <a:ext cx="1379664" cy="23503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s-ES">
              <a:latin typeface="Arial" charset="0"/>
              <a:ea typeface="ＭＳ Ｐゴシック" charset="0"/>
              <a:cs typeface="DejaVu Sans" charset="0"/>
            </a:endParaRPr>
          </a:p>
        </p:txBody>
      </p:sp>
      <p:sp>
        <p:nvSpPr>
          <p:cNvPr id="13342" name="Line 30"/>
          <p:cNvSpPr>
            <a:spLocks noChangeShapeType="1"/>
          </p:cNvSpPr>
          <p:nvPr/>
        </p:nvSpPr>
        <p:spPr bwMode="auto">
          <a:xfrm>
            <a:off x="5536080" y="2875886"/>
            <a:ext cx="1379664" cy="23829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s-ES">
              <a:latin typeface="Arial" charset="0"/>
              <a:ea typeface="ＭＳ Ｐゴシック" charset="0"/>
              <a:cs typeface="DejaVu Sans" charset="0"/>
            </a:endParaRPr>
          </a:p>
        </p:txBody>
      </p:sp>
      <p:sp>
        <p:nvSpPr>
          <p:cNvPr id="13343" name="Oval 31"/>
          <p:cNvSpPr>
            <a:spLocks noChangeArrowheads="1"/>
          </p:cNvSpPr>
          <p:nvPr/>
        </p:nvSpPr>
        <p:spPr bwMode="auto">
          <a:xfrm>
            <a:off x="5307984" y="3492847"/>
            <a:ext cx="228096" cy="235033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es-ES">
              <a:latin typeface="Arial" charset="0"/>
              <a:ea typeface="ＭＳ Ｐゴシック" charset="0"/>
              <a:cs typeface="DejaVu Sans" charset="0"/>
            </a:endParaRPr>
          </a:p>
        </p:txBody>
      </p:sp>
      <p:sp>
        <p:nvSpPr>
          <p:cNvPr id="13344" name="Line 32"/>
          <p:cNvSpPr>
            <a:spLocks noChangeShapeType="1"/>
          </p:cNvSpPr>
          <p:nvPr/>
        </p:nvSpPr>
        <p:spPr bwMode="auto">
          <a:xfrm flipV="1">
            <a:off x="5536080" y="3295354"/>
            <a:ext cx="1379664" cy="23503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s-ES">
              <a:latin typeface="Arial" charset="0"/>
              <a:ea typeface="ＭＳ Ｐゴシック" charset="0"/>
              <a:cs typeface="DejaVu Sans" charset="0"/>
            </a:endParaRPr>
          </a:p>
        </p:txBody>
      </p:sp>
      <p:sp>
        <p:nvSpPr>
          <p:cNvPr id="13345" name="Line 33"/>
          <p:cNvSpPr>
            <a:spLocks noChangeShapeType="1"/>
          </p:cNvSpPr>
          <p:nvPr/>
        </p:nvSpPr>
        <p:spPr bwMode="auto">
          <a:xfrm>
            <a:off x="5536080" y="3690340"/>
            <a:ext cx="1379664" cy="23829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s-ES">
              <a:latin typeface="Arial" charset="0"/>
              <a:ea typeface="ＭＳ Ｐゴシック" charset="0"/>
              <a:cs typeface="DejaVu Sans" charset="0"/>
            </a:endParaRPr>
          </a:p>
        </p:txBody>
      </p:sp>
      <p:sp>
        <p:nvSpPr>
          <p:cNvPr id="13346" name="Oval 34"/>
          <p:cNvSpPr>
            <a:spLocks noChangeArrowheads="1"/>
          </p:cNvSpPr>
          <p:nvPr/>
        </p:nvSpPr>
        <p:spPr bwMode="auto">
          <a:xfrm>
            <a:off x="5307984" y="4232221"/>
            <a:ext cx="228096" cy="235033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es-ES">
              <a:latin typeface="Arial" charset="0"/>
              <a:ea typeface="ＭＳ Ｐゴシック" charset="0"/>
              <a:cs typeface="DejaVu Sans" charset="0"/>
            </a:endParaRPr>
          </a:p>
        </p:txBody>
      </p:sp>
      <p:sp>
        <p:nvSpPr>
          <p:cNvPr id="13347" name="Line 35"/>
          <p:cNvSpPr>
            <a:spLocks noChangeShapeType="1"/>
          </p:cNvSpPr>
          <p:nvPr/>
        </p:nvSpPr>
        <p:spPr bwMode="auto">
          <a:xfrm flipV="1">
            <a:off x="5536080" y="4036360"/>
            <a:ext cx="1379664" cy="23503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s-ES">
              <a:latin typeface="Arial" charset="0"/>
              <a:ea typeface="ＭＳ Ｐゴシック" charset="0"/>
              <a:cs typeface="DejaVu Sans" charset="0"/>
            </a:endParaRPr>
          </a:p>
        </p:txBody>
      </p:sp>
      <p:sp>
        <p:nvSpPr>
          <p:cNvPr id="13348" name="Line 36"/>
          <p:cNvSpPr>
            <a:spLocks noChangeShapeType="1"/>
          </p:cNvSpPr>
          <p:nvPr/>
        </p:nvSpPr>
        <p:spPr bwMode="auto">
          <a:xfrm>
            <a:off x="5536080" y="4431346"/>
            <a:ext cx="1379664" cy="23829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s-ES">
              <a:latin typeface="Arial" charset="0"/>
              <a:ea typeface="ＭＳ Ｐゴシック" charset="0"/>
              <a:cs typeface="DejaVu Sans" charset="0"/>
            </a:endParaRPr>
          </a:p>
        </p:txBody>
      </p:sp>
      <p:sp>
        <p:nvSpPr>
          <p:cNvPr id="13349" name="Oval 37"/>
          <p:cNvSpPr>
            <a:spLocks noChangeArrowheads="1"/>
          </p:cNvSpPr>
          <p:nvPr/>
        </p:nvSpPr>
        <p:spPr bwMode="auto">
          <a:xfrm>
            <a:off x="5307984" y="5010766"/>
            <a:ext cx="228096" cy="235033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es-ES">
              <a:latin typeface="Arial" charset="0"/>
              <a:ea typeface="ＭＳ Ｐゴシック" charset="0"/>
              <a:cs typeface="DejaVu Sans" charset="0"/>
            </a:endParaRPr>
          </a:p>
        </p:txBody>
      </p:sp>
      <p:sp>
        <p:nvSpPr>
          <p:cNvPr id="13350" name="Line 38"/>
          <p:cNvSpPr>
            <a:spLocks noChangeShapeType="1"/>
          </p:cNvSpPr>
          <p:nvPr/>
        </p:nvSpPr>
        <p:spPr bwMode="auto">
          <a:xfrm flipV="1">
            <a:off x="5536080" y="4813274"/>
            <a:ext cx="1379664" cy="23503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s-ES">
              <a:latin typeface="Arial" charset="0"/>
              <a:ea typeface="ＭＳ Ｐゴシック" charset="0"/>
              <a:cs typeface="DejaVu Sans" charset="0"/>
            </a:endParaRPr>
          </a:p>
        </p:txBody>
      </p:sp>
      <p:sp>
        <p:nvSpPr>
          <p:cNvPr id="13351" name="Line 39"/>
          <p:cNvSpPr>
            <a:spLocks noChangeShapeType="1"/>
          </p:cNvSpPr>
          <p:nvPr/>
        </p:nvSpPr>
        <p:spPr bwMode="auto">
          <a:xfrm>
            <a:off x="5536080" y="5208260"/>
            <a:ext cx="1379664" cy="23829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s-ES">
              <a:latin typeface="Arial" charset="0"/>
              <a:ea typeface="ＭＳ Ｐゴシック" charset="0"/>
              <a:cs typeface="DejaVu Sans" charset="0"/>
            </a:endParaRPr>
          </a:p>
        </p:txBody>
      </p:sp>
      <p:sp>
        <p:nvSpPr>
          <p:cNvPr id="13352" name="Oval 40"/>
          <p:cNvSpPr>
            <a:spLocks noChangeArrowheads="1"/>
          </p:cNvSpPr>
          <p:nvPr/>
        </p:nvSpPr>
        <p:spPr bwMode="auto">
          <a:xfrm>
            <a:off x="5307984" y="5751772"/>
            <a:ext cx="228096" cy="235033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es-ES">
              <a:latin typeface="Arial" charset="0"/>
              <a:ea typeface="ＭＳ Ｐゴシック" charset="0"/>
              <a:cs typeface="DejaVu Sans" charset="0"/>
            </a:endParaRPr>
          </a:p>
        </p:txBody>
      </p:sp>
      <p:sp>
        <p:nvSpPr>
          <p:cNvPr id="13353" name="Line 41"/>
          <p:cNvSpPr>
            <a:spLocks noChangeShapeType="1"/>
          </p:cNvSpPr>
          <p:nvPr/>
        </p:nvSpPr>
        <p:spPr bwMode="auto">
          <a:xfrm flipV="1">
            <a:off x="5536080" y="5554279"/>
            <a:ext cx="1379664" cy="23503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s-ES">
              <a:latin typeface="Arial" charset="0"/>
              <a:ea typeface="ＭＳ Ｐゴシック" charset="0"/>
              <a:cs typeface="DejaVu Sans" charset="0"/>
            </a:endParaRPr>
          </a:p>
        </p:txBody>
      </p:sp>
      <p:sp>
        <p:nvSpPr>
          <p:cNvPr id="13354" name="Line 42"/>
          <p:cNvSpPr>
            <a:spLocks noChangeShapeType="1"/>
          </p:cNvSpPr>
          <p:nvPr/>
        </p:nvSpPr>
        <p:spPr bwMode="auto">
          <a:xfrm>
            <a:off x="5536080" y="5949266"/>
            <a:ext cx="1379664" cy="23829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s-ES">
              <a:latin typeface="Arial" charset="0"/>
              <a:ea typeface="ＭＳ Ｐゴシック" charset="0"/>
              <a:cs typeface="DejaVu Sans" charset="0"/>
            </a:endParaRPr>
          </a:p>
        </p:txBody>
      </p:sp>
      <p:sp>
        <p:nvSpPr>
          <p:cNvPr id="13355" name="Oval 43"/>
          <p:cNvSpPr>
            <a:spLocks noChangeArrowheads="1"/>
          </p:cNvSpPr>
          <p:nvPr/>
        </p:nvSpPr>
        <p:spPr bwMode="auto">
          <a:xfrm>
            <a:off x="5309568" y="6566226"/>
            <a:ext cx="228096" cy="235033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es-ES">
              <a:latin typeface="Arial" charset="0"/>
              <a:ea typeface="ＭＳ Ｐゴシック" charset="0"/>
              <a:cs typeface="DejaVu Sans" charset="0"/>
            </a:endParaRPr>
          </a:p>
        </p:txBody>
      </p:sp>
      <p:sp>
        <p:nvSpPr>
          <p:cNvPr id="13356" name="Line 44"/>
          <p:cNvSpPr>
            <a:spLocks noChangeShapeType="1"/>
          </p:cNvSpPr>
          <p:nvPr/>
        </p:nvSpPr>
        <p:spPr bwMode="auto">
          <a:xfrm flipV="1">
            <a:off x="5537665" y="6368732"/>
            <a:ext cx="1379664" cy="23503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s-ES">
              <a:latin typeface="Arial" charset="0"/>
              <a:ea typeface="ＭＳ Ｐゴシック" charset="0"/>
              <a:cs typeface="DejaVu Sans" charset="0"/>
            </a:endParaRPr>
          </a:p>
        </p:txBody>
      </p:sp>
      <p:sp>
        <p:nvSpPr>
          <p:cNvPr id="13357" name="Line 45"/>
          <p:cNvSpPr>
            <a:spLocks noChangeShapeType="1"/>
          </p:cNvSpPr>
          <p:nvPr/>
        </p:nvSpPr>
        <p:spPr bwMode="auto">
          <a:xfrm>
            <a:off x="5537665" y="6763719"/>
            <a:ext cx="1379664" cy="23829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s-ES">
              <a:latin typeface="Arial" charset="0"/>
              <a:ea typeface="ＭＳ Ｐゴシック" charset="0"/>
              <a:cs typeface="DejaVu Sans" charset="0"/>
            </a:endParaRPr>
          </a:p>
        </p:txBody>
      </p:sp>
      <p:sp>
        <p:nvSpPr>
          <p:cNvPr id="13358" name="Line 46"/>
          <p:cNvSpPr>
            <a:spLocks noChangeShapeType="1"/>
          </p:cNvSpPr>
          <p:nvPr/>
        </p:nvSpPr>
        <p:spPr bwMode="auto">
          <a:xfrm>
            <a:off x="2209681" y="2547820"/>
            <a:ext cx="1584" cy="2820392"/>
          </a:xfrm>
          <a:prstGeom prst="line">
            <a:avLst/>
          </a:prstGeom>
          <a:noFill/>
          <a:ln w="3672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s-ES">
              <a:latin typeface="Arial" charset="0"/>
              <a:ea typeface="ＭＳ Ｐゴシック" charset="0"/>
              <a:cs typeface="DejaVu Sans" charset="0"/>
            </a:endParaRPr>
          </a:p>
        </p:txBody>
      </p:sp>
      <p:sp>
        <p:nvSpPr>
          <p:cNvPr id="13359" name="Line 47"/>
          <p:cNvSpPr>
            <a:spLocks noChangeShapeType="1"/>
          </p:cNvSpPr>
          <p:nvPr/>
        </p:nvSpPr>
        <p:spPr bwMode="auto">
          <a:xfrm>
            <a:off x="5437873" y="1248612"/>
            <a:ext cx="1584" cy="705098"/>
          </a:xfrm>
          <a:prstGeom prst="line">
            <a:avLst/>
          </a:prstGeom>
          <a:noFill/>
          <a:ln w="3672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s-ES">
              <a:latin typeface="Arial" charset="0"/>
              <a:ea typeface="ＭＳ Ｐゴシック" charset="0"/>
              <a:cs typeface="DejaVu Sans" charset="0"/>
            </a:endParaRPr>
          </a:p>
        </p:txBody>
      </p:sp>
      <p:sp>
        <p:nvSpPr>
          <p:cNvPr id="13360" name="Line 48"/>
          <p:cNvSpPr>
            <a:spLocks noChangeShapeType="1"/>
          </p:cNvSpPr>
          <p:nvPr/>
        </p:nvSpPr>
        <p:spPr bwMode="auto">
          <a:xfrm>
            <a:off x="5437873" y="2915058"/>
            <a:ext cx="1584" cy="705098"/>
          </a:xfrm>
          <a:prstGeom prst="line">
            <a:avLst/>
          </a:prstGeom>
          <a:noFill/>
          <a:ln w="3672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s-ES">
              <a:latin typeface="Arial" charset="0"/>
              <a:ea typeface="ＭＳ Ｐゴシック" charset="0"/>
              <a:cs typeface="DejaVu Sans" charset="0"/>
            </a:endParaRPr>
          </a:p>
        </p:txBody>
      </p:sp>
      <p:sp>
        <p:nvSpPr>
          <p:cNvPr id="13361" name="Line 49"/>
          <p:cNvSpPr>
            <a:spLocks noChangeShapeType="1"/>
          </p:cNvSpPr>
          <p:nvPr/>
        </p:nvSpPr>
        <p:spPr bwMode="auto">
          <a:xfrm>
            <a:off x="5437873" y="4432977"/>
            <a:ext cx="1584" cy="705098"/>
          </a:xfrm>
          <a:prstGeom prst="line">
            <a:avLst/>
          </a:prstGeom>
          <a:noFill/>
          <a:ln w="3672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s-ES">
              <a:latin typeface="Arial" charset="0"/>
              <a:ea typeface="ＭＳ Ｐゴシック" charset="0"/>
              <a:cs typeface="DejaVu Sans" charset="0"/>
            </a:endParaRPr>
          </a:p>
        </p:txBody>
      </p:sp>
      <p:sp>
        <p:nvSpPr>
          <p:cNvPr id="13362" name="Line 50"/>
          <p:cNvSpPr>
            <a:spLocks noChangeShapeType="1"/>
          </p:cNvSpPr>
          <p:nvPr/>
        </p:nvSpPr>
        <p:spPr bwMode="auto">
          <a:xfrm>
            <a:off x="5437873" y="5988437"/>
            <a:ext cx="1584" cy="705098"/>
          </a:xfrm>
          <a:prstGeom prst="line">
            <a:avLst/>
          </a:prstGeom>
          <a:noFill/>
          <a:ln w="3672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s-ES">
              <a:latin typeface="Arial" charset="0"/>
              <a:ea typeface="ＭＳ Ｐゴシック" charset="0"/>
              <a:cs typeface="DejaVu Sans" charset="0"/>
            </a:endParaRPr>
          </a:p>
        </p:txBody>
      </p:sp>
      <p:sp>
        <p:nvSpPr>
          <p:cNvPr id="13363" name="Text Box 51"/>
          <p:cNvSpPr txBox="1">
            <a:spLocks noChangeArrowheads="1"/>
          </p:cNvSpPr>
          <p:nvPr/>
        </p:nvSpPr>
        <p:spPr bwMode="auto">
          <a:xfrm>
            <a:off x="985248" y="2820392"/>
            <a:ext cx="362736" cy="4096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672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108360" tIns="63360" rIns="108360" bIns="63360"/>
          <a:lstStyle/>
          <a:p>
            <a:pPr>
              <a:lnSpc>
                <a:spcPct val="112000"/>
              </a:lnSpc>
              <a:buFont typeface="Times New Roman" charset="0"/>
              <a:buNone/>
              <a:defRPr/>
            </a:pPr>
            <a:r>
              <a:rPr lang="en-US" sz="1600">
                <a:solidFill>
                  <a:srgbClr val="800000"/>
                </a:solidFill>
                <a:latin typeface="augie" charset="0"/>
                <a:ea typeface="ＭＳ Ｐゴシック" charset="0"/>
                <a:cs typeface="DejaVu Sans" charset="0"/>
              </a:rPr>
              <a:t>C</a:t>
            </a:r>
          </a:p>
        </p:txBody>
      </p:sp>
      <p:sp>
        <p:nvSpPr>
          <p:cNvPr id="13364" name="Text Box 52"/>
          <p:cNvSpPr txBox="1">
            <a:spLocks noChangeArrowheads="1"/>
          </p:cNvSpPr>
          <p:nvPr/>
        </p:nvSpPr>
        <p:spPr bwMode="auto">
          <a:xfrm>
            <a:off x="2710225" y="1488541"/>
            <a:ext cx="362736" cy="4096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672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108360" tIns="63360" rIns="108360" bIns="63360"/>
          <a:lstStyle/>
          <a:p>
            <a:pPr>
              <a:lnSpc>
                <a:spcPct val="112000"/>
              </a:lnSpc>
              <a:buFont typeface="Times New Roman" charset="0"/>
              <a:buNone/>
              <a:defRPr/>
            </a:pPr>
            <a:r>
              <a:rPr lang="en-US" sz="1600">
                <a:solidFill>
                  <a:srgbClr val="800000"/>
                </a:solidFill>
                <a:latin typeface="augie" charset="0"/>
                <a:ea typeface="ＭＳ Ｐゴシック" charset="0"/>
                <a:cs typeface="DejaVu Sans" charset="0"/>
              </a:rPr>
              <a:t>C</a:t>
            </a:r>
          </a:p>
        </p:txBody>
      </p:sp>
      <p:sp>
        <p:nvSpPr>
          <p:cNvPr id="13365" name="Text Box 53"/>
          <p:cNvSpPr txBox="1">
            <a:spLocks noChangeArrowheads="1"/>
          </p:cNvSpPr>
          <p:nvPr/>
        </p:nvSpPr>
        <p:spPr bwMode="auto">
          <a:xfrm>
            <a:off x="4291057" y="971143"/>
            <a:ext cx="362736" cy="4096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672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108360" tIns="63360" rIns="108360" bIns="63360"/>
          <a:lstStyle/>
          <a:p>
            <a:pPr>
              <a:lnSpc>
                <a:spcPct val="112000"/>
              </a:lnSpc>
              <a:buFont typeface="Times New Roman" charset="0"/>
              <a:buNone/>
              <a:defRPr/>
            </a:pPr>
            <a:r>
              <a:rPr lang="en-US" sz="1600">
                <a:solidFill>
                  <a:srgbClr val="800000"/>
                </a:solidFill>
                <a:latin typeface="augie" charset="0"/>
                <a:ea typeface="ＭＳ Ｐゴシック" charset="0"/>
                <a:cs typeface="DejaVu Sans" charset="0"/>
              </a:rPr>
              <a:t>C</a:t>
            </a:r>
          </a:p>
        </p:txBody>
      </p:sp>
      <p:sp>
        <p:nvSpPr>
          <p:cNvPr id="13366" name="Text Box 54"/>
          <p:cNvSpPr txBox="1">
            <a:spLocks noChangeArrowheads="1"/>
          </p:cNvSpPr>
          <p:nvPr/>
        </p:nvSpPr>
        <p:spPr bwMode="auto">
          <a:xfrm>
            <a:off x="5837041" y="527192"/>
            <a:ext cx="362736" cy="4096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672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108360" tIns="63360" rIns="108360" bIns="63360"/>
          <a:lstStyle/>
          <a:p>
            <a:pPr>
              <a:lnSpc>
                <a:spcPct val="112000"/>
              </a:lnSpc>
              <a:buFont typeface="Times New Roman" charset="0"/>
              <a:buNone/>
              <a:defRPr/>
            </a:pPr>
            <a:r>
              <a:rPr lang="en-US" sz="1600">
                <a:solidFill>
                  <a:srgbClr val="800000"/>
                </a:solidFill>
                <a:latin typeface="augie" charset="0"/>
                <a:ea typeface="ＭＳ Ｐゴシック" charset="0"/>
                <a:cs typeface="DejaVu Sans" charset="0"/>
              </a:rPr>
              <a:t>C</a:t>
            </a:r>
          </a:p>
        </p:txBody>
      </p:sp>
      <p:sp>
        <p:nvSpPr>
          <p:cNvPr id="13367" name="Text Box 55"/>
          <p:cNvSpPr txBox="1">
            <a:spLocks noChangeArrowheads="1"/>
          </p:cNvSpPr>
          <p:nvPr/>
        </p:nvSpPr>
        <p:spPr bwMode="auto">
          <a:xfrm>
            <a:off x="5837041" y="1452633"/>
            <a:ext cx="362736" cy="4096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672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108360" tIns="63360" rIns="108360" bIns="63360"/>
          <a:lstStyle/>
          <a:p>
            <a:pPr>
              <a:lnSpc>
                <a:spcPct val="112000"/>
              </a:lnSpc>
              <a:buFont typeface="Times New Roman" charset="0"/>
              <a:buNone/>
              <a:defRPr/>
            </a:pPr>
            <a:r>
              <a:rPr lang="en-US" sz="1600">
                <a:solidFill>
                  <a:srgbClr val="800000"/>
                </a:solidFill>
                <a:latin typeface="augie" charset="0"/>
                <a:ea typeface="ＭＳ Ｐゴシック" charset="0"/>
                <a:cs typeface="DejaVu Sans" charset="0"/>
              </a:rPr>
              <a:t>C</a:t>
            </a:r>
          </a:p>
        </p:txBody>
      </p:sp>
      <p:sp>
        <p:nvSpPr>
          <p:cNvPr id="13368" name="Text Box 56"/>
          <p:cNvSpPr txBox="1">
            <a:spLocks noChangeArrowheads="1"/>
          </p:cNvSpPr>
          <p:nvPr/>
        </p:nvSpPr>
        <p:spPr bwMode="auto">
          <a:xfrm>
            <a:off x="5837041" y="2229546"/>
            <a:ext cx="362736" cy="4096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672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108360" tIns="63360" rIns="108360" bIns="63360"/>
          <a:lstStyle/>
          <a:p>
            <a:pPr>
              <a:lnSpc>
                <a:spcPct val="112000"/>
              </a:lnSpc>
              <a:buFont typeface="Times New Roman" charset="0"/>
              <a:buNone/>
              <a:defRPr/>
            </a:pPr>
            <a:r>
              <a:rPr lang="en-US" sz="1600">
                <a:solidFill>
                  <a:srgbClr val="800000"/>
                </a:solidFill>
                <a:latin typeface="augie" charset="0"/>
                <a:ea typeface="ＭＳ Ｐゴシック" charset="0"/>
                <a:cs typeface="DejaVu Sans" charset="0"/>
              </a:rPr>
              <a:t>C</a:t>
            </a:r>
          </a:p>
        </p:txBody>
      </p:sp>
      <p:sp>
        <p:nvSpPr>
          <p:cNvPr id="13369" name="Text Box 57"/>
          <p:cNvSpPr txBox="1">
            <a:spLocks noChangeArrowheads="1"/>
          </p:cNvSpPr>
          <p:nvPr/>
        </p:nvSpPr>
        <p:spPr bwMode="auto">
          <a:xfrm>
            <a:off x="5837041" y="3081540"/>
            <a:ext cx="362736" cy="4096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672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108360" tIns="63360" rIns="108360" bIns="63360"/>
          <a:lstStyle/>
          <a:p>
            <a:pPr>
              <a:lnSpc>
                <a:spcPct val="112000"/>
              </a:lnSpc>
              <a:buFont typeface="Times New Roman" charset="0"/>
              <a:buNone/>
              <a:defRPr/>
            </a:pPr>
            <a:r>
              <a:rPr lang="en-US" sz="1600">
                <a:solidFill>
                  <a:srgbClr val="800000"/>
                </a:solidFill>
                <a:latin typeface="augie" charset="0"/>
                <a:ea typeface="ＭＳ Ｐゴシック" charset="0"/>
                <a:cs typeface="DejaVu Sans" charset="0"/>
              </a:rPr>
              <a:t>C</a:t>
            </a:r>
          </a:p>
        </p:txBody>
      </p:sp>
      <p:sp>
        <p:nvSpPr>
          <p:cNvPr id="13370" name="Text Box 58"/>
          <p:cNvSpPr txBox="1">
            <a:spLocks noChangeArrowheads="1"/>
          </p:cNvSpPr>
          <p:nvPr/>
        </p:nvSpPr>
        <p:spPr bwMode="auto">
          <a:xfrm>
            <a:off x="5837041" y="3822546"/>
            <a:ext cx="362736" cy="4096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672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108360" tIns="63360" rIns="108360" bIns="63360"/>
          <a:lstStyle/>
          <a:p>
            <a:pPr>
              <a:lnSpc>
                <a:spcPct val="112000"/>
              </a:lnSpc>
              <a:buFont typeface="Times New Roman" charset="0"/>
              <a:buNone/>
              <a:defRPr/>
            </a:pPr>
            <a:r>
              <a:rPr lang="en-US" sz="1600">
                <a:solidFill>
                  <a:srgbClr val="800000"/>
                </a:solidFill>
                <a:latin typeface="augie" charset="0"/>
                <a:ea typeface="ＭＳ Ｐゴシック" charset="0"/>
                <a:cs typeface="DejaVu Sans" charset="0"/>
              </a:rPr>
              <a:t>C</a:t>
            </a:r>
          </a:p>
        </p:txBody>
      </p:sp>
      <p:sp>
        <p:nvSpPr>
          <p:cNvPr id="13371" name="Text Box 59"/>
          <p:cNvSpPr txBox="1">
            <a:spLocks noChangeArrowheads="1"/>
          </p:cNvSpPr>
          <p:nvPr/>
        </p:nvSpPr>
        <p:spPr bwMode="auto">
          <a:xfrm>
            <a:off x="5838624" y="4637000"/>
            <a:ext cx="362736" cy="4096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672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108360" tIns="63360" rIns="108360" bIns="63360"/>
          <a:lstStyle/>
          <a:p>
            <a:pPr>
              <a:lnSpc>
                <a:spcPct val="112000"/>
              </a:lnSpc>
              <a:buFont typeface="Times New Roman" charset="0"/>
              <a:buNone/>
              <a:defRPr/>
            </a:pPr>
            <a:r>
              <a:rPr lang="en-US" sz="1600">
                <a:solidFill>
                  <a:srgbClr val="800000"/>
                </a:solidFill>
                <a:latin typeface="augie" charset="0"/>
                <a:ea typeface="ＭＳ Ｐゴシック" charset="0"/>
                <a:cs typeface="DejaVu Sans" charset="0"/>
              </a:rPr>
              <a:t>C</a:t>
            </a:r>
          </a:p>
        </p:txBody>
      </p:sp>
      <p:sp>
        <p:nvSpPr>
          <p:cNvPr id="13372" name="Text Box 60"/>
          <p:cNvSpPr txBox="1">
            <a:spLocks noChangeArrowheads="1"/>
          </p:cNvSpPr>
          <p:nvPr/>
        </p:nvSpPr>
        <p:spPr bwMode="auto">
          <a:xfrm>
            <a:off x="5838624" y="5378005"/>
            <a:ext cx="362736" cy="4096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672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108360" tIns="63360" rIns="108360" bIns="63360"/>
          <a:lstStyle/>
          <a:p>
            <a:pPr>
              <a:lnSpc>
                <a:spcPct val="112000"/>
              </a:lnSpc>
              <a:buFont typeface="Times New Roman" charset="0"/>
              <a:buNone/>
              <a:defRPr/>
            </a:pPr>
            <a:r>
              <a:rPr lang="en-US" sz="1600">
                <a:solidFill>
                  <a:srgbClr val="800000"/>
                </a:solidFill>
                <a:latin typeface="augie" charset="0"/>
                <a:ea typeface="ＭＳ Ｐゴシック" charset="0"/>
                <a:cs typeface="DejaVu Sans" charset="0"/>
              </a:rPr>
              <a:t>C</a:t>
            </a:r>
          </a:p>
        </p:txBody>
      </p:sp>
      <p:sp>
        <p:nvSpPr>
          <p:cNvPr id="13373" name="Text Box 61"/>
          <p:cNvSpPr txBox="1">
            <a:spLocks noChangeArrowheads="1"/>
          </p:cNvSpPr>
          <p:nvPr/>
        </p:nvSpPr>
        <p:spPr bwMode="auto">
          <a:xfrm>
            <a:off x="5838624" y="6192458"/>
            <a:ext cx="362736" cy="4096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672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108360" tIns="63360" rIns="108360" bIns="63360"/>
          <a:lstStyle/>
          <a:p>
            <a:pPr>
              <a:lnSpc>
                <a:spcPct val="112000"/>
              </a:lnSpc>
              <a:buFont typeface="Times New Roman" charset="0"/>
              <a:buNone/>
              <a:defRPr/>
            </a:pPr>
            <a:r>
              <a:rPr lang="en-US" sz="1600">
                <a:solidFill>
                  <a:srgbClr val="800000"/>
                </a:solidFill>
                <a:latin typeface="augie" charset="0"/>
                <a:ea typeface="ＭＳ Ｐゴシック" charset="0"/>
                <a:cs typeface="DejaVu Sans" charset="0"/>
              </a:rPr>
              <a:t>C</a:t>
            </a:r>
          </a:p>
        </p:txBody>
      </p:sp>
      <p:sp>
        <p:nvSpPr>
          <p:cNvPr id="13374" name="Text Box 62"/>
          <p:cNvSpPr txBox="1">
            <a:spLocks noChangeArrowheads="1"/>
          </p:cNvSpPr>
          <p:nvPr/>
        </p:nvSpPr>
        <p:spPr bwMode="auto">
          <a:xfrm>
            <a:off x="4438368" y="5637520"/>
            <a:ext cx="362736" cy="4096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672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108360" tIns="63360" rIns="108360" bIns="63360"/>
          <a:lstStyle/>
          <a:p>
            <a:pPr>
              <a:lnSpc>
                <a:spcPct val="112000"/>
              </a:lnSpc>
              <a:buFont typeface="Times New Roman" charset="0"/>
              <a:buNone/>
              <a:defRPr/>
            </a:pPr>
            <a:r>
              <a:rPr lang="en-US" sz="1600">
                <a:solidFill>
                  <a:srgbClr val="800000"/>
                </a:solidFill>
                <a:latin typeface="augie" charset="0"/>
                <a:ea typeface="ＭＳ Ｐゴシック" charset="0"/>
                <a:cs typeface="DejaVu Sans" charset="0"/>
              </a:rPr>
              <a:t>C</a:t>
            </a:r>
          </a:p>
        </p:txBody>
      </p:sp>
      <p:sp>
        <p:nvSpPr>
          <p:cNvPr id="13375" name="Text Box 63"/>
          <p:cNvSpPr txBox="1">
            <a:spLocks noChangeArrowheads="1"/>
          </p:cNvSpPr>
          <p:nvPr/>
        </p:nvSpPr>
        <p:spPr bwMode="auto">
          <a:xfrm>
            <a:off x="4438368" y="4083693"/>
            <a:ext cx="362736" cy="4096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672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108360" tIns="63360" rIns="108360" bIns="63360"/>
          <a:lstStyle/>
          <a:p>
            <a:pPr>
              <a:lnSpc>
                <a:spcPct val="112000"/>
              </a:lnSpc>
              <a:buFont typeface="Times New Roman" charset="0"/>
              <a:buNone/>
              <a:defRPr/>
            </a:pPr>
            <a:r>
              <a:rPr lang="en-US" sz="1600">
                <a:solidFill>
                  <a:srgbClr val="800000"/>
                </a:solidFill>
                <a:latin typeface="augie" charset="0"/>
                <a:ea typeface="ＭＳ Ｐゴシック" charset="0"/>
                <a:cs typeface="DejaVu Sans" charset="0"/>
              </a:rPr>
              <a:t>C</a:t>
            </a:r>
          </a:p>
        </p:txBody>
      </p:sp>
      <p:sp>
        <p:nvSpPr>
          <p:cNvPr id="13376" name="Text Box 64"/>
          <p:cNvSpPr txBox="1">
            <a:spLocks noChangeArrowheads="1"/>
          </p:cNvSpPr>
          <p:nvPr/>
        </p:nvSpPr>
        <p:spPr bwMode="auto">
          <a:xfrm>
            <a:off x="4438368" y="2603314"/>
            <a:ext cx="362736" cy="4096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672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108360" tIns="63360" rIns="108360" bIns="63360"/>
          <a:lstStyle/>
          <a:p>
            <a:pPr>
              <a:lnSpc>
                <a:spcPct val="112000"/>
              </a:lnSpc>
              <a:buFont typeface="Times New Roman" charset="0"/>
              <a:buNone/>
              <a:defRPr/>
            </a:pPr>
            <a:r>
              <a:rPr lang="en-US" sz="1600">
                <a:solidFill>
                  <a:srgbClr val="800000"/>
                </a:solidFill>
                <a:latin typeface="augie" charset="0"/>
                <a:ea typeface="ＭＳ Ｐゴシック" charset="0"/>
                <a:cs typeface="DejaVu Sans" charset="0"/>
              </a:rPr>
              <a:t>C</a:t>
            </a:r>
          </a:p>
        </p:txBody>
      </p:sp>
      <p:sp>
        <p:nvSpPr>
          <p:cNvPr id="13377" name="Text Box 65"/>
          <p:cNvSpPr txBox="1">
            <a:spLocks noChangeArrowheads="1"/>
          </p:cNvSpPr>
          <p:nvPr/>
        </p:nvSpPr>
        <p:spPr bwMode="auto">
          <a:xfrm>
            <a:off x="2678545" y="4638631"/>
            <a:ext cx="362736" cy="4096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672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108360" tIns="63360" rIns="108360" bIns="63360"/>
          <a:lstStyle/>
          <a:p>
            <a:pPr>
              <a:lnSpc>
                <a:spcPct val="112000"/>
              </a:lnSpc>
              <a:buFont typeface="Times New Roman" charset="0"/>
              <a:buNone/>
              <a:defRPr/>
            </a:pPr>
            <a:r>
              <a:rPr lang="en-US" sz="1600">
                <a:solidFill>
                  <a:srgbClr val="800000"/>
                </a:solidFill>
                <a:latin typeface="augie" charset="0"/>
                <a:ea typeface="ＭＳ Ｐゴシック" charset="0"/>
                <a:cs typeface="DejaVu Sans" charset="0"/>
              </a:rPr>
              <a:t>C</a:t>
            </a:r>
          </a:p>
        </p:txBody>
      </p:sp>
      <p:sp>
        <p:nvSpPr>
          <p:cNvPr id="13378" name="Text Box 66"/>
          <p:cNvSpPr txBox="1">
            <a:spLocks noChangeArrowheads="1"/>
          </p:cNvSpPr>
          <p:nvPr/>
        </p:nvSpPr>
        <p:spPr bwMode="auto">
          <a:xfrm>
            <a:off x="986833" y="4486840"/>
            <a:ext cx="362736" cy="4096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672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108360" tIns="63360" rIns="108360" bIns="63360"/>
          <a:lstStyle/>
          <a:p>
            <a:pPr>
              <a:lnSpc>
                <a:spcPct val="112000"/>
              </a:lnSpc>
              <a:buFont typeface="Times New Roman" charset="0"/>
              <a:buNone/>
              <a:defRPr/>
            </a:pPr>
            <a:r>
              <a:rPr lang="en-US" sz="1600">
                <a:solidFill>
                  <a:srgbClr val="800000"/>
                </a:solidFill>
                <a:latin typeface="augie" charset="0"/>
                <a:ea typeface="ＭＳ Ｐゴシック" charset="0"/>
                <a:cs typeface="DejaVu Sans" charset="0"/>
              </a:rPr>
              <a:t>D</a:t>
            </a:r>
          </a:p>
        </p:txBody>
      </p:sp>
      <p:sp>
        <p:nvSpPr>
          <p:cNvPr id="13379" name="Text Box 67"/>
          <p:cNvSpPr txBox="1">
            <a:spLocks noChangeArrowheads="1"/>
          </p:cNvSpPr>
          <p:nvPr/>
        </p:nvSpPr>
        <p:spPr bwMode="auto">
          <a:xfrm>
            <a:off x="5871889" y="933602"/>
            <a:ext cx="362736" cy="4096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672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108360" tIns="63360" rIns="108360" bIns="63360"/>
          <a:lstStyle/>
          <a:p>
            <a:pPr>
              <a:lnSpc>
                <a:spcPct val="112000"/>
              </a:lnSpc>
              <a:buFont typeface="Times New Roman" charset="0"/>
              <a:buNone/>
              <a:defRPr/>
            </a:pPr>
            <a:r>
              <a:rPr lang="en-US" sz="1600">
                <a:solidFill>
                  <a:srgbClr val="800000"/>
                </a:solidFill>
                <a:latin typeface="augie" charset="0"/>
                <a:ea typeface="ＭＳ Ｐゴシック" charset="0"/>
                <a:cs typeface="DejaVu Sans" charset="0"/>
              </a:rPr>
              <a:t>D</a:t>
            </a:r>
          </a:p>
        </p:txBody>
      </p:sp>
      <p:sp>
        <p:nvSpPr>
          <p:cNvPr id="13380" name="Text Box 68"/>
          <p:cNvSpPr txBox="1">
            <a:spLocks noChangeArrowheads="1"/>
          </p:cNvSpPr>
          <p:nvPr/>
        </p:nvSpPr>
        <p:spPr bwMode="auto">
          <a:xfrm>
            <a:off x="5871889" y="1785596"/>
            <a:ext cx="362736" cy="4096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672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108360" tIns="63360" rIns="108360" bIns="63360"/>
          <a:lstStyle/>
          <a:p>
            <a:pPr>
              <a:lnSpc>
                <a:spcPct val="112000"/>
              </a:lnSpc>
              <a:buFont typeface="Times New Roman" charset="0"/>
              <a:buNone/>
              <a:defRPr/>
            </a:pPr>
            <a:r>
              <a:rPr lang="en-US" sz="1600">
                <a:solidFill>
                  <a:srgbClr val="800000"/>
                </a:solidFill>
                <a:latin typeface="augie" charset="0"/>
                <a:ea typeface="ＭＳ Ｐゴシック" charset="0"/>
                <a:cs typeface="DejaVu Sans" charset="0"/>
              </a:rPr>
              <a:t>D</a:t>
            </a:r>
          </a:p>
        </p:txBody>
      </p:sp>
      <p:sp>
        <p:nvSpPr>
          <p:cNvPr id="13381" name="Text Box 69"/>
          <p:cNvSpPr txBox="1">
            <a:spLocks noChangeArrowheads="1"/>
          </p:cNvSpPr>
          <p:nvPr/>
        </p:nvSpPr>
        <p:spPr bwMode="auto">
          <a:xfrm>
            <a:off x="5871889" y="2637589"/>
            <a:ext cx="362736" cy="4096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672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108360" tIns="63360" rIns="108360" bIns="63360"/>
          <a:lstStyle/>
          <a:p>
            <a:pPr>
              <a:lnSpc>
                <a:spcPct val="112000"/>
              </a:lnSpc>
              <a:buFont typeface="Times New Roman" charset="0"/>
              <a:buNone/>
              <a:defRPr/>
            </a:pPr>
            <a:r>
              <a:rPr lang="en-US" sz="1600">
                <a:solidFill>
                  <a:srgbClr val="800000"/>
                </a:solidFill>
                <a:latin typeface="augie" charset="0"/>
                <a:ea typeface="ＭＳ Ｐゴシック" charset="0"/>
                <a:cs typeface="DejaVu Sans" charset="0"/>
              </a:rPr>
              <a:t>D</a:t>
            </a:r>
          </a:p>
        </p:txBody>
      </p:sp>
      <p:sp>
        <p:nvSpPr>
          <p:cNvPr id="13382" name="Text Box 70"/>
          <p:cNvSpPr txBox="1">
            <a:spLocks noChangeArrowheads="1"/>
          </p:cNvSpPr>
          <p:nvPr/>
        </p:nvSpPr>
        <p:spPr bwMode="auto">
          <a:xfrm>
            <a:off x="5871889" y="3452043"/>
            <a:ext cx="362736" cy="4096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672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108360" tIns="63360" rIns="108360" bIns="63360"/>
          <a:lstStyle/>
          <a:p>
            <a:pPr>
              <a:lnSpc>
                <a:spcPct val="112000"/>
              </a:lnSpc>
              <a:buFont typeface="Times New Roman" charset="0"/>
              <a:buNone/>
              <a:defRPr/>
            </a:pPr>
            <a:r>
              <a:rPr lang="en-US" sz="1600">
                <a:solidFill>
                  <a:srgbClr val="800000"/>
                </a:solidFill>
                <a:latin typeface="augie" charset="0"/>
                <a:ea typeface="ＭＳ Ｐゴシック" charset="0"/>
                <a:cs typeface="DejaVu Sans" charset="0"/>
              </a:rPr>
              <a:t>D</a:t>
            </a:r>
          </a:p>
        </p:txBody>
      </p:sp>
      <p:sp>
        <p:nvSpPr>
          <p:cNvPr id="13383" name="Text Box 71"/>
          <p:cNvSpPr txBox="1">
            <a:spLocks noChangeArrowheads="1"/>
          </p:cNvSpPr>
          <p:nvPr/>
        </p:nvSpPr>
        <p:spPr bwMode="auto">
          <a:xfrm>
            <a:off x="5871889" y="4191416"/>
            <a:ext cx="362736" cy="4096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672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108360" tIns="63360" rIns="108360" bIns="63360"/>
          <a:lstStyle/>
          <a:p>
            <a:pPr>
              <a:lnSpc>
                <a:spcPct val="112000"/>
              </a:lnSpc>
              <a:buFont typeface="Times New Roman" charset="0"/>
              <a:buNone/>
              <a:defRPr/>
            </a:pPr>
            <a:r>
              <a:rPr lang="en-US" sz="1600">
                <a:solidFill>
                  <a:srgbClr val="800000"/>
                </a:solidFill>
                <a:latin typeface="augie" charset="0"/>
                <a:ea typeface="ＭＳ Ｐゴシック" charset="0"/>
                <a:cs typeface="DejaVu Sans" charset="0"/>
              </a:rPr>
              <a:t>D</a:t>
            </a:r>
          </a:p>
        </p:txBody>
      </p:sp>
      <p:sp>
        <p:nvSpPr>
          <p:cNvPr id="13384" name="Text Box 72"/>
          <p:cNvSpPr txBox="1">
            <a:spLocks noChangeArrowheads="1"/>
          </p:cNvSpPr>
          <p:nvPr/>
        </p:nvSpPr>
        <p:spPr bwMode="auto">
          <a:xfrm>
            <a:off x="5871889" y="4969963"/>
            <a:ext cx="362736" cy="4096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672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108360" tIns="63360" rIns="108360" bIns="63360"/>
          <a:lstStyle/>
          <a:p>
            <a:pPr>
              <a:lnSpc>
                <a:spcPct val="112000"/>
              </a:lnSpc>
              <a:buFont typeface="Times New Roman" charset="0"/>
              <a:buNone/>
              <a:defRPr/>
            </a:pPr>
            <a:r>
              <a:rPr lang="en-US" sz="1600">
                <a:solidFill>
                  <a:srgbClr val="800000"/>
                </a:solidFill>
                <a:latin typeface="augie" charset="0"/>
                <a:ea typeface="ＭＳ Ｐゴシック" charset="0"/>
                <a:cs typeface="DejaVu Sans" charset="0"/>
              </a:rPr>
              <a:t>D</a:t>
            </a:r>
          </a:p>
        </p:txBody>
      </p:sp>
      <p:sp>
        <p:nvSpPr>
          <p:cNvPr id="13385" name="Text Box 73"/>
          <p:cNvSpPr txBox="1">
            <a:spLocks noChangeArrowheads="1"/>
          </p:cNvSpPr>
          <p:nvPr/>
        </p:nvSpPr>
        <p:spPr bwMode="auto">
          <a:xfrm>
            <a:off x="5871889" y="5673428"/>
            <a:ext cx="362736" cy="4096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672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108360" tIns="63360" rIns="108360" bIns="63360"/>
          <a:lstStyle/>
          <a:p>
            <a:pPr>
              <a:lnSpc>
                <a:spcPct val="112000"/>
              </a:lnSpc>
              <a:buFont typeface="Times New Roman" charset="0"/>
              <a:buNone/>
              <a:defRPr/>
            </a:pPr>
            <a:r>
              <a:rPr lang="en-US" sz="1600">
                <a:solidFill>
                  <a:srgbClr val="800000"/>
                </a:solidFill>
                <a:latin typeface="augie" charset="0"/>
                <a:ea typeface="ＭＳ Ｐゴシック" charset="0"/>
                <a:cs typeface="DejaVu Sans" charset="0"/>
              </a:rPr>
              <a:t>D</a:t>
            </a:r>
          </a:p>
        </p:txBody>
      </p:sp>
      <p:sp>
        <p:nvSpPr>
          <p:cNvPr id="13386" name="Text Box 74"/>
          <p:cNvSpPr txBox="1">
            <a:spLocks noChangeArrowheads="1"/>
          </p:cNvSpPr>
          <p:nvPr/>
        </p:nvSpPr>
        <p:spPr bwMode="auto">
          <a:xfrm>
            <a:off x="5871889" y="6525421"/>
            <a:ext cx="362736" cy="4096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672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108360" tIns="63360" rIns="108360" bIns="63360"/>
          <a:lstStyle/>
          <a:p>
            <a:pPr>
              <a:lnSpc>
                <a:spcPct val="112000"/>
              </a:lnSpc>
              <a:buFont typeface="Times New Roman" charset="0"/>
              <a:buNone/>
              <a:defRPr/>
            </a:pPr>
            <a:r>
              <a:rPr lang="en-US" sz="1600">
                <a:solidFill>
                  <a:srgbClr val="800000"/>
                </a:solidFill>
                <a:latin typeface="augie" charset="0"/>
                <a:ea typeface="ＭＳ Ｐゴシック" charset="0"/>
                <a:cs typeface="DejaVu Sans" charset="0"/>
              </a:rPr>
              <a:t>D</a:t>
            </a:r>
          </a:p>
        </p:txBody>
      </p:sp>
      <p:sp>
        <p:nvSpPr>
          <p:cNvPr id="13387" name="Text Box 75"/>
          <p:cNvSpPr txBox="1">
            <a:spLocks noChangeArrowheads="1"/>
          </p:cNvSpPr>
          <p:nvPr/>
        </p:nvSpPr>
        <p:spPr bwMode="auto">
          <a:xfrm>
            <a:off x="4470048" y="6414434"/>
            <a:ext cx="362736" cy="4096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672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108360" tIns="63360" rIns="108360" bIns="63360"/>
          <a:lstStyle/>
          <a:p>
            <a:pPr>
              <a:lnSpc>
                <a:spcPct val="112000"/>
              </a:lnSpc>
              <a:buFont typeface="Times New Roman" charset="0"/>
              <a:buNone/>
              <a:defRPr/>
            </a:pPr>
            <a:r>
              <a:rPr lang="en-US" sz="1600">
                <a:solidFill>
                  <a:srgbClr val="800000"/>
                </a:solidFill>
                <a:latin typeface="augie" charset="0"/>
                <a:ea typeface="ＭＳ Ｐゴシック" charset="0"/>
                <a:cs typeface="DejaVu Sans" charset="0"/>
              </a:rPr>
              <a:t>D</a:t>
            </a:r>
          </a:p>
        </p:txBody>
      </p:sp>
      <p:sp>
        <p:nvSpPr>
          <p:cNvPr id="13388" name="Text Box 76"/>
          <p:cNvSpPr txBox="1">
            <a:spLocks noChangeArrowheads="1"/>
          </p:cNvSpPr>
          <p:nvPr/>
        </p:nvSpPr>
        <p:spPr bwMode="auto">
          <a:xfrm>
            <a:off x="4470048" y="4860607"/>
            <a:ext cx="362736" cy="4096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672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108360" tIns="63360" rIns="108360" bIns="63360"/>
          <a:lstStyle/>
          <a:p>
            <a:pPr>
              <a:lnSpc>
                <a:spcPct val="112000"/>
              </a:lnSpc>
              <a:buFont typeface="Times New Roman" charset="0"/>
              <a:buNone/>
              <a:defRPr/>
            </a:pPr>
            <a:r>
              <a:rPr lang="en-US" sz="1600">
                <a:solidFill>
                  <a:srgbClr val="800000"/>
                </a:solidFill>
                <a:latin typeface="augie" charset="0"/>
                <a:ea typeface="ＭＳ Ｐゴシック" charset="0"/>
                <a:cs typeface="DejaVu Sans" charset="0"/>
              </a:rPr>
              <a:t>D</a:t>
            </a:r>
          </a:p>
        </p:txBody>
      </p:sp>
      <p:sp>
        <p:nvSpPr>
          <p:cNvPr id="13389" name="Text Box 77"/>
          <p:cNvSpPr txBox="1">
            <a:spLocks noChangeArrowheads="1"/>
          </p:cNvSpPr>
          <p:nvPr/>
        </p:nvSpPr>
        <p:spPr bwMode="auto">
          <a:xfrm>
            <a:off x="4470048" y="3380228"/>
            <a:ext cx="362736" cy="4096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672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108360" tIns="63360" rIns="108360" bIns="63360"/>
          <a:lstStyle/>
          <a:p>
            <a:pPr>
              <a:lnSpc>
                <a:spcPct val="112000"/>
              </a:lnSpc>
              <a:buFont typeface="Times New Roman" charset="0"/>
              <a:buNone/>
              <a:defRPr/>
            </a:pPr>
            <a:r>
              <a:rPr lang="en-US" sz="1600">
                <a:solidFill>
                  <a:srgbClr val="800000"/>
                </a:solidFill>
                <a:latin typeface="augie" charset="0"/>
                <a:ea typeface="ＭＳ Ｐゴシック" charset="0"/>
                <a:cs typeface="DejaVu Sans" charset="0"/>
              </a:rPr>
              <a:t>D</a:t>
            </a:r>
          </a:p>
        </p:txBody>
      </p:sp>
      <p:sp>
        <p:nvSpPr>
          <p:cNvPr id="13390" name="Text Box 78"/>
          <p:cNvSpPr txBox="1">
            <a:spLocks noChangeArrowheads="1"/>
          </p:cNvSpPr>
          <p:nvPr/>
        </p:nvSpPr>
        <p:spPr bwMode="auto">
          <a:xfrm>
            <a:off x="4362336" y="1677872"/>
            <a:ext cx="362736" cy="4096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672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108360" tIns="63360" rIns="108360" bIns="63360"/>
          <a:lstStyle/>
          <a:p>
            <a:pPr>
              <a:lnSpc>
                <a:spcPct val="112000"/>
              </a:lnSpc>
              <a:buFont typeface="Times New Roman" charset="0"/>
              <a:buNone/>
              <a:defRPr/>
            </a:pPr>
            <a:r>
              <a:rPr lang="en-US" sz="1600">
                <a:solidFill>
                  <a:srgbClr val="800000"/>
                </a:solidFill>
                <a:latin typeface="augie" charset="0"/>
                <a:ea typeface="ＭＳ Ｐゴシック" charset="0"/>
                <a:cs typeface="DejaVu Sans" charset="0"/>
              </a:rPr>
              <a:t>D</a:t>
            </a:r>
          </a:p>
        </p:txBody>
      </p:sp>
      <p:sp>
        <p:nvSpPr>
          <p:cNvPr id="13391" name="Text Box 79"/>
          <p:cNvSpPr txBox="1">
            <a:spLocks noChangeArrowheads="1"/>
          </p:cNvSpPr>
          <p:nvPr/>
        </p:nvSpPr>
        <p:spPr bwMode="auto">
          <a:xfrm>
            <a:off x="2746656" y="2900369"/>
            <a:ext cx="362736" cy="4096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672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108360" tIns="63360" rIns="108360" bIns="63360"/>
          <a:lstStyle/>
          <a:p>
            <a:pPr>
              <a:lnSpc>
                <a:spcPct val="112000"/>
              </a:lnSpc>
              <a:buFont typeface="Times New Roman" charset="0"/>
              <a:buNone/>
              <a:defRPr/>
            </a:pPr>
            <a:r>
              <a:rPr lang="en-US" sz="1600">
                <a:solidFill>
                  <a:srgbClr val="800000"/>
                </a:solidFill>
                <a:latin typeface="augie" charset="0"/>
                <a:ea typeface="ＭＳ Ｐゴシック" charset="0"/>
                <a:cs typeface="DejaVu Sans" charset="0"/>
              </a:rPr>
              <a:t>D</a:t>
            </a:r>
          </a:p>
        </p:txBody>
      </p:sp>
      <p:sp>
        <p:nvSpPr>
          <p:cNvPr id="13392" name="Text Box 80"/>
          <p:cNvSpPr txBox="1">
            <a:spLocks noChangeArrowheads="1"/>
          </p:cNvSpPr>
          <p:nvPr/>
        </p:nvSpPr>
        <p:spPr bwMode="auto">
          <a:xfrm>
            <a:off x="2746656" y="5934575"/>
            <a:ext cx="362736" cy="4096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672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108360" tIns="63360" rIns="108360" bIns="63360"/>
          <a:lstStyle/>
          <a:p>
            <a:pPr>
              <a:lnSpc>
                <a:spcPct val="112000"/>
              </a:lnSpc>
              <a:buFont typeface="Times New Roman" charset="0"/>
              <a:buNone/>
              <a:defRPr/>
            </a:pPr>
            <a:r>
              <a:rPr lang="en-US" sz="1600">
                <a:solidFill>
                  <a:srgbClr val="800000"/>
                </a:solidFill>
                <a:latin typeface="augie" charset="0"/>
                <a:ea typeface="ＭＳ Ｐゴシック" charset="0"/>
                <a:cs typeface="DejaVu Sans" charset="0"/>
              </a:rPr>
              <a:t>D</a:t>
            </a:r>
          </a:p>
        </p:txBody>
      </p:sp>
      <p:sp>
        <p:nvSpPr>
          <p:cNvPr id="13393" name="Text Box 81"/>
          <p:cNvSpPr txBox="1">
            <a:spLocks noChangeArrowheads="1"/>
          </p:cNvSpPr>
          <p:nvPr/>
        </p:nvSpPr>
        <p:spPr bwMode="auto">
          <a:xfrm>
            <a:off x="7093152" y="556571"/>
            <a:ext cx="554400" cy="4096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672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108360" tIns="63360" rIns="108360" bIns="63360"/>
          <a:lstStyle/>
          <a:p>
            <a:pPr>
              <a:lnSpc>
                <a:spcPct val="112000"/>
              </a:lnSpc>
              <a:buFont typeface="Times New Roman" charset="0"/>
              <a:buNone/>
              <a:defRPr/>
            </a:pPr>
            <a:r>
              <a:rPr lang="en-US" sz="1600">
                <a:solidFill>
                  <a:srgbClr val="008000"/>
                </a:solidFill>
                <a:latin typeface="augie" charset="0"/>
                <a:ea typeface="ＭＳ Ｐゴシック" charset="0"/>
                <a:cs typeface="DejaVu Sans" charset="0"/>
              </a:rPr>
              <a:t>6, 6</a:t>
            </a:r>
          </a:p>
        </p:txBody>
      </p:sp>
      <p:sp>
        <p:nvSpPr>
          <p:cNvPr id="13394" name="Text Box 82"/>
          <p:cNvSpPr txBox="1">
            <a:spLocks noChangeArrowheads="1"/>
          </p:cNvSpPr>
          <p:nvPr/>
        </p:nvSpPr>
        <p:spPr bwMode="auto">
          <a:xfrm>
            <a:off x="7093152" y="1113141"/>
            <a:ext cx="554400" cy="4096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672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108360" tIns="63360" rIns="108360" bIns="63360"/>
          <a:lstStyle/>
          <a:p>
            <a:pPr>
              <a:lnSpc>
                <a:spcPct val="112000"/>
              </a:lnSpc>
              <a:buFont typeface="Times New Roman" charset="0"/>
              <a:buNone/>
              <a:defRPr/>
            </a:pPr>
            <a:r>
              <a:rPr lang="en-US" sz="1600">
                <a:solidFill>
                  <a:srgbClr val="008000"/>
                </a:solidFill>
                <a:latin typeface="augie" charset="0"/>
                <a:ea typeface="ＭＳ Ｐゴシック" charset="0"/>
                <a:cs typeface="DejaVu Sans" charset="0"/>
              </a:rPr>
              <a:t>3, 8</a:t>
            </a:r>
          </a:p>
        </p:txBody>
      </p:sp>
      <p:sp>
        <p:nvSpPr>
          <p:cNvPr id="13395" name="Text Box 83"/>
          <p:cNvSpPr txBox="1">
            <a:spLocks noChangeArrowheads="1"/>
          </p:cNvSpPr>
          <p:nvPr/>
        </p:nvSpPr>
        <p:spPr bwMode="auto">
          <a:xfrm>
            <a:off x="7093152" y="1446104"/>
            <a:ext cx="554400" cy="4096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672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108360" tIns="63360" rIns="108360" bIns="63360"/>
          <a:lstStyle/>
          <a:p>
            <a:pPr>
              <a:lnSpc>
                <a:spcPct val="112000"/>
              </a:lnSpc>
              <a:buFont typeface="Times New Roman" charset="0"/>
              <a:buNone/>
              <a:defRPr/>
            </a:pPr>
            <a:r>
              <a:rPr lang="en-US" sz="1600">
                <a:solidFill>
                  <a:srgbClr val="008000"/>
                </a:solidFill>
                <a:latin typeface="augie" charset="0"/>
                <a:ea typeface="ＭＳ Ｐゴシック" charset="0"/>
                <a:cs typeface="DejaVu Sans" charset="0"/>
              </a:rPr>
              <a:t>8, 3</a:t>
            </a:r>
          </a:p>
        </p:txBody>
      </p:sp>
      <p:sp>
        <p:nvSpPr>
          <p:cNvPr id="13396" name="Text Box 84"/>
          <p:cNvSpPr txBox="1">
            <a:spLocks noChangeArrowheads="1"/>
          </p:cNvSpPr>
          <p:nvPr/>
        </p:nvSpPr>
        <p:spPr bwMode="auto">
          <a:xfrm>
            <a:off x="7093152" y="2001042"/>
            <a:ext cx="554400" cy="4096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672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108360" tIns="63360" rIns="108360" bIns="63360"/>
          <a:lstStyle/>
          <a:p>
            <a:pPr>
              <a:lnSpc>
                <a:spcPct val="112000"/>
              </a:lnSpc>
              <a:buFont typeface="Times New Roman" charset="0"/>
              <a:buNone/>
              <a:defRPr/>
            </a:pPr>
            <a:r>
              <a:rPr lang="en-US" sz="1600">
                <a:solidFill>
                  <a:srgbClr val="008000"/>
                </a:solidFill>
                <a:latin typeface="augie" charset="0"/>
                <a:ea typeface="ＭＳ Ｐゴシック" charset="0"/>
                <a:cs typeface="DejaVu Sans" charset="0"/>
              </a:rPr>
              <a:t>4, 4</a:t>
            </a:r>
          </a:p>
        </p:txBody>
      </p:sp>
      <p:sp>
        <p:nvSpPr>
          <p:cNvPr id="13397" name="Text Box 85"/>
          <p:cNvSpPr txBox="1">
            <a:spLocks noChangeArrowheads="1"/>
          </p:cNvSpPr>
          <p:nvPr/>
        </p:nvSpPr>
        <p:spPr bwMode="auto">
          <a:xfrm>
            <a:off x="7093152" y="2298098"/>
            <a:ext cx="554400" cy="4096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672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108360" tIns="63360" rIns="108360" bIns="63360"/>
          <a:lstStyle/>
          <a:p>
            <a:pPr>
              <a:lnSpc>
                <a:spcPct val="112000"/>
              </a:lnSpc>
              <a:buFont typeface="Times New Roman" charset="0"/>
              <a:buNone/>
              <a:defRPr/>
            </a:pPr>
            <a:r>
              <a:rPr lang="en-US" sz="1600">
                <a:solidFill>
                  <a:srgbClr val="008000"/>
                </a:solidFill>
                <a:latin typeface="augie" charset="0"/>
                <a:ea typeface="ＭＳ Ｐゴシック" charset="0"/>
                <a:cs typeface="DejaVu Sans" charset="0"/>
              </a:rPr>
              <a:t>3, 8</a:t>
            </a:r>
          </a:p>
        </p:txBody>
      </p:sp>
      <p:sp>
        <p:nvSpPr>
          <p:cNvPr id="13398" name="Text Box 86"/>
          <p:cNvSpPr txBox="1">
            <a:spLocks noChangeArrowheads="1"/>
          </p:cNvSpPr>
          <p:nvPr/>
        </p:nvSpPr>
        <p:spPr bwMode="auto">
          <a:xfrm>
            <a:off x="7093152" y="2817128"/>
            <a:ext cx="666864" cy="4096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672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108360" tIns="63360" rIns="108360" bIns="63360"/>
          <a:lstStyle/>
          <a:p>
            <a:pPr>
              <a:lnSpc>
                <a:spcPct val="112000"/>
              </a:lnSpc>
              <a:buFont typeface="Times New Roman" charset="0"/>
              <a:buNone/>
              <a:defRPr/>
            </a:pPr>
            <a:r>
              <a:rPr lang="en-US" sz="1600">
                <a:solidFill>
                  <a:srgbClr val="008000"/>
                </a:solidFill>
                <a:latin typeface="augie" charset="0"/>
                <a:ea typeface="ＭＳ Ｐゴシック" charset="0"/>
                <a:cs typeface="DejaVu Sans" charset="0"/>
              </a:rPr>
              <a:t>0, 10</a:t>
            </a:r>
          </a:p>
        </p:txBody>
      </p:sp>
      <p:sp>
        <p:nvSpPr>
          <p:cNvPr id="13399" name="Text Box 87"/>
          <p:cNvSpPr txBox="1">
            <a:spLocks noChangeArrowheads="1"/>
          </p:cNvSpPr>
          <p:nvPr/>
        </p:nvSpPr>
        <p:spPr bwMode="auto">
          <a:xfrm>
            <a:off x="7093152" y="3112552"/>
            <a:ext cx="554400" cy="4096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672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108360" tIns="63360" rIns="108360" bIns="63360"/>
          <a:lstStyle/>
          <a:p>
            <a:pPr>
              <a:lnSpc>
                <a:spcPct val="112000"/>
              </a:lnSpc>
              <a:buFont typeface="Times New Roman" charset="0"/>
              <a:buNone/>
              <a:defRPr/>
            </a:pPr>
            <a:r>
              <a:rPr lang="en-US" sz="1600">
                <a:solidFill>
                  <a:srgbClr val="008000"/>
                </a:solidFill>
                <a:latin typeface="augie" charset="0"/>
                <a:ea typeface="ＭＳ Ｐゴシック" charset="0"/>
                <a:cs typeface="DejaVu Sans" charset="0"/>
              </a:rPr>
              <a:t>5, 5</a:t>
            </a:r>
          </a:p>
        </p:txBody>
      </p:sp>
      <p:sp>
        <p:nvSpPr>
          <p:cNvPr id="13400" name="Text Box 88"/>
          <p:cNvSpPr txBox="1">
            <a:spLocks noChangeArrowheads="1"/>
          </p:cNvSpPr>
          <p:nvPr/>
        </p:nvSpPr>
        <p:spPr bwMode="auto">
          <a:xfrm>
            <a:off x="7093152" y="3594042"/>
            <a:ext cx="554400" cy="4096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672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108360" tIns="63360" rIns="108360" bIns="63360"/>
          <a:lstStyle/>
          <a:p>
            <a:pPr>
              <a:lnSpc>
                <a:spcPct val="112000"/>
              </a:lnSpc>
              <a:buFont typeface="Times New Roman" charset="0"/>
              <a:buNone/>
              <a:defRPr/>
            </a:pPr>
            <a:r>
              <a:rPr lang="en-US" sz="1600">
                <a:solidFill>
                  <a:srgbClr val="008000"/>
                </a:solidFill>
                <a:latin typeface="augie" charset="0"/>
                <a:ea typeface="ＭＳ Ｐゴシック" charset="0"/>
                <a:cs typeface="DejaVu Sans" charset="0"/>
              </a:rPr>
              <a:t>1, 6</a:t>
            </a:r>
          </a:p>
        </p:txBody>
      </p:sp>
      <p:sp>
        <p:nvSpPr>
          <p:cNvPr id="13401" name="Text Box 89"/>
          <p:cNvSpPr txBox="1">
            <a:spLocks noChangeArrowheads="1"/>
          </p:cNvSpPr>
          <p:nvPr/>
        </p:nvSpPr>
        <p:spPr bwMode="auto">
          <a:xfrm>
            <a:off x="7093152" y="3853557"/>
            <a:ext cx="554400" cy="4096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672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108360" tIns="63360" rIns="108360" bIns="63360"/>
          <a:lstStyle/>
          <a:p>
            <a:pPr>
              <a:lnSpc>
                <a:spcPct val="112000"/>
              </a:lnSpc>
              <a:buFont typeface="Times New Roman" charset="0"/>
              <a:buNone/>
              <a:defRPr/>
            </a:pPr>
            <a:r>
              <a:rPr lang="en-US" sz="1600">
                <a:solidFill>
                  <a:srgbClr val="008000"/>
                </a:solidFill>
                <a:latin typeface="augie" charset="0"/>
                <a:ea typeface="ＭＳ Ｐゴシック" charset="0"/>
                <a:cs typeface="DejaVu Sans" charset="0"/>
              </a:rPr>
              <a:t>8, 3</a:t>
            </a:r>
          </a:p>
        </p:txBody>
      </p:sp>
      <p:sp>
        <p:nvSpPr>
          <p:cNvPr id="13402" name="Text Box 90"/>
          <p:cNvSpPr txBox="1">
            <a:spLocks noChangeArrowheads="1"/>
          </p:cNvSpPr>
          <p:nvPr/>
        </p:nvSpPr>
        <p:spPr bwMode="auto">
          <a:xfrm>
            <a:off x="7093152" y="4410127"/>
            <a:ext cx="554400" cy="4096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672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108360" tIns="63360" rIns="108360" bIns="63360"/>
          <a:lstStyle/>
          <a:p>
            <a:pPr>
              <a:lnSpc>
                <a:spcPct val="112000"/>
              </a:lnSpc>
              <a:buFont typeface="Times New Roman" charset="0"/>
              <a:buNone/>
              <a:defRPr/>
            </a:pPr>
            <a:r>
              <a:rPr lang="en-US" sz="1600">
                <a:solidFill>
                  <a:srgbClr val="008000"/>
                </a:solidFill>
                <a:latin typeface="augie" charset="0"/>
                <a:ea typeface="ＭＳ Ｐゴシック" charset="0"/>
                <a:cs typeface="DejaVu Sans" charset="0"/>
              </a:rPr>
              <a:t>5, 5</a:t>
            </a:r>
          </a:p>
        </p:txBody>
      </p:sp>
      <p:sp>
        <p:nvSpPr>
          <p:cNvPr id="13403" name="Text Box 91"/>
          <p:cNvSpPr txBox="1">
            <a:spLocks noChangeArrowheads="1"/>
          </p:cNvSpPr>
          <p:nvPr/>
        </p:nvSpPr>
        <p:spPr bwMode="auto">
          <a:xfrm>
            <a:off x="7093152" y="4632103"/>
            <a:ext cx="666864" cy="4096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672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108360" tIns="63360" rIns="108360" bIns="63360"/>
          <a:lstStyle/>
          <a:p>
            <a:pPr>
              <a:lnSpc>
                <a:spcPct val="112000"/>
              </a:lnSpc>
              <a:buFont typeface="Times New Roman" charset="0"/>
              <a:buNone/>
              <a:defRPr/>
            </a:pPr>
            <a:r>
              <a:rPr lang="en-US" sz="1600">
                <a:solidFill>
                  <a:srgbClr val="008000"/>
                </a:solidFill>
                <a:latin typeface="augie" charset="0"/>
                <a:ea typeface="ＭＳ Ｐゴシック" charset="0"/>
                <a:cs typeface="DejaVu Sans" charset="0"/>
              </a:rPr>
              <a:t>10, 0</a:t>
            </a:r>
          </a:p>
        </p:txBody>
      </p:sp>
      <p:sp>
        <p:nvSpPr>
          <p:cNvPr id="13404" name="Text Box 92"/>
          <p:cNvSpPr txBox="1">
            <a:spLocks noChangeArrowheads="1"/>
          </p:cNvSpPr>
          <p:nvPr/>
        </p:nvSpPr>
        <p:spPr bwMode="auto">
          <a:xfrm>
            <a:off x="7093152" y="5151133"/>
            <a:ext cx="554400" cy="4096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672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108360" tIns="63360" rIns="108360" bIns="63360"/>
          <a:lstStyle/>
          <a:p>
            <a:pPr>
              <a:lnSpc>
                <a:spcPct val="112000"/>
              </a:lnSpc>
              <a:buFont typeface="Times New Roman" charset="0"/>
              <a:buNone/>
              <a:defRPr/>
            </a:pPr>
            <a:r>
              <a:rPr lang="en-US" sz="1600">
                <a:solidFill>
                  <a:srgbClr val="008000"/>
                </a:solidFill>
                <a:latin typeface="augie" charset="0"/>
                <a:ea typeface="ＭＳ Ｐゴシック" charset="0"/>
                <a:cs typeface="DejaVu Sans" charset="0"/>
              </a:rPr>
              <a:t>6, 1</a:t>
            </a:r>
          </a:p>
        </p:txBody>
      </p:sp>
      <p:sp>
        <p:nvSpPr>
          <p:cNvPr id="13405" name="Text Box 93"/>
          <p:cNvSpPr txBox="1">
            <a:spLocks noChangeArrowheads="1"/>
          </p:cNvSpPr>
          <p:nvPr/>
        </p:nvSpPr>
        <p:spPr bwMode="auto">
          <a:xfrm>
            <a:off x="7093152" y="5410649"/>
            <a:ext cx="554400" cy="4096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672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108360" tIns="63360" rIns="108360" bIns="63360"/>
          <a:lstStyle/>
          <a:p>
            <a:pPr>
              <a:lnSpc>
                <a:spcPct val="112000"/>
              </a:lnSpc>
              <a:buFont typeface="Times New Roman" charset="0"/>
              <a:buNone/>
              <a:defRPr/>
            </a:pPr>
            <a:r>
              <a:rPr lang="en-US" sz="1600">
                <a:solidFill>
                  <a:srgbClr val="008000"/>
                </a:solidFill>
                <a:latin typeface="augie" charset="0"/>
                <a:ea typeface="ＭＳ Ｐゴシック" charset="0"/>
                <a:cs typeface="DejaVu Sans" charset="0"/>
              </a:rPr>
              <a:t>4, 4</a:t>
            </a:r>
          </a:p>
        </p:txBody>
      </p:sp>
      <p:sp>
        <p:nvSpPr>
          <p:cNvPr id="13406" name="Text Box 94"/>
          <p:cNvSpPr txBox="1">
            <a:spLocks noChangeArrowheads="1"/>
          </p:cNvSpPr>
          <p:nvPr/>
        </p:nvSpPr>
        <p:spPr bwMode="auto">
          <a:xfrm>
            <a:off x="7093152" y="5928047"/>
            <a:ext cx="554400" cy="4096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672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108360" tIns="63360" rIns="108360" bIns="63360"/>
          <a:lstStyle/>
          <a:p>
            <a:pPr>
              <a:lnSpc>
                <a:spcPct val="112000"/>
              </a:lnSpc>
              <a:buFont typeface="Times New Roman" charset="0"/>
              <a:buNone/>
              <a:defRPr/>
            </a:pPr>
            <a:r>
              <a:rPr lang="en-US" sz="1600">
                <a:solidFill>
                  <a:srgbClr val="008000"/>
                </a:solidFill>
                <a:latin typeface="augie" charset="0"/>
                <a:ea typeface="ＭＳ Ｐゴシック" charset="0"/>
                <a:cs typeface="DejaVu Sans" charset="0"/>
              </a:rPr>
              <a:t>1, 6</a:t>
            </a:r>
          </a:p>
        </p:txBody>
      </p:sp>
      <p:sp>
        <p:nvSpPr>
          <p:cNvPr id="13407" name="Text Box 95"/>
          <p:cNvSpPr txBox="1">
            <a:spLocks noChangeArrowheads="1"/>
          </p:cNvSpPr>
          <p:nvPr/>
        </p:nvSpPr>
        <p:spPr bwMode="auto">
          <a:xfrm>
            <a:off x="7093152" y="6151655"/>
            <a:ext cx="554400" cy="4096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672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108360" tIns="63360" rIns="108360" bIns="63360"/>
          <a:lstStyle/>
          <a:p>
            <a:pPr>
              <a:lnSpc>
                <a:spcPct val="112000"/>
              </a:lnSpc>
              <a:buFont typeface="Times New Roman" charset="0"/>
              <a:buNone/>
              <a:defRPr/>
            </a:pPr>
            <a:r>
              <a:rPr lang="en-US" sz="1600">
                <a:solidFill>
                  <a:srgbClr val="008000"/>
                </a:solidFill>
                <a:latin typeface="augie" charset="0"/>
                <a:ea typeface="ＭＳ Ｐゴシック" charset="0"/>
                <a:cs typeface="DejaVu Sans" charset="0"/>
              </a:rPr>
              <a:t>6, 1</a:t>
            </a:r>
          </a:p>
        </p:txBody>
      </p:sp>
      <p:sp>
        <p:nvSpPr>
          <p:cNvPr id="13408" name="Text Box 96"/>
          <p:cNvSpPr txBox="1">
            <a:spLocks noChangeArrowheads="1"/>
          </p:cNvSpPr>
          <p:nvPr/>
        </p:nvSpPr>
        <p:spPr bwMode="auto">
          <a:xfrm>
            <a:off x="7093152" y="6780040"/>
            <a:ext cx="554400" cy="4096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672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108360" tIns="63360" rIns="108360" bIns="63360"/>
          <a:lstStyle/>
          <a:p>
            <a:pPr>
              <a:lnSpc>
                <a:spcPct val="112000"/>
              </a:lnSpc>
              <a:buFont typeface="Times New Roman" charset="0"/>
              <a:buNone/>
              <a:defRPr/>
            </a:pPr>
            <a:r>
              <a:rPr lang="en-US" sz="1600">
                <a:solidFill>
                  <a:srgbClr val="008000"/>
                </a:solidFill>
                <a:latin typeface="augie" charset="0"/>
                <a:ea typeface="ＭＳ Ｐゴシック" charset="0"/>
                <a:cs typeface="DejaVu Sans" charset="0"/>
              </a:rPr>
              <a:t>2, 2</a:t>
            </a:r>
          </a:p>
        </p:txBody>
      </p:sp>
      <p:sp>
        <p:nvSpPr>
          <p:cNvPr id="13409" name="Text Box 97"/>
          <p:cNvSpPr txBox="1">
            <a:spLocks noChangeArrowheads="1"/>
          </p:cNvSpPr>
          <p:nvPr/>
        </p:nvSpPr>
        <p:spPr bwMode="auto">
          <a:xfrm>
            <a:off x="1313137" y="8161"/>
            <a:ext cx="1054944" cy="442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ejaVu Sans" charset="0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ejaVu Sans" charset="0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ejaVu Sans" charset="0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ejaVu Sans" charset="0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ejaVu San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ejaVu San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ejaVu San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ejaVu San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ejaVu Sans" charset="0"/>
              </a:defRPr>
            </a:lvl9pPr>
          </a:lstStyle>
          <a:p>
            <a:pPr>
              <a:lnSpc>
                <a:spcPct val="112000"/>
              </a:lnSpc>
              <a:buFont typeface="Times New Roman" charset="0"/>
              <a:buNone/>
              <a:defRPr/>
            </a:pPr>
            <a:r>
              <a:rPr lang="en-US" sz="2000" smtClean="0">
                <a:solidFill>
                  <a:srgbClr val="0000FF"/>
                </a:solidFill>
                <a:latin typeface="augie" charset="0"/>
              </a:rPr>
              <a:t>Stage 1</a:t>
            </a:r>
          </a:p>
        </p:txBody>
      </p:sp>
      <p:sp>
        <p:nvSpPr>
          <p:cNvPr id="13410" name="Text Box 98"/>
          <p:cNvSpPr txBox="1">
            <a:spLocks noChangeArrowheads="1"/>
          </p:cNvSpPr>
          <p:nvPr/>
        </p:nvSpPr>
        <p:spPr bwMode="auto">
          <a:xfrm>
            <a:off x="4797937" y="8161"/>
            <a:ext cx="1054944" cy="442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ejaVu Sans" charset="0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ejaVu Sans" charset="0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ejaVu Sans" charset="0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ejaVu Sans" charset="0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ejaVu San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ejaVu San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ejaVu San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ejaVu San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ejaVu Sans" charset="0"/>
              </a:defRPr>
            </a:lvl9pPr>
          </a:lstStyle>
          <a:p>
            <a:pPr>
              <a:lnSpc>
                <a:spcPct val="112000"/>
              </a:lnSpc>
              <a:buFont typeface="Times New Roman" charset="0"/>
              <a:buNone/>
              <a:defRPr/>
            </a:pPr>
            <a:r>
              <a:rPr lang="en-US" sz="2000" smtClean="0">
                <a:solidFill>
                  <a:srgbClr val="0000FF"/>
                </a:solidFill>
                <a:latin typeface="augie" charset="0"/>
              </a:rPr>
              <a:t>Stage 2</a:t>
            </a:r>
          </a:p>
        </p:txBody>
      </p:sp>
      <p:sp>
        <p:nvSpPr>
          <p:cNvPr id="13411" name="Line 99"/>
          <p:cNvSpPr>
            <a:spLocks noChangeShapeType="1"/>
          </p:cNvSpPr>
          <p:nvPr/>
        </p:nvSpPr>
        <p:spPr bwMode="auto">
          <a:xfrm>
            <a:off x="3793681" y="73448"/>
            <a:ext cx="1584" cy="1175163"/>
          </a:xfrm>
          <a:prstGeom prst="line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>
              <a:buFont typeface="Times New Roman" charset="0"/>
              <a:buNone/>
              <a:defRPr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120622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028825" rtl="1">
              <a:lnSpc>
                <a:spcPct val="100000"/>
              </a:lnSpc>
            </a:pPr>
            <a:r>
              <a:rPr lang="fa-IR" dirty="0" smtClean="0">
                <a:cs typeface="B Titr" panose="00000700000000000000" pitchFamily="2" charset="-78"/>
              </a:rPr>
              <a:t>استنتاج معکوس</a:t>
            </a:r>
            <a:endParaRPr spc="-5" dirty="0">
              <a:cs typeface="B Titr" panose="00000700000000000000" pitchFamily="2" charset="-78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114800" y="2895600"/>
            <a:ext cx="5715000" cy="36933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5080" indent="-342900" algn="r" rtl="1">
              <a:lnSpc>
                <a:spcPct val="100000"/>
              </a:lnSpc>
              <a:buClr>
                <a:srgbClr val="0033CC"/>
              </a:buClr>
              <a:buSzPct val="90000"/>
              <a:buFont typeface="Webdings"/>
              <a:buChar char="•"/>
              <a:tabLst>
                <a:tab pos="355600" algn="l"/>
              </a:tabLst>
            </a:pPr>
            <a:r>
              <a:rPr lang="fa-IR" sz="2400" dirty="0" smtClean="0">
                <a:latin typeface="Times New Roman"/>
                <a:cs typeface="B Nazanin" panose="00000400000000000000" pitchFamily="2" charset="-78"/>
              </a:rPr>
              <a:t>اگر تعداد تکرارها محدود و معلوم باشد می توان با استنتاج معکوس یک </a:t>
            </a:r>
            <a:r>
              <a:rPr lang="en-US" sz="2400" dirty="0" smtClean="0">
                <a:latin typeface="Times New Roman"/>
                <a:cs typeface="B Nazanin" panose="00000400000000000000" pitchFamily="2" charset="-78"/>
              </a:rPr>
              <a:t>SPE</a:t>
            </a:r>
            <a:r>
              <a:rPr lang="fa-IR" sz="2400" dirty="0" smtClean="0">
                <a:latin typeface="Times New Roman"/>
                <a:cs typeface="B Nazanin" panose="00000400000000000000" pitchFamily="2" charset="-78"/>
              </a:rPr>
              <a:t> را به درست آورد.</a:t>
            </a:r>
          </a:p>
          <a:p>
            <a:pPr marL="355600" marR="5080" indent="-342900" algn="r" rtl="1">
              <a:lnSpc>
                <a:spcPct val="100000"/>
              </a:lnSpc>
              <a:buClr>
                <a:srgbClr val="0033CC"/>
              </a:buClr>
              <a:buSzPct val="90000"/>
              <a:buFont typeface="Webdings"/>
              <a:buChar char="•"/>
              <a:tabLst>
                <a:tab pos="355600" algn="l"/>
              </a:tabLst>
            </a:pPr>
            <a:r>
              <a:rPr lang="fa-IR" sz="2400" dirty="0" smtClean="0">
                <a:latin typeface="Times New Roman"/>
                <a:cs typeface="B Nazanin" panose="00000400000000000000" pitchFamily="2" charset="-78"/>
              </a:rPr>
              <a:t>مثال: معضل زندانی با تعداد تکرار معلوم</a:t>
            </a:r>
          </a:p>
          <a:p>
            <a:pPr marL="812800" marR="5080" lvl="1" indent="-342900" algn="r" rtl="1">
              <a:buClr>
                <a:srgbClr val="0033CC"/>
              </a:buClr>
              <a:buSzPct val="90000"/>
              <a:buFont typeface="Webdings"/>
              <a:buChar char="•"/>
              <a:tabLst>
                <a:tab pos="355600" algn="l"/>
              </a:tabLst>
            </a:pPr>
            <a:r>
              <a:rPr lang="fa-IR" sz="2000" dirty="0" smtClean="0">
                <a:latin typeface="Times New Roman"/>
                <a:cs typeface="B Nazanin" panose="00000400000000000000" pitchFamily="2" charset="-78"/>
              </a:rPr>
              <a:t>در دور آخر، راهبرد غالب </a:t>
            </a:r>
            <a:r>
              <a:rPr lang="en-US" sz="2000" dirty="0" smtClean="0">
                <a:latin typeface="Times New Roman"/>
                <a:cs typeface="B Nazanin" panose="00000400000000000000" pitchFamily="2" charset="-78"/>
              </a:rPr>
              <a:t>D</a:t>
            </a:r>
            <a:r>
              <a:rPr lang="fa-IR" sz="2000" dirty="0" smtClean="0">
                <a:latin typeface="Times New Roman"/>
                <a:cs typeface="B Nazanin" panose="00000400000000000000" pitchFamily="2" charset="-78"/>
              </a:rPr>
              <a:t> است. </a:t>
            </a:r>
          </a:p>
          <a:p>
            <a:pPr marL="812800" marR="5080" lvl="1" indent="-342900" algn="r" rtl="1">
              <a:buClr>
                <a:srgbClr val="0033CC"/>
              </a:buClr>
              <a:buSzPct val="90000"/>
              <a:buFont typeface="Webdings"/>
              <a:buChar char="•"/>
              <a:tabLst>
                <a:tab pos="355600" algn="l"/>
              </a:tabLst>
            </a:pPr>
            <a:r>
              <a:rPr lang="fa-IR" sz="2000" dirty="0" smtClean="0">
                <a:latin typeface="Times New Roman"/>
                <a:cs typeface="B Nazanin" panose="00000400000000000000" pitchFamily="2" charset="-78"/>
              </a:rPr>
              <a:t>چون بازی تمام می شود بهتر است هر کس راهبرد غالب خود را بازی کند. </a:t>
            </a:r>
          </a:p>
          <a:p>
            <a:pPr marL="812800" marR="5080" lvl="1" indent="-342900" algn="r" rtl="1">
              <a:buClr>
                <a:srgbClr val="0033CC"/>
              </a:buClr>
              <a:buSzPct val="90000"/>
              <a:buFont typeface="Webdings"/>
              <a:buChar char="•"/>
              <a:tabLst>
                <a:tab pos="355600" algn="l"/>
              </a:tabLst>
            </a:pPr>
            <a:r>
              <a:rPr lang="fa-IR" sz="2000" dirty="0" smtClean="0">
                <a:latin typeface="Times New Roman"/>
                <a:cs typeface="B Nazanin" panose="00000400000000000000" pitchFamily="2" charset="-78"/>
              </a:rPr>
              <a:t>در دور ماقبل آخر نیز راهبرد غالب </a:t>
            </a:r>
            <a:r>
              <a:rPr lang="en-US" sz="2000" dirty="0" smtClean="0">
                <a:latin typeface="Times New Roman"/>
                <a:cs typeface="B Nazanin" panose="00000400000000000000" pitchFamily="2" charset="-78"/>
              </a:rPr>
              <a:t>D</a:t>
            </a:r>
            <a:r>
              <a:rPr lang="fa-IR" sz="2000" dirty="0" smtClean="0">
                <a:latin typeface="Times New Roman"/>
                <a:cs typeface="B Nazanin" panose="00000400000000000000" pitchFamily="2" charset="-78"/>
              </a:rPr>
              <a:t> است.</a:t>
            </a:r>
          </a:p>
          <a:p>
            <a:pPr marL="812800" marR="5080" lvl="1" indent="-342900" algn="r" rtl="1">
              <a:buClr>
                <a:srgbClr val="0033CC"/>
              </a:buClr>
              <a:buSzPct val="90000"/>
              <a:buFont typeface="Webdings"/>
              <a:buChar char="•"/>
              <a:tabLst>
                <a:tab pos="355600" algn="l"/>
              </a:tabLst>
            </a:pPr>
            <a:r>
              <a:rPr lang="fa-IR" sz="2000" dirty="0" smtClean="0">
                <a:latin typeface="Times New Roman"/>
                <a:cs typeface="B Nazanin" panose="00000400000000000000" pitchFamily="2" charset="-78"/>
              </a:rPr>
              <a:t>....</a:t>
            </a:r>
          </a:p>
          <a:p>
            <a:pPr marL="812800" marR="5080" lvl="1" indent="-342900" algn="r" rtl="1">
              <a:buClr>
                <a:srgbClr val="0033CC"/>
              </a:buClr>
              <a:buSzPct val="90000"/>
              <a:buFont typeface="Webdings"/>
              <a:buChar char="•"/>
              <a:tabLst>
                <a:tab pos="355600" algn="l"/>
              </a:tabLst>
            </a:pPr>
            <a:r>
              <a:rPr lang="fa-IR" sz="2000" dirty="0" smtClean="0">
                <a:latin typeface="Times New Roman"/>
                <a:cs typeface="B Nazanin" panose="00000400000000000000" pitchFamily="2" charset="-78"/>
              </a:rPr>
              <a:t>لذا در تمام دورها  راهبرد غالب </a:t>
            </a:r>
            <a:r>
              <a:rPr lang="en-US" sz="2000" dirty="0" smtClean="0">
                <a:latin typeface="Times New Roman"/>
                <a:cs typeface="B Nazanin" panose="00000400000000000000" pitchFamily="2" charset="-78"/>
              </a:rPr>
              <a:t>(D,D)</a:t>
            </a:r>
            <a:r>
              <a:rPr lang="fa-IR" sz="2000" dirty="0" smtClean="0">
                <a:latin typeface="Times New Roman"/>
                <a:cs typeface="B Nazanin" panose="00000400000000000000" pitchFamily="2" charset="-78"/>
              </a:rPr>
              <a:t> است. </a:t>
            </a:r>
          </a:p>
          <a:p>
            <a:pPr algn="r" rtl="1">
              <a:spcBef>
                <a:spcPts val="37"/>
              </a:spcBef>
              <a:buClr>
                <a:srgbClr val="0033CC"/>
              </a:buClr>
              <a:buFont typeface="Wingdings"/>
              <a:buChar char=""/>
            </a:pPr>
            <a:r>
              <a:rPr lang="fa-IR" sz="2400" dirty="0" smtClean="0">
                <a:latin typeface="Times New Roman"/>
                <a:cs typeface="B Nazanin" panose="00000400000000000000" pitchFamily="2" charset="-78"/>
              </a:rPr>
              <a:t>این استدلال ضعیف است و از لحاظ تجربی نقض شده است.</a:t>
            </a:r>
          </a:p>
          <a:p>
            <a:pPr algn="r" rtl="1">
              <a:spcBef>
                <a:spcPts val="37"/>
              </a:spcBef>
              <a:buClr>
                <a:srgbClr val="0033CC"/>
              </a:buClr>
              <a:buFont typeface="Wingdings"/>
              <a:buChar char=""/>
            </a:pPr>
            <a:r>
              <a:rPr lang="fa-IR" sz="2400" dirty="0" smtClean="0">
                <a:latin typeface="Times New Roman"/>
                <a:cs typeface="B Nazanin" panose="00000400000000000000" pitchFamily="2" charset="-78"/>
              </a:rPr>
              <a:t>از لحاظ تئوری زیر سوال است.</a:t>
            </a:r>
            <a:endParaRPr sz="2400" dirty="0">
              <a:latin typeface="Times New Roman"/>
              <a:cs typeface="B Nazanin" panose="00000400000000000000" pitchFamily="2" charset="-78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29119" y="3244595"/>
            <a:ext cx="1523999" cy="9890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743200" y="3244595"/>
            <a:ext cx="1524000" cy="99536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3185">
              <a:lnSpc>
                <a:spcPts val="1110"/>
              </a:lnSpc>
            </a:pPr>
            <a:r>
              <a:rPr dirty="0"/>
              <a:t>Nau</a:t>
            </a:r>
            <a:r>
              <a:rPr spc="-5" dirty="0"/>
              <a:t>: G</a:t>
            </a:r>
            <a:r>
              <a:rPr dirty="0"/>
              <a:t>ame</a:t>
            </a:r>
            <a:r>
              <a:rPr spc="-20" dirty="0"/>
              <a:t> </a:t>
            </a:r>
            <a:r>
              <a:rPr spc="-5" dirty="0"/>
              <a:t>T</a:t>
            </a:r>
            <a:r>
              <a:rPr dirty="0"/>
              <a:t>heory</a:t>
            </a:r>
            <a:r>
              <a:rPr spc="-5" dirty="0"/>
              <a:t> </a:t>
            </a:r>
            <a:fld id="{81D60167-4931-47E6-BA6A-407CBD079E47}" type="slidenum">
              <a:rPr dirty="0"/>
              <a:t>4</a:t>
            </a:fld>
            <a:endParaRPr dirty="0"/>
          </a:p>
        </p:txBody>
      </p:sp>
      <p:graphicFrame>
        <p:nvGraphicFramePr>
          <p:cNvPr id="6" name="objec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2186126"/>
              </p:ext>
            </p:extLst>
          </p:nvPr>
        </p:nvGraphicFramePr>
        <p:xfrm>
          <a:off x="255117" y="4404796"/>
          <a:ext cx="3699328" cy="18947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85434"/>
                <a:gridCol w="1358850"/>
                <a:gridCol w="1255044"/>
              </a:tblGrid>
              <a:tr h="117361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  <a:p>
                      <a:pPr marL="22225">
                        <a:lnSpc>
                          <a:spcPct val="100000"/>
                        </a:lnSpc>
                        <a:spcBef>
                          <a:spcPts val="1150"/>
                        </a:spcBef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Roun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d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1:</a:t>
                      </a:r>
                      <a:endParaRPr sz="1800" dirty="0">
                        <a:latin typeface="Arial"/>
                        <a:cs typeface="Arial"/>
                      </a:endParaRPr>
                    </a:p>
                    <a:p>
                      <a:pPr marL="22225"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Roun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d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2:</a:t>
                      </a:r>
                      <a:endParaRPr sz="18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7015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1800" i="1" dirty="0">
                          <a:latin typeface="Arial"/>
                          <a:cs typeface="Arial"/>
                        </a:rPr>
                        <a:t>Agent</a:t>
                      </a:r>
                      <a:r>
                        <a:rPr sz="1800" i="1" spc="-5" dirty="0">
                          <a:latin typeface="Arial"/>
                          <a:cs typeface="Arial"/>
                        </a:rPr>
                        <a:t> 1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: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451484" marR="734060" algn="ctr">
                        <a:lnSpc>
                          <a:spcPct val="141800"/>
                        </a:lnSpc>
                      </a:pPr>
                      <a:r>
                        <a:rPr sz="1800" i="1" dirty="0">
                          <a:solidFill>
                            <a:srgbClr val="FF3A34"/>
                          </a:solidFill>
                          <a:latin typeface="Arial"/>
                          <a:cs typeface="Arial"/>
                        </a:rPr>
                        <a:t>D D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58775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1800" i="1" dirty="0">
                          <a:latin typeface="Arial"/>
                          <a:cs typeface="Arial"/>
                        </a:rPr>
                        <a:t>Agent</a:t>
                      </a:r>
                      <a:r>
                        <a:rPr sz="1800" i="1" spc="-5" dirty="0">
                          <a:latin typeface="Arial"/>
                          <a:cs typeface="Arial"/>
                        </a:rPr>
                        <a:t> 2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: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706755" marR="375920" algn="ctr">
                        <a:lnSpc>
                          <a:spcPct val="141200"/>
                        </a:lnSpc>
                        <a:spcBef>
                          <a:spcPts val="35"/>
                        </a:spcBef>
                      </a:pPr>
                      <a:r>
                        <a:rPr sz="1800" i="1" dirty="0">
                          <a:solidFill>
                            <a:srgbClr val="FF3A34"/>
                          </a:solidFill>
                          <a:latin typeface="Arial"/>
                          <a:cs typeface="Arial"/>
                        </a:rPr>
                        <a:t>D D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721175">
                <a:tc>
                  <a:txBody>
                    <a:bodyPr/>
                    <a:lstStyle/>
                    <a:p>
                      <a:pPr marL="31115">
                        <a:lnSpc>
                          <a:spcPct val="100000"/>
                        </a:lnSpc>
                        <a:spcBef>
                          <a:spcPts val="464"/>
                        </a:spcBef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Roun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d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3: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31115"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Roun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d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4: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63525" algn="ctr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1800" i="1" dirty="0">
                          <a:solidFill>
                            <a:srgbClr val="FF3A34"/>
                          </a:solidFill>
                          <a:latin typeface="Arial"/>
                          <a:cs typeface="Arial"/>
                        </a:rPr>
                        <a:t>D</a:t>
                      </a:r>
                      <a:endParaRPr sz="1800" dirty="0">
                        <a:latin typeface="Arial"/>
                        <a:cs typeface="Arial"/>
                      </a:endParaRPr>
                    </a:p>
                    <a:p>
                      <a:pPr marR="263525" algn="ctr"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r>
                        <a:rPr sz="1800" i="1" dirty="0">
                          <a:solidFill>
                            <a:srgbClr val="FF3A34"/>
                          </a:solidFill>
                          <a:latin typeface="Arial"/>
                          <a:cs typeface="Arial"/>
                        </a:rPr>
                        <a:t>D</a:t>
                      </a:r>
                      <a:endParaRPr sz="18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16280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sz="1800" i="1" dirty="0">
                          <a:solidFill>
                            <a:srgbClr val="FF3A34"/>
                          </a:solidFill>
                          <a:latin typeface="Arial"/>
                          <a:cs typeface="Arial"/>
                        </a:rPr>
                        <a:t>D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716280">
                        <a:lnSpc>
                          <a:spcPct val="100000"/>
                        </a:lnSpc>
                        <a:spcBef>
                          <a:spcPts val="890"/>
                        </a:spcBef>
                      </a:pPr>
                      <a:r>
                        <a:rPr sz="1800" i="1" dirty="0">
                          <a:solidFill>
                            <a:srgbClr val="FF3A34"/>
                          </a:solidFill>
                          <a:latin typeface="Arial"/>
                          <a:cs typeface="Arial"/>
                        </a:rPr>
                        <a:t>D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ject 2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3185">
              <a:lnSpc>
                <a:spcPts val="1110"/>
              </a:lnSpc>
            </a:pPr>
            <a:r>
              <a:rPr dirty="0"/>
              <a:t>Nau</a:t>
            </a:r>
            <a:r>
              <a:rPr spc="-5" dirty="0"/>
              <a:t>: G</a:t>
            </a:r>
            <a:r>
              <a:rPr dirty="0"/>
              <a:t>ame</a:t>
            </a:r>
            <a:r>
              <a:rPr spc="-20" dirty="0"/>
              <a:t> </a:t>
            </a:r>
            <a:r>
              <a:rPr spc="-5" dirty="0"/>
              <a:t>T</a:t>
            </a:r>
            <a:r>
              <a:rPr dirty="0"/>
              <a:t>heory</a:t>
            </a:r>
            <a:r>
              <a:rPr spc="-5" dirty="0"/>
              <a:t> </a:t>
            </a:r>
            <a:fld id="{81D60167-4931-47E6-BA6A-407CBD079E47}" type="slidenum">
              <a:rPr dirty="0"/>
              <a:t>5</a:t>
            </a:fld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1220787" y="2362200"/>
            <a:ext cx="7568565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 algn="r" rtl="1">
              <a:lnSpc>
                <a:spcPct val="100000"/>
              </a:lnSpc>
              <a:buClr>
                <a:srgbClr val="0033CC"/>
              </a:buClr>
              <a:buSzPct val="88888"/>
              <a:buFont typeface="Webdings"/>
              <a:buChar char="•"/>
              <a:tabLst>
                <a:tab pos="355600" algn="l"/>
              </a:tabLst>
            </a:pPr>
            <a:r>
              <a:rPr lang="fa-IR" sz="1800" dirty="0" smtClean="0">
                <a:latin typeface="Times New Roman"/>
                <a:cs typeface="B Titr" panose="00000700000000000000" pitchFamily="2" charset="-78"/>
              </a:rPr>
              <a:t>سود بازیگر  </a:t>
            </a:r>
            <a:r>
              <a:rPr lang="en-US" dirty="0" err="1" smtClean="0">
                <a:latin typeface="Times New Roman"/>
                <a:cs typeface="B Titr" panose="00000700000000000000" pitchFamily="2" charset="-78"/>
              </a:rPr>
              <a:t>i</a:t>
            </a:r>
            <a:r>
              <a:rPr lang="fa-IR" dirty="0" smtClean="0">
                <a:latin typeface="Times New Roman"/>
                <a:cs typeface="B Titr" panose="00000700000000000000" pitchFamily="2" charset="-78"/>
              </a:rPr>
              <a:t> ام در آینده برابر است با جمع تخفیف یافته ی تمام سودها: </a:t>
            </a:r>
            <a:endParaRPr lang="fa-IR" sz="1800" dirty="0" smtClean="0">
              <a:latin typeface="Times New Roman"/>
              <a:cs typeface="B Titr" panose="00000700000000000000" pitchFamily="2" charset="-78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886075" y="3022600"/>
            <a:ext cx="5811520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r" rtl="1">
              <a:lnSpc>
                <a:spcPct val="100000"/>
              </a:lnSpc>
            </a:pPr>
            <a:r>
              <a:rPr lang="fa-IR" sz="1800" dirty="0" smtClean="0">
                <a:latin typeface="Times New Roman"/>
                <a:cs typeface="B Titr" panose="00000700000000000000" pitchFamily="2" charset="-78"/>
              </a:rPr>
              <a:t>که </a:t>
            </a:r>
            <a:r>
              <a:rPr lang="en-US" sz="1800" i="1" spc="-5" dirty="0" smtClean="0">
                <a:latin typeface="Times New Roman"/>
                <a:cs typeface="B Titr" panose="00000700000000000000" pitchFamily="2" charset="-78"/>
              </a:rPr>
              <a:t>p </a:t>
            </a:r>
            <a:r>
              <a:rPr sz="1800" dirty="0" smtClean="0">
                <a:latin typeface="Times New Roman"/>
                <a:cs typeface="B Titr" panose="00000700000000000000" pitchFamily="2" charset="-78"/>
              </a:rPr>
              <a:t>(w</a:t>
            </a:r>
            <a:r>
              <a:rPr sz="1800" spc="-5" dirty="0" smtClean="0">
                <a:latin typeface="Times New Roman"/>
                <a:cs typeface="B Titr" panose="00000700000000000000" pitchFamily="2" charset="-78"/>
              </a:rPr>
              <a:t>ith </a:t>
            </a:r>
            <a:r>
              <a:rPr sz="1800" spc="-5" dirty="0">
                <a:latin typeface="Times New Roman"/>
                <a:cs typeface="B Titr" panose="00000700000000000000" pitchFamily="2" charset="-78"/>
              </a:rPr>
              <a:t>0 ≤ </a:t>
            </a:r>
            <a:r>
              <a:rPr lang="en-US" sz="1800" i="1" spc="-5" dirty="0" smtClean="0">
                <a:latin typeface="Times New Roman"/>
                <a:cs typeface="B Titr" panose="00000700000000000000" pitchFamily="2" charset="-78"/>
              </a:rPr>
              <a:t>p</a:t>
            </a:r>
            <a:r>
              <a:rPr sz="1800" spc="-5" dirty="0" smtClean="0">
                <a:latin typeface="Times New Roman"/>
                <a:cs typeface="B Titr" panose="00000700000000000000" pitchFamily="2" charset="-78"/>
              </a:rPr>
              <a:t>≤ </a:t>
            </a:r>
            <a:r>
              <a:rPr sz="1800" spc="-5" dirty="0">
                <a:latin typeface="Times New Roman"/>
                <a:cs typeface="B Titr" panose="00000700000000000000" pitchFamily="2" charset="-78"/>
              </a:rPr>
              <a:t>1) </a:t>
            </a:r>
            <a:r>
              <a:rPr lang="fa-IR" sz="1800" spc="-5" dirty="0" smtClean="0">
                <a:latin typeface="Times New Roman"/>
                <a:cs typeface="B Titr" panose="00000700000000000000" pitchFamily="2" charset="-78"/>
              </a:rPr>
              <a:t> یک ثابت است به اسم عامل تخفیف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668780" y="4339590"/>
            <a:ext cx="7028815" cy="168251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02895" indent="-290195" algn="r" rtl="1">
              <a:lnSpc>
                <a:spcPct val="100000"/>
              </a:lnSpc>
              <a:buClr>
                <a:srgbClr val="0033CC"/>
              </a:buClr>
              <a:buSzPct val="83333"/>
              <a:buFont typeface="Wingdings"/>
              <a:buChar char=""/>
              <a:tabLst>
                <a:tab pos="303530" algn="l"/>
              </a:tabLst>
            </a:pPr>
            <a:r>
              <a:rPr lang="fa-IR" sz="2400" spc="-5" dirty="0" smtClean="0">
                <a:latin typeface="Times New Roman"/>
                <a:cs typeface="B Nazanin" panose="00000400000000000000" pitchFamily="2" charset="-78"/>
              </a:rPr>
              <a:t>دو راه هم ارز برای تفسیر عبارت فوق وجود دارد:</a:t>
            </a:r>
            <a:endParaRPr sz="2400" dirty="0">
              <a:latin typeface="Times New Roman"/>
              <a:cs typeface="B Nazanin" panose="00000400000000000000" pitchFamily="2" charset="-78"/>
            </a:endParaRPr>
          </a:p>
          <a:p>
            <a:pPr marL="647700" lvl="1" indent="-292100" algn="r" rtl="1">
              <a:lnSpc>
                <a:spcPct val="100000"/>
              </a:lnSpc>
              <a:spcBef>
                <a:spcPts val="840"/>
              </a:spcBef>
              <a:buAutoNum type="arabicPeriod"/>
              <a:tabLst>
                <a:tab pos="643255" algn="l"/>
              </a:tabLst>
            </a:pPr>
            <a:r>
              <a:rPr lang="fa-IR" sz="2400" spc="-5" dirty="0" smtClean="0">
                <a:latin typeface="Times New Roman"/>
                <a:cs typeface="B Nazanin" panose="00000400000000000000" pitchFamily="2" charset="-78"/>
              </a:rPr>
              <a:t>بازیگر حال را به آینده ترجیح می دهد. </a:t>
            </a:r>
          </a:p>
          <a:p>
            <a:pPr marL="647700" lvl="1" indent="-292100" algn="r" rtl="1">
              <a:spcBef>
                <a:spcPts val="840"/>
              </a:spcBef>
              <a:buFontTx/>
              <a:buAutoNum type="arabicPeriod"/>
              <a:tabLst>
                <a:tab pos="643255" algn="l"/>
              </a:tabLst>
            </a:pPr>
            <a:r>
              <a:rPr lang="fa-IR" sz="2400" spc="-5" dirty="0" smtClean="0">
                <a:latin typeface="Times New Roman"/>
                <a:cs typeface="B Nazanin" panose="00000400000000000000" pitchFamily="2" charset="-78"/>
              </a:rPr>
              <a:t>بازیگر به آینده توجه می کند، اما احتمال دارد که بازی در پایان هر دور با احتمال </a:t>
            </a:r>
            <a:r>
              <a:rPr lang="el-GR" sz="2400" dirty="0">
                <a:latin typeface="Times New Roman"/>
                <a:cs typeface="B Nazanin" panose="00000400000000000000" pitchFamily="2" charset="-78"/>
              </a:rPr>
              <a:t>1 − </a:t>
            </a:r>
            <a:r>
              <a:rPr lang="en-US" sz="2400" i="1" dirty="0" smtClean="0">
                <a:latin typeface="Times New Roman"/>
                <a:cs typeface="B Nazanin" panose="00000400000000000000" pitchFamily="2" charset="-78"/>
              </a:rPr>
              <a:t>p</a:t>
            </a:r>
            <a:r>
              <a:rPr lang="fa-IR" sz="2400" spc="-5" dirty="0" smtClean="0">
                <a:latin typeface="Times New Roman"/>
                <a:cs typeface="B Nazanin" panose="00000400000000000000" pitchFamily="2" charset="-78"/>
              </a:rPr>
              <a:t> تمام شود. 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18590" rtl="1">
              <a:lnSpc>
                <a:spcPct val="100000"/>
              </a:lnSpc>
            </a:pPr>
            <a:r>
              <a:rPr lang="fa-IR" spc="-10" dirty="0">
                <a:cs typeface="B Titr" panose="00000700000000000000" pitchFamily="2" charset="-78"/>
              </a:rPr>
              <a:t>بازیهای تکراری محدود</a:t>
            </a:r>
            <a:endParaRPr dirty="0"/>
          </a:p>
        </p:txBody>
      </p:sp>
      <p:sp>
        <p:nvSpPr>
          <p:cNvPr id="14" name="object 14"/>
          <p:cNvSpPr txBox="1"/>
          <p:nvPr/>
        </p:nvSpPr>
        <p:spPr>
          <a:xfrm>
            <a:off x="2209800" y="3052718"/>
            <a:ext cx="352425" cy="3000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950" i="1" spc="-10" dirty="0" smtClean="0">
                <a:latin typeface="+mj-lt"/>
                <a:cs typeface="B Titr" panose="00000700000000000000" pitchFamily="2" charset="-78"/>
              </a:rPr>
              <a:t>P r</a:t>
            </a:r>
            <a:endParaRPr sz="1900" dirty="0">
              <a:latin typeface="+mj-lt"/>
              <a:cs typeface="B Titr" panose="00000700000000000000" pitchFamily="2" charset="-78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469320" y="3183523"/>
            <a:ext cx="121480" cy="1692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i="1" spc="5" dirty="0">
                <a:latin typeface="Times New Roman"/>
                <a:cs typeface="B Titr" panose="00000700000000000000" pitchFamily="2" charset="-78"/>
              </a:rPr>
              <a:t>i</a:t>
            </a:r>
            <a:endParaRPr sz="1100" dirty="0">
              <a:latin typeface="Times New Roman"/>
              <a:cs typeface="B Titr" panose="00000700000000000000" pitchFamily="2" charset="-78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383985" y="2950405"/>
            <a:ext cx="373380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81610" algn="l"/>
              </a:tabLst>
            </a:pPr>
            <a:r>
              <a:rPr sz="1100" i="1" spc="5" dirty="0">
                <a:latin typeface="Times New Roman"/>
                <a:cs typeface="B Titr" panose="00000700000000000000" pitchFamily="2" charset="-78"/>
              </a:rPr>
              <a:t>j	</a:t>
            </a:r>
            <a:r>
              <a:rPr sz="1400" spc="-90" dirty="0">
                <a:latin typeface="Symbol"/>
                <a:cs typeface="B Titr" panose="00000700000000000000" pitchFamily="2" charset="-78"/>
              </a:rPr>
              <a:t></a:t>
            </a:r>
            <a:r>
              <a:rPr sz="1400" spc="-145" dirty="0">
                <a:latin typeface="Times New Roman"/>
                <a:cs typeface="B Titr" panose="00000700000000000000" pitchFamily="2" charset="-78"/>
              </a:rPr>
              <a:t> </a:t>
            </a:r>
            <a:r>
              <a:rPr sz="1650" i="1" spc="7" baseline="2525" dirty="0">
                <a:latin typeface="Times New Roman"/>
                <a:cs typeface="B Titr" panose="00000700000000000000" pitchFamily="2" charset="-78"/>
              </a:rPr>
              <a:t>j</a:t>
            </a:r>
            <a:r>
              <a:rPr sz="1650" i="1" spc="-217" baseline="2525" dirty="0">
                <a:latin typeface="Times New Roman"/>
                <a:cs typeface="B Titr" panose="00000700000000000000" pitchFamily="2" charset="-78"/>
              </a:rPr>
              <a:t> </a:t>
            </a:r>
            <a:r>
              <a:rPr sz="1400" spc="-90" dirty="0">
                <a:latin typeface="Symbol"/>
                <a:cs typeface="B Titr" panose="00000700000000000000" pitchFamily="2" charset="-78"/>
              </a:rPr>
              <a:t></a:t>
            </a:r>
            <a:endParaRPr sz="1400" dirty="0">
              <a:latin typeface="Symbol"/>
              <a:cs typeface="B Titr" panose="00000700000000000000" pitchFamily="2" charset="-78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994149" y="3221812"/>
            <a:ext cx="220345" cy="1692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i="1" spc="90" dirty="0">
                <a:latin typeface="Times New Roman"/>
                <a:cs typeface="B Titr" panose="00000700000000000000" pitchFamily="2" charset="-78"/>
              </a:rPr>
              <a:t>j</a:t>
            </a:r>
            <a:r>
              <a:rPr sz="1100" spc="-45" dirty="0">
                <a:latin typeface="Symbol"/>
                <a:cs typeface="B Titr" panose="00000700000000000000" pitchFamily="2" charset="-78"/>
              </a:rPr>
              <a:t></a:t>
            </a:r>
            <a:r>
              <a:rPr sz="1100" spc="15" dirty="0">
                <a:latin typeface="Times New Roman"/>
                <a:cs typeface="B Titr" panose="00000700000000000000" pitchFamily="2" charset="-78"/>
              </a:rPr>
              <a:t>1</a:t>
            </a:r>
            <a:endParaRPr sz="1100">
              <a:latin typeface="Times New Roman"/>
              <a:cs typeface="B Titr" panose="00000700000000000000" pitchFamily="2" charset="-78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973631" y="2911590"/>
            <a:ext cx="128270" cy="1692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spc="20" dirty="0">
                <a:latin typeface="Symbol"/>
                <a:cs typeface="B Titr" panose="00000700000000000000" pitchFamily="2" charset="-78"/>
              </a:rPr>
              <a:t></a:t>
            </a:r>
            <a:endParaRPr sz="1100">
              <a:latin typeface="Symbol"/>
              <a:cs typeface="B Titr" panose="00000700000000000000" pitchFamily="2" charset="-78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717160" y="2895787"/>
            <a:ext cx="288925" cy="44627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900" spc="5" dirty="0">
                <a:latin typeface="Symbol"/>
                <a:cs typeface="B Titr" panose="00000700000000000000" pitchFamily="2" charset="-78"/>
              </a:rPr>
              <a:t></a:t>
            </a:r>
            <a:endParaRPr sz="2900">
              <a:latin typeface="Symbol"/>
              <a:cs typeface="B Titr" panose="00000700000000000000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414050" y="1820481"/>
            <a:ext cx="1371600" cy="42353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cs typeface="B Nazanin" panose="00000400000000000000" pitchFamily="2" charset="-78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495059" y="1820481"/>
            <a:ext cx="1271981" cy="413736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cs typeface="B Nazanin" panose="00000400000000000000" pitchFamily="2" charset="-78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465013" y="1846970"/>
            <a:ext cx="1272540" cy="4137660"/>
          </a:xfrm>
          <a:custGeom>
            <a:avLst/>
            <a:gdLst/>
            <a:ahLst/>
            <a:cxnLst/>
            <a:rect l="l" t="t" r="r" b="b"/>
            <a:pathLst>
              <a:path w="1272540" h="4137660">
                <a:moveTo>
                  <a:pt x="0" y="0"/>
                </a:moveTo>
                <a:lnTo>
                  <a:pt x="1271980" y="0"/>
                </a:lnTo>
                <a:lnTo>
                  <a:pt x="1271980" y="4137362"/>
                </a:lnTo>
                <a:lnTo>
                  <a:pt x="0" y="4137362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D5EDFB"/>
            </a:solidFill>
          </a:ln>
        </p:spPr>
        <p:txBody>
          <a:bodyPr wrap="square" lIns="0" tIns="0" rIns="0" bIns="0" rtlCol="0"/>
          <a:lstStyle/>
          <a:p>
            <a:endParaRPr>
              <a:cs typeface="B Nazanin" panose="00000400000000000000" pitchFamily="2" charset="-78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826322" y="1820481"/>
            <a:ext cx="1429791" cy="423533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cs typeface="B Nazanin" panose="00000400000000000000" pitchFamily="2" charset="-78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875306" y="1846973"/>
            <a:ext cx="1329194" cy="413736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cs typeface="B Nazanin" panose="00000400000000000000" pitchFamily="2" charset="-78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914400" y="1820481"/>
            <a:ext cx="1737360" cy="423533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cs typeface="B Nazanin" panose="00000400000000000000" pitchFamily="2" charset="-78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964514" y="1846973"/>
            <a:ext cx="1635112" cy="413736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cs typeface="B Nazanin" panose="00000400000000000000" pitchFamily="2" charset="-78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123565">
              <a:lnSpc>
                <a:spcPct val="100000"/>
              </a:lnSpc>
            </a:pPr>
            <a:r>
              <a:rPr lang="fa-IR" dirty="0" smtClean="0">
                <a:cs typeface="B Titr" panose="00000700000000000000" pitchFamily="2" charset="-78"/>
              </a:rPr>
              <a:t>مثال</a:t>
            </a:r>
            <a:endParaRPr dirty="0">
              <a:cs typeface="B Titr" panose="00000700000000000000" pitchFamily="2" charset="-78"/>
            </a:endParaRPr>
          </a:p>
        </p:txBody>
      </p:sp>
      <p:sp>
        <p:nvSpPr>
          <p:cNvPr id="23" name="object 2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3185">
              <a:lnSpc>
                <a:spcPts val="1110"/>
              </a:lnSpc>
            </a:pPr>
            <a:r>
              <a:rPr dirty="0"/>
              <a:t>Nau</a:t>
            </a:r>
            <a:r>
              <a:rPr spc="-5" dirty="0"/>
              <a:t>: G</a:t>
            </a:r>
            <a:r>
              <a:rPr dirty="0"/>
              <a:t>ame</a:t>
            </a:r>
            <a:r>
              <a:rPr spc="-20" dirty="0"/>
              <a:t> </a:t>
            </a:r>
            <a:r>
              <a:rPr spc="-5" dirty="0"/>
              <a:t>T</a:t>
            </a:r>
            <a:r>
              <a:rPr dirty="0"/>
              <a:t>heory</a:t>
            </a:r>
            <a:r>
              <a:rPr spc="-5" dirty="0"/>
              <a:t> </a:t>
            </a:r>
            <a:fld id="{81D60167-4931-47E6-BA6A-407CBD079E47}" type="slidenum">
              <a:rPr dirty="0"/>
              <a:t>6</a:t>
            </a:fld>
            <a:endParaRPr dirty="0"/>
          </a:p>
        </p:txBody>
      </p:sp>
      <p:sp>
        <p:nvSpPr>
          <p:cNvPr id="10" name="object 10"/>
          <p:cNvSpPr txBox="1"/>
          <p:nvPr/>
        </p:nvSpPr>
        <p:spPr>
          <a:xfrm>
            <a:off x="2826322" y="1465021"/>
            <a:ext cx="6329680" cy="2743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 algn="r" rtl="1">
              <a:lnSpc>
                <a:spcPct val="100000"/>
              </a:lnSpc>
              <a:buClr>
                <a:srgbClr val="0033CC"/>
              </a:buClr>
              <a:buSzPct val="88888"/>
              <a:buFont typeface="Webdings"/>
              <a:buChar char="•"/>
              <a:tabLst>
                <a:tab pos="355600" algn="l"/>
              </a:tabLst>
            </a:pPr>
            <a:r>
              <a:rPr lang="fa-IR" sz="1800" dirty="0" smtClean="0">
                <a:latin typeface="Times New Roman"/>
                <a:cs typeface="B Nazanin" panose="00000400000000000000" pitchFamily="2" charset="-78"/>
              </a:rPr>
              <a:t>بعضی از راهبردهای معروف بازی معضل زندانی: </a:t>
            </a:r>
            <a:endParaRPr sz="1800" dirty="0">
              <a:latin typeface="Times New Roman"/>
              <a:cs typeface="B Nazanin" panose="00000400000000000000" pitchFamily="2" charset="-78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019800" y="1943138"/>
            <a:ext cx="3295015" cy="3613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r" rtl="1">
              <a:lnSpc>
                <a:spcPct val="100000"/>
              </a:lnSpc>
              <a:tabLst>
                <a:tab pos="304165" algn="l"/>
              </a:tabLst>
            </a:pPr>
            <a:r>
              <a:rPr sz="2150" spc="5" dirty="0">
                <a:solidFill>
                  <a:srgbClr val="0033CC"/>
                </a:solidFill>
                <a:latin typeface="Times New Roman"/>
                <a:cs typeface="B Nazanin" panose="00000400000000000000" pitchFamily="2" charset="-78"/>
              </a:rPr>
              <a:t>»	</a:t>
            </a:r>
            <a:r>
              <a:rPr sz="1800" b="1" i="1" spc="-5" dirty="0" err="1" smtClean="0">
                <a:latin typeface="Times New Roman"/>
                <a:cs typeface="B Nazanin" panose="00000400000000000000" pitchFamily="2" charset="-78"/>
              </a:rPr>
              <a:t>All</a:t>
            </a:r>
            <a:r>
              <a:rPr sz="1800" b="1" i="1" dirty="0" err="1" smtClean="0">
                <a:latin typeface="Times New Roman"/>
                <a:cs typeface="B Nazanin" panose="00000400000000000000" pitchFamily="2" charset="-78"/>
              </a:rPr>
              <a:t>C</a:t>
            </a:r>
            <a:r>
              <a:rPr lang="fa-IR" sz="1800" spc="-5" dirty="0" smtClean="0">
                <a:latin typeface="Times New Roman"/>
                <a:cs typeface="B Nazanin" panose="00000400000000000000" pitchFamily="2" charset="-78"/>
              </a:rPr>
              <a:t>: همواره همکاری کنید. </a:t>
            </a:r>
            <a:endParaRPr sz="1800" dirty="0">
              <a:latin typeface="Times New Roman"/>
              <a:cs typeface="B Nazanin" panose="00000400000000000000" pitchFamily="2" charset="-78"/>
            </a:endParaRPr>
          </a:p>
          <a:p>
            <a:pPr marL="304165" marR="614045" indent="-292100" algn="r" rtl="1">
              <a:lnSpc>
                <a:spcPts val="2070"/>
              </a:lnSpc>
              <a:spcBef>
                <a:spcPts val="509"/>
              </a:spcBef>
              <a:tabLst>
                <a:tab pos="304165" algn="l"/>
              </a:tabLst>
            </a:pPr>
            <a:r>
              <a:rPr sz="2150" spc="5" dirty="0">
                <a:solidFill>
                  <a:srgbClr val="0033CC"/>
                </a:solidFill>
                <a:latin typeface="Times New Roman"/>
                <a:cs typeface="B Nazanin" panose="00000400000000000000" pitchFamily="2" charset="-78"/>
              </a:rPr>
              <a:t>»	</a:t>
            </a:r>
            <a:r>
              <a:rPr sz="1800" b="1" i="1" spc="-5" dirty="0" err="1">
                <a:latin typeface="Times New Roman"/>
                <a:cs typeface="B Nazanin" panose="00000400000000000000" pitchFamily="2" charset="-78"/>
              </a:rPr>
              <a:t>All</a:t>
            </a:r>
            <a:r>
              <a:rPr sz="1800" b="1" i="1" dirty="0" err="1">
                <a:latin typeface="Times New Roman"/>
                <a:cs typeface="B Nazanin" panose="00000400000000000000" pitchFamily="2" charset="-78"/>
              </a:rPr>
              <a:t>D</a:t>
            </a:r>
            <a:r>
              <a:rPr sz="1800" b="1" i="1" dirty="0">
                <a:latin typeface="Times New Roman"/>
                <a:cs typeface="B Nazanin" panose="00000400000000000000" pitchFamily="2" charset="-78"/>
              </a:rPr>
              <a:t> </a:t>
            </a:r>
            <a:r>
              <a:rPr lang="fa-IR" sz="1800" b="1" i="1" dirty="0" smtClean="0">
                <a:latin typeface="Times New Roman"/>
                <a:cs typeface="B Nazanin" panose="00000400000000000000" pitchFamily="2" charset="-78"/>
              </a:rPr>
              <a:t>: </a:t>
            </a:r>
            <a:r>
              <a:rPr lang="fa-IR" sz="1800" dirty="0" smtClean="0">
                <a:latin typeface="Times New Roman"/>
                <a:cs typeface="B Nazanin" panose="00000400000000000000" pitchFamily="2" charset="-78"/>
              </a:rPr>
              <a:t>همواره خیانت کنید.</a:t>
            </a:r>
          </a:p>
          <a:p>
            <a:pPr marL="304165" marR="614045" indent="-292100" algn="r" rtl="1">
              <a:lnSpc>
                <a:spcPts val="2070"/>
              </a:lnSpc>
              <a:spcBef>
                <a:spcPts val="509"/>
              </a:spcBef>
              <a:tabLst>
                <a:tab pos="304165" algn="l"/>
              </a:tabLst>
            </a:pPr>
            <a:r>
              <a:rPr sz="2150" spc="5" dirty="0" smtClean="0">
                <a:solidFill>
                  <a:srgbClr val="0033CC"/>
                </a:solidFill>
                <a:latin typeface="Times New Roman"/>
                <a:cs typeface="B Nazanin" panose="00000400000000000000" pitchFamily="2" charset="-78"/>
              </a:rPr>
              <a:t>»</a:t>
            </a:r>
            <a:r>
              <a:rPr sz="2150" spc="5" dirty="0">
                <a:solidFill>
                  <a:srgbClr val="0033CC"/>
                </a:solidFill>
                <a:latin typeface="Times New Roman"/>
                <a:cs typeface="B Nazanin" panose="00000400000000000000" pitchFamily="2" charset="-78"/>
              </a:rPr>
              <a:t>	</a:t>
            </a:r>
            <a:r>
              <a:rPr sz="1800" b="1" i="1" spc="5" dirty="0" smtClean="0">
                <a:latin typeface="Times New Roman"/>
                <a:cs typeface="B Nazanin" panose="00000400000000000000" pitchFamily="2" charset="-78"/>
              </a:rPr>
              <a:t>Gri</a:t>
            </a:r>
            <a:r>
              <a:rPr sz="1800" b="1" i="1" spc="-5" dirty="0" smtClean="0">
                <a:latin typeface="Times New Roman"/>
                <a:cs typeface="B Nazanin" panose="00000400000000000000" pitchFamily="2" charset="-78"/>
              </a:rPr>
              <a:t>m</a:t>
            </a:r>
            <a:r>
              <a:rPr lang="fa-IR" sz="1800" spc="-5" dirty="0" smtClean="0">
                <a:latin typeface="Times New Roman"/>
                <a:cs typeface="B Nazanin" panose="00000400000000000000" pitchFamily="2" charset="-78"/>
              </a:rPr>
              <a:t>: تا وقتی که دیگری خیانت نکرده همکاری کنید. بعد از آن همواره خیانت کنید. </a:t>
            </a:r>
          </a:p>
          <a:p>
            <a:pPr marL="304165" marR="424180" indent="-292100" algn="r" rtl="1">
              <a:lnSpc>
                <a:spcPts val="2170"/>
              </a:lnSpc>
              <a:spcBef>
                <a:spcPts val="434"/>
              </a:spcBef>
              <a:tabLst>
                <a:tab pos="304165" algn="l"/>
              </a:tabLst>
            </a:pPr>
            <a:r>
              <a:rPr sz="2150" spc="5" dirty="0" smtClean="0">
                <a:solidFill>
                  <a:srgbClr val="0033CC"/>
                </a:solidFill>
                <a:latin typeface="Times New Roman"/>
                <a:cs typeface="B Nazanin" panose="00000400000000000000" pitchFamily="2" charset="-78"/>
              </a:rPr>
              <a:t>»</a:t>
            </a:r>
            <a:r>
              <a:rPr sz="2150" spc="5" dirty="0">
                <a:solidFill>
                  <a:srgbClr val="0033CC"/>
                </a:solidFill>
                <a:latin typeface="Times New Roman"/>
                <a:cs typeface="B Nazanin" panose="00000400000000000000" pitchFamily="2" charset="-78"/>
              </a:rPr>
              <a:t>	</a:t>
            </a:r>
            <a:r>
              <a:rPr sz="1800" b="1" i="1" spc="-5" dirty="0">
                <a:latin typeface="Times New Roman"/>
                <a:cs typeface="B Nazanin" panose="00000400000000000000" pitchFamily="2" charset="-78"/>
              </a:rPr>
              <a:t>Tit</a:t>
            </a:r>
            <a:r>
              <a:rPr sz="1800" b="1" i="1" dirty="0">
                <a:latin typeface="Times New Roman"/>
                <a:cs typeface="B Nazanin" panose="00000400000000000000" pitchFamily="2" charset="-78"/>
              </a:rPr>
              <a:t>-for</a:t>
            </a:r>
            <a:r>
              <a:rPr sz="1800" b="1" i="1" spc="-5" dirty="0">
                <a:latin typeface="Times New Roman"/>
                <a:cs typeface="B Nazanin" panose="00000400000000000000" pitchFamily="2" charset="-78"/>
              </a:rPr>
              <a:t>-Tat (TFT</a:t>
            </a:r>
            <a:r>
              <a:rPr sz="1800" b="1" i="1" dirty="0" smtClean="0">
                <a:latin typeface="Times New Roman"/>
                <a:cs typeface="B Nazanin" panose="00000400000000000000" pitchFamily="2" charset="-78"/>
              </a:rPr>
              <a:t>)</a:t>
            </a:r>
            <a:r>
              <a:rPr lang="fa-IR" sz="1800" spc="-5" dirty="0" smtClean="0">
                <a:latin typeface="Times New Roman"/>
                <a:cs typeface="B Nazanin" panose="00000400000000000000" pitchFamily="2" charset="-78"/>
              </a:rPr>
              <a:t>: در گام اول همکاری کنید. در گامهای بعدی بازی بازیگر را دگام قبلی تکرار کنید. </a:t>
            </a:r>
          </a:p>
          <a:p>
            <a:pPr marL="304165" marR="424180" indent="-292100" algn="r" rtl="1">
              <a:lnSpc>
                <a:spcPts val="2170"/>
              </a:lnSpc>
              <a:spcBef>
                <a:spcPts val="434"/>
              </a:spcBef>
              <a:tabLst>
                <a:tab pos="304165" algn="l"/>
              </a:tabLst>
            </a:pPr>
            <a:r>
              <a:rPr sz="1800" b="1" i="1" dirty="0" smtClean="0">
                <a:latin typeface="Times New Roman"/>
                <a:cs typeface="B Nazanin" panose="00000400000000000000" pitchFamily="2" charset="-78"/>
              </a:rPr>
              <a:t>Tester</a:t>
            </a:r>
            <a:r>
              <a:rPr lang="fa-IR" dirty="0" smtClean="0">
                <a:latin typeface="Times New Roman"/>
                <a:cs typeface="B Nazanin" panose="00000400000000000000" pitchFamily="2" charset="-78"/>
              </a:rPr>
              <a:t>: دور اول خیانت کنید. اگر بازیگر دوم تلافی کرد، </a:t>
            </a:r>
            <a:r>
              <a:rPr lang="en-US" dirty="0" smtClean="0">
                <a:latin typeface="Times New Roman"/>
                <a:cs typeface="B Nazanin" panose="00000400000000000000" pitchFamily="2" charset="-78"/>
              </a:rPr>
              <a:t>TFT</a:t>
            </a:r>
            <a:r>
              <a:rPr lang="fa-IR" dirty="0" smtClean="0">
                <a:latin typeface="Times New Roman"/>
                <a:cs typeface="B Nazanin" panose="00000400000000000000" pitchFamily="2" charset="-78"/>
              </a:rPr>
              <a:t> بازی کنید. در غیر این صورت یک در میان </a:t>
            </a:r>
            <a:r>
              <a:rPr lang="en-US" dirty="0" smtClean="0">
                <a:latin typeface="Times New Roman"/>
                <a:cs typeface="B Nazanin" panose="00000400000000000000" pitchFamily="2" charset="-78"/>
              </a:rPr>
              <a:t>C</a:t>
            </a:r>
            <a:r>
              <a:rPr lang="fa-IR" dirty="0" smtClean="0">
                <a:latin typeface="Times New Roman"/>
                <a:cs typeface="B Nazanin" panose="00000400000000000000" pitchFamily="2" charset="-78"/>
              </a:rPr>
              <a:t> و </a:t>
            </a:r>
            <a:r>
              <a:rPr lang="en-US" dirty="0" smtClean="0">
                <a:latin typeface="Times New Roman"/>
                <a:cs typeface="B Nazanin" panose="00000400000000000000" pitchFamily="2" charset="-78"/>
              </a:rPr>
              <a:t> D</a:t>
            </a:r>
            <a:r>
              <a:rPr lang="fa-IR" dirty="0" smtClean="0">
                <a:latin typeface="Times New Roman"/>
                <a:cs typeface="B Nazanin" panose="00000400000000000000" pitchFamily="2" charset="-78"/>
              </a:rPr>
              <a:t> بازی کنید. </a:t>
            </a:r>
            <a:endParaRPr sz="1800" dirty="0">
              <a:latin typeface="Times New Roman"/>
              <a:cs typeface="B Nazanin" panose="00000400000000000000" pitchFamily="2" charset="-78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87586" y="6248400"/>
            <a:ext cx="7814945" cy="6546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 algn="r" rtl="1">
              <a:lnSpc>
                <a:spcPct val="100000"/>
              </a:lnSpc>
              <a:buClr>
                <a:srgbClr val="0033CC"/>
              </a:buClr>
              <a:buSzPct val="88888"/>
              <a:buFont typeface="Webdings"/>
              <a:buChar char="•"/>
              <a:tabLst>
                <a:tab pos="355600" algn="l"/>
              </a:tabLst>
            </a:pPr>
            <a:r>
              <a:rPr lang="fa-IR" sz="1800" dirty="0" smtClean="0">
                <a:latin typeface="Times New Roman"/>
                <a:cs typeface="B Nazanin" panose="00000400000000000000" pitchFamily="2" charset="-78"/>
              </a:rPr>
              <a:t>اگر عامل تخفیف بزرگ باشد هر کدام از راهبردهای زیر تعادل نش هستند:</a:t>
            </a:r>
            <a:endParaRPr sz="1800" dirty="0">
              <a:latin typeface="Times New Roman"/>
              <a:cs typeface="B Nazanin" panose="00000400000000000000" pitchFamily="2" charset="-78"/>
            </a:endParaRPr>
          </a:p>
          <a:p>
            <a:pPr marL="762000" lvl="1" indent="-292100">
              <a:lnSpc>
                <a:spcPct val="100000"/>
              </a:lnSpc>
              <a:spcBef>
                <a:spcPts val="740"/>
              </a:spcBef>
              <a:buClr>
                <a:srgbClr val="0033CC"/>
              </a:buClr>
              <a:buSzPct val="83333"/>
              <a:buFont typeface="Wingdings"/>
              <a:buChar char=""/>
              <a:tabLst>
                <a:tab pos="761365" algn="l"/>
                <a:tab pos="762000" algn="l"/>
              </a:tabLst>
            </a:pPr>
            <a:r>
              <a:rPr sz="1800" dirty="0">
                <a:latin typeface="Times New Roman"/>
                <a:cs typeface="B Nazanin" panose="00000400000000000000" pitchFamily="2" charset="-78"/>
              </a:rPr>
              <a:t>(</a:t>
            </a:r>
            <a:r>
              <a:rPr sz="1800" i="1" dirty="0">
                <a:latin typeface="Times New Roman"/>
                <a:cs typeface="B Nazanin" panose="00000400000000000000" pitchFamily="2" charset="-78"/>
              </a:rPr>
              <a:t>T</a:t>
            </a:r>
            <a:r>
              <a:rPr sz="1800" i="1" spc="-5" dirty="0">
                <a:latin typeface="Times New Roman"/>
                <a:cs typeface="B Nazanin" panose="00000400000000000000" pitchFamily="2" charset="-78"/>
              </a:rPr>
              <a:t>F</a:t>
            </a:r>
            <a:r>
              <a:rPr sz="1800" i="1" dirty="0">
                <a:latin typeface="Times New Roman"/>
                <a:cs typeface="B Nazanin" panose="00000400000000000000" pitchFamily="2" charset="-78"/>
              </a:rPr>
              <a:t>T, T</a:t>
            </a:r>
            <a:r>
              <a:rPr sz="1800" i="1" spc="-5" dirty="0">
                <a:latin typeface="Times New Roman"/>
                <a:cs typeface="B Nazanin" panose="00000400000000000000" pitchFamily="2" charset="-78"/>
              </a:rPr>
              <a:t>FT</a:t>
            </a:r>
            <a:r>
              <a:rPr sz="1800" dirty="0">
                <a:latin typeface="Times New Roman"/>
                <a:cs typeface="B Nazanin" panose="00000400000000000000" pitchFamily="2" charset="-78"/>
              </a:rPr>
              <a:t>), (</a:t>
            </a:r>
            <a:r>
              <a:rPr sz="1800" i="1" dirty="0">
                <a:latin typeface="Times New Roman"/>
                <a:cs typeface="B Nazanin" panose="00000400000000000000" pitchFamily="2" charset="-78"/>
              </a:rPr>
              <a:t>T</a:t>
            </a:r>
            <a:r>
              <a:rPr sz="1800" i="1" spc="-5" dirty="0">
                <a:latin typeface="Times New Roman"/>
                <a:cs typeface="B Nazanin" panose="00000400000000000000" pitchFamily="2" charset="-78"/>
              </a:rPr>
              <a:t>F</a:t>
            </a:r>
            <a:r>
              <a:rPr sz="1800" i="1" dirty="0">
                <a:latin typeface="Times New Roman"/>
                <a:cs typeface="B Nazanin" panose="00000400000000000000" pitchFamily="2" charset="-78"/>
              </a:rPr>
              <a:t>T,G</a:t>
            </a:r>
            <a:r>
              <a:rPr sz="1800" i="1" spc="-5" dirty="0">
                <a:latin typeface="Times New Roman"/>
                <a:cs typeface="B Nazanin" panose="00000400000000000000" pitchFamily="2" charset="-78"/>
              </a:rPr>
              <a:t>R</a:t>
            </a:r>
            <a:r>
              <a:rPr sz="1800" i="1" dirty="0">
                <a:latin typeface="Times New Roman"/>
                <a:cs typeface="B Nazanin" panose="00000400000000000000" pitchFamily="2" charset="-78"/>
              </a:rPr>
              <a:t>IM</a:t>
            </a:r>
            <a:r>
              <a:rPr sz="1800" dirty="0">
                <a:latin typeface="Times New Roman"/>
                <a:cs typeface="B Nazanin" panose="00000400000000000000" pitchFamily="2" charset="-78"/>
              </a:rPr>
              <a:t>), </a:t>
            </a:r>
            <a:r>
              <a:rPr sz="1800" spc="-5" dirty="0">
                <a:latin typeface="Times New Roman"/>
                <a:cs typeface="B Nazanin" panose="00000400000000000000" pitchFamily="2" charset="-78"/>
              </a:rPr>
              <a:t>a</a:t>
            </a:r>
            <a:r>
              <a:rPr sz="1800" dirty="0">
                <a:latin typeface="Times New Roman"/>
                <a:cs typeface="B Nazanin" panose="00000400000000000000" pitchFamily="2" charset="-78"/>
              </a:rPr>
              <a:t>nd (</a:t>
            </a:r>
            <a:r>
              <a:rPr sz="1800" i="1" dirty="0">
                <a:latin typeface="Times New Roman"/>
                <a:cs typeface="B Nazanin" panose="00000400000000000000" pitchFamily="2" charset="-78"/>
              </a:rPr>
              <a:t>G</a:t>
            </a:r>
            <a:r>
              <a:rPr sz="1800" i="1" spc="-5" dirty="0">
                <a:latin typeface="Times New Roman"/>
                <a:cs typeface="B Nazanin" panose="00000400000000000000" pitchFamily="2" charset="-78"/>
              </a:rPr>
              <a:t>R</a:t>
            </a:r>
            <a:r>
              <a:rPr sz="1800" i="1" dirty="0">
                <a:latin typeface="Times New Roman"/>
                <a:cs typeface="B Nazanin" panose="00000400000000000000" pitchFamily="2" charset="-78"/>
              </a:rPr>
              <a:t>IM,G</a:t>
            </a:r>
            <a:r>
              <a:rPr sz="1800" i="1" spc="-5" dirty="0">
                <a:latin typeface="Times New Roman"/>
                <a:cs typeface="B Nazanin" panose="00000400000000000000" pitchFamily="2" charset="-78"/>
              </a:rPr>
              <a:t>R</a:t>
            </a:r>
            <a:r>
              <a:rPr sz="1800" i="1" dirty="0">
                <a:latin typeface="Times New Roman"/>
                <a:cs typeface="B Nazanin" panose="00000400000000000000" pitchFamily="2" charset="-78"/>
              </a:rPr>
              <a:t>IM</a:t>
            </a:r>
            <a:r>
              <a:rPr sz="1800" dirty="0">
                <a:latin typeface="Times New Roman"/>
                <a:cs typeface="B Nazanin" panose="00000400000000000000" pitchFamily="2" charset="-78"/>
              </a:rPr>
              <a:t>)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607493" y="2553614"/>
            <a:ext cx="1047115" cy="2821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150"/>
              </a:lnSpc>
            </a:pPr>
            <a:r>
              <a:rPr sz="1800" i="1" dirty="0">
                <a:latin typeface="Times New Roman"/>
                <a:cs typeface="B Nazanin" panose="00000400000000000000" pitchFamily="2" charset="-78"/>
              </a:rPr>
              <a:t>TFT </a:t>
            </a:r>
            <a:r>
              <a:rPr sz="1800" i="1" spc="-95" dirty="0">
                <a:latin typeface="Times New Roman"/>
                <a:cs typeface="B Nazanin" panose="00000400000000000000" pitchFamily="2" charset="-78"/>
              </a:rPr>
              <a:t> </a:t>
            </a:r>
            <a:r>
              <a:rPr sz="1800" i="1" spc="-170" dirty="0">
                <a:latin typeface="Times New Roman"/>
                <a:cs typeface="B Nazanin" panose="00000400000000000000" pitchFamily="2" charset="-78"/>
              </a:rPr>
              <a:t>T</a:t>
            </a:r>
            <a:r>
              <a:rPr sz="1800" i="1" spc="-5" dirty="0">
                <a:latin typeface="Times New Roman"/>
                <a:cs typeface="B Nazanin" panose="00000400000000000000" pitchFamily="2" charset="-78"/>
              </a:rPr>
              <a:t>e</a:t>
            </a:r>
            <a:r>
              <a:rPr sz="1800" i="1" dirty="0">
                <a:latin typeface="Times New Roman"/>
                <a:cs typeface="B Nazanin" panose="00000400000000000000" pitchFamily="2" charset="-78"/>
              </a:rPr>
              <a:t>s</a:t>
            </a:r>
            <a:r>
              <a:rPr sz="1800" i="1" spc="-10" dirty="0">
                <a:latin typeface="Times New Roman"/>
                <a:cs typeface="B Nazanin" panose="00000400000000000000" pitchFamily="2" charset="-78"/>
              </a:rPr>
              <a:t>te</a:t>
            </a:r>
            <a:r>
              <a:rPr sz="1800" i="1" dirty="0">
                <a:latin typeface="Times New Roman"/>
                <a:cs typeface="B Nazanin" panose="00000400000000000000" pitchFamily="2" charset="-78"/>
              </a:rPr>
              <a:t>r</a:t>
            </a:r>
            <a:endParaRPr sz="1800">
              <a:latin typeface="Times New Roman"/>
              <a:cs typeface="B Nazanin" panose="00000400000000000000" pitchFamily="2" charset="-78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714895" y="5661837"/>
            <a:ext cx="243656" cy="254000"/>
          </a:xfrm>
          <a:prstGeom prst="rect">
            <a:avLst/>
          </a:prstGeom>
        </p:spPr>
        <p:txBody>
          <a:bodyPr vert="vert" wrap="square" lIns="0" tIns="0" rIns="0" bIns="0" rtlCol="0">
            <a:spAutoFit/>
          </a:bodyPr>
          <a:lstStyle/>
          <a:p>
            <a:pPr marL="12700">
              <a:lnSpc>
                <a:spcPts val="1910"/>
              </a:lnSpc>
            </a:pPr>
            <a:r>
              <a:rPr sz="1800" dirty="0">
                <a:latin typeface="Times New Roman"/>
                <a:cs typeface="B Nazanin" panose="00000400000000000000" pitchFamily="2" charset="-78"/>
              </a:rPr>
              <a:t>…</a:t>
            </a:r>
            <a:endParaRPr sz="1800">
              <a:latin typeface="Times New Roman"/>
              <a:cs typeface="B Nazanin" panose="00000400000000000000" pitchFamily="2" charset="-78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276401" y="5665012"/>
            <a:ext cx="243656" cy="254000"/>
          </a:xfrm>
          <a:prstGeom prst="rect">
            <a:avLst/>
          </a:prstGeom>
        </p:spPr>
        <p:txBody>
          <a:bodyPr vert="vert" wrap="square" lIns="0" tIns="0" rIns="0" bIns="0" rtlCol="0">
            <a:spAutoFit/>
          </a:bodyPr>
          <a:lstStyle/>
          <a:p>
            <a:pPr marL="12700">
              <a:lnSpc>
                <a:spcPts val="1910"/>
              </a:lnSpc>
            </a:pPr>
            <a:r>
              <a:rPr sz="1800" dirty="0">
                <a:latin typeface="Times New Roman"/>
                <a:cs typeface="B Nazanin" panose="00000400000000000000" pitchFamily="2" charset="-78"/>
              </a:rPr>
              <a:t>…</a:t>
            </a:r>
            <a:endParaRPr sz="1800">
              <a:latin typeface="Times New Roman"/>
              <a:cs typeface="B Nazanin" panose="00000400000000000000" pitchFamily="2" charset="-78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719765" y="2945726"/>
            <a:ext cx="730885" cy="26366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715">
              <a:lnSpc>
                <a:spcPct val="100000"/>
              </a:lnSpc>
              <a:tabLst>
                <a:tab pos="565150" algn="l"/>
              </a:tabLst>
            </a:pPr>
            <a:r>
              <a:rPr sz="1800" dirty="0">
                <a:latin typeface="Times New Roman"/>
                <a:cs typeface="B Nazanin" panose="00000400000000000000" pitchFamily="2" charset="-78"/>
              </a:rPr>
              <a:t>C	</a:t>
            </a:r>
            <a:r>
              <a:rPr sz="1800" i="1" dirty="0">
                <a:solidFill>
                  <a:srgbClr val="FF3A34"/>
                </a:solidFill>
                <a:latin typeface="Times New Roman"/>
                <a:cs typeface="B Nazanin" panose="00000400000000000000" pitchFamily="2" charset="-78"/>
              </a:rPr>
              <a:t>D</a:t>
            </a:r>
            <a:endParaRPr sz="1800">
              <a:latin typeface="Times New Roman"/>
              <a:cs typeface="B Nazanin" panose="00000400000000000000" pitchFamily="2" charset="-78"/>
            </a:endParaRPr>
          </a:p>
          <a:p>
            <a:pPr marL="635">
              <a:lnSpc>
                <a:spcPct val="100000"/>
              </a:lnSpc>
              <a:spcBef>
                <a:spcPts val="890"/>
              </a:spcBef>
              <a:tabLst>
                <a:tab pos="570230" algn="l"/>
              </a:tabLst>
            </a:pPr>
            <a:r>
              <a:rPr sz="1800" i="1" dirty="0">
                <a:solidFill>
                  <a:srgbClr val="FF3A34"/>
                </a:solidFill>
                <a:latin typeface="Times New Roman"/>
                <a:cs typeface="B Nazanin" panose="00000400000000000000" pitchFamily="2" charset="-78"/>
              </a:rPr>
              <a:t>D	</a:t>
            </a:r>
            <a:r>
              <a:rPr sz="1800" dirty="0">
                <a:latin typeface="Times New Roman"/>
                <a:cs typeface="B Nazanin" panose="00000400000000000000" pitchFamily="2" charset="-78"/>
              </a:rPr>
              <a:t>C</a:t>
            </a:r>
            <a:endParaRPr sz="1800">
              <a:latin typeface="Times New Roman"/>
              <a:cs typeface="B Nazanin" panose="00000400000000000000" pitchFamily="2" charset="-78"/>
            </a:endParaRPr>
          </a:p>
          <a:p>
            <a:pPr marL="5715">
              <a:lnSpc>
                <a:spcPct val="100000"/>
              </a:lnSpc>
              <a:spcBef>
                <a:spcPts val="900"/>
              </a:spcBef>
              <a:tabLst>
                <a:tab pos="570230" algn="l"/>
              </a:tabLst>
            </a:pPr>
            <a:r>
              <a:rPr sz="1800" dirty="0">
                <a:latin typeface="Times New Roman"/>
                <a:cs typeface="B Nazanin" panose="00000400000000000000" pitchFamily="2" charset="-78"/>
              </a:rPr>
              <a:t>C	C</a:t>
            </a:r>
            <a:endParaRPr sz="1800">
              <a:latin typeface="Times New Roman"/>
              <a:cs typeface="B Nazanin" panose="00000400000000000000" pitchFamily="2" charset="-78"/>
            </a:endParaRPr>
          </a:p>
          <a:p>
            <a:pPr marL="5715">
              <a:lnSpc>
                <a:spcPct val="100000"/>
              </a:lnSpc>
              <a:spcBef>
                <a:spcPts val="900"/>
              </a:spcBef>
              <a:tabLst>
                <a:tab pos="570230" algn="l"/>
              </a:tabLst>
            </a:pPr>
            <a:r>
              <a:rPr sz="1800" dirty="0">
                <a:latin typeface="Times New Roman"/>
                <a:cs typeface="B Nazanin" panose="00000400000000000000" pitchFamily="2" charset="-78"/>
              </a:rPr>
              <a:t>C	C</a:t>
            </a:r>
            <a:endParaRPr sz="1800">
              <a:latin typeface="Times New Roman"/>
              <a:cs typeface="B Nazanin" panose="00000400000000000000" pitchFamily="2" charset="-78"/>
            </a:endParaRPr>
          </a:p>
          <a:p>
            <a:pPr marL="5715">
              <a:lnSpc>
                <a:spcPct val="100000"/>
              </a:lnSpc>
              <a:spcBef>
                <a:spcPts val="965"/>
              </a:spcBef>
              <a:tabLst>
                <a:tab pos="570230" algn="l"/>
              </a:tabLst>
            </a:pPr>
            <a:r>
              <a:rPr sz="2700" baseline="3086" dirty="0">
                <a:latin typeface="Times New Roman"/>
                <a:cs typeface="B Nazanin" panose="00000400000000000000" pitchFamily="2" charset="-78"/>
              </a:rPr>
              <a:t>C	</a:t>
            </a:r>
            <a:r>
              <a:rPr sz="1800" dirty="0">
                <a:latin typeface="Times New Roman"/>
                <a:cs typeface="B Nazanin" panose="00000400000000000000" pitchFamily="2" charset="-78"/>
              </a:rPr>
              <a:t>C</a:t>
            </a:r>
            <a:endParaRPr sz="1800">
              <a:latin typeface="Times New Roman"/>
              <a:cs typeface="B Nazanin" panose="00000400000000000000" pitchFamily="2" charset="-78"/>
            </a:endParaRPr>
          </a:p>
          <a:p>
            <a:pPr marL="5715">
              <a:lnSpc>
                <a:spcPct val="100000"/>
              </a:lnSpc>
              <a:spcBef>
                <a:spcPts val="825"/>
              </a:spcBef>
              <a:tabLst>
                <a:tab pos="570230" algn="l"/>
              </a:tabLst>
            </a:pPr>
            <a:r>
              <a:rPr sz="1800" dirty="0">
                <a:latin typeface="Times New Roman"/>
                <a:cs typeface="B Nazanin" panose="00000400000000000000" pitchFamily="2" charset="-78"/>
              </a:rPr>
              <a:t>C	C</a:t>
            </a:r>
            <a:endParaRPr sz="1800">
              <a:latin typeface="Times New Roman"/>
              <a:cs typeface="B Nazanin" panose="00000400000000000000" pitchFamily="2" charset="-78"/>
            </a:endParaRPr>
          </a:p>
          <a:p>
            <a:pPr>
              <a:lnSpc>
                <a:spcPts val="2150"/>
              </a:lnSpc>
              <a:spcBef>
                <a:spcPts val="900"/>
              </a:spcBef>
              <a:tabLst>
                <a:tab pos="564515" algn="l"/>
              </a:tabLst>
            </a:pPr>
            <a:r>
              <a:rPr sz="1800" dirty="0">
                <a:latin typeface="Times New Roman"/>
                <a:cs typeface="B Nazanin" panose="00000400000000000000" pitchFamily="2" charset="-78"/>
              </a:rPr>
              <a:t>C	C</a:t>
            </a:r>
            <a:endParaRPr sz="1800">
              <a:latin typeface="Times New Roman"/>
              <a:cs typeface="B Nazanin" panose="00000400000000000000" pitchFamily="2" charset="-78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161964" y="5652896"/>
            <a:ext cx="243656" cy="254000"/>
          </a:xfrm>
          <a:prstGeom prst="rect">
            <a:avLst/>
          </a:prstGeom>
        </p:spPr>
        <p:txBody>
          <a:bodyPr vert="vert" wrap="square" lIns="0" tIns="0" rIns="0" bIns="0" rtlCol="0">
            <a:spAutoFit/>
          </a:bodyPr>
          <a:lstStyle/>
          <a:p>
            <a:pPr marL="12700">
              <a:lnSpc>
                <a:spcPts val="1910"/>
              </a:lnSpc>
            </a:pPr>
            <a:r>
              <a:rPr sz="1800" dirty="0">
                <a:latin typeface="Times New Roman"/>
                <a:cs typeface="B Nazanin" panose="00000400000000000000" pitchFamily="2" charset="-78"/>
              </a:rPr>
              <a:t>…</a:t>
            </a:r>
            <a:endParaRPr sz="1800">
              <a:latin typeface="Times New Roman"/>
              <a:cs typeface="B Nazanin" panose="00000400000000000000" pitchFamily="2" charset="-78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776429" y="5656071"/>
            <a:ext cx="243656" cy="254000"/>
          </a:xfrm>
          <a:prstGeom prst="rect">
            <a:avLst/>
          </a:prstGeom>
        </p:spPr>
        <p:txBody>
          <a:bodyPr vert="vert" wrap="square" lIns="0" tIns="0" rIns="0" bIns="0" rtlCol="0">
            <a:spAutoFit/>
          </a:bodyPr>
          <a:lstStyle/>
          <a:p>
            <a:pPr marL="12700">
              <a:lnSpc>
                <a:spcPts val="1910"/>
              </a:lnSpc>
            </a:pPr>
            <a:r>
              <a:rPr sz="1800" dirty="0">
                <a:latin typeface="Times New Roman"/>
                <a:cs typeface="B Nazanin" panose="00000400000000000000" pitchFamily="2" charset="-78"/>
              </a:rPr>
              <a:t>…</a:t>
            </a:r>
            <a:endParaRPr sz="1800">
              <a:latin typeface="Times New Roman"/>
              <a:cs typeface="B Nazanin" panose="00000400000000000000" pitchFamily="2" charset="-78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875312" y="1846970"/>
            <a:ext cx="1329690" cy="3706784"/>
          </a:xfrm>
          <a:prstGeom prst="rect">
            <a:avLst/>
          </a:prstGeom>
          <a:ln w="9525">
            <a:solidFill>
              <a:srgbClr val="D5EDFB"/>
            </a:solidFill>
          </a:ln>
        </p:spPr>
        <p:txBody>
          <a:bodyPr vert="horz" wrap="square" lIns="0" tIns="142875" rIns="0" bIns="0" rtlCol="0">
            <a:spAutoFit/>
          </a:bodyPr>
          <a:lstStyle/>
          <a:p>
            <a:pPr marL="172085">
              <a:lnSpc>
                <a:spcPct val="100000"/>
              </a:lnSpc>
              <a:spcBef>
                <a:spcPts val="1125"/>
              </a:spcBef>
            </a:pPr>
            <a:r>
              <a:rPr sz="1800" i="1" dirty="0">
                <a:latin typeface="Times New Roman"/>
                <a:cs typeface="B Nazanin" panose="00000400000000000000" pitchFamily="2" charset="-78"/>
              </a:rPr>
              <a:t>TFT</a:t>
            </a:r>
            <a:endParaRPr sz="1800">
              <a:latin typeface="Times New Roman"/>
              <a:cs typeface="B Nazanin" panose="00000400000000000000" pitchFamily="2" charset="-78"/>
            </a:endParaRPr>
          </a:p>
          <a:p>
            <a:pPr marL="267335">
              <a:lnSpc>
                <a:spcPts val="2145"/>
              </a:lnSpc>
              <a:spcBef>
                <a:spcPts val="40"/>
              </a:spcBef>
            </a:pPr>
            <a:r>
              <a:rPr sz="1800" i="1" dirty="0">
                <a:latin typeface="Times New Roman"/>
                <a:cs typeface="B Nazanin" panose="00000400000000000000" pitchFamily="2" charset="-78"/>
              </a:rPr>
              <a:t>or</a:t>
            </a:r>
            <a:endParaRPr sz="1800">
              <a:latin typeface="Times New Roman"/>
              <a:cs typeface="B Nazanin" panose="00000400000000000000" pitchFamily="2" charset="-78"/>
            </a:endParaRPr>
          </a:p>
          <a:p>
            <a:pPr marL="17145" algn="ctr">
              <a:lnSpc>
                <a:spcPts val="2145"/>
              </a:lnSpc>
              <a:tabLst>
                <a:tab pos="666750" algn="l"/>
              </a:tabLst>
            </a:pPr>
            <a:r>
              <a:rPr sz="2700" i="1" baseline="1543" dirty="0">
                <a:latin typeface="Times New Roman"/>
                <a:cs typeface="B Nazanin" panose="00000400000000000000" pitchFamily="2" charset="-78"/>
              </a:rPr>
              <a:t>Grim	</a:t>
            </a:r>
            <a:r>
              <a:rPr sz="1800" i="1" spc="-5" dirty="0">
                <a:latin typeface="Times New Roman"/>
                <a:cs typeface="B Nazanin" panose="00000400000000000000" pitchFamily="2" charset="-78"/>
              </a:rPr>
              <a:t>AllD</a:t>
            </a:r>
            <a:endParaRPr sz="1800">
              <a:latin typeface="Times New Roman"/>
              <a:cs typeface="B Nazanin" panose="00000400000000000000" pitchFamily="2" charset="-78"/>
            </a:endParaRPr>
          </a:p>
          <a:p>
            <a:pPr marL="36195" algn="ctr">
              <a:lnSpc>
                <a:spcPct val="100000"/>
              </a:lnSpc>
              <a:spcBef>
                <a:spcPts val="925"/>
              </a:spcBef>
              <a:tabLst>
                <a:tab pos="647065" algn="l"/>
              </a:tabLst>
            </a:pPr>
            <a:r>
              <a:rPr sz="1800" dirty="0">
                <a:latin typeface="Times New Roman"/>
                <a:cs typeface="B Nazanin" panose="00000400000000000000" pitchFamily="2" charset="-78"/>
              </a:rPr>
              <a:t>C	</a:t>
            </a:r>
            <a:r>
              <a:rPr sz="1800" i="1" dirty="0">
                <a:solidFill>
                  <a:srgbClr val="FF3A34"/>
                </a:solidFill>
                <a:latin typeface="Times New Roman"/>
                <a:cs typeface="B Nazanin" panose="00000400000000000000" pitchFamily="2" charset="-78"/>
              </a:rPr>
              <a:t>D</a:t>
            </a:r>
            <a:endParaRPr sz="1800">
              <a:latin typeface="Times New Roman"/>
              <a:cs typeface="B Nazanin" panose="00000400000000000000" pitchFamily="2" charset="-78"/>
            </a:endParaRPr>
          </a:p>
          <a:p>
            <a:pPr marL="31115" algn="ctr">
              <a:lnSpc>
                <a:spcPct val="100000"/>
              </a:lnSpc>
              <a:spcBef>
                <a:spcPts val="890"/>
              </a:spcBef>
              <a:tabLst>
                <a:tab pos="647065" algn="l"/>
              </a:tabLst>
            </a:pPr>
            <a:r>
              <a:rPr sz="1800" i="1" dirty="0">
                <a:solidFill>
                  <a:srgbClr val="FF3A34"/>
                </a:solidFill>
                <a:latin typeface="Times New Roman"/>
                <a:cs typeface="B Nazanin" panose="00000400000000000000" pitchFamily="2" charset="-78"/>
              </a:rPr>
              <a:t>D	D</a:t>
            </a:r>
            <a:endParaRPr sz="1800">
              <a:latin typeface="Times New Roman"/>
              <a:cs typeface="B Nazanin" panose="00000400000000000000" pitchFamily="2" charset="-78"/>
            </a:endParaRPr>
          </a:p>
          <a:p>
            <a:pPr marL="31115" algn="ctr">
              <a:lnSpc>
                <a:spcPct val="100000"/>
              </a:lnSpc>
              <a:spcBef>
                <a:spcPts val="900"/>
              </a:spcBef>
              <a:tabLst>
                <a:tab pos="647065" algn="l"/>
              </a:tabLst>
            </a:pPr>
            <a:r>
              <a:rPr sz="1800" i="1" dirty="0">
                <a:solidFill>
                  <a:srgbClr val="FF3A34"/>
                </a:solidFill>
                <a:latin typeface="Times New Roman"/>
                <a:cs typeface="B Nazanin" panose="00000400000000000000" pitchFamily="2" charset="-78"/>
              </a:rPr>
              <a:t>D	D</a:t>
            </a:r>
            <a:endParaRPr sz="1800">
              <a:latin typeface="Times New Roman"/>
              <a:cs typeface="B Nazanin" panose="00000400000000000000" pitchFamily="2" charset="-78"/>
            </a:endParaRPr>
          </a:p>
          <a:p>
            <a:pPr marL="31115" algn="ctr">
              <a:lnSpc>
                <a:spcPct val="100000"/>
              </a:lnSpc>
              <a:spcBef>
                <a:spcPts val="900"/>
              </a:spcBef>
              <a:tabLst>
                <a:tab pos="647065" algn="l"/>
              </a:tabLst>
            </a:pPr>
            <a:r>
              <a:rPr sz="1800" i="1" dirty="0">
                <a:solidFill>
                  <a:srgbClr val="FF3A34"/>
                </a:solidFill>
                <a:latin typeface="Times New Roman"/>
                <a:cs typeface="B Nazanin" panose="00000400000000000000" pitchFamily="2" charset="-78"/>
              </a:rPr>
              <a:t>D	D</a:t>
            </a:r>
            <a:endParaRPr sz="1800">
              <a:latin typeface="Times New Roman"/>
              <a:cs typeface="B Nazanin" panose="00000400000000000000" pitchFamily="2" charset="-78"/>
            </a:endParaRPr>
          </a:p>
          <a:p>
            <a:pPr marL="31115" algn="ctr">
              <a:lnSpc>
                <a:spcPct val="100000"/>
              </a:lnSpc>
              <a:spcBef>
                <a:spcPts val="965"/>
              </a:spcBef>
              <a:tabLst>
                <a:tab pos="647065" algn="l"/>
              </a:tabLst>
            </a:pPr>
            <a:r>
              <a:rPr sz="2700" i="1" baseline="3086" dirty="0">
                <a:solidFill>
                  <a:srgbClr val="FF3A34"/>
                </a:solidFill>
                <a:latin typeface="Times New Roman"/>
                <a:cs typeface="B Nazanin" panose="00000400000000000000" pitchFamily="2" charset="-78"/>
              </a:rPr>
              <a:t>D	</a:t>
            </a:r>
            <a:r>
              <a:rPr sz="1800" i="1" dirty="0">
                <a:solidFill>
                  <a:srgbClr val="FF3A34"/>
                </a:solidFill>
                <a:latin typeface="Times New Roman"/>
                <a:cs typeface="B Nazanin" panose="00000400000000000000" pitchFamily="2" charset="-78"/>
              </a:rPr>
              <a:t>D</a:t>
            </a:r>
            <a:endParaRPr sz="1800">
              <a:latin typeface="Times New Roman"/>
              <a:cs typeface="B Nazanin" panose="00000400000000000000" pitchFamily="2" charset="-78"/>
            </a:endParaRPr>
          </a:p>
          <a:p>
            <a:pPr marL="31115" algn="ctr">
              <a:lnSpc>
                <a:spcPct val="100000"/>
              </a:lnSpc>
              <a:spcBef>
                <a:spcPts val="825"/>
              </a:spcBef>
              <a:tabLst>
                <a:tab pos="647065" algn="l"/>
              </a:tabLst>
            </a:pPr>
            <a:r>
              <a:rPr sz="1800" i="1" dirty="0">
                <a:solidFill>
                  <a:srgbClr val="FF3A34"/>
                </a:solidFill>
                <a:latin typeface="Times New Roman"/>
                <a:cs typeface="B Nazanin" panose="00000400000000000000" pitchFamily="2" charset="-78"/>
              </a:rPr>
              <a:t>D	D</a:t>
            </a:r>
            <a:endParaRPr sz="1800">
              <a:latin typeface="Times New Roman"/>
              <a:cs typeface="B Nazanin" panose="00000400000000000000" pitchFamily="2" charset="-78"/>
            </a:endParaRPr>
          </a:p>
          <a:p>
            <a:pPr marL="17145" algn="ctr">
              <a:lnSpc>
                <a:spcPct val="100000"/>
              </a:lnSpc>
              <a:spcBef>
                <a:spcPts val="900"/>
              </a:spcBef>
              <a:tabLst>
                <a:tab pos="633730" algn="l"/>
              </a:tabLst>
            </a:pPr>
            <a:r>
              <a:rPr sz="1800" i="1" dirty="0">
                <a:solidFill>
                  <a:srgbClr val="FF3A34"/>
                </a:solidFill>
                <a:latin typeface="Times New Roman"/>
                <a:cs typeface="B Nazanin" panose="00000400000000000000" pitchFamily="2" charset="-78"/>
              </a:rPr>
              <a:t>D	D</a:t>
            </a:r>
            <a:endParaRPr sz="1800">
              <a:latin typeface="Times New Roman"/>
              <a:cs typeface="B Nazanin" panose="00000400000000000000" pitchFamily="2" charset="-78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260114" y="5656497"/>
            <a:ext cx="243656" cy="196850"/>
          </a:xfrm>
          <a:prstGeom prst="rect">
            <a:avLst/>
          </a:prstGeom>
        </p:spPr>
        <p:txBody>
          <a:bodyPr vert="vert" wrap="square" lIns="0" tIns="0" rIns="0" bIns="0" rtlCol="0">
            <a:spAutoFit/>
          </a:bodyPr>
          <a:lstStyle/>
          <a:p>
            <a:pPr marL="12700">
              <a:lnSpc>
                <a:spcPts val="1910"/>
              </a:lnSpc>
            </a:pPr>
            <a:r>
              <a:rPr sz="1800" dirty="0">
                <a:latin typeface="Times New Roman"/>
                <a:cs typeface="B Nazanin" panose="00000400000000000000" pitchFamily="2" charset="-78"/>
              </a:rPr>
              <a:t>...</a:t>
            </a:r>
            <a:endParaRPr sz="1800">
              <a:latin typeface="Times New Roman"/>
              <a:cs typeface="B Nazanin" panose="00000400000000000000" pitchFamily="2" charset="-78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103864" y="5659672"/>
            <a:ext cx="243656" cy="196850"/>
          </a:xfrm>
          <a:prstGeom prst="rect">
            <a:avLst/>
          </a:prstGeom>
        </p:spPr>
        <p:txBody>
          <a:bodyPr vert="vert" wrap="square" lIns="0" tIns="0" rIns="0" bIns="0" rtlCol="0">
            <a:spAutoFit/>
          </a:bodyPr>
          <a:lstStyle/>
          <a:p>
            <a:pPr marL="12700">
              <a:lnSpc>
                <a:spcPts val="1910"/>
              </a:lnSpc>
            </a:pPr>
            <a:r>
              <a:rPr sz="1800" dirty="0">
                <a:latin typeface="Times New Roman"/>
                <a:cs typeface="B Nazanin" panose="00000400000000000000" pitchFamily="2" charset="-78"/>
              </a:rPr>
              <a:t>...</a:t>
            </a:r>
            <a:endParaRPr sz="1800">
              <a:latin typeface="Times New Roman"/>
              <a:cs typeface="B Nazanin" panose="00000400000000000000" pitchFamily="2" charset="-78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964521" y="1846970"/>
            <a:ext cx="1635125" cy="3712554"/>
          </a:xfrm>
          <a:prstGeom prst="rect">
            <a:avLst/>
          </a:prstGeom>
          <a:ln w="9525">
            <a:solidFill>
              <a:srgbClr val="D5EDFB"/>
            </a:solidFill>
          </a:ln>
        </p:spPr>
        <p:txBody>
          <a:bodyPr vert="horz" wrap="square" lIns="0" tIns="123189" rIns="0" bIns="0" rtlCol="0">
            <a:spAutoFit/>
          </a:bodyPr>
          <a:lstStyle/>
          <a:p>
            <a:pPr marR="35560" algn="ctr">
              <a:lnSpc>
                <a:spcPct val="100000"/>
              </a:lnSpc>
              <a:spcBef>
                <a:spcPts val="969"/>
              </a:spcBef>
              <a:tabLst>
                <a:tab pos="845185" algn="l"/>
              </a:tabLst>
            </a:pPr>
            <a:r>
              <a:rPr sz="1800" i="1" spc="-5" dirty="0">
                <a:latin typeface="Times New Roman"/>
                <a:cs typeface="B Nazanin" panose="00000400000000000000" pitchFamily="2" charset="-78"/>
              </a:rPr>
              <a:t>AllC,	AllC,</a:t>
            </a:r>
            <a:endParaRPr sz="1800" dirty="0">
              <a:latin typeface="Times New Roman"/>
              <a:cs typeface="B Nazanin" panose="00000400000000000000" pitchFamily="2" charset="-78"/>
            </a:endParaRPr>
          </a:p>
          <a:p>
            <a:pPr marL="40640" marR="76200" algn="ctr">
              <a:lnSpc>
                <a:spcPts val="2100"/>
              </a:lnSpc>
              <a:spcBef>
                <a:spcPts val="160"/>
              </a:spcBef>
              <a:tabLst>
                <a:tab pos="886460" algn="l"/>
              </a:tabLst>
            </a:pPr>
            <a:r>
              <a:rPr sz="1800" i="1" dirty="0">
                <a:latin typeface="Times New Roman"/>
                <a:cs typeface="B Nazanin" panose="00000400000000000000" pitchFamily="2" charset="-78"/>
              </a:rPr>
              <a:t>Gr</a:t>
            </a:r>
            <a:r>
              <a:rPr sz="1800" i="1" spc="-5" dirty="0">
                <a:latin typeface="Times New Roman"/>
                <a:cs typeface="B Nazanin" panose="00000400000000000000" pitchFamily="2" charset="-78"/>
              </a:rPr>
              <a:t>i</a:t>
            </a:r>
            <a:r>
              <a:rPr sz="1800" i="1" dirty="0">
                <a:latin typeface="Times New Roman"/>
                <a:cs typeface="B Nazanin" panose="00000400000000000000" pitchFamily="2" charset="-78"/>
              </a:rPr>
              <a:t>m,	Gr</a:t>
            </a:r>
            <a:r>
              <a:rPr sz="1800" i="1" spc="-5" dirty="0">
                <a:latin typeface="Times New Roman"/>
                <a:cs typeface="B Nazanin" panose="00000400000000000000" pitchFamily="2" charset="-78"/>
              </a:rPr>
              <a:t>i</a:t>
            </a:r>
            <a:r>
              <a:rPr sz="1800" i="1" dirty="0">
                <a:latin typeface="Times New Roman"/>
                <a:cs typeface="B Nazanin" panose="00000400000000000000" pitchFamily="2" charset="-78"/>
              </a:rPr>
              <a:t>m, or T</a:t>
            </a:r>
            <a:r>
              <a:rPr sz="1800" i="1" spc="-5" dirty="0">
                <a:latin typeface="Times New Roman"/>
                <a:cs typeface="B Nazanin" panose="00000400000000000000" pitchFamily="2" charset="-78"/>
              </a:rPr>
              <a:t>F</a:t>
            </a:r>
            <a:r>
              <a:rPr sz="1800" i="1" dirty="0">
                <a:latin typeface="Times New Roman"/>
                <a:cs typeface="B Nazanin" panose="00000400000000000000" pitchFamily="2" charset="-78"/>
              </a:rPr>
              <a:t>T	or T</a:t>
            </a:r>
            <a:r>
              <a:rPr sz="1800" i="1" spc="-5" dirty="0">
                <a:latin typeface="Times New Roman"/>
                <a:cs typeface="B Nazanin" panose="00000400000000000000" pitchFamily="2" charset="-78"/>
              </a:rPr>
              <a:t>F</a:t>
            </a:r>
            <a:r>
              <a:rPr sz="1800" i="1" dirty="0">
                <a:latin typeface="Times New Roman"/>
                <a:cs typeface="B Nazanin" panose="00000400000000000000" pitchFamily="2" charset="-78"/>
              </a:rPr>
              <a:t>T</a:t>
            </a:r>
            <a:endParaRPr sz="1800" dirty="0">
              <a:latin typeface="Times New Roman"/>
              <a:cs typeface="B Nazanin" panose="00000400000000000000" pitchFamily="2" charset="-78"/>
            </a:endParaRPr>
          </a:p>
          <a:p>
            <a:pPr marR="47625" algn="ctr">
              <a:lnSpc>
                <a:spcPct val="100000"/>
              </a:lnSpc>
              <a:spcBef>
                <a:spcPts val="860"/>
              </a:spcBef>
              <a:tabLst>
                <a:tab pos="845185" algn="l"/>
              </a:tabLst>
            </a:pPr>
            <a:r>
              <a:rPr sz="1800" dirty="0">
                <a:latin typeface="Times New Roman"/>
                <a:cs typeface="B Nazanin" panose="00000400000000000000" pitchFamily="2" charset="-78"/>
              </a:rPr>
              <a:t>C	C</a:t>
            </a:r>
          </a:p>
          <a:p>
            <a:pPr marR="47625" algn="ctr">
              <a:lnSpc>
                <a:spcPct val="100000"/>
              </a:lnSpc>
              <a:spcBef>
                <a:spcPts val="890"/>
              </a:spcBef>
              <a:tabLst>
                <a:tab pos="845185" algn="l"/>
              </a:tabLst>
            </a:pPr>
            <a:r>
              <a:rPr sz="1800" dirty="0">
                <a:latin typeface="Times New Roman"/>
                <a:cs typeface="B Nazanin" panose="00000400000000000000" pitchFamily="2" charset="-78"/>
              </a:rPr>
              <a:t>C	C</a:t>
            </a:r>
          </a:p>
          <a:p>
            <a:pPr marR="47625" algn="ctr">
              <a:lnSpc>
                <a:spcPct val="100000"/>
              </a:lnSpc>
              <a:spcBef>
                <a:spcPts val="900"/>
              </a:spcBef>
              <a:tabLst>
                <a:tab pos="845185" algn="l"/>
              </a:tabLst>
            </a:pPr>
            <a:r>
              <a:rPr sz="1800" dirty="0">
                <a:latin typeface="Times New Roman"/>
                <a:cs typeface="B Nazanin" panose="00000400000000000000" pitchFamily="2" charset="-78"/>
              </a:rPr>
              <a:t>C	C</a:t>
            </a:r>
          </a:p>
          <a:p>
            <a:pPr marR="47625" algn="ctr">
              <a:lnSpc>
                <a:spcPct val="100000"/>
              </a:lnSpc>
              <a:spcBef>
                <a:spcPts val="900"/>
              </a:spcBef>
              <a:tabLst>
                <a:tab pos="845185" algn="l"/>
              </a:tabLst>
            </a:pPr>
            <a:r>
              <a:rPr sz="1800" dirty="0">
                <a:latin typeface="Times New Roman"/>
                <a:cs typeface="B Nazanin" panose="00000400000000000000" pitchFamily="2" charset="-78"/>
              </a:rPr>
              <a:t>C	C</a:t>
            </a:r>
          </a:p>
          <a:p>
            <a:pPr marR="47625" algn="ctr">
              <a:lnSpc>
                <a:spcPct val="100000"/>
              </a:lnSpc>
              <a:spcBef>
                <a:spcPts val="965"/>
              </a:spcBef>
              <a:tabLst>
                <a:tab pos="845185" algn="l"/>
              </a:tabLst>
            </a:pPr>
            <a:r>
              <a:rPr sz="2700" baseline="3086" dirty="0">
                <a:latin typeface="Times New Roman"/>
                <a:cs typeface="B Nazanin" panose="00000400000000000000" pitchFamily="2" charset="-78"/>
              </a:rPr>
              <a:t>C	</a:t>
            </a:r>
            <a:r>
              <a:rPr sz="1800" dirty="0">
                <a:latin typeface="Times New Roman"/>
                <a:cs typeface="B Nazanin" panose="00000400000000000000" pitchFamily="2" charset="-78"/>
              </a:rPr>
              <a:t>C</a:t>
            </a:r>
          </a:p>
          <a:p>
            <a:pPr marR="47625" algn="ctr">
              <a:lnSpc>
                <a:spcPct val="100000"/>
              </a:lnSpc>
              <a:spcBef>
                <a:spcPts val="825"/>
              </a:spcBef>
              <a:tabLst>
                <a:tab pos="845185" algn="l"/>
              </a:tabLst>
            </a:pPr>
            <a:r>
              <a:rPr sz="1800" dirty="0">
                <a:latin typeface="Times New Roman"/>
                <a:cs typeface="B Nazanin" panose="00000400000000000000" pitchFamily="2" charset="-78"/>
              </a:rPr>
              <a:t>C	C</a:t>
            </a:r>
          </a:p>
          <a:p>
            <a:pPr marR="62230" algn="ctr">
              <a:lnSpc>
                <a:spcPct val="100000"/>
              </a:lnSpc>
              <a:spcBef>
                <a:spcPts val="900"/>
              </a:spcBef>
              <a:tabLst>
                <a:tab pos="847725" algn="l"/>
              </a:tabLst>
            </a:pPr>
            <a:r>
              <a:rPr sz="1800" dirty="0">
                <a:latin typeface="Times New Roman"/>
                <a:cs typeface="B Nazanin" panose="00000400000000000000" pitchFamily="2" charset="-78"/>
              </a:rPr>
              <a:t>C	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3185">
              <a:lnSpc>
                <a:spcPts val="1110"/>
              </a:lnSpc>
            </a:pPr>
            <a:r>
              <a:rPr dirty="0"/>
              <a:t>Nau</a:t>
            </a:r>
            <a:r>
              <a:rPr spc="-5" dirty="0"/>
              <a:t>: G</a:t>
            </a:r>
            <a:r>
              <a:rPr dirty="0"/>
              <a:t>ame</a:t>
            </a:r>
            <a:r>
              <a:rPr spc="-20" dirty="0"/>
              <a:t> </a:t>
            </a:r>
            <a:r>
              <a:rPr spc="-5" dirty="0"/>
              <a:t>T</a:t>
            </a:r>
            <a:r>
              <a:rPr dirty="0"/>
              <a:t>heory</a:t>
            </a:r>
            <a:r>
              <a:rPr spc="-5" dirty="0"/>
              <a:t> </a:t>
            </a:r>
            <a:fld id="{81D60167-4931-47E6-BA6A-407CBD079E47}" type="slidenum">
              <a:rPr dirty="0"/>
              <a:t>7</a:t>
            </a:fld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050" rtl="1">
              <a:lnSpc>
                <a:spcPct val="100000"/>
              </a:lnSpc>
            </a:pPr>
            <a:r>
              <a:rPr lang="fa-IR" spc="-5" dirty="0" smtClean="0">
                <a:cs typeface="B Titr" panose="00000700000000000000" pitchFamily="2" charset="-78"/>
              </a:rPr>
              <a:t>تعادل در بازیهای تکراری: نظریه ی </a:t>
            </a:r>
            <a:r>
              <a:rPr lang="en-US" spc="-5" dirty="0" smtClean="0">
                <a:cs typeface="B Titr" panose="00000700000000000000" pitchFamily="2" charset="-78"/>
              </a:rPr>
              <a:t>folk</a:t>
            </a:r>
            <a:endParaRPr dirty="0">
              <a:cs typeface="B Titr" panose="00000700000000000000" pitchFamily="2" charset="-78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62000" y="1981200"/>
            <a:ext cx="8127365" cy="24622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5080" indent="-342900" algn="r" rtl="1">
              <a:lnSpc>
                <a:spcPct val="100000"/>
              </a:lnSpc>
              <a:buClr>
                <a:srgbClr val="0033CC"/>
              </a:buClr>
              <a:buSzPct val="90000"/>
              <a:buFont typeface="Webdings"/>
              <a:buChar char="•"/>
              <a:tabLst>
                <a:tab pos="355600" algn="l"/>
              </a:tabLst>
            </a:pPr>
            <a:r>
              <a:rPr lang="fa-IR" sz="2000" spc="-5" dirty="0" smtClean="0">
                <a:latin typeface="Times New Roman"/>
                <a:cs typeface="B Nazanin" panose="00000400000000000000" pitchFamily="2" charset="-78"/>
              </a:rPr>
              <a:t>نظریه </a:t>
            </a:r>
            <a:r>
              <a:rPr lang="en-US" sz="2000" spc="-5" dirty="0" smtClean="0">
                <a:latin typeface="Times New Roman"/>
                <a:cs typeface="B Nazanin" panose="00000400000000000000" pitchFamily="2" charset="-78"/>
              </a:rPr>
              <a:t>folk</a:t>
            </a:r>
            <a:r>
              <a:rPr lang="fa-IR" sz="2000" spc="-5" dirty="0" smtClean="0">
                <a:latin typeface="Times New Roman"/>
                <a:cs typeface="B Nazanin" panose="00000400000000000000" pitchFamily="2" charset="-78"/>
              </a:rPr>
              <a:t> می گوید که در بازیهای تکراری امکان وقوع تعادل وجود دارد: </a:t>
            </a:r>
          </a:p>
          <a:p>
            <a:pPr marL="355600" marR="5080" indent="-342900" algn="r" rtl="1">
              <a:lnSpc>
                <a:spcPct val="100000"/>
              </a:lnSpc>
              <a:buClr>
                <a:srgbClr val="0033CC"/>
              </a:buClr>
              <a:buSzPct val="90000"/>
              <a:buFont typeface="Webdings"/>
              <a:buChar char="•"/>
              <a:tabLst>
                <a:tab pos="355600" algn="l"/>
              </a:tabLst>
            </a:pPr>
            <a:endParaRPr sz="2000" dirty="0" smtClean="0">
              <a:latin typeface="Times New Roman"/>
              <a:cs typeface="B Nazanin" panose="00000400000000000000" pitchFamily="2" charset="-78"/>
            </a:endParaRPr>
          </a:p>
          <a:p>
            <a:pPr marL="762000" marR="494030" lvl="1" indent="-292100" algn="r" rtl="1">
              <a:spcBef>
                <a:spcPts val="800"/>
              </a:spcBef>
              <a:buClr>
                <a:srgbClr val="0033CC"/>
              </a:buClr>
              <a:buSzPct val="85000"/>
              <a:buFont typeface="Wingdings"/>
              <a:buChar char=""/>
              <a:tabLst>
                <a:tab pos="762000" algn="l"/>
              </a:tabLst>
            </a:pPr>
            <a:r>
              <a:rPr lang="fa-IR" sz="2000" dirty="0" smtClean="0">
                <a:latin typeface="Times New Roman"/>
                <a:cs typeface="B Nazanin" panose="00000400000000000000" pitchFamily="2" charset="-78"/>
              </a:rPr>
              <a:t>در یک بازی تکراری نامحدود </a:t>
            </a:r>
            <a:r>
              <a:rPr lang="en-US" sz="2000" dirty="0" smtClean="0">
                <a:latin typeface="Times New Roman"/>
                <a:cs typeface="B Nazanin" panose="00000400000000000000" pitchFamily="2" charset="-78"/>
              </a:rPr>
              <a:t>G</a:t>
            </a:r>
            <a:r>
              <a:rPr lang="fa-IR" sz="2000" dirty="0" smtClean="0">
                <a:latin typeface="Times New Roman"/>
                <a:cs typeface="B Nazanin" panose="00000400000000000000" pitchFamily="2" charset="-78"/>
              </a:rPr>
              <a:t>، یک تعادل نش با مقدار سود </a:t>
            </a:r>
            <a:r>
              <a:rPr lang="en-US" sz="2000" dirty="0">
                <a:latin typeface="Times New Roman"/>
                <a:cs typeface="B Nazanin" panose="00000400000000000000" pitchFamily="2" charset="-78"/>
              </a:rPr>
              <a:t>(</a:t>
            </a:r>
            <a:r>
              <a:rPr lang="en-US" sz="2000" i="1" dirty="0">
                <a:latin typeface="Times New Roman"/>
                <a:cs typeface="B Nazanin" panose="00000400000000000000" pitchFamily="2" charset="-78"/>
              </a:rPr>
              <a:t>p</a:t>
            </a:r>
            <a:r>
              <a:rPr lang="en-US" sz="1950" spc="22" baseline="-21367" dirty="0">
                <a:latin typeface="Times New Roman"/>
                <a:cs typeface="B Nazanin" panose="00000400000000000000" pitchFamily="2" charset="-78"/>
              </a:rPr>
              <a:t>1</a:t>
            </a:r>
            <a:r>
              <a:rPr lang="en-US" sz="2000" i="1" dirty="0">
                <a:latin typeface="Times New Roman"/>
                <a:cs typeface="B Nazanin" panose="00000400000000000000" pitchFamily="2" charset="-78"/>
              </a:rPr>
              <a:t>, p</a:t>
            </a:r>
            <a:r>
              <a:rPr lang="en-US" sz="1950" spc="22" baseline="-21367" dirty="0">
                <a:latin typeface="Times New Roman"/>
                <a:cs typeface="B Nazanin" panose="00000400000000000000" pitchFamily="2" charset="-78"/>
              </a:rPr>
              <a:t>2</a:t>
            </a:r>
            <a:r>
              <a:rPr lang="en-US" sz="2000" i="1" dirty="0">
                <a:latin typeface="Times New Roman"/>
                <a:cs typeface="B Nazanin" panose="00000400000000000000" pitchFamily="2" charset="-78"/>
              </a:rPr>
              <a:t>, …,</a:t>
            </a:r>
            <a:r>
              <a:rPr lang="en-US" sz="2000" i="1" spc="-5" dirty="0">
                <a:latin typeface="Times New Roman"/>
                <a:cs typeface="B Nazanin" panose="00000400000000000000" pitchFamily="2" charset="-78"/>
              </a:rPr>
              <a:t> </a:t>
            </a:r>
            <a:r>
              <a:rPr lang="en-US" sz="2000" i="1" dirty="0" err="1">
                <a:latin typeface="Times New Roman"/>
                <a:cs typeface="B Nazanin" panose="00000400000000000000" pitchFamily="2" charset="-78"/>
              </a:rPr>
              <a:t>p</a:t>
            </a:r>
            <a:r>
              <a:rPr lang="en-US" sz="1950" i="1" spc="22" baseline="-21367" dirty="0" err="1">
                <a:latin typeface="Times New Roman"/>
                <a:cs typeface="B Nazanin" panose="00000400000000000000" pitchFamily="2" charset="-78"/>
              </a:rPr>
              <a:t>n</a:t>
            </a:r>
            <a:r>
              <a:rPr lang="en-US" sz="2000" dirty="0" smtClean="0">
                <a:latin typeface="Times New Roman"/>
                <a:cs typeface="B Nazanin" panose="00000400000000000000" pitchFamily="2" charset="-78"/>
              </a:rPr>
              <a:t>)</a:t>
            </a:r>
            <a:r>
              <a:rPr lang="fa-IR" sz="2000" dirty="0" smtClean="0">
                <a:latin typeface="Times New Roman"/>
                <a:cs typeface="B Nazanin" panose="00000400000000000000" pitchFamily="2" charset="-78"/>
              </a:rPr>
              <a:t> وجود دارد اگر و فقط اگر: </a:t>
            </a:r>
          </a:p>
          <a:p>
            <a:pPr marL="762000" marR="494030" lvl="1" indent="-292100" algn="r" rtl="1">
              <a:spcBef>
                <a:spcPts val="800"/>
              </a:spcBef>
              <a:buClr>
                <a:srgbClr val="0033CC"/>
              </a:buClr>
              <a:buSzPct val="85000"/>
              <a:buFont typeface="Wingdings"/>
              <a:buChar char=""/>
              <a:tabLst>
                <a:tab pos="762000" algn="l"/>
              </a:tabLst>
            </a:pPr>
            <a:r>
              <a:rPr lang="en-US" sz="2000" dirty="0" smtClean="0">
                <a:latin typeface="Times New Roman"/>
                <a:cs typeface="B Nazanin" panose="00000400000000000000" pitchFamily="2" charset="-78"/>
              </a:rPr>
              <a:t>G</a:t>
            </a:r>
            <a:r>
              <a:rPr lang="fa-IR" sz="2000" dirty="0" smtClean="0">
                <a:latin typeface="Times New Roman"/>
                <a:cs typeface="B Nazanin" panose="00000400000000000000" pitchFamily="2" charset="-78"/>
              </a:rPr>
              <a:t> دارای یک راهبرد ترکیبی </a:t>
            </a:r>
            <a:r>
              <a:rPr lang="en-US" sz="2000" dirty="0">
                <a:latin typeface="Times New Roman"/>
                <a:cs typeface="B Nazanin" panose="00000400000000000000" pitchFamily="2" charset="-78"/>
              </a:rPr>
              <a:t>(</a:t>
            </a:r>
            <a:r>
              <a:rPr lang="en-US" sz="2000" i="1" dirty="0">
                <a:latin typeface="Times New Roman"/>
                <a:cs typeface="B Nazanin" panose="00000400000000000000" pitchFamily="2" charset="-78"/>
              </a:rPr>
              <a:t>s</a:t>
            </a:r>
            <a:r>
              <a:rPr lang="en-US" sz="1950" spc="22" baseline="-21367" dirty="0">
                <a:latin typeface="Times New Roman"/>
                <a:cs typeface="B Nazanin" panose="00000400000000000000" pitchFamily="2" charset="-78"/>
              </a:rPr>
              <a:t>1</a:t>
            </a:r>
            <a:r>
              <a:rPr lang="en-US" sz="2000" i="1" dirty="0">
                <a:latin typeface="Times New Roman"/>
                <a:cs typeface="B Nazanin" panose="00000400000000000000" pitchFamily="2" charset="-78"/>
              </a:rPr>
              <a:t>, s</a:t>
            </a:r>
            <a:r>
              <a:rPr lang="en-US" sz="1950" spc="22" baseline="-21367" dirty="0">
                <a:latin typeface="Times New Roman"/>
                <a:cs typeface="B Nazanin" panose="00000400000000000000" pitchFamily="2" charset="-78"/>
              </a:rPr>
              <a:t>2</a:t>
            </a:r>
            <a:r>
              <a:rPr lang="en-US" sz="2000" i="1" dirty="0">
                <a:latin typeface="Times New Roman"/>
                <a:cs typeface="B Nazanin" panose="00000400000000000000" pitchFamily="2" charset="-78"/>
              </a:rPr>
              <a:t>, …,</a:t>
            </a:r>
            <a:r>
              <a:rPr lang="en-US" sz="2000" i="1" spc="-5" dirty="0">
                <a:latin typeface="Times New Roman"/>
                <a:cs typeface="B Nazanin" panose="00000400000000000000" pitchFamily="2" charset="-78"/>
              </a:rPr>
              <a:t> </a:t>
            </a:r>
            <a:r>
              <a:rPr lang="en-US" sz="2000" i="1" dirty="0" err="1">
                <a:latin typeface="Times New Roman"/>
                <a:cs typeface="B Nazanin" panose="00000400000000000000" pitchFamily="2" charset="-78"/>
              </a:rPr>
              <a:t>s</a:t>
            </a:r>
            <a:r>
              <a:rPr lang="en-US" sz="1950" i="1" spc="22" baseline="-21367" dirty="0" err="1">
                <a:latin typeface="Times New Roman"/>
                <a:cs typeface="B Nazanin" panose="00000400000000000000" pitchFamily="2" charset="-78"/>
              </a:rPr>
              <a:t>n</a:t>
            </a:r>
            <a:r>
              <a:rPr lang="en-US" sz="2000" dirty="0">
                <a:latin typeface="Times New Roman"/>
                <a:cs typeface="B Nazanin" panose="00000400000000000000" pitchFamily="2" charset="-78"/>
              </a:rPr>
              <a:t>) </a:t>
            </a:r>
            <a:r>
              <a:rPr lang="fa-IR" sz="2000" dirty="0" smtClean="0">
                <a:latin typeface="Times New Roman"/>
                <a:cs typeface="B Nazanin" panose="00000400000000000000" pitchFamily="2" charset="-78"/>
              </a:rPr>
              <a:t> با خاصیت زیر باشد: </a:t>
            </a:r>
          </a:p>
          <a:p>
            <a:pPr marL="1219200" marR="494030" lvl="2" indent="-292100" algn="r" rtl="1">
              <a:spcBef>
                <a:spcPts val="800"/>
              </a:spcBef>
              <a:buClr>
                <a:srgbClr val="0033CC"/>
              </a:buClr>
              <a:buSzPct val="85000"/>
              <a:buFont typeface="Wingdings"/>
              <a:buChar char=""/>
              <a:tabLst>
                <a:tab pos="762000" algn="l"/>
              </a:tabLst>
            </a:pPr>
            <a:r>
              <a:rPr lang="fa-IR" sz="2000" dirty="0" smtClean="0">
                <a:latin typeface="Times New Roman"/>
                <a:cs typeface="B Nazanin" panose="00000400000000000000" pitchFamily="2" charset="-78"/>
              </a:rPr>
              <a:t>برای بازیگر </a:t>
            </a:r>
            <a:r>
              <a:rPr lang="en-US" sz="2000" dirty="0" err="1" smtClean="0">
                <a:latin typeface="Times New Roman"/>
                <a:cs typeface="B Nazanin" panose="00000400000000000000" pitchFamily="2" charset="-78"/>
              </a:rPr>
              <a:t>i</a:t>
            </a:r>
            <a:r>
              <a:rPr lang="fa-IR" sz="2000" dirty="0" smtClean="0">
                <a:latin typeface="Times New Roman"/>
                <a:cs typeface="B Nazanin" panose="00000400000000000000" pitchFamily="2" charset="-78"/>
              </a:rPr>
              <a:t> ام، اگر بازیگران دیگر از راهبرد  </a:t>
            </a:r>
            <a:r>
              <a:rPr lang="en-US" sz="2000" dirty="0" err="1" smtClean="0">
                <a:latin typeface="Times New Roman"/>
                <a:cs typeface="B Nazanin" panose="00000400000000000000" pitchFamily="2" charset="-78"/>
              </a:rPr>
              <a:t>minimax</a:t>
            </a:r>
            <a:r>
              <a:rPr lang="fa-IR" sz="2000" dirty="0" smtClean="0">
                <a:latin typeface="Times New Roman"/>
                <a:cs typeface="B Nazanin" panose="00000400000000000000" pitchFamily="2" charset="-78"/>
              </a:rPr>
              <a:t> در مقابل </a:t>
            </a:r>
            <a:r>
              <a:rPr lang="en-US" sz="2000" dirty="0" err="1" smtClean="0">
                <a:latin typeface="Times New Roman"/>
                <a:cs typeface="B Nazanin" panose="00000400000000000000" pitchFamily="2" charset="-78"/>
              </a:rPr>
              <a:t>i</a:t>
            </a:r>
            <a:r>
              <a:rPr lang="fa-IR" sz="2000" dirty="0" smtClean="0">
                <a:latin typeface="Times New Roman"/>
                <a:cs typeface="B Nazanin" panose="00000400000000000000" pitchFamily="2" charset="-78"/>
              </a:rPr>
              <a:t> استفاده کنند، سود </a:t>
            </a:r>
            <a:r>
              <a:rPr lang="en-US" sz="2000" dirty="0" err="1" smtClean="0">
                <a:latin typeface="Times New Roman"/>
                <a:cs typeface="B Nazanin" panose="00000400000000000000" pitchFamily="2" charset="-78"/>
              </a:rPr>
              <a:t>s</a:t>
            </a:r>
            <a:r>
              <a:rPr lang="en-US" sz="2000" baseline="-25000" dirty="0" err="1" smtClean="0">
                <a:latin typeface="Times New Roman"/>
                <a:cs typeface="B Nazanin" panose="00000400000000000000" pitchFamily="2" charset="-78"/>
              </a:rPr>
              <a:t>i</a:t>
            </a:r>
            <a:r>
              <a:rPr lang="fa-IR" sz="2000" dirty="0" smtClean="0">
                <a:latin typeface="Times New Roman"/>
                <a:cs typeface="B Nazanin" panose="00000400000000000000" pitchFamily="2" charset="-78"/>
              </a:rPr>
              <a:t> از </a:t>
            </a:r>
            <a:r>
              <a:rPr lang="en-US" sz="2000" dirty="0" smtClean="0">
                <a:latin typeface="Times New Roman"/>
                <a:cs typeface="B Nazanin" panose="00000400000000000000" pitchFamily="2" charset="-78"/>
              </a:rPr>
              <a:t>p</a:t>
            </a:r>
            <a:r>
              <a:rPr lang="en-US" sz="2000" baseline="-25000" dirty="0" smtClean="0">
                <a:latin typeface="Times New Roman"/>
                <a:cs typeface="B Nazanin" panose="00000400000000000000" pitchFamily="2" charset="-78"/>
              </a:rPr>
              <a:t>i</a:t>
            </a:r>
            <a:r>
              <a:rPr lang="fa-IR" sz="2000" dirty="0" smtClean="0">
                <a:latin typeface="Times New Roman"/>
                <a:cs typeface="B Nazanin" panose="00000400000000000000" pitchFamily="2" charset="-78"/>
              </a:rPr>
              <a:t> بیشتر یا مساوی باشد.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756567" y="1596043"/>
            <a:ext cx="1787232" cy="52120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809005" y="1623329"/>
            <a:ext cx="1684197" cy="51118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809012" y="1623330"/>
            <a:ext cx="1684655" cy="5112385"/>
          </a:xfrm>
          <a:custGeom>
            <a:avLst/>
            <a:gdLst/>
            <a:ahLst/>
            <a:cxnLst/>
            <a:rect l="l" t="t" r="r" b="b"/>
            <a:pathLst>
              <a:path w="1684654" h="5112384">
                <a:moveTo>
                  <a:pt x="0" y="0"/>
                </a:moveTo>
                <a:lnTo>
                  <a:pt x="1684200" y="0"/>
                </a:lnTo>
                <a:lnTo>
                  <a:pt x="1684200" y="5111802"/>
                </a:lnTo>
                <a:lnTo>
                  <a:pt x="0" y="5111802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D5EDF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660182" y="1596043"/>
            <a:ext cx="1841271" cy="521208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711884" y="1623329"/>
            <a:ext cx="1739544" cy="51118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005964" rtl="1">
              <a:lnSpc>
                <a:spcPct val="100000"/>
              </a:lnSpc>
            </a:pPr>
            <a:r>
              <a:rPr lang="fa-IR" dirty="0" smtClean="0">
                <a:cs typeface="B Titr" panose="00000700000000000000" pitchFamily="2" charset="-78"/>
              </a:rPr>
              <a:t>اثبات و مثال</a:t>
            </a:r>
            <a:endParaRPr dirty="0">
              <a:cs typeface="B Titr" panose="00000700000000000000" pitchFamily="2" charset="-78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4987" y="1521294"/>
            <a:ext cx="4730115" cy="59504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 algn="r" rtl="1">
              <a:lnSpc>
                <a:spcPct val="100000"/>
              </a:lnSpc>
              <a:buClr>
                <a:srgbClr val="0033CC"/>
              </a:buClr>
              <a:buSzPct val="88888"/>
              <a:buFont typeface="Webdings"/>
              <a:buChar char="•"/>
              <a:tabLst>
                <a:tab pos="355600" algn="l"/>
              </a:tabLst>
            </a:pPr>
            <a:r>
              <a:rPr lang="fa-IR" sz="2400" spc="-5" dirty="0" smtClean="0">
                <a:latin typeface="Times New Roman"/>
                <a:cs typeface="B Nazanin" panose="00000400000000000000" pitchFamily="2" charset="-78"/>
              </a:rPr>
              <a:t>اثبات شامل دو قسمت است:</a:t>
            </a:r>
            <a:endParaRPr sz="2400" dirty="0">
              <a:latin typeface="Times New Roman"/>
              <a:cs typeface="B Nazanin" panose="00000400000000000000" pitchFamily="2" charset="-78"/>
            </a:endParaRPr>
          </a:p>
          <a:p>
            <a:pPr marL="762000" marR="5080" lvl="1" indent="-292100" algn="r" rtl="1">
              <a:lnSpc>
                <a:spcPct val="98800"/>
              </a:lnSpc>
              <a:spcBef>
                <a:spcPts val="865"/>
              </a:spcBef>
              <a:buClr>
                <a:srgbClr val="0033CC"/>
              </a:buClr>
              <a:buSzPct val="83333"/>
              <a:buFont typeface="Wingdings"/>
              <a:buChar char=""/>
              <a:tabLst>
                <a:tab pos="761365" algn="l"/>
                <a:tab pos="762000" algn="l"/>
              </a:tabLst>
            </a:pPr>
            <a:r>
              <a:rPr lang="fa-IR" sz="2400" dirty="0" smtClean="0">
                <a:latin typeface="Times New Roman"/>
                <a:cs typeface="B Nazanin" panose="00000400000000000000" pitchFamily="2" charset="-78"/>
              </a:rPr>
              <a:t>از تعریف بهترین پاسخ و </a:t>
            </a:r>
            <a:r>
              <a:rPr lang="en-US" sz="2400" dirty="0" smtClean="0">
                <a:latin typeface="Times New Roman"/>
                <a:cs typeface="B Nazanin" panose="00000400000000000000" pitchFamily="2" charset="-78"/>
              </a:rPr>
              <a:t>minimax</a:t>
            </a:r>
            <a:r>
              <a:rPr lang="fa-IR" sz="2400" dirty="0" smtClean="0">
                <a:latin typeface="Times New Roman"/>
                <a:cs typeface="B Nazanin" panose="00000400000000000000" pitchFamily="2" charset="-78"/>
              </a:rPr>
              <a:t> </a:t>
            </a:r>
            <a:r>
              <a:rPr lang="fa-IR" sz="2400" dirty="0" smtClean="0">
                <a:latin typeface="Times New Roman"/>
                <a:cs typeface="B Nazanin" panose="00000400000000000000" pitchFamily="2" charset="-78"/>
              </a:rPr>
              <a:t>استفاده کنید و نشان دهید که </a:t>
            </a:r>
            <a:r>
              <a:rPr lang="fa-IR" sz="2400" dirty="0" smtClean="0">
                <a:latin typeface="Times New Roman"/>
                <a:cs typeface="B Nazanin" panose="00000400000000000000" pitchFamily="2" charset="-78"/>
              </a:rPr>
              <a:t>سود بازیگر در </a:t>
            </a:r>
            <a:r>
              <a:rPr lang="fa-IR" sz="2400" dirty="0" smtClean="0">
                <a:latin typeface="Times New Roman"/>
                <a:cs typeface="B Nazanin" panose="00000400000000000000" pitchFamily="2" charset="-78"/>
              </a:rPr>
              <a:t>هر تعادل، </a:t>
            </a:r>
            <a:r>
              <a:rPr lang="fa-IR" sz="2400" dirty="0" smtClean="0">
                <a:latin typeface="Times New Roman"/>
                <a:cs typeface="B Nazanin" panose="00000400000000000000" pitchFamily="2" charset="-78"/>
              </a:rPr>
              <a:t>از مقدار </a:t>
            </a:r>
            <a:r>
              <a:rPr lang="en-US" sz="2400" dirty="0" smtClean="0">
                <a:latin typeface="Times New Roman"/>
                <a:cs typeface="B Nazanin" panose="00000400000000000000" pitchFamily="2" charset="-78"/>
              </a:rPr>
              <a:t>minimax</a:t>
            </a:r>
            <a:r>
              <a:rPr lang="fa-IR" sz="2400" dirty="0" smtClean="0">
                <a:latin typeface="Times New Roman"/>
                <a:cs typeface="B Nazanin" panose="00000400000000000000" pitchFamily="2" charset="-78"/>
              </a:rPr>
              <a:t> بیشتر است. </a:t>
            </a:r>
          </a:p>
          <a:p>
            <a:pPr marL="762000" marR="5080" lvl="1" indent="-292100" algn="r" rtl="1">
              <a:lnSpc>
                <a:spcPct val="98800"/>
              </a:lnSpc>
              <a:spcBef>
                <a:spcPts val="865"/>
              </a:spcBef>
              <a:buClr>
                <a:srgbClr val="0033CC"/>
              </a:buClr>
              <a:buSzPct val="83333"/>
              <a:buFont typeface="Wingdings"/>
              <a:buChar char=""/>
              <a:tabLst>
                <a:tab pos="761365" algn="l"/>
                <a:tab pos="762000" algn="l"/>
              </a:tabLst>
            </a:pPr>
            <a:r>
              <a:rPr lang="fa-IR" sz="2400" dirty="0" smtClean="0">
                <a:latin typeface="Times New Roman"/>
                <a:cs typeface="B Nazanin" panose="00000400000000000000" pitchFamily="2" charset="-78"/>
              </a:rPr>
              <a:t>نشان دهید که چگونه می توان یک تعادل ساخت که به هر </a:t>
            </a:r>
            <a:r>
              <a:rPr lang="fa-IR" sz="2400" dirty="0">
                <a:latin typeface="Times New Roman"/>
                <a:cs typeface="B Nazanin" panose="00000400000000000000" pitchFamily="2" charset="-78"/>
              </a:rPr>
              <a:t>بازیگر </a:t>
            </a:r>
            <a:r>
              <a:rPr lang="fa-IR" sz="2400" dirty="0" smtClean="0">
                <a:latin typeface="Times New Roman"/>
                <a:cs typeface="B Nazanin" panose="00000400000000000000" pitchFamily="2" charset="-78"/>
              </a:rPr>
              <a:t>مثل </a:t>
            </a:r>
            <a:r>
              <a:rPr lang="en-US" sz="2400" dirty="0" err="1" smtClean="0">
                <a:latin typeface="Times New Roman"/>
                <a:cs typeface="B Nazanin" panose="00000400000000000000" pitchFamily="2" charset="-78"/>
              </a:rPr>
              <a:t>i</a:t>
            </a:r>
            <a:r>
              <a:rPr lang="fa-IR" sz="2400" dirty="0" smtClean="0">
                <a:latin typeface="Times New Roman"/>
                <a:cs typeface="B Nazanin" panose="00000400000000000000" pitchFamily="2" charset="-78"/>
              </a:rPr>
              <a:t> سود متوسط </a:t>
            </a:r>
            <a:r>
              <a:rPr lang="en-US" sz="2400" dirty="0" smtClean="0">
                <a:latin typeface="Times New Roman"/>
                <a:cs typeface="B Nazanin" panose="00000400000000000000" pitchFamily="2" charset="-78"/>
              </a:rPr>
              <a:t>p</a:t>
            </a:r>
            <a:r>
              <a:rPr lang="en-US" sz="2400" baseline="-25000" dirty="0" smtClean="0">
                <a:latin typeface="Times New Roman"/>
                <a:cs typeface="B Nazanin" panose="00000400000000000000" pitchFamily="2" charset="-78"/>
              </a:rPr>
              <a:t>i</a:t>
            </a:r>
            <a:r>
              <a:rPr lang="fa-IR" sz="2400" dirty="0" smtClean="0">
                <a:latin typeface="Times New Roman"/>
                <a:cs typeface="B Nazanin" panose="00000400000000000000" pitchFamily="2" charset="-78"/>
              </a:rPr>
              <a:t> می دهد و:</a:t>
            </a:r>
          </a:p>
          <a:p>
            <a:pPr marL="1219200" marR="5080" lvl="2" indent="-292100" algn="r" rtl="1">
              <a:lnSpc>
                <a:spcPct val="98800"/>
              </a:lnSpc>
              <a:spcBef>
                <a:spcPts val="865"/>
              </a:spcBef>
              <a:buClr>
                <a:srgbClr val="0033CC"/>
              </a:buClr>
              <a:buSzPct val="83333"/>
              <a:buFont typeface="Wingdings"/>
              <a:buChar char=""/>
              <a:tabLst>
                <a:tab pos="761365" algn="l"/>
                <a:tab pos="762000" algn="l"/>
              </a:tabLst>
            </a:pPr>
            <a:r>
              <a:rPr lang="fa-IR" sz="2400" dirty="0" smtClean="0">
                <a:latin typeface="Times New Roman"/>
                <a:cs typeface="B Nazanin" panose="00000400000000000000" pitchFamily="2" charset="-78"/>
              </a:rPr>
              <a:t>در این تعادل، هر بازیگر تعدادی از خروجیهای بازی را در یک سیکل بسته انتخاب می کند تا همه به سود </a:t>
            </a:r>
            <a:r>
              <a:rPr lang="en-US" sz="2400" dirty="0">
                <a:latin typeface="Times New Roman"/>
                <a:cs typeface="B Nazanin" panose="00000400000000000000" pitchFamily="2" charset="-78"/>
              </a:rPr>
              <a:t>(</a:t>
            </a:r>
            <a:r>
              <a:rPr lang="en-US" sz="2400" i="1" dirty="0">
                <a:latin typeface="Times New Roman"/>
                <a:cs typeface="B Nazanin" panose="00000400000000000000" pitchFamily="2" charset="-78"/>
              </a:rPr>
              <a:t>p</a:t>
            </a:r>
            <a:r>
              <a:rPr lang="en-US" sz="2400" baseline="-20833" dirty="0">
                <a:latin typeface="Times New Roman"/>
                <a:cs typeface="B Nazanin" panose="00000400000000000000" pitchFamily="2" charset="-78"/>
              </a:rPr>
              <a:t>1</a:t>
            </a:r>
            <a:r>
              <a:rPr lang="en-US" sz="2400" i="1" dirty="0">
                <a:latin typeface="Times New Roman"/>
                <a:cs typeface="B Nazanin" panose="00000400000000000000" pitchFamily="2" charset="-78"/>
              </a:rPr>
              <a:t>, p</a:t>
            </a:r>
            <a:r>
              <a:rPr lang="en-US" sz="2400" baseline="-20833" dirty="0">
                <a:latin typeface="Times New Roman"/>
                <a:cs typeface="B Nazanin" panose="00000400000000000000" pitchFamily="2" charset="-78"/>
              </a:rPr>
              <a:t>2</a:t>
            </a:r>
            <a:r>
              <a:rPr lang="en-US" sz="2400" i="1" dirty="0">
                <a:latin typeface="Times New Roman"/>
                <a:cs typeface="B Nazanin" panose="00000400000000000000" pitchFamily="2" charset="-78"/>
              </a:rPr>
              <a:t>, …,</a:t>
            </a:r>
            <a:r>
              <a:rPr lang="en-US" sz="2400" i="1" spc="-5" dirty="0">
                <a:latin typeface="Times New Roman"/>
                <a:cs typeface="B Nazanin" panose="00000400000000000000" pitchFamily="2" charset="-78"/>
              </a:rPr>
              <a:t> </a:t>
            </a:r>
            <a:r>
              <a:rPr lang="en-US" sz="2400" i="1" dirty="0" err="1">
                <a:latin typeface="Times New Roman"/>
                <a:cs typeface="B Nazanin" panose="00000400000000000000" pitchFamily="2" charset="-78"/>
              </a:rPr>
              <a:t>p</a:t>
            </a:r>
            <a:r>
              <a:rPr lang="en-US" sz="2400" i="1" baseline="-20833" dirty="0" err="1">
                <a:latin typeface="Times New Roman"/>
                <a:cs typeface="B Nazanin" panose="00000400000000000000" pitchFamily="2" charset="-78"/>
              </a:rPr>
              <a:t>n</a:t>
            </a:r>
            <a:r>
              <a:rPr lang="en-US" sz="2400" dirty="0" smtClean="0">
                <a:latin typeface="Times New Roman"/>
                <a:cs typeface="B Nazanin" panose="00000400000000000000" pitchFamily="2" charset="-78"/>
              </a:rPr>
              <a:t>)</a:t>
            </a:r>
            <a:r>
              <a:rPr lang="fa-IR" sz="2400" dirty="0" smtClean="0">
                <a:latin typeface="Times New Roman"/>
                <a:cs typeface="B Nazanin" panose="00000400000000000000" pitchFamily="2" charset="-78"/>
              </a:rPr>
              <a:t> برسند. </a:t>
            </a:r>
          </a:p>
          <a:p>
            <a:pPr marL="1219200" marR="5080" lvl="2" indent="-292100" algn="r" rtl="1">
              <a:lnSpc>
                <a:spcPct val="98800"/>
              </a:lnSpc>
              <a:spcBef>
                <a:spcPts val="865"/>
              </a:spcBef>
              <a:buClr>
                <a:srgbClr val="0033CC"/>
              </a:buClr>
              <a:buSzPct val="83333"/>
              <a:buFont typeface="Wingdings"/>
              <a:buChar char=""/>
              <a:tabLst>
                <a:tab pos="761365" algn="l"/>
                <a:tab pos="762000" algn="l"/>
              </a:tabLst>
            </a:pPr>
            <a:r>
              <a:rPr lang="fa-IR" sz="2400" dirty="0" smtClean="0">
                <a:latin typeface="Times New Roman"/>
                <a:cs typeface="B Nazanin" panose="00000400000000000000" pitchFamily="2" charset="-78"/>
              </a:rPr>
              <a:t>اگر بازیگر </a:t>
            </a:r>
            <a:r>
              <a:rPr lang="en-US" sz="2400" dirty="0" err="1" smtClean="0">
                <a:latin typeface="Times New Roman"/>
                <a:cs typeface="B Nazanin" panose="00000400000000000000" pitchFamily="2" charset="-78"/>
              </a:rPr>
              <a:t>i</a:t>
            </a:r>
            <a:r>
              <a:rPr lang="fa-IR" sz="2400" dirty="0" smtClean="0">
                <a:latin typeface="Times New Roman"/>
                <a:cs typeface="B Nazanin" panose="00000400000000000000" pitchFamily="2" charset="-78"/>
              </a:rPr>
              <a:t> سیکل مربوط به خود را انجام ندهد، بقیه می توانند با اتخاذ راهبرد </a:t>
            </a:r>
            <a:r>
              <a:rPr lang="en-US" sz="2400" dirty="0" smtClean="0">
                <a:latin typeface="Times New Roman"/>
                <a:cs typeface="B Nazanin" panose="00000400000000000000" pitchFamily="2" charset="-78"/>
              </a:rPr>
              <a:t>minimax</a:t>
            </a:r>
            <a:r>
              <a:rPr lang="fa-IR" sz="2400" dirty="0" smtClean="0">
                <a:latin typeface="Times New Roman"/>
                <a:cs typeface="B Nazanin" panose="00000400000000000000" pitchFamily="2" charset="-78"/>
              </a:rPr>
              <a:t> آنرا جریمه کنند. </a:t>
            </a:r>
          </a:p>
        </p:txBody>
      </p:sp>
      <p:sp>
        <p:nvSpPr>
          <p:cNvPr id="9" name="object 9"/>
          <p:cNvSpPr/>
          <p:nvPr/>
        </p:nvSpPr>
        <p:spPr>
          <a:xfrm>
            <a:off x="7774965" y="5975638"/>
            <a:ext cx="745490" cy="369570"/>
          </a:xfrm>
          <a:custGeom>
            <a:avLst/>
            <a:gdLst/>
            <a:ahLst/>
            <a:cxnLst/>
            <a:rect l="l" t="t" r="r" b="b"/>
            <a:pathLst>
              <a:path w="745490" h="369570">
                <a:moveTo>
                  <a:pt x="0" y="369332"/>
                </a:moveTo>
                <a:lnTo>
                  <a:pt x="745276" y="369332"/>
                </a:lnTo>
                <a:lnTo>
                  <a:pt x="745276" y="0"/>
                </a:lnTo>
                <a:lnTo>
                  <a:pt x="0" y="0"/>
                </a:lnTo>
                <a:lnTo>
                  <a:pt x="0" y="369332"/>
                </a:lnTo>
                <a:close/>
              </a:path>
            </a:pathLst>
          </a:custGeom>
          <a:solidFill>
            <a:srgbClr val="FFFB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8086358" y="6410197"/>
            <a:ext cx="254000" cy="254000"/>
          </a:xfrm>
          <a:prstGeom prst="rect">
            <a:avLst/>
          </a:prstGeom>
        </p:spPr>
        <p:txBody>
          <a:bodyPr vert="vert" wrap="square" lIns="0" tIns="0" rIns="0" bIns="0" rtlCol="0">
            <a:spAutoFit/>
          </a:bodyPr>
          <a:lstStyle/>
          <a:p>
            <a:pPr marL="12700">
              <a:lnSpc>
                <a:spcPts val="1910"/>
              </a:lnSpc>
            </a:pPr>
            <a:r>
              <a:rPr sz="1800" dirty="0">
                <a:latin typeface="Times New Roman"/>
                <a:cs typeface="Times New Roman"/>
              </a:rPr>
              <a:t>…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953527" y="6413360"/>
            <a:ext cx="254000" cy="254000"/>
          </a:xfrm>
          <a:prstGeom prst="rect">
            <a:avLst/>
          </a:prstGeom>
        </p:spPr>
        <p:txBody>
          <a:bodyPr vert="vert" wrap="square" lIns="0" tIns="0" rIns="0" bIns="0" rtlCol="0">
            <a:spAutoFit/>
          </a:bodyPr>
          <a:lstStyle/>
          <a:p>
            <a:pPr marL="12700">
              <a:lnSpc>
                <a:spcPts val="1910"/>
              </a:lnSpc>
            </a:pPr>
            <a:r>
              <a:rPr sz="1800" dirty="0">
                <a:latin typeface="Times New Roman"/>
                <a:cs typeface="Times New Roman"/>
              </a:rPr>
              <a:t>…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7784490" y="5212634"/>
            <a:ext cx="745490" cy="369570"/>
          </a:xfrm>
          <a:custGeom>
            <a:avLst/>
            <a:gdLst/>
            <a:ahLst/>
            <a:cxnLst/>
            <a:rect l="l" t="t" r="r" b="b"/>
            <a:pathLst>
              <a:path w="745490" h="369570">
                <a:moveTo>
                  <a:pt x="0" y="369332"/>
                </a:moveTo>
                <a:lnTo>
                  <a:pt x="745276" y="369332"/>
                </a:lnTo>
                <a:lnTo>
                  <a:pt x="745276" y="0"/>
                </a:lnTo>
                <a:lnTo>
                  <a:pt x="0" y="0"/>
                </a:lnTo>
                <a:lnTo>
                  <a:pt x="0" y="369332"/>
                </a:lnTo>
                <a:close/>
              </a:path>
            </a:pathLst>
          </a:custGeom>
          <a:solidFill>
            <a:srgbClr val="FFFB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654046" y="4834809"/>
            <a:ext cx="745490" cy="369570"/>
          </a:xfrm>
          <a:custGeom>
            <a:avLst/>
            <a:gdLst/>
            <a:ahLst/>
            <a:cxnLst/>
            <a:rect l="l" t="t" r="r" b="b"/>
            <a:pathLst>
              <a:path w="745490" h="369570">
                <a:moveTo>
                  <a:pt x="0" y="369332"/>
                </a:moveTo>
                <a:lnTo>
                  <a:pt x="745276" y="369332"/>
                </a:lnTo>
                <a:lnTo>
                  <a:pt x="745276" y="0"/>
                </a:lnTo>
                <a:lnTo>
                  <a:pt x="0" y="0"/>
                </a:lnTo>
                <a:lnTo>
                  <a:pt x="0" y="369332"/>
                </a:lnTo>
                <a:close/>
              </a:path>
            </a:pathLst>
          </a:custGeom>
          <a:solidFill>
            <a:srgbClr val="FFCDC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654044" y="4834822"/>
            <a:ext cx="745490" cy="369570"/>
          </a:xfrm>
          <a:custGeom>
            <a:avLst/>
            <a:gdLst/>
            <a:ahLst/>
            <a:cxnLst/>
            <a:rect l="l" t="t" r="r" b="b"/>
            <a:pathLst>
              <a:path w="745490" h="369570">
                <a:moveTo>
                  <a:pt x="0" y="0"/>
                </a:moveTo>
                <a:lnTo>
                  <a:pt x="745277" y="0"/>
                </a:lnTo>
                <a:lnTo>
                  <a:pt x="745277" y="369332"/>
                </a:lnTo>
                <a:lnTo>
                  <a:pt x="0" y="369332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FF2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843435" y="5967040"/>
            <a:ext cx="745490" cy="369570"/>
          </a:xfrm>
          <a:custGeom>
            <a:avLst/>
            <a:gdLst/>
            <a:ahLst/>
            <a:cxnLst/>
            <a:rect l="l" t="t" r="r" b="b"/>
            <a:pathLst>
              <a:path w="745490" h="369570">
                <a:moveTo>
                  <a:pt x="0" y="369332"/>
                </a:moveTo>
                <a:lnTo>
                  <a:pt x="745276" y="369332"/>
                </a:lnTo>
                <a:lnTo>
                  <a:pt x="745276" y="0"/>
                </a:lnTo>
                <a:lnTo>
                  <a:pt x="0" y="0"/>
                </a:lnTo>
                <a:lnTo>
                  <a:pt x="0" y="369332"/>
                </a:lnTo>
                <a:close/>
              </a:path>
            </a:pathLst>
          </a:custGeom>
          <a:solidFill>
            <a:srgbClr val="FFFB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6154828" y="6401599"/>
            <a:ext cx="254000" cy="254000"/>
          </a:xfrm>
          <a:prstGeom prst="rect">
            <a:avLst/>
          </a:prstGeom>
        </p:spPr>
        <p:txBody>
          <a:bodyPr vert="vert" wrap="square" lIns="0" tIns="0" rIns="0" bIns="0" rtlCol="0">
            <a:spAutoFit/>
          </a:bodyPr>
          <a:lstStyle/>
          <a:p>
            <a:pPr marL="12700">
              <a:lnSpc>
                <a:spcPts val="1910"/>
              </a:lnSpc>
            </a:pPr>
            <a:r>
              <a:rPr sz="1800" dirty="0">
                <a:latin typeface="Times New Roman"/>
                <a:cs typeface="Times New Roman"/>
              </a:rPr>
              <a:t>…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021996" y="6404774"/>
            <a:ext cx="254000" cy="254000"/>
          </a:xfrm>
          <a:prstGeom prst="rect">
            <a:avLst/>
          </a:prstGeom>
        </p:spPr>
        <p:txBody>
          <a:bodyPr vert="vert" wrap="square" lIns="0" tIns="0" rIns="0" bIns="0" rtlCol="0">
            <a:spAutoFit/>
          </a:bodyPr>
          <a:lstStyle/>
          <a:p>
            <a:pPr marL="12700">
              <a:lnSpc>
                <a:spcPts val="1910"/>
              </a:lnSpc>
            </a:pPr>
            <a:r>
              <a:rPr sz="1800" dirty="0">
                <a:latin typeface="Times New Roman"/>
                <a:cs typeface="Times New Roman"/>
              </a:rPr>
              <a:t>…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5852960" y="5204049"/>
            <a:ext cx="745490" cy="369570"/>
          </a:xfrm>
          <a:custGeom>
            <a:avLst/>
            <a:gdLst/>
            <a:ahLst/>
            <a:cxnLst/>
            <a:rect l="l" t="t" r="r" b="b"/>
            <a:pathLst>
              <a:path w="745490" h="369570">
                <a:moveTo>
                  <a:pt x="0" y="369332"/>
                </a:moveTo>
                <a:lnTo>
                  <a:pt x="745276" y="369332"/>
                </a:lnTo>
                <a:lnTo>
                  <a:pt x="745276" y="0"/>
                </a:lnTo>
                <a:lnTo>
                  <a:pt x="0" y="0"/>
                </a:lnTo>
                <a:lnTo>
                  <a:pt x="0" y="369332"/>
                </a:lnTo>
                <a:close/>
              </a:path>
            </a:pathLst>
          </a:custGeom>
          <a:solidFill>
            <a:srgbClr val="FFFB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722516" y="4826224"/>
            <a:ext cx="745490" cy="369570"/>
          </a:xfrm>
          <a:custGeom>
            <a:avLst/>
            <a:gdLst/>
            <a:ahLst/>
            <a:cxnLst/>
            <a:rect l="l" t="t" r="r" b="b"/>
            <a:pathLst>
              <a:path w="745490" h="369570">
                <a:moveTo>
                  <a:pt x="0" y="369332"/>
                </a:moveTo>
                <a:lnTo>
                  <a:pt x="745276" y="369332"/>
                </a:lnTo>
                <a:lnTo>
                  <a:pt x="745276" y="0"/>
                </a:lnTo>
                <a:lnTo>
                  <a:pt x="0" y="0"/>
                </a:lnTo>
                <a:lnTo>
                  <a:pt x="0" y="369332"/>
                </a:lnTo>
                <a:close/>
              </a:path>
            </a:pathLst>
          </a:custGeom>
          <a:solidFill>
            <a:srgbClr val="FFCDC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722523" y="4826222"/>
            <a:ext cx="745490" cy="369570"/>
          </a:xfrm>
          <a:custGeom>
            <a:avLst/>
            <a:gdLst/>
            <a:ahLst/>
            <a:cxnLst/>
            <a:rect l="l" t="t" r="r" b="b"/>
            <a:pathLst>
              <a:path w="745490" h="369570">
                <a:moveTo>
                  <a:pt x="0" y="0"/>
                </a:moveTo>
                <a:lnTo>
                  <a:pt x="745277" y="0"/>
                </a:lnTo>
                <a:lnTo>
                  <a:pt x="745277" y="369332"/>
                </a:lnTo>
                <a:lnTo>
                  <a:pt x="0" y="369332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FF2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784845" y="5597584"/>
            <a:ext cx="745490" cy="369570"/>
          </a:xfrm>
          <a:custGeom>
            <a:avLst/>
            <a:gdLst/>
            <a:ahLst/>
            <a:cxnLst/>
            <a:rect l="l" t="t" r="r" b="b"/>
            <a:pathLst>
              <a:path w="745490" h="369570">
                <a:moveTo>
                  <a:pt x="0" y="369332"/>
                </a:moveTo>
                <a:lnTo>
                  <a:pt x="745276" y="369332"/>
                </a:lnTo>
                <a:lnTo>
                  <a:pt x="745276" y="0"/>
                </a:lnTo>
                <a:lnTo>
                  <a:pt x="0" y="0"/>
                </a:lnTo>
                <a:lnTo>
                  <a:pt x="0" y="369332"/>
                </a:lnTo>
                <a:close/>
              </a:path>
            </a:pathLst>
          </a:custGeom>
          <a:solidFill>
            <a:srgbClr val="FFFB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7711884" y="1623330"/>
            <a:ext cx="1739900" cy="5112385"/>
          </a:xfrm>
          <a:prstGeom prst="rect">
            <a:avLst/>
          </a:prstGeom>
          <a:ln w="9525">
            <a:solidFill>
              <a:srgbClr val="D5EDFB"/>
            </a:solidFill>
          </a:ln>
        </p:spPr>
        <p:txBody>
          <a:bodyPr vert="horz" wrap="square" lIns="0" tIns="28575" rIns="0" bIns="0" rtlCol="0">
            <a:spAutoFit/>
          </a:bodyPr>
          <a:lstStyle/>
          <a:p>
            <a:pPr marL="20320" algn="ctr">
              <a:lnSpc>
                <a:spcPct val="100000"/>
              </a:lnSpc>
              <a:spcBef>
                <a:spcPts val="225"/>
              </a:spcBef>
            </a:pPr>
            <a:r>
              <a:rPr sz="1800" b="1" dirty="0">
                <a:latin typeface="Times New Roman"/>
                <a:cs typeface="Times New Roman"/>
              </a:rPr>
              <a:t>Examp</a:t>
            </a:r>
            <a:r>
              <a:rPr sz="1800" b="1" spc="-5" dirty="0">
                <a:latin typeface="Times New Roman"/>
                <a:cs typeface="Times New Roman"/>
              </a:rPr>
              <a:t>le 2</a:t>
            </a:r>
            <a:r>
              <a:rPr sz="1800" spc="-5" dirty="0">
                <a:latin typeface="Times New Roman"/>
                <a:cs typeface="Times New Roman"/>
              </a:rPr>
              <a:t>:</a:t>
            </a:r>
            <a:endParaRPr sz="1800">
              <a:latin typeface="Times New Roman"/>
              <a:cs typeface="Times New Roman"/>
            </a:endParaRPr>
          </a:p>
          <a:p>
            <a:pPr marL="20320" algn="ctr">
              <a:lnSpc>
                <a:spcPts val="2130"/>
              </a:lnSpc>
              <a:spcBef>
                <a:spcPts val="40"/>
              </a:spcBef>
            </a:pPr>
            <a:r>
              <a:rPr sz="1800" dirty="0">
                <a:latin typeface="Times New Roman"/>
                <a:cs typeface="Times New Roman"/>
              </a:rPr>
              <a:t>IPD w</a:t>
            </a:r>
            <a:r>
              <a:rPr sz="1800" spc="-5" dirty="0">
                <a:latin typeface="Times New Roman"/>
                <a:cs typeface="Times New Roman"/>
              </a:rPr>
              <a:t>ith</a:t>
            </a:r>
            <a:endParaRPr sz="1800">
              <a:latin typeface="Times New Roman"/>
              <a:cs typeface="Times New Roman"/>
            </a:endParaRPr>
          </a:p>
          <a:p>
            <a:pPr marL="20320" algn="ctr">
              <a:lnSpc>
                <a:spcPts val="2130"/>
              </a:lnSpc>
            </a:pPr>
            <a:r>
              <a:rPr sz="1800" dirty="0">
                <a:latin typeface="Times New Roman"/>
                <a:cs typeface="Times New Roman"/>
              </a:rPr>
              <a:t>(</a:t>
            </a:r>
            <a:r>
              <a:rPr sz="1800" i="1" dirty="0">
                <a:latin typeface="Times New Roman"/>
                <a:cs typeface="Times New Roman"/>
              </a:rPr>
              <a:t>p</a:t>
            </a:r>
            <a:r>
              <a:rPr sz="1800" baseline="-20833" dirty="0">
                <a:latin typeface="Times New Roman"/>
                <a:cs typeface="Times New Roman"/>
              </a:rPr>
              <a:t>1</a:t>
            </a:r>
            <a:r>
              <a:rPr sz="1800" dirty="0">
                <a:latin typeface="Times New Roman"/>
                <a:cs typeface="Times New Roman"/>
              </a:rPr>
              <a:t>, </a:t>
            </a:r>
            <a:r>
              <a:rPr sz="1800" i="1" dirty="0">
                <a:latin typeface="Times New Roman"/>
                <a:cs typeface="Times New Roman"/>
              </a:rPr>
              <a:t>p</a:t>
            </a:r>
            <a:r>
              <a:rPr sz="1800" baseline="-20833" dirty="0">
                <a:latin typeface="Times New Roman"/>
                <a:cs typeface="Times New Roman"/>
              </a:rPr>
              <a:t>2</a:t>
            </a:r>
            <a:r>
              <a:rPr sz="1800" dirty="0">
                <a:latin typeface="Times New Roman"/>
                <a:cs typeface="Times New Roman"/>
              </a:rPr>
              <a:t>) = (2.5,2.5)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"/>
              </a:spcBef>
            </a:pPr>
            <a:endParaRPr sz="1650">
              <a:latin typeface="Times New Roman"/>
              <a:cs typeface="Times New Roman"/>
            </a:endParaRPr>
          </a:p>
          <a:p>
            <a:pPr marL="93345" marR="42545" algn="ctr">
              <a:lnSpc>
                <a:spcPct val="159200"/>
              </a:lnSpc>
              <a:tabLst>
                <a:tab pos="970280" algn="l"/>
              </a:tabLst>
            </a:pPr>
            <a:r>
              <a:rPr sz="1800" i="1" spc="-5" dirty="0">
                <a:latin typeface="Times New Roman"/>
                <a:cs typeface="Times New Roman"/>
              </a:rPr>
              <a:t>Agent 1	</a:t>
            </a:r>
            <a:r>
              <a:rPr sz="1800" i="1" spc="-42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Agent 2 </a:t>
            </a:r>
            <a:r>
              <a:rPr sz="1800" i="1" dirty="0">
                <a:solidFill>
                  <a:srgbClr val="FF3A34"/>
                </a:solidFill>
                <a:latin typeface="Times New Roman"/>
                <a:cs typeface="Times New Roman"/>
              </a:rPr>
              <a:t>D	</a:t>
            </a:r>
            <a:r>
              <a:rPr sz="1800" dirty="0">
                <a:latin typeface="Times New Roman"/>
                <a:cs typeface="Times New Roman"/>
              </a:rPr>
              <a:t>C</a:t>
            </a:r>
            <a:endParaRPr sz="1800">
              <a:latin typeface="Times New Roman"/>
              <a:cs typeface="Times New Roman"/>
            </a:endParaRPr>
          </a:p>
          <a:p>
            <a:pPr marL="32384" algn="ctr">
              <a:lnSpc>
                <a:spcPct val="100000"/>
              </a:lnSpc>
              <a:spcBef>
                <a:spcPts val="890"/>
              </a:spcBef>
              <a:tabLst>
                <a:tab pos="895350" algn="l"/>
              </a:tabLst>
            </a:pPr>
            <a:r>
              <a:rPr sz="1800" dirty="0">
                <a:latin typeface="Times New Roman"/>
                <a:cs typeface="Times New Roman"/>
              </a:rPr>
              <a:t>C	</a:t>
            </a:r>
            <a:r>
              <a:rPr sz="1800" i="1" dirty="0">
                <a:solidFill>
                  <a:srgbClr val="FF3A34"/>
                </a:solidFill>
                <a:latin typeface="Times New Roman"/>
                <a:cs typeface="Times New Roman"/>
              </a:rPr>
              <a:t>D</a:t>
            </a:r>
            <a:endParaRPr sz="1800">
              <a:latin typeface="Times New Roman"/>
              <a:cs typeface="Times New Roman"/>
            </a:endParaRPr>
          </a:p>
          <a:p>
            <a:pPr marL="19685" algn="ctr">
              <a:lnSpc>
                <a:spcPct val="100000"/>
              </a:lnSpc>
              <a:spcBef>
                <a:spcPts val="900"/>
              </a:spcBef>
              <a:tabLst>
                <a:tab pos="895350" algn="l"/>
              </a:tabLst>
            </a:pPr>
            <a:r>
              <a:rPr sz="1800" i="1" dirty="0">
                <a:solidFill>
                  <a:srgbClr val="FF3A34"/>
                </a:solidFill>
                <a:latin typeface="Times New Roman"/>
                <a:cs typeface="Times New Roman"/>
              </a:rPr>
              <a:t>D	</a:t>
            </a:r>
            <a:r>
              <a:rPr sz="1800" dirty="0">
                <a:latin typeface="Times New Roman"/>
                <a:cs typeface="Times New Roman"/>
              </a:rPr>
              <a:t>C</a:t>
            </a:r>
            <a:endParaRPr sz="1800">
              <a:latin typeface="Times New Roman"/>
              <a:cs typeface="Times New Roman"/>
            </a:endParaRPr>
          </a:p>
          <a:p>
            <a:pPr marL="32384" algn="ctr">
              <a:lnSpc>
                <a:spcPct val="100000"/>
              </a:lnSpc>
              <a:spcBef>
                <a:spcPts val="900"/>
              </a:spcBef>
              <a:tabLst>
                <a:tab pos="895350" algn="l"/>
              </a:tabLst>
            </a:pPr>
            <a:r>
              <a:rPr sz="1800" dirty="0">
                <a:latin typeface="Times New Roman"/>
                <a:cs typeface="Times New Roman"/>
              </a:rPr>
              <a:t>C	</a:t>
            </a:r>
            <a:r>
              <a:rPr sz="1800" i="1" dirty="0">
                <a:solidFill>
                  <a:srgbClr val="FF3A34"/>
                </a:solidFill>
                <a:latin typeface="Times New Roman"/>
                <a:cs typeface="Times New Roman"/>
              </a:rPr>
              <a:t>D</a:t>
            </a:r>
            <a:endParaRPr sz="1800">
              <a:latin typeface="Times New Roman"/>
              <a:cs typeface="Times New Roman"/>
            </a:endParaRPr>
          </a:p>
          <a:p>
            <a:pPr marL="26034" algn="ctr">
              <a:lnSpc>
                <a:spcPct val="100000"/>
              </a:lnSpc>
              <a:spcBef>
                <a:spcPts val="965"/>
              </a:spcBef>
              <a:tabLst>
                <a:tab pos="895350" algn="l"/>
              </a:tabLst>
            </a:pPr>
            <a:r>
              <a:rPr sz="2700" i="1" baseline="3086" dirty="0">
                <a:solidFill>
                  <a:srgbClr val="FF3A34"/>
                </a:solidFill>
                <a:latin typeface="Times New Roman"/>
                <a:cs typeface="Times New Roman"/>
              </a:rPr>
              <a:t>D	</a:t>
            </a:r>
            <a:r>
              <a:rPr sz="1800" i="1" dirty="0">
                <a:solidFill>
                  <a:srgbClr val="FF3A34"/>
                </a:solidFill>
                <a:latin typeface="Times New Roman"/>
                <a:cs typeface="Times New Roman"/>
              </a:rPr>
              <a:t>D</a:t>
            </a:r>
            <a:endParaRPr sz="1800">
              <a:latin typeface="Times New Roman"/>
              <a:cs typeface="Times New Roman"/>
            </a:endParaRPr>
          </a:p>
          <a:p>
            <a:pPr marL="26034" algn="ctr">
              <a:lnSpc>
                <a:spcPct val="100000"/>
              </a:lnSpc>
              <a:spcBef>
                <a:spcPts val="825"/>
              </a:spcBef>
              <a:tabLst>
                <a:tab pos="895350" algn="l"/>
              </a:tabLst>
            </a:pPr>
            <a:r>
              <a:rPr sz="1800" i="1" dirty="0">
                <a:solidFill>
                  <a:srgbClr val="FF3A34"/>
                </a:solidFill>
                <a:latin typeface="Times New Roman"/>
                <a:cs typeface="Times New Roman"/>
              </a:rPr>
              <a:t>D	D</a:t>
            </a:r>
            <a:endParaRPr sz="1800">
              <a:latin typeface="Times New Roman"/>
              <a:cs typeface="Times New Roman"/>
            </a:endParaRPr>
          </a:p>
          <a:p>
            <a:pPr marL="20320" algn="ctr">
              <a:lnSpc>
                <a:spcPct val="100000"/>
              </a:lnSpc>
              <a:spcBef>
                <a:spcPts val="869"/>
              </a:spcBef>
              <a:tabLst>
                <a:tab pos="895985" algn="l"/>
              </a:tabLst>
            </a:pPr>
            <a:r>
              <a:rPr sz="1800" i="1" dirty="0">
                <a:solidFill>
                  <a:srgbClr val="FF3A34"/>
                </a:solidFill>
                <a:latin typeface="Times New Roman"/>
                <a:cs typeface="Times New Roman"/>
              </a:rPr>
              <a:t>D	</a:t>
            </a:r>
            <a:r>
              <a:rPr sz="1800" dirty="0">
                <a:latin typeface="Times New Roman"/>
                <a:cs typeface="Times New Roman"/>
              </a:rPr>
              <a:t>C</a:t>
            </a:r>
            <a:endParaRPr sz="1800">
              <a:latin typeface="Times New Roman"/>
              <a:cs typeface="Times New Roman"/>
            </a:endParaRPr>
          </a:p>
          <a:p>
            <a:pPr marL="6985" algn="ctr">
              <a:lnSpc>
                <a:spcPct val="100000"/>
              </a:lnSpc>
              <a:spcBef>
                <a:spcPts val="830"/>
              </a:spcBef>
              <a:tabLst>
                <a:tab pos="876300" algn="l"/>
              </a:tabLst>
            </a:pPr>
            <a:r>
              <a:rPr sz="1800" i="1" dirty="0">
                <a:solidFill>
                  <a:srgbClr val="FF3A34"/>
                </a:solidFill>
                <a:latin typeface="Times New Roman"/>
                <a:cs typeface="Times New Roman"/>
              </a:rPr>
              <a:t>D	D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5853315" y="5588999"/>
            <a:ext cx="745490" cy="369570"/>
          </a:xfrm>
          <a:custGeom>
            <a:avLst/>
            <a:gdLst/>
            <a:ahLst/>
            <a:cxnLst/>
            <a:rect l="l" t="t" r="r" b="b"/>
            <a:pathLst>
              <a:path w="745490" h="369570">
                <a:moveTo>
                  <a:pt x="0" y="369332"/>
                </a:moveTo>
                <a:lnTo>
                  <a:pt x="745276" y="369332"/>
                </a:lnTo>
                <a:lnTo>
                  <a:pt x="745276" y="0"/>
                </a:lnTo>
                <a:lnTo>
                  <a:pt x="0" y="0"/>
                </a:lnTo>
                <a:lnTo>
                  <a:pt x="0" y="369332"/>
                </a:lnTo>
                <a:close/>
              </a:path>
            </a:pathLst>
          </a:custGeom>
          <a:solidFill>
            <a:srgbClr val="FFFB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5809012" y="1648104"/>
            <a:ext cx="1684655" cy="50876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415" algn="ctr">
              <a:lnSpc>
                <a:spcPct val="100000"/>
              </a:lnSpc>
            </a:pPr>
            <a:r>
              <a:rPr sz="1800" b="1" dirty="0">
                <a:latin typeface="Times New Roman"/>
                <a:cs typeface="Times New Roman"/>
              </a:rPr>
              <a:t>Examp</a:t>
            </a:r>
            <a:r>
              <a:rPr sz="1800" b="1" spc="-5" dirty="0">
                <a:latin typeface="Times New Roman"/>
                <a:cs typeface="Times New Roman"/>
              </a:rPr>
              <a:t>le 1</a:t>
            </a:r>
            <a:r>
              <a:rPr sz="1800" spc="-5" dirty="0">
                <a:latin typeface="Times New Roman"/>
                <a:cs typeface="Times New Roman"/>
              </a:rPr>
              <a:t>:</a:t>
            </a:r>
            <a:endParaRPr sz="1800">
              <a:latin typeface="Times New Roman"/>
              <a:cs typeface="Times New Roman"/>
            </a:endParaRPr>
          </a:p>
          <a:p>
            <a:pPr marL="186690" marR="160655" indent="248285">
              <a:lnSpc>
                <a:spcPts val="2100"/>
              </a:lnSpc>
              <a:spcBef>
                <a:spcPts val="160"/>
              </a:spcBef>
            </a:pPr>
            <a:r>
              <a:rPr sz="1800" dirty="0">
                <a:latin typeface="Times New Roman"/>
                <a:cs typeface="Times New Roman"/>
              </a:rPr>
              <a:t>IPD w</a:t>
            </a:r>
            <a:r>
              <a:rPr sz="1800" spc="-5" dirty="0">
                <a:latin typeface="Times New Roman"/>
                <a:cs typeface="Times New Roman"/>
              </a:rPr>
              <a:t>ith (</a:t>
            </a:r>
            <a:r>
              <a:rPr sz="1800" i="1" spc="-5" dirty="0">
                <a:latin typeface="Times New Roman"/>
                <a:cs typeface="Times New Roman"/>
              </a:rPr>
              <a:t>p</a:t>
            </a:r>
            <a:r>
              <a:rPr sz="1800" spc="-7" baseline="-20833" dirty="0">
                <a:latin typeface="Times New Roman"/>
                <a:cs typeface="Times New Roman"/>
              </a:rPr>
              <a:t>1</a:t>
            </a:r>
            <a:r>
              <a:rPr sz="1800" spc="-5" dirty="0">
                <a:latin typeface="Times New Roman"/>
                <a:cs typeface="Times New Roman"/>
              </a:rPr>
              <a:t>, </a:t>
            </a:r>
            <a:r>
              <a:rPr sz="1800" i="1" spc="-5" dirty="0">
                <a:latin typeface="Times New Roman"/>
                <a:cs typeface="Times New Roman"/>
              </a:rPr>
              <a:t>p</a:t>
            </a:r>
            <a:r>
              <a:rPr sz="1800" spc="-7" baseline="-20833" dirty="0">
                <a:latin typeface="Times New Roman"/>
                <a:cs typeface="Times New Roman"/>
              </a:rPr>
              <a:t>2</a:t>
            </a:r>
            <a:r>
              <a:rPr sz="1800" spc="-5" dirty="0">
                <a:latin typeface="Times New Roman"/>
                <a:cs typeface="Times New Roman"/>
              </a:rPr>
              <a:t>) = (3,3)</a:t>
            </a:r>
            <a:endParaRPr sz="1800">
              <a:latin typeface="Times New Roman"/>
              <a:cs typeface="Times New Roman"/>
            </a:endParaRPr>
          </a:p>
          <a:p>
            <a:pPr marL="1036319">
              <a:lnSpc>
                <a:spcPct val="100000"/>
              </a:lnSpc>
              <a:spcBef>
                <a:spcPts val="1150"/>
              </a:spcBef>
            </a:pPr>
            <a:r>
              <a:rPr sz="1800" i="1" dirty="0">
                <a:latin typeface="Times New Roman"/>
                <a:cs typeface="Times New Roman"/>
              </a:rPr>
              <a:t>O</a:t>
            </a:r>
            <a:r>
              <a:rPr sz="1800" i="1" spc="-5" dirty="0">
                <a:latin typeface="Times New Roman"/>
                <a:cs typeface="Times New Roman"/>
              </a:rPr>
              <a:t>the</a:t>
            </a:r>
            <a:r>
              <a:rPr sz="1800" i="1" dirty="0">
                <a:latin typeface="Times New Roman"/>
                <a:cs typeface="Times New Roman"/>
              </a:rPr>
              <a:t>r</a:t>
            </a:r>
            <a:endParaRPr sz="1800">
              <a:latin typeface="Times New Roman"/>
              <a:cs typeface="Times New Roman"/>
            </a:endParaRPr>
          </a:p>
          <a:p>
            <a:pPr marL="53340" algn="ctr">
              <a:lnSpc>
                <a:spcPct val="100000"/>
              </a:lnSpc>
              <a:spcBef>
                <a:spcPts val="110"/>
              </a:spcBef>
              <a:tabLst>
                <a:tab pos="921385" algn="l"/>
              </a:tabLst>
            </a:pPr>
            <a:r>
              <a:rPr sz="1800" i="1" dirty="0">
                <a:latin typeface="Times New Roman"/>
                <a:cs typeface="Times New Roman"/>
              </a:rPr>
              <a:t>Grim	</a:t>
            </a:r>
            <a:r>
              <a:rPr sz="2700" i="1" baseline="1543" dirty="0">
                <a:latin typeface="Times New Roman"/>
                <a:cs typeface="Times New Roman"/>
              </a:rPr>
              <a:t>age</a:t>
            </a:r>
            <a:r>
              <a:rPr sz="2700" i="1" spc="-7" baseline="1543" dirty="0">
                <a:latin typeface="Times New Roman"/>
                <a:cs typeface="Times New Roman"/>
              </a:rPr>
              <a:t>nt</a:t>
            </a:r>
            <a:endParaRPr sz="2700" baseline="1543">
              <a:latin typeface="Times New Roman"/>
              <a:cs typeface="Times New Roman"/>
            </a:endParaRPr>
          </a:p>
          <a:p>
            <a:pPr marL="22860" algn="ctr">
              <a:lnSpc>
                <a:spcPct val="100000"/>
              </a:lnSpc>
              <a:spcBef>
                <a:spcPts val="980"/>
              </a:spcBef>
              <a:tabLst>
                <a:tab pos="893444" algn="l"/>
              </a:tabLst>
            </a:pPr>
            <a:r>
              <a:rPr sz="1800" dirty="0">
                <a:latin typeface="Times New Roman"/>
                <a:cs typeface="Times New Roman"/>
              </a:rPr>
              <a:t>C	C</a:t>
            </a:r>
            <a:endParaRPr sz="1800">
              <a:latin typeface="Times New Roman"/>
              <a:cs typeface="Times New Roman"/>
            </a:endParaRPr>
          </a:p>
          <a:p>
            <a:pPr marL="24130" algn="ctr">
              <a:lnSpc>
                <a:spcPct val="100000"/>
              </a:lnSpc>
              <a:spcBef>
                <a:spcPts val="890"/>
              </a:spcBef>
              <a:tabLst>
                <a:tab pos="893444" algn="l"/>
              </a:tabLst>
            </a:pPr>
            <a:r>
              <a:rPr sz="1800" dirty="0">
                <a:latin typeface="Times New Roman"/>
                <a:cs typeface="Times New Roman"/>
              </a:rPr>
              <a:t>C	C</a:t>
            </a:r>
            <a:endParaRPr sz="1800">
              <a:latin typeface="Times New Roman"/>
              <a:cs typeface="Times New Roman"/>
            </a:endParaRPr>
          </a:p>
          <a:p>
            <a:pPr marL="24130" algn="ctr">
              <a:lnSpc>
                <a:spcPct val="100000"/>
              </a:lnSpc>
              <a:spcBef>
                <a:spcPts val="900"/>
              </a:spcBef>
              <a:tabLst>
                <a:tab pos="893444" algn="l"/>
              </a:tabLst>
            </a:pPr>
            <a:r>
              <a:rPr sz="1800" dirty="0">
                <a:latin typeface="Times New Roman"/>
                <a:cs typeface="Times New Roman"/>
              </a:rPr>
              <a:t>C	C</a:t>
            </a:r>
            <a:endParaRPr sz="1800">
              <a:latin typeface="Times New Roman"/>
              <a:cs typeface="Times New Roman"/>
            </a:endParaRPr>
          </a:p>
          <a:p>
            <a:pPr marL="24130" algn="ctr">
              <a:lnSpc>
                <a:spcPct val="100000"/>
              </a:lnSpc>
              <a:spcBef>
                <a:spcPts val="900"/>
              </a:spcBef>
              <a:tabLst>
                <a:tab pos="893444" algn="l"/>
              </a:tabLst>
            </a:pPr>
            <a:r>
              <a:rPr sz="1800" dirty="0">
                <a:latin typeface="Times New Roman"/>
                <a:cs typeface="Times New Roman"/>
              </a:rPr>
              <a:t>C	C</a:t>
            </a:r>
            <a:endParaRPr sz="1800">
              <a:latin typeface="Times New Roman"/>
              <a:cs typeface="Times New Roman"/>
            </a:endParaRPr>
          </a:p>
          <a:p>
            <a:pPr marL="30480" algn="ctr">
              <a:lnSpc>
                <a:spcPct val="100000"/>
              </a:lnSpc>
              <a:spcBef>
                <a:spcPts val="965"/>
              </a:spcBef>
              <a:tabLst>
                <a:tab pos="893444" algn="l"/>
              </a:tabLst>
            </a:pPr>
            <a:r>
              <a:rPr sz="2700" baseline="3086" dirty="0">
                <a:latin typeface="Times New Roman"/>
                <a:cs typeface="Times New Roman"/>
              </a:rPr>
              <a:t>C	</a:t>
            </a:r>
            <a:r>
              <a:rPr sz="1800" i="1" dirty="0">
                <a:solidFill>
                  <a:srgbClr val="FF3A34"/>
                </a:solidFill>
                <a:latin typeface="Times New Roman"/>
                <a:cs typeface="Times New Roman"/>
              </a:rPr>
              <a:t>D</a:t>
            </a:r>
            <a:endParaRPr sz="1800">
              <a:latin typeface="Times New Roman"/>
              <a:cs typeface="Times New Roman"/>
            </a:endParaRPr>
          </a:p>
          <a:p>
            <a:pPr marL="17780" algn="ctr">
              <a:lnSpc>
                <a:spcPct val="100000"/>
              </a:lnSpc>
              <a:spcBef>
                <a:spcPts val="825"/>
              </a:spcBef>
              <a:tabLst>
                <a:tab pos="893444" algn="l"/>
              </a:tabLst>
            </a:pPr>
            <a:r>
              <a:rPr sz="1800" i="1" dirty="0">
                <a:solidFill>
                  <a:srgbClr val="FF3A34"/>
                </a:solidFill>
                <a:latin typeface="Times New Roman"/>
                <a:cs typeface="Times New Roman"/>
              </a:rPr>
              <a:t>D	</a:t>
            </a:r>
            <a:r>
              <a:rPr sz="1800" dirty="0">
                <a:latin typeface="Times New Roman"/>
                <a:cs typeface="Times New Roman"/>
              </a:rPr>
              <a:t>C</a:t>
            </a:r>
            <a:endParaRPr sz="1800">
              <a:latin typeface="Times New Roman"/>
              <a:cs typeface="Times New Roman"/>
            </a:endParaRPr>
          </a:p>
          <a:p>
            <a:pPr marL="18415" algn="ctr">
              <a:lnSpc>
                <a:spcPct val="100000"/>
              </a:lnSpc>
              <a:spcBef>
                <a:spcPts val="869"/>
              </a:spcBef>
              <a:tabLst>
                <a:tab pos="894080" algn="l"/>
              </a:tabLst>
            </a:pPr>
            <a:r>
              <a:rPr sz="1800" i="1" dirty="0">
                <a:solidFill>
                  <a:srgbClr val="FF3A34"/>
                </a:solidFill>
                <a:latin typeface="Times New Roman"/>
                <a:cs typeface="Times New Roman"/>
              </a:rPr>
              <a:t>D	</a:t>
            </a:r>
            <a:r>
              <a:rPr sz="1800" dirty="0">
                <a:latin typeface="Times New Roman"/>
                <a:cs typeface="Times New Roman"/>
              </a:rPr>
              <a:t>C</a:t>
            </a: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830"/>
              </a:spcBef>
              <a:tabLst>
                <a:tab pos="875665" algn="l"/>
              </a:tabLst>
            </a:pPr>
            <a:r>
              <a:rPr sz="1800" i="1" dirty="0">
                <a:solidFill>
                  <a:srgbClr val="FF3A34"/>
                </a:solidFill>
                <a:latin typeface="Times New Roman"/>
                <a:cs typeface="Times New Roman"/>
              </a:rPr>
              <a:t>D	</a:t>
            </a:r>
            <a:r>
              <a:rPr sz="1800" dirty="0">
                <a:latin typeface="Times New Roman"/>
                <a:cs typeface="Times New Roman"/>
              </a:rPr>
              <a:t>C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10"/>
              </a:lnSpc>
            </a:pPr>
            <a:r>
              <a:rPr dirty="0"/>
              <a:t>Nau</a:t>
            </a:r>
            <a:r>
              <a:rPr spc="-5" dirty="0"/>
              <a:t>: G</a:t>
            </a:r>
            <a:r>
              <a:rPr dirty="0"/>
              <a:t>ame</a:t>
            </a:r>
            <a:r>
              <a:rPr spc="-20" dirty="0"/>
              <a:t> </a:t>
            </a:r>
            <a:r>
              <a:rPr spc="-5" dirty="0"/>
              <a:t>T</a:t>
            </a:r>
            <a:r>
              <a:rPr dirty="0"/>
              <a:t>heory</a:t>
            </a:r>
            <a:r>
              <a:rPr spc="-5" dirty="0"/>
              <a:t> </a:t>
            </a:r>
            <a:fld id="{81D60167-4931-47E6-BA6A-407CBD079E47}" type="slidenum">
              <a:rPr dirty="0"/>
              <a:t>8</a:t>
            </a:fld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10"/>
              </a:lnSpc>
            </a:pPr>
            <a:r>
              <a:rPr dirty="0"/>
              <a:t>Nau</a:t>
            </a:r>
            <a:r>
              <a:rPr spc="-5" dirty="0"/>
              <a:t>: G</a:t>
            </a:r>
            <a:r>
              <a:rPr dirty="0"/>
              <a:t>ame</a:t>
            </a:r>
            <a:r>
              <a:rPr spc="-20" dirty="0"/>
              <a:t> </a:t>
            </a:r>
            <a:r>
              <a:rPr spc="-5" dirty="0"/>
              <a:t>T</a:t>
            </a:r>
            <a:r>
              <a:rPr dirty="0"/>
              <a:t>heory</a:t>
            </a:r>
            <a:r>
              <a:rPr spc="-5" dirty="0"/>
              <a:t> </a:t>
            </a:r>
            <a:fld id="{81D60167-4931-47E6-BA6A-407CBD079E47}" type="slidenum">
              <a:rPr dirty="0"/>
              <a:t>9</a:t>
            </a:fld>
            <a:endParaRPr dirty="0"/>
          </a:p>
        </p:txBody>
      </p:sp>
      <p:sp>
        <p:nvSpPr>
          <p:cNvPr id="2" name="object 2"/>
          <p:cNvSpPr txBox="1"/>
          <p:nvPr/>
        </p:nvSpPr>
        <p:spPr>
          <a:xfrm>
            <a:off x="992186" y="1295400"/>
            <a:ext cx="8151814" cy="51706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 algn="r" rtl="1">
              <a:lnSpc>
                <a:spcPct val="100000"/>
              </a:lnSpc>
              <a:buClr>
                <a:srgbClr val="0033CC"/>
              </a:buClr>
              <a:buSzPct val="90000"/>
              <a:buFont typeface="Webdings"/>
              <a:buChar char="•"/>
              <a:tabLst>
                <a:tab pos="355600" algn="l"/>
              </a:tabLst>
            </a:pPr>
            <a:endParaRPr lang="fa-IR" sz="2800" dirty="0" smtClean="0">
              <a:latin typeface="Times New Roman"/>
              <a:cs typeface="B Nazanin" panose="00000400000000000000" pitchFamily="2" charset="-78"/>
            </a:endParaRPr>
          </a:p>
          <a:p>
            <a:pPr marL="355600" indent="-342900" algn="r" rtl="1">
              <a:lnSpc>
                <a:spcPct val="100000"/>
              </a:lnSpc>
              <a:buClr>
                <a:srgbClr val="0033CC"/>
              </a:buClr>
              <a:buSzPct val="90000"/>
              <a:buFont typeface="Webdings"/>
              <a:buChar char="•"/>
              <a:tabLst>
                <a:tab pos="355600" algn="l"/>
              </a:tabLst>
            </a:pPr>
            <a:r>
              <a:rPr lang="fa-IR" sz="2800" dirty="0" smtClean="0">
                <a:latin typeface="Times New Roman"/>
                <a:cs typeface="B Nazanin" panose="00000400000000000000" pitchFamily="2" charset="-78"/>
              </a:rPr>
              <a:t>در صورتی اتخاذ راهبرد تعادل نش برای شما مناسب است که بقیه نیز راهبردهای تعادل نش خود را انتخاب کنند. </a:t>
            </a:r>
          </a:p>
          <a:p>
            <a:pPr marL="355600" indent="-342900" algn="r" rtl="1">
              <a:lnSpc>
                <a:spcPct val="100000"/>
              </a:lnSpc>
              <a:buClr>
                <a:srgbClr val="0033CC"/>
              </a:buClr>
              <a:buSzPct val="90000"/>
              <a:buFont typeface="Webdings"/>
              <a:buChar char="•"/>
              <a:tabLst>
                <a:tab pos="355600" algn="l"/>
              </a:tabLst>
            </a:pPr>
            <a:endParaRPr lang="fa-IR" sz="2800" dirty="0">
              <a:latin typeface="Times New Roman"/>
              <a:cs typeface="B Nazanin" panose="00000400000000000000" pitchFamily="2" charset="-78"/>
            </a:endParaRPr>
          </a:p>
          <a:p>
            <a:pPr marL="355600" indent="-342900" algn="r" rtl="1">
              <a:lnSpc>
                <a:spcPct val="100000"/>
              </a:lnSpc>
              <a:buClr>
                <a:srgbClr val="0033CC"/>
              </a:buClr>
              <a:buSzPct val="90000"/>
              <a:buFont typeface="Webdings"/>
              <a:buChar char="•"/>
              <a:tabLst>
                <a:tab pos="355600" algn="l"/>
              </a:tabLst>
            </a:pPr>
            <a:r>
              <a:rPr lang="fa-IR" sz="2800" dirty="0" smtClean="0">
                <a:latin typeface="Times New Roman"/>
                <a:cs typeface="B Nazanin" panose="00000400000000000000" pitchFamily="2" charset="-78"/>
              </a:rPr>
              <a:t>در اکثر مواقع، بقیه ی بازیگران راهبرد تعادل نش خود را انتخاب نمی کنند. </a:t>
            </a:r>
          </a:p>
          <a:p>
            <a:pPr marL="812800" lvl="1" indent="-342900" algn="r" rtl="1">
              <a:buClr>
                <a:srgbClr val="0033CC"/>
              </a:buClr>
              <a:buSzPct val="90000"/>
              <a:buFont typeface="Webdings"/>
              <a:buChar char="•"/>
              <a:tabLst>
                <a:tab pos="355600" algn="l"/>
              </a:tabLst>
            </a:pPr>
            <a:r>
              <a:rPr lang="fa-IR" sz="2800" dirty="0" smtClean="0">
                <a:latin typeface="Times New Roman"/>
                <a:cs typeface="B Nazanin" panose="00000400000000000000" pitchFamily="2" charset="-78"/>
              </a:rPr>
              <a:t>لذاف اگر شما بتوانید رفتار آنها را به درستی پیش بینی کنید، می توانید سود بیشتری نسبت به تعادل نش بدست آورید.  </a:t>
            </a:r>
          </a:p>
          <a:p>
            <a:pPr marL="812800" lvl="1" indent="-342900" algn="r" rtl="1">
              <a:buClr>
                <a:srgbClr val="0033CC"/>
              </a:buClr>
              <a:buSzPct val="90000"/>
              <a:buFont typeface="Webdings"/>
              <a:buChar char="•"/>
              <a:tabLst>
                <a:tab pos="355600" algn="l"/>
              </a:tabLst>
            </a:pPr>
            <a:endParaRPr lang="fa-IR" sz="2800" dirty="0">
              <a:latin typeface="Times New Roman"/>
              <a:cs typeface="B Nazanin" panose="00000400000000000000" pitchFamily="2" charset="-78"/>
            </a:endParaRPr>
          </a:p>
          <a:p>
            <a:pPr marL="355600" indent="-342900" algn="r" rtl="1">
              <a:buClr>
                <a:srgbClr val="0033CC"/>
              </a:buClr>
              <a:buSzPct val="90000"/>
              <a:buFont typeface="Webdings"/>
              <a:buChar char="•"/>
              <a:tabLst>
                <a:tab pos="355600" algn="l"/>
              </a:tabLst>
            </a:pPr>
            <a:r>
              <a:rPr lang="fa-IR" sz="2800" dirty="0" smtClean="0">
                <a:latin typeface="Times New Roman"/>
                <a:cs typeface="B Nazanin" panose="00000400000000000000" pitchFamily="2" charset="-78"/>
              </a:rPr>
              <a:t>دلیل این که بقیه راهبرد تعادل نش خود را بازی نمی کنند چیست؟</a:t>
            </a:r>
          </a:p>
          <a:p>
            <a:pPr marL="812800" lvl="1" indent="-342900" algn="r" rtl="1">
              <a:buClr>
                <a:srgbClr val="0033CC"/>
              </a:buClr>
              <a:buSzPct val="90000"/>
              <a:buFont typeface="Webdings"/>
              <a:buChar char="•"/>
              <a:tabLst>
                <a:tab pos="355600" algn="l"/>
              </a:tabLst>
            </a:pPr>
            <a:r>
              <a:rPr lang="fa-IR" sz="2800" dirty="0" smtClean="0">
                <a:latin typeface="Times New Roman"/>
                <a:cs typeface="B Nazanin" panose="00000400000000000000" pitchFamily="2" charset="-78"/>
              </a:rPr>
              <a:t>آنها نیز ممکن است سعی کنند رفتار شما را پیش بینی کنند. </a:t>
            </a:r>
            <a:endParaRPr lang="en-US" sz="2800" dirty="0" smtClean="0">
              <a:latin typeface="Times New Roman"/>
              <a:cs typeface="B Nazanin" panose="00000400000000000000" pitchFamily="2" charset="-78"/>
            </a:endParaRPr>
          </a:p>
          <a:p>
            <a:pPr lvl="1">
              <a:lnSpc>
                <a:spcPct val="100000"/>
              </a:lnSpc>
              <a:buClr>
                <a:srgbClr val="0033CC"/>
              </a:buClr>
            </a:pPr>
            <a:endParaRPr sz="2800" dirty="0">
              <a:latin typeface="Times New Roman"/>
              <a:cs typeface="B Nazanin" panose="00000400000000000000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1242</TotalTime>
  <Words>1587</Words>
  <Application>Microsoft Office PowerPoint</Application>
  <PresentationFormat>Custom</PresentationFormat>
  <Paragraphs>466</Paragraphs>
  <Slides>21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بازیهای تکراری</vt:lpstr>
      <vt:lpstr>بازیهای تکراری محدود</vt:lpstr>
      <vt:lpstr>PowerPoint Presentation</vt:lpstr>
      <vt:lpstr>استنتاج معکوس</vt:lpstr>
      <vt:lpstr>بازیهای تکراری محدود</vt:lpstr>
      <vt:lpstr>مثال</vt:lpstr>
      <vt:lpstr>تعادل در بازیهای تکراری: نظریه ی folk</vt:lpstr>
      <vt:lpstr>اثبات و مثال</vt:lpstr>
      <vt:lpstr>PowerPoint Presentation</vt:lpstr>
      <vt:lpstr>استفاده از راهبرد TFT در مقابل بقیه ی راهبردها</vt:lpstr>
      <vt:lpstr>وجود نویز در سیستم می تواند مانع رسیدن به تعادل شود.</vt:lpstr>
      <vt:lpstr>بعضی راهبردهای مناسب برای محیطهای نویزی</vt:lpstr>
      <vt:lpstr>تغییر رفتار</vt:lpstr>
      <vt:lpstr>تشخیص تغییر رفتار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Strategies</dc:title>
  <dc:creator>mozafar</dc:creator>
  <cp:lastModifiedBy>mozafar</cp:lastModifiedBy>
  <cp:revision>23</cp:revision>
  <dcterms:created xsi:type="dcterms:W3CDTF">2015-05-17T18:24:35Z</dcterms:created>
  <dcterms:modified xsi:type="dcterms:W3CDTF">2015-06-20T14:31:33Z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2015-05-17T00:00:00Z</vt:filetime>
  </property>
</Properties>
</file>