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309" r:id="rId5"/>
    <p:sldId id="308" r:id="rId6"/>
    <p:sldId id="295" r:id="rId7"/>
    <p:sldId id="311" r:id="rId8"/>
    <p:sldId id="297" r:id="rId9"/>
    <p:sldId id="298" r:id="rId10"/>
    <p:sldId id="320" r:id="rId11"/>
    <p:sldId id="301" r:id="rId12"/>
    <p:sldId id="314" r:id="rId13"/>
    <p:sldId id="315" r:id="rId14"/>
    <p:sldId id="302" r:id="rId15"/>
    <p:sldId id="316" r:id="rId16"/>
    <p:sldId id="317" r:id="rId17"/>
    <p:sldId id="318" r:id="rId18"/>
    <p:sldId id="321" r:id="rId19"/>
    <p:sldId id="31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00"/>
    <a:srgbClr val="FFFFFF"/>
    <a:srgbClr val="DDDDDD"/>
    <a:srgbClr val="C0C0C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9" autoAdjust="0"/>
    <p:restoredTop sz="94660"/>
  </p:normalViewPr>
  <p:slideViewPr>
    <p:cSldViewPr>
      <p:cViewPr varScale="1">
        <p:scale>
          <a:sx n="50" d="100"/>
          <a:sy n="50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F6B38-24C0-4F76-9310-ABD5B50EC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B6451-9599-4541-8040-F2F63EF1B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0"/>
            <a:ext cx="226695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64845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93352-3049-42B7-B7B0-1E2D0A0B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9564D-D578-4551-ADF1-C6D8EF818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C17C1-8864-443A-9692-D8BBC07E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3716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88DD-AB5C-4347-A48C-47D79CA68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E2035-4D72-4BD6-B196-12454B821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3720A-5C16-41F4-94C8-E5A1FB65F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7BAC-0D5E-465A-9284-E762748D3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086AC-091F-4884-BD4D-7475FFF90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8E1FF-5F98-4ED1-8EDE-D464C60B3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686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E4B5C64-3E59-4DBA-AC0E-216D02042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3/docs/api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2743200"/>
          </a:xfrm>
        </p:spPr>
        <p:txBody>
          <a:bodyPr/>
          <a:lstStyle/>
          <a:p>
            <a:pPr eaLnBrk="1" hangingPunct="1"/>
            <a:r>
              <a:rPr lang="en-US" dirty="0" smtClean="0"/>
              <a:t>Java </a:t>
            </a:r>
            <a:r>
              <a:rPr lang="en-US" dirty="0" smtClean="0"/>
              <a:t>GUI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Code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import </a:t>
            </a:r>
            <a:r>
              <a:rPr lang="en-US" sz="2000" b="1" dirty="0" err="1" smtClean="0">
                <a:latin typeface="Courier New" pitchFamily="49" charset="0"/>
              </a:rPr>
              <a:t>javax.swing</a:t>
            </a:r>
            <a:r>
              <a:rPr lang="en-US" sz="2000" b="1" dirty="0" smtClean="0">
                <a:latin typeface="Courier New" pitchFamily="49" charset="0"/>
              </a:rPr>
              <a:t>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class hello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public static void main(String[] </a:t>
            </a:r>
            <a:r>
              <a:rPr lang="en-US" sz="2000" b="1" dirty="0" err="1" smtClean="0">
                <a:latin typeface="Courier New" pitchFamily="49" charset="0"/>
              </a:rPr>
              <a:t>args</a:t>
            </a:r>
            <a:r>
              <a:rPr lang="en-US" sz="2000" b="1" dirty="0" smtClean="0">
                <a:latin typeface="Courier New" pitchFamily="49" charset="0"/>
              </a:rPr>
              <a:t>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</a:rPr>
              <a:t>JFrame</a:t>
            </a:r>
            <a:r>
              <a:rPr lang="en-US" sz="2000" b="1" dirty="0" smtClean="0">
                <a:latin typeface="Courier New" pitchFamily="49" charset="0"/>
              </a:rPr>
              <a:t> f = new </a:t>
            </a:r>
            <a:r>
              <a:rPr lang="en-US" sz="2000" b="1" dirty="0" err="1" smtClean="0">
                <a:latin typeface="Courier New" pitchFamily="49" charset="0"/>
              </a:rPr>
              <a:t>JFrame</a:t>
            </a:r>
            <a:r>
              <a:rPr lang="en-US" sz="2000" b="1" dirty="0" smtClean="0">
                <a:latin typeface="Courier New" pitchFamily="49" charset="0"/>
              </a:rPr>
              <a:t>(“title”);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</a:rPr>
              <a:t>JPanel</a:t>
            </a:r>
            <a:r>
              <a:rPr lang="en-US" sz="2000" b="1" dirty="0" smtClean="0">
                <a:latin typeface="Courier New" pitchFamily="49" charset="0"/>
              </a:rPr>
              <a:t> p = new </a:t>
            </a:r>
            <a:r>
              <a:rPr lang="en-US" sz="2000" b="1" dirty="0" err="1" smtClean="0">
                <a:latin typeface="Courier New" pitchFamily="49" charset="0"/>
              </a:rPr>
              <a:t>JPanel</a:t>
            </a:r>
            <a:r>
              <a:rPr lang="en-US" sz="2000" b="1" dirty="0" smtClean="0"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</a:rPr>
              <a:t>JButton</a:t>
            </a:r>
            <a:r>
              <a:rPr lang="en-US" sz="2000" b="1" dirty="0" smtClean="0">
                <a:latin typeface="Courier New" pitchFamily="49" charset="0"/>
              </a:rPr>
              <a:t> b = new </a:t>
            </a:r>
            <a:r>
              <a:rPr lang="en-US" sz="2000" b="1" dirty="0" err="1" smtClean="0">
                <a:latin typeface="Courier New" pitchFamily="49" charset="0"/>
              </a:rPr>
              <a:t>JButton</a:t>
            </a:r>
            <a:r>
              <a:rPr lang="en-US" sz="2000" b="1" dirty="0" smtClean="0">
                <a:latin typeface="Courier New" pitchFamily="49" charset="0"/>
              </a:rPr>
              <a:t>(“press me”);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</a:rPr>
              <a:t>p.add</a:t>
            </a:r>
            <a:r>
              <a:rPr lang="en-US" sz="2000" b="1" dirty="0" smtClean="0">
                <a:latin typeface="Courier New" pitchFamily="49" charset="0"/>
              </a:rPr>
              <a:t>(b);			// add button to panel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</a:rPr>
              <a:t>f.setContentPane</a:t>
            </a:r>
            <a:r>
              <a:rPr lang="en-US" sz="2000" b="1" dirty="0" smtClean="0">
                <a:latin typeface="Courier New" pitchFamily="49" charset="0"/>
              </a:rPr>
              <a:t>(p);    // add panel to frame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</a:rPr>
              <a:t>f.setVisible</a:t>
            </a:r>
            <a:r>
              <a:rPr lang="en-US" sz="2000" b="1" dirty="0" smtClean="0">
                <a:latin typeface="Courier New" pitchFamily="49" charset="0"/>
              </a:rPr>
              <a:t>(true);</a:t>
            </a:r>
            <a:endParaRPr lang="en-US" sz="20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latin typeface="Courier New" pitchFamily="49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6096000" y="4419600"/>
          <a:ext cx="2901950" cy="2274888"/>
        </p:xfrm>
        <a:graphic>
          <a:graphicData uri="http://schemas.openxmlformats.org/presentationml/2006/ole">
            <p:oleObj spid="_x0000_s5122" name="Photo Editor Photo" r:id="rId3" imgW="4057143" imgH="3610479" progId="">
              <p:embed/>
            </p:oleObj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172200" y="4572000"/>
            <a:ext cx="2749550" cy="2092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2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77000" y="4830763"/>
            <a:ext cx="1371600" cy="579437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press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2"/>
          <p:cNvSpPr>
            <a:spLocks noChangeArrowheads="1"/>
          </p:cNvSpPr>
          <p:nvPr/>
        </p:nvSpPr>
        <p:spPr bwMode="auto">
          <a:xfrm>
            <a:off x="3657600" y="4724400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auto">
          <a:xfrm>
            <a:off x="3581400" y="4648200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Layout Manager Heuristics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505200" y="1711325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Left to right,</a:t>
            </a:r>
          </a:p>
          <a:p>
            <a:pPr algn="ctr"/>
            <a:r>
              <a:rPr lang="en-US"/>
              <a:t>Top to bottom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3810000" y="3463925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3810000" y="2168525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3810000" y="2778125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6400800" y="1711325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7162800" y="1711325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7924800" y="1711325"/>
            <a:ext cx="0" cy="20986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6400800" y="228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81000" y="4572000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381000" y="4953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57200" y="617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9144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2098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1355725" y="4460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1431925" y="6137275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2270125" y="52990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441325" y="52990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870325" y="1219200"/>
            <a:ext cx="167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FlowLayout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6781800" y="1219200"/>
            <a:ext cx="160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GridLayout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622300" y="4114800"/>
            <a:ext cx="189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BorderLayout</a:t>
            </a:r>
          </a:p>
        </p:txBody>
      </p:sp>
      <p:sp>
        <p:nvSpPr>
          <p:cNvPr id="17433" name="Rectangle 26"/>
          <p:cNvSpPr>
            <a:spLocks noChangeArrowheads="1"/>
          </p:cNvSpPr>
          <p:nvPr/>
        </p:nvSpPr>
        <p:spPr bwMode="auto">
          <a:xfrm>
            <a:off x="381000" y="1711325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none, </a:t>
            </a:r>
            <a:br>
              <a:rPr lang="en-US"/>
            </a:br>
            <a:r>
              <a:rPr lang="en-US"/>
              <a:t>programmer </a:t>
            </a:r>
            <a:br>
              <a:rPr lang="en-US"/>
            </a:br>
            <a:r>
              <a:rPr lang="en-US"/>
              <a:t>sets x,y,w,h</a:t>
            </a:r>
          </a:p>
        </p:txBody>
      </p:sp>
      <p:sp>
        <p:nvSpPr>
          <p:cNvPr id="17434" name="Text Box 28"/>
          <p:cNvSpPr txBox="1">
            <a:spLocks noChangeArrowheads="1"/>
          </p:cNvSpPr>
          <p:nvPr/>
        </p:nvSpPr>
        <p:spPr bwMode="auto">
          <a:xfrm>
            <a:off x="1219200" y="1254125"/>
            <a:ext cx="65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null</a:t>
            </a:r>
          </a:p>
        </p:txBody>
      </p:sp>
      <p:sp>
        <p:nvSpPr>
          <p:cNvPr id="17435" name="Rectangle 29"/>
          <p:cNvSpPr>
            <a:spLocks noChangeArrowheads="1"/>
          </p:cNvSpPr>
          <p:nvPr/>
        </p:nvSpPr>
        <p:spPr bwMode="auto">
          <a:xfrm>
            <a:off x="3505200" y="4572000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One at a time</a:t>
            </a:r>
          </a:p>
        </p:txBody>
      </p:sp>
      <p:sp>
        <p:nvSpPr>
          <p:cNvPr id="17436" name="Text Box 30"/>
          <p:cNvSpPr txBox="1">
            <a:spLocks noChangeArrowheads="1"/>
          </p:cNvSpPr>
          <p:nvPr/>
        </p:nvSpPr>
        <p:spPr bwMode="auto">
          <a:xfrm>
            <a:off x="3932238" y="4114800"/>
            <a:ext cx="163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CardLayout</a:t>
            </a:r>
          </a:p>
        </p:txBody>
      </p:sp>
      <p:sp>
        <p:nvSpPr>
          <p:cNvPr id="17437" name="Rectangle 34"/>
          <p:cNvSpPr>
            <a:spLocks noChangeArrowheads="1"/>
          </p:cNvSpPr>
          <p:nvPr/>
        </p:nvSpPr>
        <p:spPr bwMode="auto">
          <a:xfrm>
            <a:off x="6400800" y="4572000"/>
            <a:ext cx="2362200" cy="2133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Line 35"/>
          <p:cNvSpPr>
            <a:spLocks noChangeShapeType="1"/>
          </p:cNvSpPr>
          <p:nvPr/>
        </p:nvSpPr>
        <p:spPr bwMode="auto">
          <a:xfrm>
            <a:off x="7086600" y="45720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Line 36"/>
          <p:cNvSpPr>
            <a:spLocks noChangeShapeType="1"/>
          </p:cNvSpPr>
          <p:nvPr/>
        </p:nvSpPr>
        <p:spPr bwMode="auto">
          <a:xfrm>
            <a:off x="7543800" y="45720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0" name="Line 37"/>
          <p:cNvSpPr>
            <a:spLocks noChangeShapeType="1"/>
          </p:cNvSpPr>
          <p:nvPr/>
        </p:nvSpPr>
        <p:spPr bwMode="auto">
          <a:xfrm>
            <a:off x="6400800" y="5105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1" name="Line 38"/>
          <p:cNvSpPr>
            <a:spLocks noChangeShapeType="1"/>
          </p:cNvSpPr>
          <p:nvPr/>
        </p:nvSpPr>
        <p:spPr bwMode="auto">
          <a:xfrm>
            <a:off x="6400800" y="5943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2" name="Text Box 39"/>
          <p:cNvSpPr txBox="1">
            <a:spLocks noChangeArrowheads="1"/>
          </p:cNvSpPr>
          <p:nvPr/>
        </p:nvSpPr>
        <p:spPr bwMode="auto">
          <a:xfrm>
            <a:off x="6553200" y="4079875"/>
            <a:ext cx="209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GridBagLayout</a:t>
            </a:r>
          </a:p>
        </p:txBody>
      </p:sp>
      <p:sp>
        <p:nvSpPr>
          <p:cNvPr id="17443" name="Line 40"/>
          <p:cNvSpPr>
            <a:spLocks noChangeShapeType="1"/>
          </p:cNvSpPr>
          <p:nvPr/>
        </p:nvSpPr>
        <p:spPr bwMode="auto">
          <a:xfrm>
            <a:off x="6400800" y="31242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4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62800" y="5257800"/>
            <a:ext cx="1524000" cy="579438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Combinations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2514600" y="1524000"/>
          <a:ext cx="3962400" cy="4830763"/>
        </p:xfrm>
        <a:graphic>
          <a:graphicData uri="http://schemas.openxmlformats.org/presentationml/2006/ole">
            <p:oleObj spid="_x0000_s6146" name="Photo Editor Photo" r:id="rId3" imgW="4057143" imgH="3610479" progId="">
              <p:embed/>
            </p:oleObj>
          </a:graphicData>
        </a:graphic>
      </p:graphicFrame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90800" y="1828800"/>
            <a:ext cx="3810000" cy="441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9" name="Rectangle 19"/>
          <p:cNvSpPr>
            <a:spLocks noChangeArrowheads="1"/>
          </p:cNvSpPr>
          <p:nvPr/>
        </p:nvSpPr>
        <p:spPr bwMode="auto">
          <a:xfrm>
            <a:off x="2590800" y="1828800"/>
            <a:ext cx="38100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50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67000" y="1858963"/>
            <a:ext cx="1143000" cy="579437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6151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858963"/>
            <a:ext cx="1143000" cy="579437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6152" name="Rectangle 22"/>
          <p:cNvSpPr>
            <a:spLocks noChangeArrowheads="1"/>
          </p:cNvSpPr>
          <p:nvPr/>
        </p:nvSpPr>
        <p:spPr bwMode="auto">
          <a:xfrm>
            <a:off x="2590800" y="2438400"/>
            <a:ext cx="38100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JTextArea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Combinations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228600" y="1828800"/>
          <a:ext cx="3962400" cy="4830763"/>
        </p:xfrm>
        <a:graphic>
          <a:graphicData uri="http://schemas.openxmlformats.org/presentationml/2006/ole">
            <p:oleObj spid="_x0000_s7170" name="Photo Editor Photo" r:id="rId3" imgW="4057143" imgH="3610479" progId="">
              <p:embed/>
            </p:oleObj>
          </a:graphicData>
        </a:graphic>
      </p:graphicFrame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14400" y="2743200"/>
            <a:ext cx="3429000" cy="3505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/>
              <a:t>n</a:t>
            </a:r>
          </a:p>
          <a:p>
            <a:pPr algn="ctr"/>
            <a:endParaRPr lang="en-US"/>
          </a:p>
          <a:p>
            <a:pPr algn="ctr"/>
            <a:r>
              <a:rPr lang="en-US"/>
              <a:t>JPanel:  BorderLayout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c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4800" y="2133600"/>
            <a:ext cx="108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JFrame</a:t>
            </a:r>
          </a:p>
        </p:txBody>
      </p:sp>
      <p:sp>
        <p:nvSpPr>
          <p:cNvPr id="7174" name="Rectangle 17"/>
          <p:cNvSpPr>
            <a:spLocks noChangeArrowheads="1"/>
          </p:cNvSpPr>
          <p:nvPr/>
        </p:nvSpPr>
        <p:spPr bwMode="auto">
          <a:xfrm>
            <a:off x="5029200" y="2895600"/>
            <a:ext cx="27432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JPanel:  FlowLayout</a:t>
            </a:r>
          </a:p>
        </p:txBody>
      </p:sp>
      <p:sp>
        <p:nvSpPr>
          <p:cNvPr id="717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81800" y="1600200"/>
            <a:ext cx="1143000" cy="579438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7176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57800" y="1600200"/>
            <a:ext cx="1143000" cy="579438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7177" name="Rectangle 20"/>
          <p:cNvSpPr>
            <a:spLocks noChangeArrowheads="1"/>
          </p:cNvSpPr>
          <p:nvPr/>
        </p:nvSpPr>
        <p:spPr bwMode="auto">
          <a:xfrm>
            <a:off x="5257800" y="4191000"/>
            <a:ext cx="21336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JTextArea</a:t>
            </a:r>
          </a:p>
        </p:txBody>
      </p:sp>
      <p:sp>
        <p:nvSpPr>
          <p:cNvPr id="7178" name="Line 21"/>
          <p:cNvSpPr>
            <a:spLocks noChangeShapeType="1"/>
          </p:cNvSpPr>
          <p:nvPr/>
        </p:nvSpPr>
        <p:spPr bwMode="auto">
          <a:xfrm flipH="1" flipV="1">
            <a:off x="609600" y="4114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22"/>
          <p:cNvSpPr>
            <a:spLocks noChangeShapeType="1"/>
          </p:cNvSpPr>
          <p:nvPr/>
        </p:nvSpPr>
        <p:spPr bwMode="auto">
          <a:xfrm flipH="1" flipV="1">
            <a:off x="3048000" y="4876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23"/>
          <p:cNvSpPr>
            <a:spLocks noChangeShapeType="1"/>
          </p:cNvSpPr>
          <p:nvPr/>
        </p:nvSpPr>
        <p:spPr bwMode="auto">
          <a:xfrm>
            <a:off x="914400" y="3429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24"/>
          <p:cNvSpPr>
            <a:spLocks noChangeShapeType="1"/>
          </p:cNvSpPr>
          <p:nvPr/>
        </p:nvSpPr>
        <p:spPr bwMode="auto">
          <a:xfrm flipH="1" flipV="1">
            <a:off x="2895600" y="3048000"/>
            <a:ext cx="2133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25"/>
          <p:cNvSpPr>
            <a:spLocks noChangeShapeType="1"/>
          </p:cNvSpPr>
          <p:nvPr/>
        </p:nvSpPr>
        <p:spPr bwMode="auto">
          <a:xfrm>
            <a:off x="5791200" y="22098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26"/>
          <p:cNvSpPr>
            <a:spLocks noChangeShapeType="1"/>
          </p:cNvSpPr>
          <p:nvPr/>
        </p:nvSpPr>
        <p:spPr bwMode="auto">
          <a:xfrm flipH="1">
            <a:off x="6477000" y="21336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Code:  null layout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JFrame f = new JFrame(“title”);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JPanel p = new JPanel( 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JButton b = new JButton(“press me”);</a:t>
            </a:r>
          </a:p>
          <a:p>
            <a:pPr eaLnBrk="1" hangingPunct="1">
              <a:buFontTx/>
              <a:buNone/>
            </a:pPr>
            <a:endParaRPr lang="en-US" sz="24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chemeClr val="hlink"/>
                </a:solidFill>
                <a:latin typeface="Courier New" pitchFamily="49" charset="0"/>
              </a:rPr>
              <a:t>b.setBounds(new Rectangle(10,10, 100,50));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chemeClr val="hlink"/>
                </a:solidFill>
                <a:latin typeface="Courier New" pitchFamily="49" charset="0"/>
              </a:rPr>
              <a:t>p.setLayout(null);		// x,y layout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p.add(b);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f.setContentPane(p);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6096000" y="4419600"/>
          <a:ext cx="2901950" cy="2274888"/>
        </p:xfrm>
        <a:graphic>
          <a:graphicData uri="http://schemas.openxmlformats.org/presentationml/2006/ole">
            <p:oleObj spid="_x0000_s8194" name="Photo Editor Photo" r:id="rId3" imgW="4057143" imgH="3610479" progId="">
              <p:embed/>
            </p:oleObj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172200" y="4572000"/>
            <a:ext cx="2749550" cy="2092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198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77000" y="4830763"/>
            <a:ext cx="1371600" cy="579437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press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Code:  FlowLayout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JFrame f = new JFrame(“title”);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JPanel p = new JPanel( 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chemeClr val="hlink"/>
                </a:solidFill>
                <a:latin typeface="Courier New" pitchFamily="49" charset="0"/>
              </a:rPr>
              <a:t>FlowLayout L = new FlowLayout( 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JButton b1 = new JButton(“press me”);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JButton b2 = new JButton(“then me”);</a:t>
            </a:r>
          </a:p>
          <a:p>
            <a:pPr eaLnBrk="1" hangingPunct="1">
              <a:buFontTx/>
              <a:buNone/>
            </a:pPr>
            <a:endParaRPr lang="en-US" sz="2400" b="1" smtClean="0">
              <a:solidFill>
                <a:schemeClr val="hlink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chemeClr val="hlink"/>
                </a:solidFill>
                <a:latin typeface="Courier New" pitchFamily="49" charset="0"/>
              </a:rPr>
              <a:t>p.setLayout(L);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p.add(b1);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p.add(b2);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f.setContentPane(p);</a:t>
            </a:r>
          </a:p>
          <a:p>
            <a:pPr eaLnBrk="1" hangingPunct="1">
              <a:buFontTx/>
              <a:buNone/>
            </a:pPr>
            <a:endParaRPr lang="en-US" sz="24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smtClean="0"/>
              <a:t>Set layout mgr before adding components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6096000" y="4419600"/>
          <a:ext cx="2901950" cy="2274888"/>
        </p:xfrm>
        <a:graphic>
          <a:graphicData uri="http://schemas.openxmlformats.org/presentationml/2006/ole">
            <p:oleObj spid="_x0000_s9218" name="Photo Editor Photo" r:id="rId3" imgW="4057143" imgH="3610479" progId="">
              <p:embed/>
            </p:oleObj>
          </a:graphicData>
        </a:graphic>
      </p:graphicFrame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172200" y="4572000"/>
            <a:ext cx="2749550" cy="2092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2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48400" y="4678363"/>
            <a:ext cx="1295400" cy="579437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press me</a:t>
            </a:r>
          </a:p>
        </p:txBody>
      </p:sp>
      <p:sp>
        <p:nvSpPr>
          <p:cNvPr id="922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20000" y="4678363"/>
            <a:ext cx="1143000" cy="579437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then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Applets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JApplet is like a JFrame</a:t>
            </a:r>
          </a:p>
          <a:p>
            <a:pPr eaLnBrk="1" hangingPunct="1"/>
            <a:r>
              <a:rPr lang="en-US" sz="2800" smtClean="0"/>
              <a:t>Already has a panel</a:t>
            </a:r>
          </a:p>
          <a:p>
            <a:pPr lvl="2" eaLnBrk="1" hangingPunct="1"/>
            <a:r>
              <a:rPr lang="en-US" sz="2000" smtClean="0"/>
              <a:t>Access panel with JApplet.getContentPane( )</a:t>
            </a:r>
          </a:p>
          <a:p>
            <a:pPr eaLnBrk="1" hangingPunct="1"/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import javax.swing.*;</a:t>
            </a:r>
          </a:p>
          <a:p>
            <a:pPr eaLnBrk="1" hangingPunct="1">
              <a:buFontTx/>
              <a:buNone/>
            </a:pPr>
            <a:endParaRPr lang="en-US" sz="24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class hello </a:t>
            </a:r>
            <a:r>
              <a:rPr lang="en-US" sz="2400" b="1" smtClean="0">
                <a:solidFill>
                  <a:schemeClr val="hlink"/>
                </a:solidFill>
                <a:latin typeface="Courier New" pitchFamily="49" charset="0"/>
              </a:rPr>
              <a:t>extends JApplet</a:t>
            </a:r>
            <a:r>
              <a:rPr lang="en-US" sz="2400" b="1" smtClean="0">
                <a:latin typeface="Courier New" pitchFamily="49" charset="0"/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	public void </a:t>
            </a:r>
            <a:r>
              <a:rPr lang="en-US" sz="2400" b="1" smtClean="0">
                <a:solidFill>
                  <a:schemeClr val="hlink"/>
                </a:solidFill>
                <a:latin typeface="Courier New" pitchFamily="49" charset="0"/>
              </a:rPr>
              <a:t>init</a:t>
            </a:r>
            <a:r>
              <a:rPr lang="en-US" sz="2400" b="1" smtClean="0">
                <a:latin typeface="Courier New" pitchFamily="49" charset="0"/>
              </a:rPr>
              <a:t>(){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		JButton b = new JButton(“press me”);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		getContentPane().add(b);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}</a:t>
            </a:r>
          </a:p>
          <a:p>
            <a:pPr eaLnBrk="1" hangingPunct="1"/>
            <a:endParaRPr lang="en-US" sz="240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086600" y="11430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JApplet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934200" y="2514600"/>
            <a:ext cx="1524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contentPane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7086600" y="39624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cxnSp>
        <p:nvCxnSpPr>
          <p:cNvPr id="18439" name="AutoShape 8"/>
          <p:cNvCxnSpPr>
            <a:cxnSpLocks noChangeShapeType="1"/>
            <a:stCxn id="18436" idx="2"/>
            <a:endCxn id="18437" idx="0"/>
          </p:cNvCxnSpPr>
          <p:nvPr/>
        </p:nvCxnSpPr>
        <p:spPr bwMode="auto">
          <a:xfrm>
            <a:off x="7696200" y="16764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0" name="AutoShape 9"/>
          <p:cNvCxnSpPr>
            <a:cxnSpLocks noChangeShapeType="1"/>
            <a:stCxn id="18437" idx="2"/>
            <a:endCxn id="18438" idx="0"/>
          </p:cNvCxnSpPr>
          <p:nvPr/>
        </p:nvCxnSpPr>
        <p:spPr bwMode="auto">
          <a:xfrm>
            <a:off x="7696200" y="3048000"/>
            <a:ext cx="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Applet Methods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Called by browser: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init( )  	- initialization</a:t>
            </a:r>
          </a:p>
          <a:p>
            <a:pPr eaLnBrk="1" hangingPunct="1"/>
            <a:r>
              <a:rPr lang="en-US" smtClean="0"/>
              <a:t>start( )  	- resume processing (e.g. animations)</a:t>
            </a:r>
          </a:p>
          <a:p>
            <a:pPr eaLnBrk="1" hangingPunct="1"/>
            <a:r>
              <a:rPr lang="en-US" smtClean="0"/>
              <a:t>stop( )	- pause</a:t>
            </a:r>
          </a:p>
          <a:p>
            <a:pPr eaLnBrk="1" hangingPunct="1"/>
            <a:r>
              <a:rPr lang="en-US" smtClean="0"/>
              <a:t>destroy( )	- cleanup</a:t>
            </a:r>
          </a:p>
          <a:p>
            <a:pPr eaLnBrk="1" hangingPunct="1"/>
            <a:r>
              <a:rPr lang="en-US" smtClean="0"/>
              <a:t>paint( )	- redraw stuff (‘expose’ event)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+ Applet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import javax.swing.*;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class helloApp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public static void main(String[] args){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// create Frame and put my mainPanel in 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JFrame f = new JFrame(“title”);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mainPanel p = new mainPanel();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f.setContentPane(p);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f.show();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class helloApplet extends JApplet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public void init(){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// put my mainPanel in the Applet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mainPanel p = new mainPanel();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getContentPane().add(p);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// my main GUI is in here: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class mainPanel extends JPanel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mainPanel(){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setLayout(new FlowLayout());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JButton b = new JButton(“press me”);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add(b);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467600" y="2514600"/>
            <a:ext cx="1524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JApplet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467600" y="3276600"/>
            <a:ext cx="1524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contentPane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629400" y="48006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JPanel</a:t>
            </a:r>
          </a:p>
        </p:txBody>
      </p:sp>
      <p:cxnSp>
        <p:nvCxnSpPr>
          <p:cNvPr id="20487" name="AutoShape 7"/>
          <p:cNvCxnSpPr>
            <a:cxnSpLocks noChangeShapeType="1"/>
            <a:stCxn id="20484" idx="2"/>
            <a:endCxn id="20485" idx="0"/>
          </p:cNvCxnSpPr>
          <p:nvPr/>
        </p:nvCxnSpPr>
        <p:spPr bwMode="auto">
          <a:xfrm>
            <a:off x="8229600" y="30480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88" name="AutoShape 8"/>
          <p:cNvCxnSpPr>
            <a:cxnSpLocks noChangeShapeType="1"/>
            <a:stCxn id="20485" idx="2"/>
            <a:endCxn id="20486" idx="0"/>
          </p:cNvCxnSpPr>
          <p:nvPr/>
        </p:nvCxnSpPr>
        <p:spPr bwMode="auto">
          <a:xfrm flipH="1">
            <a:off x="7239000" y="3810000"/>
            <a:ext cx="99060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715000" y="25146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JFrame</a:t>
            </a:r>
          </a:p>
        </p:txBody>
      </p:sp>
      <p:cxnSp>
        <p:nvCxnSpPr>
          <p:cNvPr id="20490" name="AutoShape 10"/>
          <p:cNvCxnSpPr>
            <a:cxnSpLocks noChangeShapeType="1"/>
            <a:stCxn id="20489" idx="2"/>
            <a:endCxn id="20486" idx="0"/>
          </p:cNvCxnSpPr>
          <p:nvPr/>
        </p:nvCxnSpPr>
        <p:spPr bwMode="auto">
          <a:xfrm>
            <a:off x="6324600" y="3048000"/>
            <a:ext cx="914400" cy="1752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6629400" y="57912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cxnSp>
        <p:nvCxnSpPr>
          <p:cNvPr id="20492" name="AutoShape 12"/>
          <p:cNvCxnSpPr>
            <a:cxnSpLocks noChangeShapeType="1"/>
            <a:stCxn id="20486" idx="2"/>
            <a:endCxn id="20491" idx="0"/>
          </p:cNvCxnSpPr>
          <p:nvPr/>
        </p:nvCxnSpPr>
        <p:spPr bwMode="auto">
          <a:xfrm>
            <a:off x="7239000" y="53340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994525" y="25558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7620000" y="1219200"/>
            <a:ext cx="1219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Browser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5410200" y="1219200"/>
            <a:ext cx="18288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Command line</a:t>
            </a:r>
          </a:p>
        </p:txBody>
      </p:sp>
      <p:cxnSp>
        <p:nvCxnSpPr>
          <p:cNvPr id="20496" name="AutoShape 16"/>
          <p:cNvCxnSpPr>
            <a:cxnSpLocks noChangeShapeType="1"/>
            <a:stCxn id="20495" idx="2"/>
            <a:endCxn id="20489" idx="0"/>
          </p:cNvCxnSpPr>
          <p:nvPr/>
        </p:nvCxnSpPr>
        <p:spPr bwMode="auto">
          <a:xfrm>
            <a:off x="6324600" y="1752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7" name="AutoShape 17"/>
          <p:cNvCxnSpPr>
            <a:cxnSpLocks noChangeShapeType="1"/>
            <a:stCxn id="20494" idx="2"/>
            <a:endCxn id="20484" idx="0"/>
          </p:cNvCxnSpPr>
          <p:nvPr/>
        </p:nvCxnSpPr>
        <p:spPr bwMode="auto">
          <a:xfrm>
            <a:off x="8229600" y="1752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6096000" y="4495800"/>
            <a:ext cx="2286000" cy="2209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Applet Security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read/write on client machine</a:t>
            </a:r>
          </a:p>
          <a:p>
            <a:pPr eaLnBrk="1" hangingPunct="1"/>
            <a:r>
              <a:rPr lang="en-US" smtClean="0"/>
              <a:t>Can’t execute programs on client machine</a:t>
            </a:r>
          </a:p>
          <a:p>
            <a:pPr eaLnBrk="1" hangingPunct="1"/>
            <a:r>
              <a:rPr lang="en-US" smtClean="0"/>
              <a:t>Communicate only with server</a:t>
            </a:r>
          </a:p>
          <a:p>
            <a:pPr eaLnBrk="1" hangingPunct="1"/>
            <a:r>
              <a:rPr lang="en-US" smtClean="0"/>
              <a:t>“Java applet window” Warning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AWT to Swing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AWT:  Abstract Windowing Toolkit</a:t>
            </a:r>
          </a:p>
          <a:p>
            <a:pPr lvl="2" eaLnBrk="1" hangingPunct="1"/>
            <a:r>
              <a:rPr lang="en-US" smtClean="0"/>
              <a:t>import java.awt.*</a:t>
            </a:r>
          </a:p>
          <a:p>
            <a:pPr eaLnBrk="1" hangingPunct="1"/>
            <a:r>
              <a:rPr lang="en-US" smtClean="0"/>
              <a:t>Swing:  new with Java2</a:t>
            </a:r>
          </a:p>
          <a:p>
            <a:pPr lvl="2" eaLnBrk="1" hangingPunct="1"/>
            <a:r>
              <a:rPr lang="en-US" smtClean="0"/>
              <a:t>import javax.swing.*</a:t>
            </a:r>
          </a:p>
          <a:p>
            <a:pPr lvl="2" eaLnBrk="1" hangingPunct="1"/>
            <a:r>
              <a:rPr lang="en-US" smtClean="0"/>
              <a:t>Extends AWT</a:t>
            </a:r>
          </a:p>
          <a:p>
            <a:pPr lvl="2" eaLnBrk="1" hangingPunct="1"/>
            <a:r>
              <a:rPr lang="en-US" smtClean="0"/>
              <a:t>Tons o’ new improved components</a:t>
            </a:r>
          </a:p>
          <a:p>
            <a:pPr lvl="2" eaLnBrk="1" hangingPunct="1"/>
            <a:r>
              <a:rPr lang="en-US" smtClean="0"/>
              <a:t>Standard dialog boxes, tooltips, …</a:t>
            </a:r>
          </a:p>
          <a:p>
            <a:pPr lvl="2" eaLnBrk="1" hangingPunct="1"/>
            <a:r>
              <a:rPr lang="en-US" smtClean="0"/>
              <a:t>Look-and-feel, skins</a:t>
            </a:r>
          </a:p>
          <a:p>
            <a:pPr lvl="2" eaLnBrk="1" hangingPunct="1"/>
            <a:r>
              <a:rPr lang="en-US" smtClean="0"/>
              <a:t>Event listeners</a:t>
            </a:r>
          </a:p>
          <a:p>
            <a:pPr eaLnBrk="1" hangingPunct="1"/>
            <a:r>
              <a:rPr lang="en-US" smtClean="0"/>
              <a:t>API:  </a:t>
            </a:r>
          </a:p>
          <a:p>
            <a:pPr lvl="2" eaLnBrk="1" hangingPunct="1"/>
            <a:r>
              <a:rPr lang="en-US" smtClean="0">
                <a:hlinkClick r:id="rId2"/>
              </a:rPr>
              <a:t>http://java.sun.com/j2se/1.3/docs/api/index.html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Swing Set Demo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3751263" y="1371600"/>
          <a:ext cx="5392737" cy="5486400"/>
        </p:xfrm>
        <a:graphic>
          <a:graphicData uri="http://schemas.openxmlformats.org/presentationml/2006/ole">
            <p:oleObj spid="_x0000_s1026" name="Photo Editor Photo" r:id="rId3" imgW="7171429" imgH="7295238" progId="">
              <p:embed/>
            </p:oleObj>
          </a:graphicData>
        </a:graphic>
      </p:graphicFrame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228600" y="1676400"/>
            <a:ext cx="34496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J2sdk/demo/jfc/SwingSet2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 Many predefined </a:t>
            </a:r>
            <a:br>
              <a:rPr lang="en-US"/>
            </a:br>
            <a:r>
              <a:rPr lang="en-US"/>
              <a:t>  GUI components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 Component API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Java:  GUI component = class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Properties</a:t>
            </a:r>
          </a:p>
          <a:p>
            <a:pPr lvl="2" eaLnBrk="1" hangingPunct="1"/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Methods</a:t>
            </a:r>
          </a:p>
          <a:p>
            <a:pPr lvl="2" eaLnBrk="1" hangingPunct="1"/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Events</a:t>
            </a:r>
          </a:p>
          <a:p>
            <a:pPr lvl="2" eaLnBrk="1" hangingPunct="1"/>
            <a:r>
              <a:rPr lang="en-US" smtClean="0"/>
              <a:t> </a:t>
            </a:r>
          </a:p>
        </p:txBody>
      </p:sp>
      <p:sp>
        <p:nvSpPr>
          <p:cNvPr id="133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611938" y="2819400"/>
            <a:ext cx="2151062" cy="1371600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5392738" y="29718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392738" y="3886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5392738" y="4191000"/>
            <a:ext cx="2286000" cy="685800"/>
          </a:xfrm>
          <a:custGeom>
            <a:avLst/>
            <a:gdLst>
              <a:gd name="T0" fmla="*/ 1440 w 1440"/>
              <a:gd name="T1" fmla="*/ 0 h 432"/>
              <a:gd name="T2" fmla="*/ 1440 w 1440"/>
              <a:gd name="T3" fmla="*/ 432 h 432"/>
              <a:gd name="T4" fmla="*/ 0 w 1440"/>
              <a:gd name="T5" fmla="*/ 432 h 432"/>
              <a:gd name="T6" fmla="*/ 0 60000 65536"/>
              <a:gd name="T7" fmla="*/ 0 60000 65536"/>
              <a:gd name="T8" fmla="*/ 0 60000 65536"/>
              <a:gd name="T9" fmla="*/ 0 w 1440"/>
              <a:gd name="T10" fmla="*/ 0 h 432"/>
              <a:gd name="T11" fmla="*/ 1440 w 14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432">
                <a:moveTo>
                  <a:pt x="1440" y="0"/>
                </a:moveTo>
                <a:lnTo>
                  <a:pt x="1440" y="432"/>
                </a:lnTo>
                <a:lnTo>
                  <a:pt x="0" y="432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a GUI Component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Create it</a:t>
            </a:r>
          </a:p>
          <a:p>
            <a:pPr marL="1371600" lvl="2" indent="-457200" eaLnBrk="1" hangingPunct="1"/>
            <a:r>
              <a:rPr lang="en-US" smtClean="0"/>
              <a:t>Instantiate object:   b = new JButton(“press me”);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Configure it</a:t>
            </a:r>
          </a:p>
          <a:p>
            <a:pPr marL="1371600" lvl="2" indent="-457200" eaLnBrk="1" hangingPunct="1"/>
            <a:r>
              <a:rPr lang="en-US" smtClean="0"/>
              <a:t>Properties:    b.text = “press me”;        [avoided in java]</a:t>
            </a:r>
          </a:p>
          <a:p>
            <a:pPr marL="1371600" lvl="2" indent="-457200" eaLnBrk="1" hangingPunct="1"/>
            <a:r>
              <a:rPr lang="en-US" smtClean="0"/>
              <a:t>Methods:      b.setText(“press me”);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it</a:t>
            </a:r>
          </a:p>
          <a:p>
            <a:pPr marL="1371600" lvl="2" indent="-457200" eaLnBrk="1" hangingPunct="1"/>
            <a:r>
              <a:rPr lang="en-US" smtClean="0"/>
              <a:t>panel.add(b);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Listen to it</a:t>
            </a:r>
          </a:p>
          <a:p>
            <a:pPr marL="1371600" lvl="2" indent="-457200" eaLnBrk="1" hangingPunct="1"/>
            <a:r>
              <a:rPr lang="en-US" smtClean="0"/>
              <a:t>Events:   Listeners</a:t>
            </a:r>
          </a:p>
        </p:txBody>
      </p:sp>
      <p:sp>
        <p:nvSpPr>
          <p:cNvPr id="1434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81800" y="4495800"/>
            <a:ext cx="1617663" cy="990600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Anatomy of an Application GUI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228600" y="1828800"/>
          <a:ext cx="3962400" cy="4830763"/>
        </p:xfrm>
        <a:graphic>
          <a:graphicData uri="http://schemas.openxmlformats.org/presentationml/2006/ole">
            <p:oleObj spid="_x0000_s2050" name="Photo Editor Photo" r:id="rId3" imgW="4057143" imgH="3610479" progId="">
              <p:embed/>
            </p:oleObj>
          </a:graphicData>
        </a:graphic>
      </p:graphicFrame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57200" y="2544763"/>
            <a:ext cx="3505200" cy="3886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/>
              <a:t>JPanel</a:t>
            </a:r>
          </a:p>
        </p:txBody>
      </p:sp>
      <p:sp>
        <p:nvSpPr>
          <p:cNvPr id="2053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71600" y="3535363"/>
            <a:ext cx="1617663" cy="990600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2054" name="Text Box 12"/>
          <p:cNvSpPr txBox="1">
            <a:spLocks noChangeArrowheads="1"/>
          </p:cNvSpPr>
          <p:nvPr/>
        </p:nvSpPr>
        <p:spPr bwMode="auto">
          <a:xfrm>
            <a:off x="304800" y="2087563"/>
            <a:ext cx="108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JFrame</a:t>
            </a:r>
          </a:p>
        </p:txBody>
      </p:sp>
      <p:sp>
        <p:nvSpPr>
          <p:cNvPr id="2055" name="Rectangle 16"/>
          <p:cNvSpPr>
            <a:spLocks noChangeArrowheads="1"/>
          </p:cNvSpPr>
          <p:nvPr/>
        </p:nvSpPr>
        <p:spPr bwMode="auto">
          <a:xfrm>
            <a:off x="1371600" y="5059363"/>
            <a:ext cx="1905000" cy="838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JLabel</a:t>
            </a:r>
          </a:p>
        </p:txBody>
      </p:sp>
      <p:sp>
        <p:nvSpPr>
          <p:cNvPr id="2056" name="Text Box 17"/>
          <p:cNvSpPr txBox="1">
            <a:spLocks noChangeArrowheads="1"/>
          </p:cNvSpPr>
          <p:nvPr/>
        </p:nvSpPr>
        <p:spPr bwMode="auto">
          <a:xfrm>
            <a:off x="1981200" y="1143000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GUI</a:t>
            </a:r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5957888" y="1143000"/>
            <a:ext cx="2271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Internal structure</a:t>
            </a:r>
          </a:p>
        </p:txBody>
      </p:sp>
      <p:sp>
        <p:nvSpPr>
          <p:cNvPr id="2058" name="Rectangle 19"/>
          <p:cNvSpPr>
            <a:spLocks noChangeArrowheads="1"/>
          </p:cNvSpPr>
          <p:nvPr/>
        </p:nvSpPr>
        <p:spPr bwMode="auto">
          <a:xfrm>
            <a:off x="6477000" y="19812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JFrame</a:t>
            </a:r>
          </a:p>
        </p:txBody>
      </p:sp>
      <p:sp>
        <p:nvSpPr>
          <p:cNvPr id="2059" name="Rectangle 20"/>
          <p:cNvSpPr>
            <a:spLocks noChangeArrowheads="1"/>
          </p:cNvSpPr>
          <p:nvPr/>
        </p:nvSpPr>
        <p:spPr bwMode="auto">
          <a:xfrm>
            <a:off x="6477000" y="33528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JPanel</a:t>
            </a: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715000" y="48006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2061" name="Rectangle 22"/>
          <p:cNvSpPr>
            <a:spLocks noChangeArrowheads="1"/>
          </p:cNvSpPr>
          <p:nvPr/>
        </p:nvSpPr>
        <p:spPr bwMode="auto">
          <a:xfrm>
            <a:off x="7315200" y="4800600"/>
            <a:ext cx="12192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JLabel</a:t>
            </a:r>
          </a:p>
        </p:txBody>
      </p:sp>
      <p:cxnSp>
        <p:nvCxnSpPr>
          <p:cNvPr id="2062" name="AutoShape 23"/>
          <p:cNvCxnSpPr>
            <a:cxnSpLocks noChangeShapeType="1"/>
            <a:stCxn id="2058" idx="2"/>
            <a:endCxn id="2059" idx="0"/>
          </p:cNvCxnSpPr>
          <p:nvPr/>
        </p:nvCxnSpPr>
        <p:spPr bwMode="auto">
          <a:xfrm>
            <a:off x="7086600" y="25146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63" name="AutoShape 24"/>
          <p:cNvCxnSpPr>
            <a:cxnSpLocks noChangeShapeType="1"/>
            <a:stCxn id="2059" idx="2"/>
            <a:endCxn id="2060" idx="0"/>
          </p:cNvCxnSpPr>
          <p:nvPr/>
        </p:nvCxnSpPr>
        <p:spPr bwMode="auto">
          <a:xfrm flipH="1">
            <a:off x="6324600" y="3886200"/>
            <a:ext cx="7620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64" name="AutoShape 25"/>
          <p:cNvCxnSpPr>
            <a:cxnSpLocks noChangeShapeType="1"/>
            <a:stCxn id="2059" idx="2"/>
            <a:endCxn id="2061" idx="0"/>
          </p:cNvCxnSpPr>
          <p:nvPr/>
        </p:nvCxnSpPr>
        <p:spPr bwMode="auto">
          <a:xfrm>
            <a:off x="7086600" y="3886200"/>
            <a:ext cx="838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65" name="AutoShape 26"/>
          <p:cNvSpPr>
            <a:spLocks/>
          </p:cNvSpPr>
          <p:nvPr/>
        </p:nvSpPr>
        <p:spPr bwMode="auto">
          <a:xfrm>
            <a:off x="5867400" y="1828800"/>
            <a:ext cx="381000" cy="2209800"/>
          </a:xfrm>
          <a:prstGeom prst="leftBrace">
            <a:avLst>
              <a:gd name="adj1" fmla="val 4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Text Box 27"/>
          <p:cNvSpPr txBox="1">
            <a:spLocks noChangeArrowheads="1"/>
          </p:cNvSpPr>
          <p:nvPr/>
        </p:nvSpPr>
        <p:spPr bwMode="auto">
          <a:xfrm>
            <a:off x="4495800" y="2667000"/>
            <a:ext cx="143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containers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a GUI Component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Create it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Configure it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children  (if container)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Add to parent  (if not JFrame)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Listen to it</a:t>
            </a: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6705600" y="1447800"/>
            <a:ext cx="0" cy="2590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6781800" y="2209800"/>
            <a:ext cx="1366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order</a:t>
            </a:r>
            <a:br>
              <a:rPr lang="en-US"/>
            </a:br>
            <a:r>
              <a:rPr lang="en-US"/>
              <a:t>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 from bottom up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Create:</a:t>
            </a:r>
          </a:p>
          <a:p>
            <a:pPr lvl="2" eaLnBrk="1" hangingPunct="1"/>
            <a:r>
              <a:rPr lang="en-US" smtClean="0"/>
              <a:t>Frame</a:t>
            </a:r>
          </a:p>
          <a:p>
            <a:pPr lvl="2" eaLnBrk="1" hangingPunct="1"/>
            <a:r>
              <a:rPr lang="en-US" smtClean="0"/>
              <a:t>Panel</a:t>
            </a:r>
          </a:p>
          <a:p>
            <a:pPr lvl="2" eaLnBrk="1" hangingPunct="1"/>
            <a:r>
              <a:rPr lang="en-US" smtClean="0"/>
              <a:t>Components</a:t>
            </a:r>
          </a:p>
          <a:p>
            <a:pPr lvl="2" eaLnBrk="1" hangingPunct="1"/>
            <a:r>
              <a:rPr lang="en-US" smtClean="0"/>
              <a:t>Listeners</a:t>
            </a:r>
          </a:p>
          <a:p>
            <a:pPr eaLnBrk="1" hangingPunct="1"/>
            <a:r>
              <a:rPr lang="en-US" smtClean="0"/>
              <a:t>Add:  (bottom up)</a:t>
            </a:r>
          </a:p>
          <a:p>
            <a:pPr lvl="2" eaLnBrk="1" hangingPunct="1"/>
            <a:r>
              <a:rPr lang="en-US" smtClean="0"/>
              <a:t>listeners into components</a:t>
            </a:r>
          </a:p>
          <a:p>
            <a:pPr lvl="2" eaLnBrk="1" hangingPunct="1"/>
            <a:r>
              <a:rPr lang="en-US" smtClean="0"/>
              <a:t>components into panel</a:t>
            </a:r>
          </a:p>
          <a:p>
            <a:pPr lvl="2" eaLnBrk="1" hangingPunct="1"/>
            <a:r>
              <a:rPr lang="en-US" smtClean="0"/>
              <a:t>panel into frame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172200" y="5213350"/>
          <a:ext cx="1847850" cy="1416050"/>
        </p:xfrm>
        <a:graphic>
          <a:graphicData uri="http://schemas.openxmlformats.org/presentationml/2006/ole">
            <p:oleObj spid="_x0000_s3074" name="Photo Editor Photo" r:id="rId3" imgW="4057143" imgH="3610479" progId="">
              <p:embed/>
            </p:oleObj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343650" y="3733800"/>
            <a:ext cx="1504950" cy="884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JPanel</a:t>
            </a:r>
          </a:p>
        </p:txBody>
      </p:sp>
      <p:sp>
        <p:nvSpPr>
          <p:cNvPr id="307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239000" y="2514600"/>
            <a:ext cx="1276350" cy="579438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JButton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7239000" y="1590675"/>
            <a:ext cx="1219200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Listener</a:t>
            </a:r>
          </a:p>
        </p:txBody>
      </p:sp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6248400" y="5365750"/>
            <a:ext cx="1676400" cy="1143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JFrame</a:t>
            </a:r>
          </a:p>
        </p:txBody>
      </p:sp>
      <p:sp>
        <p:nvSpPr>
          <p:cNvPr id="3081" name="AutoShape 15"/>
          <p:cNvSpPr>
            <a:spLocks noChangeArrowheads="1"/>
          </p:cNvSpPr>
          <p:nvPr/>
        </p:nvSpPr>
        <p:spPr bwMode="auto">
          <a:xfrm>
            <a:off x="7772400" y="2133600"/>
            <a:ext cx="228600" cy="381000"/>
          </a:xfrm>
          <a:prstGeom prst="downArrow">
            <a:avLst>
              <a:gd name="adj1" fmla="val 33333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6"/>
          <p:cNvSpPr>
            <a:spLocks noChangeArrowheads="1"/>
          </p:cNvSpPr>
          <p:nvPr/>
        </p:nvSpPr>
        <p:spPr bwMode="auto">
          <a:xfrm>
            <a:off x="7467600" y="3124200"/>
            <a:ext cx="228600" cy="533400"/>
          </a:xfrm>
          <a:prstGeom prst="downArrow">
            <a:avLst>
              <a:gd name="adj1" fmla="val 33333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8"/>
          <p:cNvSpPr>
            <a:spLocks noChangeArrowheads="1"/>
          </p:cNvSpPr>
          <p:nvPr/>
        </p:nvSpPr>
        <p:spPr bwMode="auto">
          <a:xfrm>
            <a:off x="7010400" y="4648200"/>
            <a:ext cx="228600" cy="533400"/>
          </a:xfrm>
          <a:prstGeom prst="downArrow">
            <a:avLst>
              <a:gd name="adj1" fmla="val 33333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9"/>
          <p:cNvSpPr>
            <a:spLocks noChangeArrowheads="1"/>
          </p:cNvSpPr>
          <p:nvPr/>
        </p:nvSpPr>
        <p:spPr bwMode="auto">
          <a:xfrm>
            <a:off x="5943600" y="2590800"/>
            <a:ext cx="990600" cy="457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JLabel</a:t>
            </a:r>
          </a:p>
        </p:txBody>
      </p:sp>
      <p:sp>
        <p:nvSpPr>
          <p:cNvPr id="3085" name="AutoShape 20"/>
          <p:cNvSpPr>
            <a:spLocks noChangeArrowheads="1"/>
          </p:cNvSpPr>
          <p:nvPr/>
        </p:nvSpPr>
        <p:spPr bwMode="auto">
          <a:xfrm>
            <a:off x="6553200" y="3124200"/>
            <a:ext cx="228600" cy="533400"/>
          </a:xfrm>
          <a:prstGeom prst="downArrow">
            <a:avLst>
              <a:gd name="adj1" fmla="val 33333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Code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JFrame f = new JFrame(“title”);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JPanel p = new JPanel( );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JButton b = new JButton(“press me”);</a:t>
            </a:r>
          </a:p>
          <a:p>
            <a:pPr eaLnBrk="1" hangingPunct="1">
              <a:buFontTx/>
              <a:buNone/>
            </a:pPr>
            <a:endParaRPr lang="en-US" sz="24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p.add(b);			   // add button to panel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f.setContentPane(p);   // add panel to frame</a:t>
            </a:r>
          </a:p>
          <a:p>
            <a:pPr eaLnBrk="1" hangingPunct="1">
              <a:buFontTx/>
              <a:buNone/>
            </a:pPr>
            <a:endParaRPr lang="en-US" sz="24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400" b="1" smtClean="0">
                <a:latin typeface="Courier New" pitchFamily="49" charset="0"/>
              </a:rPr>
              <a:t>f.show();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6096000" y="4419600"/>
          <a:ext cx="2901950" cy="2274888"/>
        </p:xfrm>
        <a:graphic>
          <a:graphicData uri="http://schemas.openxmlformats.org/presentationml/2006/ole">
            <p:oleObj spid="_x0000_s4098" name="Photo Editor Photo" r:id="rId3" imgW="4057143" imgH="3610479" progId="">
              <p:embed/>
            </p:oleObj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172200" y="4572000"/>
            <a:ext cx="2749550" cy="2092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0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77000" y="4830763"/>
            <a:ext cx="1371600" cy="579437"/>
          </a:xfrm>
          <a:prstGeom prst="actionButtonBlank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press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4220</TotalTime>
  <Words>452</Words>
  <Application>Microsoft Office PowerPoint</Application>
  <PresentationFormat>On-screen Show (4:3)</PresentationFormat>
  <Paragraphs>224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Photo Editor Photo</vt:lpstr>
      <vt:lpstr>Java GUI</vt:lpstr>
      <vt:lpstr>AWT to Swing</vt:lpstr>
      <vt:lpstr>Swing Set Demo</vt:lpstr>
      <vt:lpstr>GUI Component API</vt:lpstr>
      <vt:lpstr>Using a GUI Component</vt:lpstr>
      <vt:lpstr>Anatomy of an Application GUI</vt:lpstr>
      <vt:lpstr>Using a GUI Component 2</vt:lpstr>
      <vt:lpstr>Build from bottom up</vt:lpstr>
      <vt:lpstr>Code</vt:lpstr>
      <vt:lpstr>Application Code</vt:lpstr>
      <vt:lpstr>Layout Manager Heuristics</vt:lpstr>
      <vt:lpstr>Combinations</vt:lpstr>
      <vt:lpstr>Combinations</vt:lpstr>
      <vt:lpstr>Code:  null layout</vt:lpstr>
      <vt:lpstr>Code:  FlowLayout</vt:lpstr>
      <vt:lpstr>Applets</vt:lpstr>
      <vt:lpstr>Applet Methods</vt:lpstr>
      <vt:lpstr>Application + Applet</vt:lpstr>
      <vt:lpstr>Applet Security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Swing</dc:title>
  <dc:subject>cs3724</dc:subject>
  <dc:creator>Chris North</dc:creator>
  <cp:lastModifiedBy>mozafar</cp:lastModifiedBy>
  <cp:revision>85</cp:revision>
  <dcterms:created xsi:type="dcterms:W3CDTF">1601-01-01T00:00:00Z</dcterms:created>
  <dcterms:modified xsi:type="dcterms:W3CDTF">2011-06-04T15:16:19Z</dcterms:modified>
</cp:coreProperties>
</file>