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2.xml" ContentType="application/vnd.openxmlformats-officedocument.presentationml.tags+xml"/>
  <Override PartName="/ppt/notesSlides/notesSlide15.xml" ContentType="application/vnd.openxmlformats-officedocument.presentationml.notesSlide+xml"/>
  <Override PartName="/ppt/tags/tag3.xml" ContentType="application/vnd.openxmlformats-officedocument.presentationml.tags+xml"/>
  <Override PartName="/ppt/notesSlides/notesSlide16.xml" ContentType="application/vnd.openxmlformats-officedocument.presentationml.notesSlide+xml"/>
  <Override PartName="/ppt/tags/tag4.xml" ContentType="application/vnd.openxmlformats-officedocument.presentationml.tags+xml"/>
  <Override PartName="/ppt/notesSlides/notesSlide17.xml" ContentType="application/vnd.openxmlformats-officedocument.presentationml.notesSlide+xml"/>
  <Override PartName="/ppt/tags/tag5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8" r:id="rId1"/>
  </p:sldMasterIdLst>
  <p:notesMasterIdLst>
    <p:notesMasterId r:id="rId69"/>
  </p:notesMasterIdLst>
  <p:handoutMasterIdLst>
    <p:handoutMasterId r:id="rId70"/>
  </p:handoutMasterIdLst>
  <p:sldIdLst>
    <p:sldId id="27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4" r:id="rId46"/>
    <p:sldId id="326" r:id="rId47"/>
    <p:sldId id="327" r:id="rId48"/>
    <p:sldId id="328" r:id="rId49"/>
    <p:sldId id="329" r:id="rId50"/>
    <p:sldId id="330" r:id="rId51"/>
    <p:sldId id="331" r:id="rId52"/>
    <p:sldId id="332" r:id="rId53"/>
    <p:sldId id="333" r:id="rId54"/>
    <p:sldId id="334" r:id="rId55"/>
    <p:sldId id="335" r:id="rId56"/>
    <p:sldId id="336" r:id="rId57"/>
    <p:sldId id="337" r:id="rId58"/>
    <p:sldId id="338" r:id="rId59"/>
    <p:sldId id="339" r:id="rId60"/>
    <p:sldId id="340" r:id="rId61"/>
    <p:sldId id="342" r:id="rId62"/>
    <p:sldId id="343" r:id="rId63"/>
    <p:sldId id="344" r:id="rId64"/>
    <p:sldId id="345" r:id="rId65"/>
    <p:sldId id="346" r:id="rId66"/>
    <p:sldId id="347" r:id="rId67"/>
    <p:sldId id="348" r:id="rId68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B Zar" pitchFamily="2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1" autoAdjust="0"/>
    <p:restoredTop sz="99231" autoAdjust="0"/>
  </p:normalViewPr>
  <p:slideViewPr>
    <p:cSldViewPr>
      <p:cViewPr>
        <p:scale>
          <a:sx n="90" d="100"/>
          <a:sy n="90" d="100"/>
        </p:scale>
        <p:origin x="-77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22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760B9E73-16B2-460F-9BAC-8603835F1FDA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D8BEEDA7-FF48-4B3A-8515-361D7D9F9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9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840" tIns="48240" rIns="96840" bIns="4824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8650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840" tIns="48240" rIns="96840" bIns="4824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9013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840" tIns="48240" rIns="96840" bIns="482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840" tIns="48240" rIns="96840" bIns="48240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840" tIns="48240" rIns="96840" bIns="4824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D3682221-D160-4EB1-BAC2-EC17D3BF4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28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AFB9DD7-88D0-4FF3-B72E-1BFE2E31373C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880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88069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B5B62BF0-6E7C-471C-8250-74B3C08B0A71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2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942CE1A-872F-48D5-A17C-9C204E9881AA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41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72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9728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83972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  <a:defRPr/>
            </a:pPr>
            <a:fld id="{2D882F12-0717-4ACE-AF6E-AA2A22392C3C}" type="slidenum">
              <a:rPr lang="en-US" sz="1300">
                <a:latin typeface="+mn-lt"/>
              </a:rPr>
              <a:pPr algn="r">
                <a:buFontTx/>
                <a:buNone/>
                <a:defRPr/>
              </a:pPr>
              <a:t>41</a:t>
            </a:fld>
            <a:endParaRPr lang="en-US" sz="13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4B1DC39-0516-4F50-B942-18F4035C7E7F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45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933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9933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99333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AEE02942-418E-4DD7-B3CD-571ACFE126FE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45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1F17F89-4EE2-4B97-AAF8-DF489669BF98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46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035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035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0357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AD151C2B-6DF2-460A-AE7E-B92962C4A319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46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8750EFF-29BF-4676-BF44-3A1CFD177A6E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47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13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138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1381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3D6E98B8-C970-49BD-BFF3-E723995CFCAC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47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76FC6EB-640D-4A93-A631-EE90753955D2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48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240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240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2405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930BF622-7EB5-4C35-80ED-870AA88BE8CB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48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CCDE0FF-ED77-410C-8D48-531D1EAF950A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49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34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342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3429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9757E5D1-D414-4E68-9799-EFF93D2758A0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49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FB12473-04F7-4238-950F-3AD444DD3D60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50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44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44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4453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FE3E83F0-85E4-4ABC-80C7-DDB138CB522F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50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6EB169B-696F-45BE-BD1E-2F98DD9FA1AF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51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54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547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5477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D3805189-9CFB-4160-A859-821CAC7379BF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51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EBBCDEF-B5C5-4F37-B01B-CBECCEABE5BD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52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649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650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6501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E12B623D-BA8A-4970-96F8-6F89AC245FDF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52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4611E4C-1378-40D3-83C2-62D26FB1113B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53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75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752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7525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04906BB1-3F32-4538-8FEE-B37B46E13876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53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5CF6807-A2E9-4B28-AE5D-08C05770B1D5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8909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89093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84480F02-279C-490F-9458-5D99E9BE884D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7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8A03A63-DCEE-4028-AD99-E9D5E9ECD52C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54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854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854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81924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  <a:defRPr/>
            </a:pPr>
            <a:fld id="{CC276A4A-0A6D-4D4D-A517-16612D8A3C88}" type="slidenum">
              <a:rPr lang="en-US" sz="1300">
                <a:latin typeface="+mn-lt"/>
              </a:rPr>
              <a:pPr algn="r">
                <a:buFontTx/>
                <a:buNone/>
                <a:defRPr/>
              </a:pPr>
              <a:t>54</a:t>
            </a:fld>
            <a:endParaRPr lang="en-US" sz="13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B2469F3-8E47-4A4C-87DE-526558FCA5C5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55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095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0957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09573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</a:pPr>
            <a:fld id="{A1AC4533-2EA4-49F8-BC26-EE9844311036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55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959A6D4-EE7B-4CA7-BB05-D45A8268AF6A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56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05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0597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631C01B6-E753-4D7D-A3DC-3DB3494C5779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56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EC6FF45-5DA4-49BB-984E-A99717BB4CB1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57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16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2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1621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78224A16-0CE3-43E1-9BD2-E67B0369F172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57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DF0721B-C6CC-49B9-A447-72A23546C596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58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26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2645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77A9E7FE-EDA9-45B3-B371-D28F1AE9D9A0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58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BC5586F-6EA8-4D29-ABEE-6E6AB7EAB4B9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59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36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3669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66272B5C-FEC8-483D-B944-8E94EA0CF86F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59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38E2A53-4A8B-4061-BF7A-714A8A08DC75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60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469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4693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F1790529-FECD-42A3-A712-E4425223049C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60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F4A783F-D542-46FA-BF91-750E9C5AE57D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61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57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5717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BB8694B0-959E-4DCF-8F88-5614C97E5DD9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61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1973FE4-0E52-4A27-AAEB-25F329EDB924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62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67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4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6741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3B2420A9-E5EA-42C6-BD2A-752DDEAF4C58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62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486C97B-01DF-49EA-B006-EA445A3D0CF8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63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77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7765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FEC51D6C-F25F-4FDE-837D-06AA3117672D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63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3E94E5F-3F16-473C-A0B4-41A2028BF116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01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90117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D14EF72D-A1CA-4D6F-B9AC-CD4139FF9E35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8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BEEEE0E-DB27-4853-9805-617B013E28B3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64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87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8789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DF654ACA-621F-4FFC-8445-69E4AB6F6F0F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64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2491D7-8F6C-499E-9D6B-423242E2F41D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65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1981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19813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3B896B5A-1C89-4EB8-96C9-0B8743DDCC8C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65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F5CBB93-77AE-44F8-B20E-56508DAED9CC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66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1208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120837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A2E876A4-B10B-404A-8493-BEC42A5161C0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66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60DD5E8-86BC-427A-AC74-4D0A410E8265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11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4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91141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F4822C8E-5192-4CA4-9EFB-6ACE236B1222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9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7B87312-BC19-4ECA-8E19-648F5714A350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18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21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92165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4BAFEA9C-4436-43C8-A8D0-6D174D22606A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18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84C6E4B-A64A-4DB7-9DB9-0D20709C8FCE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19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31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93189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98701386-F8B1-48D2-A63D-C21912243A67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19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305282F-54D7-48FD-A66D-A8038F4CF22E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20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421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94213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buFontTx/>
              <a:buNone/>
            </a:pPr>
            <a:fld id="{08F81B85-5F38-411F-8DD8-12D53D9014D5}" type="slidenum">
              <a:rPr lang="en-US" sz="1300">
                <a:latin typeface="Calibri" pitchFamily="34" charset="0"/>
              </a:rPr>
              <a:pPr algn="r">
                <a:buFontTx/>
                <a:buNone/>
              </a:pPr>
              <a:t>20</a:t>
            </a:fld>
            <a:endParaRPr lang="en-U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86F0B82-7EDA-46CA-B6DD-35877EB3C7A3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21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52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9523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80900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  <a:defRPr/>
            </a:pPr>
            <a:fld id="{EF46F92D-6E08-47B5-AB12-EFB44B577C52}" type="slidenum">
              <a:rPr lang="en-US" sz="1300">
                <a:latin typeface="+mn-lt"/>
              </a:rPr>
              <a:pPr algn="r">
                <a:buFontTx/>
                <a:buNone/>
                <a:defRPr/>
              </a:pPr>
              <a:t>21</a:t>
            </a:fld>
            <a:endParaRPr lang="en-US" sz="13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5ED8F86A-60D3-4065-9B63-AB8DA0087478}" type="slidenum">
              <a:rPr lang="en-US" smtClean="0">
                <a:latin typeface="Arial" pitchFamily="34" charset="0"/>
                <a:ea typeface="MS Gothic" pitchFamily="49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22</a:t>
            </a:fld>
            <a:endParaRPr lang="en-US" smtClean="0">
              <a:latin typeface="Arial" pitchFamily="34" charset="0"/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9625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9626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6653" tIns="48326" rIns="96653" bIns="48326"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79876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53" tIns="48326" rIns="96653" bIns="48326" anchor="b"/>
          <a:lstStyle/>
          <a:p>
            <a:pPr algn="r">
              <a:buFontTx/>
              <a:buNone/>
              <a:defRPr/>
            </a:pPr>
            <a:fld id="{F077C062-AFE9-45FF-8EE5-9C6ACF49CE61}" type="slidenum">
              <a:rPr lang="en-US" sz="1300">
                <a:latin typeface="+mn-lt"/>
              </a:rPr>
              <a:pPr algn="r">
                <a:buFontTx/>
                <a:buNone/>
                <a:defRPr/>
              </a:pPr>
              <a:t>22</a:t>
            </a:fld>
            <a:endParaRPr lang="en-US" sz="1300" dirty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ea typeface="MS Gothic" charset="-128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ea typeface="MS Gothic" charset="-128"/>
                <a:cs typeface="+mn-cs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ea typeface="MS Gothic" charset="-128"/>
                <a:cs typeface="+mn-cs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MS Gothic" charset="-128"/>
                <a:cs typeface="+mn-cs"/>
              </a:endParaRPr>
            </a:p>
          </p:txBody>
        </p:sp>
      </p:grpSp>
      <p:sp>
        <p:nvSpPr>
          <p:cNvPr id="1996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96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96E52091-278E-408F-8B55-83ADECD88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Version 9/10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08584EA1-B743-4E3F-B126-BA8DE068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Version 9/10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D854623B-4EEB-4F52-8D02-DD4103F43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705600" cy="914400"/>
          </a:xfrm>
        </p:spPr>
        <p:txBody>
          <a:bodyPr/>
          <a:lstStyle>
            <a:lvl1pPr algn="r" rtl="1">
              <a:defRPr>
                <a:cs typeface="B Koodak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8EC7C807-15EA-420F-B103-FE008CD48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51DFC1B-380C-4932-881B-9EE6DDF54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C81E4F9F-C21E-469A-B0EC-56A128EA1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CB1AE122-B907-43FB-AE91-80B2FD58C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Version 9/10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22B18462-0C50-438C-958C-B771DF32B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Version 9/10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3DBBEDC7-DB16-4F31-8E40-4224018E3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Version 9/10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3B58F612-36E8-494E-ADAA-D96A9A6C2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839200" cy="6400800"/>
            <a:chOff x="0" y="96"/>
            <a:chExt cx="5472" cy="3840"/>
          </a:xfrm>
        </p:grpSpPr>
        <p:sp>
          <p:nvSpPr>
            <p:cNvPr id="19865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ea typeface="MS Gothic" charset="-128"/>
                <a:cs typeface="+mn-cs"/>
              </a:endParaRPr>
            </a:p>
          </p:txBody>
        </p:sp>
        <p:sp>
          <p:nvSpPr>
            <p:cNvPr id="19866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ea typeface="MS Gothic" charset="-128"/>
                <a:cs typeface="+mn-cs"/>
              </a:endParaRPr>
            </a:p>
          </p:txBody>
        </p:sp>
        <p:sp>
          <p:nvSpPr>
            <p:cNvPr id="19866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MS Gothic" charset="-128"/>
                <a:cs typeface="+mn-cs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68151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228600"/>
            <a:ext cx="6000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43800" y="228600"/>
            <a:ext cx="6000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43800" y="228600"/>
            <a:ext cx="6000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B Koodak" pitchFamily="2" charset="-78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B Koodak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B Koodak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B Koodak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B Koodak" pitchFamily="2" charset="-7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0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077200" cy="1609725"/>
          </a:xfrm>
        </p:spPr>
        <p:txBody>
          <a:bodyPr/>
          <a:lstStyle/>
          <a:p>
            <a:pPr eaLnBrk="1" hangingPunct="1"/>
            <a:r>
              <a:rPr lang="fa-IR" sz="4800" smtClean="0"/>
              <a:t>برنامه نویسی پیشرفته</a:t>
            </a:r>
            <a:endParaRPr lang="en-US" smtClean="0"/>
          </a:p>
        </p:txBody>
      </p:sp>
      <p:sp>
        <p:nvSpPr>
          <p:cNvPr id="1331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اصول جاوا</a:t>
            </a:r>
            <a:endParaRPr lang="en-US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F67F026-135D-4BAF-91C3-89BB50DC154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اندازه ی انواع اصلی داده ثابت است</a:t>
            </a:r>
            <a:endParaRPr lang="en-US" dirty="0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بایت-کد جاوا توسط ماشین مجازی جاوا </a:t>
            </a:r>
            <a:r>
              <a:rPr lang="en-US" dirty="0" smtClean="0"/>
              <a:t>(JVM)</a:t>
            </a:r>
            <a:r>
              <a:rPr lang="fa-IR" dirty="0" smtClean="0"/>
              <a:t> اجرا می شود. </a:t>
            </a:r>
            <a:endParaRPr lang="en-US" dirty="0" smtClean="0"/>
          </a:p>
          <a:p>
            <a:pPr eaLnBrk="1" hangingPunct="1"/>
            <a:endParaRPr lang="en-US" sz="1000" dirty="0" smtClean="0"/>
          </a:p>
          <a:p>
            <a:pPr lvl="1" eaLnBrk="1" hangingPunct="1"/>
            <a:r>
              <a:rPr lang="fa-IR" dirty="0" smtClean="0"/>
              <a:t>لذا اندازه ی (تعداد بایتهای) انواع اصلی داده ثابت است</a:t>
            </a:r>
            <a:endParaRPr lang="en-US" sz="1000" dirty="0" smtClean="0"/>
          </a:p>
          <a:p>
            <a:pPr lvl="1" eaLnBrk="1" hangingPunct="1"/>
            <a:r>
              <a:rPr lang="fa-IR" dirty="0" smtClean="0"/>
              <a:t>یعنی اندازه به نوع ماشینی که کد روی آن اجرا می شود وابسته نیست.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عملگرهای ریاضی</a:t>
            </a:r>
            <a:endParaRPr lang="en-US" dirty="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2800" dirty="0" smtClean="0"/>
              <a:t>انتساب</a:t>
            </a:r>
            <a:endParaRPr lang="en-US" sz="2800" dirty="0" smtClean="0"/>
          </a:p>
          <a:p>
            <a:pPr eaLnBrk="1" hangingPunct="1"/>
            <a:endParaRPr lang="en-US" sz="9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		=, +=, -=, *=, etc.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fa-IR" sz="2800" dirty="0" smtClean="0"/>
              <a:t>ضرب، جمع، باقیمانده و ....</a:t>
            </a:r>
            <a:endParaRPr lang="en-US" sz="2800" dirty="0" smtClean="0"/>
          </a:p>
          <a:p>
            <a:pPr eaLnBrk="1" hangingPunct="1"/>
            <a:endParaRPr lang="en-US" sz="10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		*, +, /, %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fa-IR" sz="2800" dirty="0" smtClean="0"/>
              <a:t>کاهش و افزایش (قبل و بعد)</a:t>
            </a:r>
            <a:endParaRPr lang="en-US" sz="2800" dirty="0" smtClean="0"/>
          </a:p>
          <a:p>
            <a:pPr eaLnBrk="1" hangingPunct="1">
              <a:buFontTx/>
              <a:buNone/>
            </a:pPr>
            <a:endParaRPr lang="en-US" sz="9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		++, --</a:t>
            </a:r>
            <a:br>
              <a:rPr lang="en-US" sz="2800" dirty="0" smtClean="0"/>
            </a:br>
            <a:r>
              <a:rPr lang="en-US" sz="2800" dirty="0" smtClean="0"/>
              <a:t>					</a:t>
            </a:r>
            <a:r>
              <a:rPr lang="en-US" sz="2400" i="1" dirty="0" smtClean="0">
                <a:solidFill>
                  <a:srgbClr val="0070C0"/>
                </a:solidFill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400800" cy="685800"/>
          </a:xfrm>
        </p:spPr>
        <p:txBody>
          <a:bodyPr lIns="90488" tIns="44450" rIns="90488" bIns="44450">
            <a:normAutofit/>
          </a:bodyPr>
          <a:lstStyle/>
          <a:p>
            <a:pPr eaLnBrk="1" hangingPunct="1">
              <a:defRPr/>
            </a:pPr>
            <a:r>
              <a:rPr lang="fa-IR" sz="3600" dirty="0" smtClean="0"/>
              <a:t>اولویت عملگرهای ریاضی</a:t>
            </a:r>
            <a:endParaRPr lang="en-US" sz="4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199" y="1651000"/>
          <a:ext cx="67818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1"/>
                <a:gridCol w="1524000"/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/>
                        <a:t>اولویت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u="sng" dirty="0" smtClean="0"/>
                        <a:t>عملگر (ها)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/>
                        <a:t>اولویت اول – اگر پرانتز تودرتو</a:t>
                      </a:r>
                      <a:r>
                        <a:rPr lang="fa-IR" sz="2400" baseline="0" dirty="0" smtClean="0"/>
                        <a:t> داشته باشیم، پرانتزی که وسط است زودتر اجرا می شود. اگر در سطح یکسانی باشند از چپ به راست اجرا می شوند. </a:t>
                      </a:r>
                      <a:endParaRPr lang="fa-IR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/>
                        <a:t>( 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/>
                        <a:t>اولویت</a:t>
                      </a:r>
                      <a:r>
                        <a:rPr lang="fa-IR" sz="2400" baseline="0" dirty="0" smtClean="0"/>
                        <a:t> دوم– اگر چند تا باشند از چپ به راست اجرا می شوند.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/>
                        <a:t>*   /   %</a:t>
                      </a:r>
                      <a:endParaRPr lang="en-US" sz="2400" dirty="0"/>
                    </a:p>
                  </a:txBody>
                  <a:tcPr/>
                </a:tc>
              </a:tr>
              <a:tr h="51308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 smtClean="0"/>
                        <a:t>اولویت</a:t>
                      </a:r>
                      <a:r>
                        <a:rPr lang="fa-IR" sz="2400" baseline="0" dirty="0" smtClean="0"/>
                        <a:t> سوم – اگر چند تا باشند از چپ به راست اجرا می شوند. 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/>
                        <a:t>+   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/>
                        <a:t>اولویت آخر</a:t>
                      </a:r>
                      <a:r>
                        <a:rPr lang="fa-IR" sz="2400" baseline="0" dirty="0" smtClean="0"/>
                        <a:t> – راست به چپ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/>
                        <a:t>=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010400" cy="914400"/>
          </a:xfrm>
        </p:spPr>
        <p:txBody>
          <a:bodyPr lIns="90488" tIns="44450" rIns="90488" bIns="44450">
            <a:normAutofit/>
          </a:bodyPr>
          <a:lstStyle/>
          <a:p>
            <a:pPr eaLnBrk="1" hangingPunct="1">
              <a:defRPr/>
            </a:pPr>
            <a:r>
              <a:rPr lang="fa-IR" dirty="0" smtClean="0"/>
              <a:t>تمرین محاسبه ی عبارات</a:t>
            </a:r>
            <a:endParaRPr lang="en-US" dirty="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  <a:noFill/>
        </p:spPr>
        <p:txBody>
          <a:bodyPr lIns="90488" tIns="44450" rIns="90488" bIns="44450"/>
          <a:lstStyle/>
          <a:p>
            <a:pPr eaLnBrk="1" hangingPunct="1">
              <a:buFont typeface="Monotype Sorts"/>
              <a:buChar char=" "/>
            </a:pPr>
            <a:r>
              <a:rPr lang="fa-IR" sz="2800" dirty="0" smtClean="0"/>
              <a:t>فرض کنید که متغییرهای </a:t>
            </a:r>
            <a:r>
              <a:rPr lang="en-US" sz="2800" dirty="0" smtClean="0"/>
              <a:t>a, b, c, d</a:t>
            </a:r>
            <a:r>
              <a:rPr lang="fa-IR" sz="2800" dirty="0" smtClean="0"/>
              <a:t> و </a:t>
            </a:r>
            <a:r>
              <a:rPr lang="en-US" sz="2800" dirty="0" smtClean="0"/>
              <a:t>e</a:t>
            </a:r>
            <a:r>
              <a:rPr lang="fa-IR" sz="2800" dirty="0" smtClean="0"/>
              <a:t> با مقادیر زیر داد شده اند: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800" dirty="0" smtClean="0"/>
              <a:t>a = 1, b = 2, c = 3, d = 4,</a:t>
            </a:r>
          </a:p>
          <a:p>
            <a:pPr eaLnBrk="1" hangingPunct="1">
              <a:buFont typeface="Monotype Sorts"/>
              <a:buChar char=" "/>
            </a:pPr>
            <a:r>
              <a:rPr lang="fa-IR" sz="2800" dirty="0" smtClean="0"/>
              <a:t>عبارات زیر را حساب کنید:</a:t>
            </a:r>
            <a:endParaRPr lang="en-US" sz="2800" dirty="0" smtClean="0"/>
          </a:p>
          <a:p>
            <a:pPr algn="l" rtl="0" eaLnBrk="1" hangingPunct="1">
              <a:spcBef>
                <a:spcPct val="50000"/>
              </a:spcBef>
              <a:buFont typeface="Monotype Sorts"/>
              <a:buChar char=" "/>
            </a:pPr>
            <a:r>
              <a:rPr lang="en-US" sz="2800" dirty="0" smtClean="0"/>
              <a:t> 	a + b - c + d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800" dirty="0" smtClean="0"/>
              <a:t> 	a * b / c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800" dirty="0" smtClean="0"/>
              <a:t> 	1 + a * b % c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800" dirty="0" smtClean="0"/>
              <a:t> 	a + d % b - c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800" dirty="0" smtClean="0"/>
              <a:t> 	e = b = d + c / b -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934200" cy="8683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یک مثال دیگر</a:t>
            </a:r>
            <a:endParaRPr lang="en-US" dirty="0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724400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buFont typeface="Monotype Sorts"/>
              <a:buChar char=" "/>
            </a:pPr>
            <a:r>
              <a:rPr lang="en-US" sz="2100" dirty="0" err="1" smtClean="0"/>
              <a:t>int</a:t>
            </a:r>
            <a:r>
              <a:rPr lang="en-US" sz="2100" dirty="0" smtClean="0"/>
              <a:t> answer, value = 4 ;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u="sng" dirty="0" smtClean="0"/>
              <a:t>Code</a:t>
            </a:r>
            <a:r>
              <a:rPr lang="en-US" sz="2100" dirty="0" smtClean="0"/>
              <a:t>                                        </a:t>
            </a:r>
            <a:r>
              <a:rPr lang="en-US" sz="2100" u="sng" dirty="0" smtClean="0"/>
              <a:t>Value </a:t>
            </a:r>
            <a:r>
              <a:rPr lang="en-US" sz="2100" dirty="0" smtClean="0"/>
              <a:t>          </a:t>
            </a:r>
            <a:r>
              <a:rPr lang="en-US" sz="2100" u="sng" dirty="0" smtClean="0"/>
              <a:t>Answer</a:t>
            </a:r>
          </a:p>
          <a:p>
            <a:pPr lvl="4" algn="l" rtl="0" eaLnBrk="1" hangingPunct="1">
              <a:buFont typeface="Wingdings" pitchFamily="2" charset="2"/>
              <a:buNone/>
            </a:pPr>
            <a:r>
              <a:rPr lang="en-US" dirty="0" smtClean="0"/>
              <a:t>			         4		garbage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value = value + 1 ;		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value++ ;			    	   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++value ;			              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answer = 2 * value++ ;	    	   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answer = ++value / 2 ;	    	   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value-- ;				   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--value ;				   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answer = --value * 2 ;		    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100" dirty="0" smtClean="0"/>
              <a:t>answer = value-- / 3 ;</a:t>
            </a:r>
          </a:p>
          <a:p>
            <a:pPr algn="l" rtl="0" eaLnBrk="1" hangingPunct="1">
              <a:buFont typeface="Monotype Sorts"/>
              <a:buChar char=" "/>
            </a:pPr>
            <a:endParaRPr lang="en-US" sz="21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0104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تمرین</a:t>
            </a:r>
            <a:endParaRPr lang="en-US" dirty="0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buFont typeface="Monotype Sorts"/>
              <a:buChar char=" "/>
            </a:pPr>
            <a:r>
              <a:rPr lang="fa-IR" dirty="0" smtClean="0"/>
              <a:t>اگر:</a:t>
            </a:r>
            <a:endParaRPr lang="en-US" dirty="0" smtClean="0"/>
          </a:p>
          <a:p>
            <a:pPr eaLnBrk="1" hangingPunct="1">
              <a:buFont typeface="Monotype Sorts"/>
              <a:buChar char=" "/>
            </a:pPr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a = 1, b = 2, c = 3 ;</a:t>
            </a:r>
          </a:p>
          <a:p>
            <a:pPr eaLnBrk="1" hangingPunct="1">
              <a:buFont typeface="Monotype Sorts"/>
              <a:buChar char=" "/>
            </a:pPr>
            <a:endParaRPr lang="en-US" sz="1300" dirty="0" smtClean="0"/>
          </a:p>
          <a:p>
            <a:pPr eaLnBrk="1" hangingPunct="1">
              <a:buFont typeface="Monotype Sorts"/>
              <a:buChar char=" "/>
            </a:pPr>
            <a:r>
              <a:rPr lang="fa-IR" dirty="0" smtClean="0"/>
              <a:t>مقدار عبارت زیر چند است: </a:t>
            </a:r>
            <a:endParaRPr lang="en-US" dirty="0" smtClean="0"/>
          </a:p>
          <a:p>
            <a:pPr eaLnBrk="1" hangingPunct="1">
              <a:buFont typeface="Monotype Sorts"/>
              <a:buChar char=" "/>
            </a:pPr>
            <a:endParaRPr lang="en-US" sz="1300" dirty="0" smtClean="0"/>
          </a:p>
          <a:p>
            <a:pPr eaLnBrk="1" hangingPunct="1">
              <a:buFont typeface="Monotype Sorts"/>
              <a:buChar char=" "/>
            </a:pPr>
            <a:r>
              <a:rPr lang="en-US" dirty="0" smtClean="0"/>
              <a:t> 		++a * b - c--</a:t>
            </a:r>
          </a:p>
          <a:p>
            <a:pPr eaLnBrk="1" hangingPunct="1">
              <a:buFont typeface="Monotype Sorts"/>
              <a:buChar char=" "/>
            </a:pPr>
            <a:endParaRPr lang="en-US" dirty="0" smtClean="0"/>
          </a:p>
          <a:p>
            <a:pPr eaLnBrk="1" hangingPunct="1">
              <a:buFont typeface="Monotype Sorts"/>
              <a:buChar char=" "/>
            </a:pPr>
            <a:r>
              <a:rPr lang="fa-IR" dirty="0" smtClean="0"/>
              <a:t>مقادیر جدید </a:t>
            </a:r>
            <a:r>
              <a:rPr lang="en-US" dirty="0" smtClean="0"/>
              <a:t>a</a:t>
            </a:r>
            <a:r>
              <a:rPr lang="fa-IR" dirty="0" smtClean="0"/>
              <a:t> و </a:t>
            </a:r>
            <a:r>
              <a:rPr lang="en-US" dirty="0" smtClean="0"/>
              <a:t>b</a:t>
            </a:r>
            <a:r>
              <a:rPr lang="fa-IR" dirty="0" smtClean="0"/>
              <a:t> و </a:t>
            </a:r>
            <a:r>
              <a:rPr lang="en-US" dirty="0" smtClean="0"/>
              <a:t>c</a:t>
            </a:r>
            <a:r>
              <a:rPr lang="fa-IR" dirty="0" smtClean="0"/>
              <a:t> چند است. </a:t>
            </a:r>
            <a:endParaRPr lang="en-US" dirty="0" smtClean="0"/>
          </a:p>
          <a:p>
            <a:pPr eaLnBrk="1" hangingPunct="1">
              <a:buFont typeface="Monotype Sorts"/>
              <a:buChar char=" "/>
            </a:pPr>
            <a:endParaRPr lang="en-US" dirty="0" smtClean="0"/>
          </a:p>
          <a:p>
            <a:pPr eaLnBrk="1" hangingPunct="1">
              <a:buFont typeface="Monotype Sorts"/>
              <a:buChar char=" "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162800" cy="10207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تمرین بیشتر</a:t>
            </a:r>
            <a:endParaRPr lang="en-US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>
              <a:buFont typeface="Monotype Sorts"/>
              <a:buChar char=" "/>
            </a:pPr>
            <a:r>
              <a:rPr lang="fa-IR" dirty="0" smtClean="0"/>
              <a:t>اگر:</a:t>
            </a:r>
            <a:endParaRPr lang="en-US" dirty="0" smtClean="0"/>
          </a:p>
          <a:p>
            <a:pPr eaLnBrk="1" hangingPunct="1">
              <a:buFont typeface="Monotype Sorts"/>
              <a:buChar char=" "/>
            </a:pPr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a = 1, b = 2, c = 3, d = 4 ;</a:t>
            </a:r>
          </a:p>
          <a:p>
            <a:pPr eaLnBrk="1" hangingPunct="1">
              <a:buFont typeface="Monotype Sorts"/>
              <a:buChar char=" "/>
            </a:pPr>
            <a:endParaRPr lang="en-US" sz="1300" dirty="0" smtClean="0"/>
          </a:p>
          <a:p>
            <a:pPr eaLnBrk="1" hangingPunct="1">
              <a:buFont typeface="Monotype Sorts"/>
              <a:buChar char=" "/>
            </a:pPr>
            <a:r>
              <a:rPr lang="fa-IR" dirty="0" smtClean="0"/>
              <a:t>مقدار عبارت زیر چند است: </a:t>
            </a:r>
            <a:endParaRPr lang="en-US" dirty="0" smtClean="0"/>
          </a:p>
          <a:p>
            <a:pPr eaLnBrk="1" hangingPunct="1">
              <a:buFont typeface="Monotype Sorts"/>
              <a:buChar char=" "/>
            </a:pPr>
            <a:endParaRPr lang="en-US" sz="1300" dirty="0" smtClean="0"/>
          </a:p>
          <a:p>
            <a:pPr eaLnBrk="1" hangingPunct="1">
              <a:buFont typeface="Monotype Sorts"/>
              <a:buChar char=" "/>
            </a:pPr>
            <a:r>
              <a:rPr lang="en-US" dirty="0" smtClean="0"/>
              <a:t> 		++b / c + a * d++</a:t>
            </a:r>
          </a:p>
          <a:p>
            <a:pPr eaLnBrk="1" hangingPunct="1">
              <a:buFont typeface="Monotype Sorts"/>
              <a:buChar char=" "/>
            </a:pPr>
            <a:endParaRPr lang="en-US" dirty="0" smtClean="0"/>
          </a:p>
          <a:p>
            <a:pPr eaLnBrk="1" hangingPunct="1">
              <a:buFont typeface="Monotype Sorts"/>
              <a:buChar char=" "/>
            </a:pPr>
            <a:r>
              <a:rPr lang="fa-IR" dirty="0" smtClean="0"/>
              <a:t>مقادیر جدید </a:t>
            </a:r>
            <a:r>
              <a:rPr lang="en-US" dirty="0" smtClean="0"/>
              <a:t>a</a:t>
            </a:r>
            <a:r>
              <a:rPr lang="fa-IR" dirty="0" smtClean="0"/>
              <a:t> ، </a:t>
            </a:r>
            <a:r>
              <a:rPr lang="en-US" dirty="0" smtClean="0"/>
              <a:t>b</a:t>
            </a:r>
            <a:r>
              <a:rPr lang="fa-IR" dirty="0" smtClean="0"/>
              <a:t> ، </a:t>
            </a:r>
            <a:r>
              <a:rPr lang="en-US" dirty="0" smtClean="0"/>
              <a:t>c</a:t>
            </a:r>
            <a:r>
              <a:rPr lang="fa-IR" dirty="0" smtClean="0"/>
              <a:t> و </a:t>
            </a:r>
            <a:r>
              <a:rPr lang="en-US" dirty="0" smtClean="0"/>
              <a:t>d</a:t>
            </a:r>
            <a:r>
              <a:rPr lang="fa-IR" dirty="0" smtClean="0"/>
              <a:t> چند است.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086600" cy="8683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عملگرهای انتساب</a:t>
            </a:r>
            <a:endParaRPr lang="en-US" dirty="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800600"/>
          </a:xfrm>
        </p:spPr>
        <p:txBody>
          <a:bodyPr lIns="90488" tIns="44450" rIns="90488" bIns="44450">
            <a:normAutofit fontScale="92500" lnSpcReduction="10000"/>
          </a:bodyPr>
          <a:lstStyle/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dirty="0" smtClean="0"/>
              <a:t>=	    +=	-=	  *=	    /=		%=</a:t>
            </a:r>
          </a:p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u="sng" dirty="0" smtClean="0"/>
              <a:t>Statement</a:t>
            </a:r>
            <a:r>
              <a:rPr lang="en-US" dirty="0" smtClean="0"/>
              <a:t>               </a:t>
            </a:r>
            <a:r>
              <a:rPr lang="en-US" u="sng" dirty="0" smtClean="0"/>
              <a:t>Equivalent Statement</a:t>
            </a:r>
            <a:endParaRPr lang="en-US" dirty="0" smtClean="0"/>
          </a:p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dirty="0" smtClean="0"/>
              <a:t>a = a + 2 ;			a += 2 ;</a:t>
            </a:r>
          </a:p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dirty="0" smtClean="0"/>
              <a:t>a = a - 3 ;			a -= 3 ;</a:t>
            </a:r>
          </a:p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dirty="0" smtClean="0"/>
              <a:t>a = a * 2 ;			a *= 2 ;</a:t>
            </a:r>
          </a:p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dirty="0" smtClean="0"/>
              <a:t>a = a / 4 ;		        a /= 4 ;</a:t>
            </a:r>
          </a:p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dirty="0" smtClean="0"/>
              <a:t>a = a % 2 ;			a %= 2 ;</a:t>
            </a:r>
          </a:p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dirty="0" smtClean="0"/>
              <a:t>b = b + ( c + 2 ) ;		b += c + 2 ;</a:t>
            </a:r>
          </a:p>
          <a:p>
            <a:pPr algn="l" rtl="0" eaLnBrk="1" hangingPunct="1">
              <a:buFont typeface="Monotype Sorts" pitchFamily="2" charset="2"/>
              <a:buChar char=" "/>
              <a:defRPr/>
            </a:pPr>
            <a:r>
              <a:rPr lang="en-US" dirty="0" smtClean="0"/>
              <a:t>d = d * ( e - 5 ) ;		d *= e - 5 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sz="4000" dirty="0" smtClean="0"/>
              <a:t>عملگرها  و عبارات ریاضی</a:t>
            </a:r>
            <a:endParaRPr lang="en-US" sz="4000" dirty="0" smtClean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600200"/>
            <a:ext cx="8534400" cy="44196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fa-IR" sz="2400" dirty="0" smtClean="0"/>
              <a:t>اگر عملگرهای ریاضی روی عملوندهای </a:t>
            </a:r>
            <a:r>
              <a:rPr lang="en-US" sz="2400" dirty="0" err="1" smtClean="0"/>
              <a:t>int</a:t>
            </a:r>
            <a:r>
              <a:rPr lang="fa-IR" sz="2400" dirty="0" smtClean="0"/>
              <a:t> اجرا شوند، نتیجه </a:t>
            </a:r>
            <a:r>
              <a:rPr lang="en-US" sz="2400" dirty="0" err="1" smtClean="0"/>
              <a:t>int</a:t>
            </a:r>
            <a:r>
              <a:rPr lang="fa-IR" sz="2400" dirty="0" smtClean="0"/>
              <a:t> خواهد بود. </a:t>
            </a:r>
          </a:p>
          <a:p>
            <a:pPr eaLnBrk="1" hangingPunct="1">
              <a:lnSpc>
                <a:spcPct val="80000"/>
              </a:lnSpc>
            </a:pPr>
            <a:endParaRPr lang="fa-IR" sz="2400" dirty="0" smtClean="0"/>
          </a:p>
          <a:p>
            <a:pPr eaLnBrk="1" hangingPunct="1">
              <a:lnSpc>
                <a:spcPct val="80000"/>
              </a:lnSpc>
            </a:pPr>
            <a:r>
              <a:rPr lang="fa-IR" sz="2400" dirty="0" smtClean="0"/>
              <a:t>اگر عملگرهای ریاضی روی عملوندهای </a:t>
            </a:r>
            <a:r>
              <a:rPr lang="en-US" sz="2400" dirty="0" smtClean="0"/>
              <a:t>double</a:t>
            </a:r>
            <a:r>
              <a:rPr lang="fa-IR" sz="2400" dirty="0" smtClean="0"/>
              <a:t> اجرا شوند، نتیجه </a:t>
            </a:r>
            <a:r>
              <a:rPr lang="en-US" sz="2400" dirty="0" smtClean="0"/>
              <a:t>double</a:t>
            </a:r>
            <a:r>
              <a:rPr lang="fa-IR" sz="2400" dirty="0" smtClean="0"/>
              <a:t> خواهد بود. </a:t>
            </a:r>
          </a:p>
          <a:p>
            <a:pPr eaLnBrk="1" hangingPunct="1">
              <a:lnSpc>
                <a:spcPct val="80000"/>
              </a:lnSpc>
            </a:pPr>
            <a:endParaRPr lang="fa-IR" sz="24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a-IR" sz="2400" dirty="0" smtClean="0">
                <a:latin typeface="Courier New" pitchFamily="49" charset="0"/>
              </a:rPr>
              <a:t>اگر انواع مختلف داده در یک عبارت باشند ، نتیجه از نوع سمت راست ترین نوع در عبارت زیر خواهد بود.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Courier New" pitchFamily="49" charset="0"/>
            </a:endParaRP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	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byte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short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char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long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float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double</a:t>
            </a:r>
            <a:endParaRPr lang="en-US" sz="22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		</a:t>
            </a:r>
            <a:endParaRPr lang="en-US" sz="2200" dirty="0" smtClean="0"/>
          </a:p>
          <a:p>
            <a:pPr lvl="1" algn="r" eaLnBrk="1" hangingPunct="1">
              <a:lnSpc>
                <a:spcPct val="80000"/>
              </a:lnSpc>
            </a:pPr>
            <a:r>
              <a:rPr lang="fa-IR" sz="2200" dirty="0" smtClean="0"/>
              <a:t>استثنا: اگر قرار است نوع نتیجه  </a:t>
            </a:r>
            <a:r>
              <a:rPr lang="en-US" sz="2200" dirty="0" smtClean="0"/>
              <a:t>byte</a:t>
            </a:r>
            <a:r>
              <a:rPr lang="fa-IR" sz="2200" dirty="0" smtClean="0"/>
              <a:t> یا </a:t>
            </a:r>
            <a:r>
              <a:rPr lang="en-US" sz="2200" dirty="0" smtClean="0"/>
              <a:t>short</a:t>
            </a:r>
            <a:r>
              <a:rPr lang="fa-IR" sz="2200" dirty="0" smtClean="0"/>
              <a:t> باشد، در این صورت نوع نتیجه </a:t>
            </a:r>
            <a:r>
              <a:rPr lang="en-US" sz="2200" dirty="0" err="1" smtClean="0"/>
              <a:t>int</a:t>
            </a:r>
            <a:r>
              <a:rPr lang="fa-IR" sz="2200" dirty="0" smtClean="0"/>
              <a:t> خواهد بود. </a:t>
            </a:r>
          </a:p>
        </p:txBody>
      </p:sp>
      <p:sp>
        <p:nvSpPr>
          <p:cNvPr id="30727" name="Slide Number Placeholder 8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7086600" cy="868363"/>
          </a:xfrm>
        </p:spPr>
        <p:txBody>
          <a:bodyPr/>
          <a:lstStyle/>
          <a:p>
            <a:pPr eaLnBrk="1" hangingPunct="1"/>
            <a:r>
              <a:rPr lang="fa-IR" dirty="0" smtClean="0"/>
              <a:t>تقسیم اعداد طبیعی و اعشاری</a:t>
            </a:r>
            <a:endParaRPr lang="en-US" dirty="0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2400" dirty="0" smtClean="0"/>
              <a:t>اگر یکی از عملوندهای تقسیم یا هر دو از نوع اعشاری باشد، نتیجه ی تقسیم نیز اعشاری خواهد بود.</a:t>
            </a:r>
          </a:p>
          <a:p>
            <a:pPr eaLnBrk="1" hangingPunct="1">
              <a:lnSpc>
                <a:spcPct val="90000"/>
              </a:lnSpc>
            </a:pPr>
            <a:endParaRPr lang="en-US" sz="1000" dirty="0" smtClean="0"/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		15.0 / 2</a:t>
            </a:r>
            <a:r>
              <a:rPr lang="en-US" sz="2200" dirty="0" smtClean="0">
                <a:solidFill>
                  <a:srgbClr val="034CA1"/>
                </a:solidFill>
                <a:latin typeface="Courier New" pitchFamily="49" charset="0"/>
              </a:rPr>
              <a:t>    </a:t>
            </a:r>
            <a:r>
              <a:rPr lang="en-US" sz="2200" dirty="0" smtClean="0"/>
              <a:t>evaluates to</a:t>
            </a:r>
            <a:r>
              <a:rPr lang="en-US" sz="2200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7.5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		15 / 2.0    </a:t>
            </a:r>
            <a:r>
              <a:rPr lang="en-US" sz="2200" dirty="0" smtClean="0"/>
              <a:t>evaluates to </a:t>
            </a:r>
            <a:r>
              <a:rPr lang="en-US" sz="2200" dirty="0" smtClean="0">
                <a:solidFill>
                  <a:srgbClr val="034CA1"/>
                </a:solidFill>
              </a:rPr>
              <a:t> </a:t>
            </a: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7.5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		15.0 / 2.0  </a:t>
            </a:r>
            <a:r>
              <a:rPr lang="en-US" sz="2200" dirty="0" smtClean="0"/>
              <a:t>evaluates to</a:t>
            </a:r>
            <a:r>
              <a:rPr lang="en-US" sz="2200" b="1" dirty="0" smtClean="0">
                <a:latin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7.5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000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a-IR" sz="2400" dirty="0" smtClean="0"/>
              <a:t>اگر هر دو عملوند تقسیم از نوع طبیعی باشد، نتیجه ی تقسیم نیز طبیعی خواهد بود.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15/2</a:t>
            </a:r>
            <a:r>
              <a:rPr lang="en-US" sz="2200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200" dirty="0" smtClean="0"/>
              <a:t>evaluates to</a:t>
            </a:r>
            <a:r>
              <a:rPr lang="en-US" sz="2200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7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000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a-IR" sz="2400" dirty="0" smtClean="0"/>
              <a:t>اگر می خواهید نتیجه اعشاری باشد، حداقل یکی از عملوندها را از نوع اعشاری تعریف کنید. 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E7D53D7-0F21-4231-8E95-1E3E56F462D1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6858000" cy="457200"/>
          </a:xfrm>
        </p:spPr>
        <p:txBody>
          <a:bodyPr/>
          <a:lstStyle/>
          <a:p>
            <a:pPr eaLnBrk="1" hangingPunct="1"/>
            <a:r>
              <a:rPr lang="fa-IR" dirty="0" smtClean="0"/>
              <a:t>یک برنامه ی کاربردی نمونه از جاوا</a:t>
            </a:r>
            <a:endParaRPr lang="en-US" dirty="0" smtClean="0"/>
          </a:p>
        </p:txBody>
      </p:sp>
      <p:pic>
        <p:nvPicPr>
          <p:cNvPr id="14341" name="Picture 5" descr="D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010400" cy="868363"/>
          </a:xfrm>
        </p:spPr>
        <p:txBody>
          <a:bodyPr/>
          <a:lstStyle/>
          <a:p>
            <a:pPr eaLnBrk="1" hangingPunct="1"/>
            <a:r>
              <a:rPr lang="fa-IR" dirty="0" smtClean="0"/>
              <a:t>تغییر نوع</a:t>
            </a:r>
            <a:endParaRPr lang="en-US" dirty="0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2400" dirty="0" smtClean="0"/>
              <a:t>”تغییر نوع“ یک متغییر از نوع  </a:t>
            </a:r>
            <a:r>
              <a:rPr lang="en-US" sz="2400" dirty="0" smtClean="0"/>
              <a:t>a</a:t>
            </a:r>
            <a:r>
              <a:rPr lang="fa-IR" sz="2400" dirty="0" smtClean="0"/>
              <a:t> را می گیرد و آنرا به نوع  </a:t>
            </a:r>
            <a:r>
              <a:rPr lang="en-US" sz="2400" dirty="0" smtClean="0"/>
              <a:t>b</a:t>
            </a:r>
            <a:r>
              <a:rPr lang="fa-IR" sz="2400" dirty="0" smtClean="0"/>
              <a:t> و با همان مقدار تبدیل می کند.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300" dirty="0" smtClean="0"/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3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 n, m;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double </a:t>
            </a:r>
            <a:r>
              <a:rPr lang="en-US" sz="2300" b="1" dirty="0" err="1" smtClean="0">
                <a:solidFill>
                  <a:srgbClr val="034CA1"/>
                </a:solidFill>
                <a:latin typeface="Courier New" pitchFamily="49" charset="0"/>
              </a:rPr>
              <a:t>ans</a:t>
            </a: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 = n / (double)m;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300" dirty="0" smtClean="0">
                <a:solidFill>
                  <a:srgbClr val="034CA1"/>
                </a:solidFill>
                <a:latin typeface="Courier New" pitchFamily="49" charset="0"/>
              </a:rPr>
              <a:t>			</a:t>
            </a: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OR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double </a:t>
            </a:r>
            <a:r>
              <a:rPr lang="en-US" sz="2300" b="1" dirty="0" err="1" smtClean="0">
                <a:solidFill>
                  <a:srgbClr val="034CA1"/>
                </a:solidFill>
                <a:latin typeface="Courier New" pitchFamily="49" charset="0"/>
              </a:rPr>
              <a:t>ans</a:t>
            </a: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 = (double)n / m;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			OR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double </a:t>
            </a:r>
            <a:r>
              <a:rPr lang="en-US" sz="2300" b="1" dirty="0" err="1" smtClean="0">
                <a:solidFill>
                  <a:srgbClr val="034CA1"/>
                </a:solidFill>
                <a:latin typeface="Courier New" pitchFamily="49" charset="0"/>
              </a:rPr>
              <a:t>ans</a:t>
            </a:r>
            <a:r>
              <a:rPr lang="en-US" sz="2300" b="1" dirty="0" smtClean="0">
                <a:solidFill>
                  <a:srgbClr val="034CA1"/>
                </a:solidFill>
                <a:latin typeface="Courier New" pitchFamily="49" charset="0"/>
              </a:rPr>
              <a:t> = (double)n / (double)m;</a:t>
            </a:r>
          </a:p>
          <a:p>
            <a:pPr lvl="1" algn="l" rtl="0" eaLnBrk="1" hangingPunct="1">
              <a:lnSpc>
                <a:spcPct val="90000"/>
              </a:lnSpc>
            </a:pPr>
            <a:endParaRPr lang="en-US" sz="2300" dirty="0" smtClean="0"/>
          </a:p>
          <a:p>
            <a:pPr lvl="1" algn="r" eaLnBrk="1" hangingPunct="1">
              <a:lnSpc>
                <a:spcPct val="90000"/>
              </a:lnSpc>
            </a:pPr>
            <a:r>
              <a:rPr lang="fa-IR" sz="2300" dirty="0" smtClean="0"/>
              <a:t>نوع و مقدار  </a:t>
            </a:r>
            <a:r>
              <a:rPr lang="en-US" sz="2300" dirty="0" smtClean="0"/>
              <a:t>m</a:t>
            </a:r>
            <a:r>
              <a:rPr lang="fa-IR" sz="2300" dirty="0" smtClean="0"/>
              <a:t> و </a:t>
            </a:r>
            <a:r>
              <a:rPr lang="en-US" sz="2300" dirty="0" smtClean="0"/>
              <a:t>n</a:t>
            </a:r>
            <a:r>
              <a:rPr lang="fa-IR" sz="2300" dirty="0" smtClean="0"/>
              <a:t> تغییر نمی کند. </a:t>
            </a:r>
            <a:endParaRPr lang="en-US" sz="23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عملگرهای مقایسه</a:t>
            </a:r>
            <a:endParaRPr lang="en-US" dirty="0" smtClean="0"/>
          </a:p>
        </p:txBody>
      </p:sp>
      <p:pic>
        <p:nvPicPr>
          <p:cNvPr id="34821" name="Picture 5" descr="D3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1743075"/>
            <a:ext cx="751522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عملگرهای بولی</a:t>
            </a:r>
            <a:endParaRPr lang="en-US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400" dirty="0" smtClean="0"/>
              <a:t>عملگر ها: </a:t>
            </a:r>
            <a:r>
              <a:rPr lang="en-US" sz="2400" dirty="0" smtClean="0"/>
              <a:t>&amp;&amp;, ||, ! </a:t>
            </a:r>
          </a:p>
          <a:p>
            <a:pPr eaLnBrk="1" hangingPunct="1">
              <a:lnSpc>
                <a:spcPct val="80000"/>
              </a:lnSpc>
            </a:pPr>
            <a:endParaRPr lang="en-US" sz="1000" dirty="0" smtClean="0"/>
          </a:p>
          <a:p>
            <a:pPr eaLnBrk="1" hangingPunct="1">
              <a:lnSpc>
                <a:spcPct val="80000"/>
              </a:lnSpc>
            </a:pPr>
            <a:r>
              <a:rPr lang="fa-IR" sz="2400" dirty="0" smtClean="0"/>
              <a:t>نتیجه ی ارزیابی عبارات بولی صحیح یا غلط خواهد بود.</a:t>
            </a:r>
            <a:endParaRPr lang="en-US" sz="24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000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a-IR" sz="2400" dirty="0" smtClean="0"/>
              <a:t>چند مثال: 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1000" dirty="0" smtClean="0"/>
          </a:p>
          <a:p>
            <a:pPr lvl="2" algn="l" rtl="0" eaLnBrk="1" hangingPunct="1"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time &lt; limit</a:t>
            </a:r>
          </a:p>
          <a:p>
            <a:pPr lvl="2" algn="l" rtl="0" eaLnBrk="1" hangingPunct="1">
              <a:lnSpc>
                <a:spcPct val="80000"/>
              </a:lnSpc>
              <a:buFontTx/>
              <a:buNone/>
            </a:pPr>
            <a:r>
              <a:rPr lang="en-US" b="1" dirty="0" err="1" smtClean="0">
                <a:solidFill>
                  <a:srgbClr val="034CA1"/>
                </a:solidFill>
                <a:latin typeface="Courier New" pitchFamily="49" charset="0"/>
              </a:rPr>
              <a:t>yourScore</a:t>
            </a: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 == </a:t>
            </a:r>
            <a:r>
              <a:rPr lang="en-US" b="1" dirty="0" err="1" smtClean="0">
                <a:solidFill>
                  <a:srgbClr val="034CA1"/>
                </a:solidFill>
                <a:latin typeface="Courier New" pitchFamily="49" charset="0"/>
              </a:rPr>
              <a:t>myScore</a:t>
            </a:r>
            <a:endParaRPr lang="en-US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==</a:t>
            </a:r>
            <a:r>
              <a:rPr lang="en-US" sz="2400" dirty="0" smtClean="0"/>
              <a:t>)</a:t>
            </a:r>
            <a:r>
              <a:rPr lang="fa-IR" sz="2400" dirty="0" smtClean="0"/>
              <a:t> برای تست برابری استفاده می شود.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(</a:t>
            </a: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=</a:t>
            </a:r>
            <a:r>
              <a:rPr lang="en-US" dirty="0" smtClean="0"/>
              <a:t>)</a:t>
            </a:r>
            <a:r>
              <a:rPr lang="fa-IR" dirty="0" smtClean="0"/>
              <a:t> برای انتساب بکار می رود. </a:t>
            </a:r>
          </a:p>
          <a:p>
            <a:pPr lvl="1" eaLnBrk="1" hangingPunct="1">
              <a:lnSpc>
                <a:spcPct val="80000"/>
              </a:lnSpc>
            </a:pPr>
            <a:r>
              <a:rPr lang="fa-IR" dirty="0" smtClean="0"/>
              <a:t>لازم نیست که عبارت بولی در داخل پرانتز محصور شود مگر اینکه در عبارت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dirty="0" smtClean="0"/>
              <a:t>استفاده شود.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547A0-4488-44DD-9C30-AAEE68E7633E}" type="slidenum">
              <a:rPr lang="en-US" alt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858000" cy="990600"/>
          </a:xfrm>
        </p:spPr>
        <p:txBody>
          <a:bodyPr lIns="90488" tIns="44450" rIns="90488" bIns="44450">
            <a:normAutofit/>
          </a:bodyPr>
          <a:lstStyle/>
          <a:p>
            <a:pPr eaLnBrk="1" hangingPunct="1">
              <a:defRPr/>
            </a:pPr>
            <a:r>
              <a:rPr lang="fa-IR" dirty="0" smtClean="0"/>
              <a:t>اولویت عملگرها </a:t>
            </a:r>
            <a:endParaRPr lang="en-US" dirty="0" smtClean="0"/>
          </a:p>
        </p:txBody>
      </p:sp>
      <p:sp>
        <p:nvSpPr>
          <p:cNvPr id="2662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1676400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/>
                        <a:t>اولویت و نحوه ی محاسبه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/>
                        <a:t>عملگر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/>
                        <a:t>چپ</a:t>
                      </a:r>
                      <a:r>
                        <a:rPr lang="fa-IR" sz="2400" baseline="0" dirty="0" smtClean="0"/>
                        <a:t> به راست، از داخل به خارج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/>
                        <a:t>چپ</a:t>
                      </a:r>
                      <a:r>
                        <a:rPr lang="fa-IR" sz="2400" baseline="0" dirty="0" smtClean="0"/>
                        <a:t> به راست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*   /</a:t>
                      </a:r>
                      <a:r>
                        <a:rPr lang="en-US" sz="2400" baseline="0" dirty="0" smtClean="0"/>
                        <a:t> 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 smtClean="0"/>
                        <a:t>چپ</a:t>
                      </a:r>
                      <a:r>
                        <a:rPr lang="fa-IR" sz="2400" baseline="0" dirty="0" smtClean="0"/>
                        <a:t> به راست 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    - 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 smtClean="0"/>
                        <a:t>چپ</a:t>
                      </a:r>
                      <a:r>
                        <a:rPr lang="fa-IR" sz="2400" baseline="0" dirty="0" smtClean="0"/>
                        <a:t> به راست 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&lt;= &gt; &gt;=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 smtClean="0"/>
                        <a:t>چپ</a:t>
                      </a:r>
                      <a:r>
                        <a:rPr lang="fa-IR" sz="2400" baseline="0" dirty="0" smtClean="0"/>
                        <a:t> به راست 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==    !=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 smtClean="0"/>
                        <a:t>چپ</a:t>
                      </a:r>
                      <a:r>
                        <a:rPr lang="fa-IR" sz="2400" baseline="0" dirty="0" smtClean="0"/>
                        <a:t> به راست 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&amp;&amp;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 smtClean="0"/>
                        <a:t>چپ</a:t>
                      </a:r>
                      <a:r>
                        <a:rPr lang="fa-IR" sz="2400" baseline="0" dirty="0" smtClean="0"/>
                        <a:t> به راست 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||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dirty="0" smtClean="0"/>
                        <a:t>راست به چپ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=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دستورالعملهای کنترلی در جاوا</a:t>
            </a:r>
            <a:endParaRPr lang="en-US" dirty="0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800" dirty="0" smtClean="0"/>
              <a:t>دستورالعملهای کنترلی جاوا مثل </a:t>
            </a:r>
            <a:r>
              <a:rPr lang="en-US" sz="2800" dirty="0" smtClean="0"/>
              <a:t>C++</a:t>
            </a:r>
            <a:r>
              <a:rPr lang="fa-IR" sz="2800" dirty="0" smtClean="0"/>
              <a:t> هستند. 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algn="r" eaLnBrk="1" hangingPunct="1">
              <a:lnSpc>
                <a:spcPct val="80000"/>
              </a:lnSpc>
            </a:pPr>
            <a:r>
              <a:rPr lang="fa-IR" sz="2800" dirty="0" smtClean="0"/>
              <a:t>تصمیم گیری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2"/>
                </a:solidFill>
              </a:rPr>
              <a:t>if, if-else, switch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fa-IR" sz="2800" dirty="0" smtClean="0"/>
              <a:t>حلقه ها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2"/>
                </a:solidFill>
              </a:rPr>
              <a:t>for, while, do-while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fa-IR" sz="2800" dirty="0" smtClean="0"/>
              <a:t>عبارات بولی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400" dirty="0" smtClean="0"/>
              <a:t>دستورالعملهای کنترلی جاوا مثل </a:t>
            </a:r>
            <a:r>
              <a:rPr lang="en-US" sz="2400" dirty="0" smtClean="0"/>
              <a:t>C++</a:t>
            </a:r>
            <a:r>
              <a:rPr lang="fa-IR" sz="2400" dirty="0" smtClean="0"/>
              <a:t> از عبارات بولی استفاده می کنند. </a:t>
            </a:r>
            <a:endParaRPr lang="en-US" sz="2000" b="1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5CA7B-F211-4FEE-9ADD-35D36FC93C40}" type="slidenum">
              <a:rPr lang="en-US" altLang="en-US" smtClean="0">
                <a:latin typeface="Arial" pitchFamily="34" charset="0"/>
              </a:rPr>
              <a:pPr>
                <a:defRPr/>
              </a:pPr>
              <a:t>25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if-else &amp; while Statements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53400" cy="5029200"/>
          </a:xfrm>
          <a:noFill/>
        </p:spPr>
        <p:txBody>
          <a:bodyPr lIns="90488" tIns="44450" rIns="90488" bIns="44450"/>
          <a:lstStyle/>
          <a:p>
            <a:pPr algn="l" eaLnBrk="1" hangingPunct="1">
              <a:buFont typeface="Monotype Sorts"/>
              <a:buChar char=" "/>
            </a:pPr>
            <a:r>
              <a:rPr lang="en-US" sz="2100" dirty="0" smtClean="0"/>
              <a:t>if ( </a:t>
            </a:r>
            <a:r>
              <a:rPr lang="en-US" sz="2100" i="1" dirty="0" smtClean="0"/>
              <a:t>condition</a:t>
            </a:r>
            <a:r>
              <a:rPr lang="en-US" sz="2100" i="1" baseline="-25000" dirty="0" smtClean="0"/>
              <a:t>1</a:t>
            </a:r>
            <a:r>
              <a:rPr lang="en-US" sz="2100" dirty="0" smtClean="0"/>
              <a:t> ) {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     </a:t>
            </a:r>
            <a:r>
              <a:rPr lang="en-US" sz="2100" i="1" dirty="0" smtClean="0"/>
              <a:t>statement(s)</a:t>
            </a:r>
            <a:endParaRPr lang="en-US" sz="2100" dirty="0" smtClean="0"/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} else if ( </a:t>
            </a:r>
            <a:r>
              <a:rPr lang="en-US" sz="2100" i="1" dirty="0" smtClean="0"/>
              <a:t>condition</a:t>
            </a:r>
            <a:r>
              <a:rPr lang="en-US" sz="2100" i="1" baseline="-25000" dirty="0" smtClean="0"/>
              <a:t>2</a:t>
            </a:r>
            <a:r>
              <a:rPr lang="en-US" sz="2100" dirty="0" smtClean="0"/>
              <a:t> )  {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    </a:t>
            </a:r>
            <a:r>
              <a:rPr lang="en-US" sz="2100" i="1" dirty="0" smtClean="0"/>
              <a:t>statement(s)</a:t>
            </a:r>
            <a:endParaRPr lang="en-US" sz="2100" dirty="0" smtClean="0"/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}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      </a:t>
            </a:r>
            <a:r>
              <a:rPr lang="en-US" sz="2100" b="1" dirty="0" smtClean="0"/>
              <a:t>. . .</a:t>
            </a:r>
            <a:r>
              <a:rPr lang="en-US" sz="2100" dirty="0" smtClean="0"/>
              <a:t>                   /* more else if clauses may be here */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} else {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    </a:t>
            </a:r>
            <a:r>
              <a:rPr lang="en-US" sz="2100" i="1" dirty="0" smtClean="0"/>
              <a:t>statement(s)</a:t>
            </a:r>
            <a:r>
              <a:rPr lang="en-US" sz="2100" dirty="0" smtClean="0"/>
              <a:t>     /* the </a:t>
            </a:r>
            <a:r>
              <a:rPr lang="en-US" sz="2100" b="1" dirty="0" smtClean="0"/>
              <a:t>default case</a:t>
            </a:r>
            <a:r>
              <a:rPr lang="en-US" sz="2100" dirty="0" smtClean="0"/>
              <a:t> */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}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endParaRPr lang="en-US" sz="2100" dirty="0" smtClean="0"/>
          </a:p>
          <a:p>
            <a:pPr algn="l" eaLnBrk="1" hangingPunct="1">
              <a:buFont typeface="Monotype Sorts"/>
              <a:buChar char=" "/>
            </a:pPr>
            <a:r>
              <a:rPr lang="en-US" sz="2100" dirty="0" smtClean="0"/>
              <a:t>while ( </a:t>
            </a:r>
            <a:r>
              <a:rPr lang="en-US" sz="2100" i="1" dirty="0" smtClean="0"/>
              <a:t>condition</a:t>
            </a:r>
            <a:r>
              <a:rPr lang="en-US" sz="2100" dirty="0" smtClean="0"/>
              <a:t> ) {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     </a:t>
            </a:r>
            <a:r>
              <a:rPr lang="en-US" sz="2100" i="1" dirty="0" smtClean="0"/>
              <a:t>statement(s)</a:t>
            </a:r>
            <a:endParaRPr lang="en-US" sz="2100" dirty="0" smtClean="0"/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r>
              <a:rPr lang="en-US" sz="2100" dirty="0" smtClean="0"/>
              <a:t>}</a:t>
            </a:r>
          </a:p>
          <a:p>
            <a:pPr algn="l" eaLnBrk="1" hangingPunct="1">
              <a:lnSpc>
                <a:spcPct val="75000"/>
              </a:lnSpc>
              <a:buFont typeface="Monotype Sorts"/>
              <a:buChar char=" "/>
            </a:pPr>
            <a:endParaRPr lang="en-US" sz="2100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38200" y="4724400"/>
            <a:ext cx="7467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678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932C3-0B4B-45E7-9991-BFB35DA20F4C}" type="slidenum">
              <a:rPr lang="en-US" altLang="en-US" smtClean="0">
                <a:latin typeface="Arial" pitchFamily="34" charset="0"/>
              </a:rPr>
              <a:pPr>
                <a:defRPr/>
              </a:pPr>
              <a:t>26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0104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sz="4800" dirty="0" smtClean="0"/>
              <a:t>مثال</a:t>
            </a:r>
            <a:endParaRPr lang="en-US" sz="4800" dirty="0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411663"/>
          </a:xfrm>
          <a:noFill/>
        </p:spPr>
        <p:txBody>
          <a:bodyPr lIns="90488" tIns="44450" rIns="90488" bIns="44450"/>
          <a:lstStyle/>
          <a:p>
            <a:pPr algn="l" eaLnBrk="1" hangingPunct="1">
              <a:lnSpc>
                <a:spcPct val="50000"/>
              </a:lnSpc>
              <a:buFont typeface="Monotype Sorts"/>
              <a:buChar char=" "/>
            </a:pPr>
            <a:endParaRPr lang="en-US" dirty="0" smtClean="0"/>
          </a:p>
          <a:p>
            <a:pPr algn="l" eaLnBrk="1" hangingPunct="1">
              <a:lnSpc>
                <a:spcPct val="50000"/>
              </a:lnSpc>
              <a:buFont typeface="Monotype Sorts"/>
              <a:buChar char=" "/>
            </a:pPr>
            <a:r>
              <a:rPr lang="en-US" dirty="0" smtClean="0"/>
              <a:t>while ( children &gt; 0 ) {</a:t>
            </a:r>
          </a:p>
          <a:p>
            <a:pPr algn="l" eaLnBrk="1" hangingPunct="1">
              <a:buFont typeface="Monotype Sorts"/>
              <a:buChar char=" "/>
            </a:pPr>
            <a:r>
              <a:rPr lang="en-US" dirty="0" smtClean="0"/>
              <a:t> 	children = children - 1 ;</a:t>
            </a:r>
          </a:p>
          <a:p>
            <a:pPr algn="l" eaLnBrk="1" hangingPunct="1">
              <a:buFont typeface="Monotype Sorts"/>
              <a:buChar char=" "/>
            </a:pPr>
            <a:r>
              <a:rPr lang="en-US" dirty="0" smtClean="0"/>
              <a:t> 	cookies = cookies * 2 ;</a:t>
            </a:r>
          </a:p>
          <a:p>
            <a:pPr algn="l" eaLnBrk="1" hangingPunct="1">
              <a:buFont typeface="Monotype Sorts"/>
              <a:buChar char=" "/>
            </a:pPr>
            <a:r>
              <a:rPr lang="en-US" dirty="0" smtClean="0"/>
              <a:t>}</a:t>
            </a:r>
          </a:p>
        </p:txBody>
      </p:sp>
      <p:sp>
        <p:nvSpPr>
          <p:cNvPr id="2970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85CFF6-5D11-40C0-A8FC-D0019CA1FD1A}" type="slidenum">
              <a:rPr lang="en-US" altLang="en-US" smtClean="0">
                <a:latin typeface="Arial" pitchFamily="34" charset="0"/>
              </a:rPr>
              <a:pPr>
                <a:defRPr/>
              </a:pPr>
              <a:t>27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010400" cy="685800"/>
          </a:xfrm>
        </p:spPr>
        <p:txBody>
          <a:bodyPr/>
          <a:lstStyle/>
          <a:p>
            <a:pPr eaLnBrk="1" hangingPunct="1"/>
            <a:r>
              <a:rPr lang="fa-IR" dirty="0" smtClean="0"/>
              <a:t>قواعد برنامه نویسی</a:t>
            </a:r>
            <a:endParaRPr lang="en-US" dirty="0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724400"/>
          </a:xfrm>
        </p:spPr>
        <p:txBody>
          <a:bodyPr/>
          <a:lstStyle/>
          <a:p>
            <a:pPr eaLnBrk="1" hangingPunct="1"/>
            <a:r>
              <a:rPr lang="fa-IR" dirty="0" smtClean="0"/>
              <a:t>همیشه عبارات مربوط به </a:t>
            </a:r>
            <a:r>
              <a:rPr lang="en-US" dirty="0" smtClean="0"/>
              <a:t>if</a:t>
            </a:r>
            <a:r>
              <a:rPr lang="fa-IR" dirty="0" smtClean="0"/>
              <a:t> یا </a:t>
            </a:r>
            <a:r>
              <a:rPr lang="en-US" dirty="0" smtClean="0"/>
              <a:t>else</a:t>
            </a:r>
            <a:r>
              <a:rPr lang="fa-IR" dirty="0" smtClean="0"/>
              <a:t> را داخل براکت بگذارید. </a:t>
            </a:r>
            <a:endParaRPr lang="en-US" dirty="0" smtClean="0"/>
          </a:p>
          <a:p>
            <a:pPr eaLnBrk="1" hangingPunct="1"/>
            <a:r>
              <a:rPr lang="fa-IR" dirty="0" smtClean="0"/>
              <a:t>مزایا:</a:t>
            </a:r>
            <a:endParaRPr lang="en-US" dirty="0" smtClean="0"/>
          </a:p>
          <a:p>
            <a:pPr lvl="1" eaLnBrk="1" hangingPunct="1"/>
            <a:r>
              <a:rPr lang="fa-IR" dirty="0" smtClean="0"/>
              <a:t>خوانایی</a:t>
            </a:r>
            <a:endParaRPr lang="en-US" dirty="0" smtClean="0"/>
          </a:p>
          <a:p>
            <a:pPr lvl="1" eaLnBrk="1" hangingPunct="1"/>
            <a:r>
              <a:rPr lang="fa-IR" dirty="0" smtClean="0"/>
              <a:t>اگر مجبور شوید خطوط جدیدی اضافه کنید نیازی نیست ابتدا و انتهای کدهای مرتبط با شرط را پیدا کرده و براکت اضافه کنید. </a:t>
            </a:r>
          </a:p>
          <a:p>
            <a:pPr lvl="1" eaLnBrk="1" hangingPunct="1"/>
            <a:r>
              <a:rPr lang="fa-IR" dirty="0" smtClean="0"/>
              <a:t>احتمال وقوع خطاهای سمانتیک کمتر است. </a:t>
            </a:r>
          </a:p>
          <a:p>
            <a:pPr eaLnBrk="1" hangingPunct="1"/>
            <a:r>
              <a:rPr lang="fa-IR" dirty="0" smtClean="0"/>
              <a:t>بین بدنه ی مربوط به </a:t>
            </a:r>
            <a:r>
              <a:rPr lang="en-US" dirty="0" smtClean="0"/>
              <a:t>if</a:t>
            </a:r>
            <a:r>
              <a:rPr lang="fa-IR" dirty="0" smtClean="0"/>
              <a:t> یا </a:t>
            </a:r>
            <a:r>
              <a:rPr lang="en-US" dirty="0" smtClean="0"/>
              <a:t>else</a:t>
            </a:r>
            <a:r>
              <a:rPr lang="fa-IR" dirty="0" smtClean="0"/>
              <a:t> و خود </a:t>
            </a:r>
            <a:r>
              <a:rPr lang="en-US" dirty="0" smtClean="0"/>
              <a:t>if</a:t>
            </a:r>
            <a:r>
              <a:rPr lang="fa-IR" dirty="0" smtClean="0"/>
              <a:t> به اندازه ی 3 یا 4 کاراکتر خالی فاصله ی افقی ایجاد کنید. همیشه از مقدار یکسانی استفاده کنید. </a:t>
            </a:r>
            <a:endParaRPr lang="en-US" dirty="0" smtClean="0"/>
          </a:p>
        </p:txBody>
      </p:sp>
      <p:sp>
        <p:nvSpPr>
          <p:cNvPr id="3072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27F2E-0EE9-4EFC-BC82-01B2237EDF4A}" type="slidenum">
              <a:rPr lang="en-US" altLang="en-US" smtClean="0">
                <a:latin typeface="Arial" pitchFamily="34" charset="0"/>
              </a:rPr>
              <a:pPr>
                <a:defRPr/>
              </a:pPr>
              <a:t>28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8580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مثال</a:t>
            </a:r>
            <a:endParaRPr lang="en-US" dirty="0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411663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buFont typeface="Monotype Sorts"/>
              <a:buChar char=" "/>
            </a:pPr>
            <a:r>
              <a:rPr lang="en-US" sz="2400" dirty="0" smtClean="0"/>
              <a:t>…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400" dirty="0" smtClean="0"/>
              <a:t>factorial = 1;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400" dirty="0" smtClean="0"/>
              <a:t>while ( </a:t>
            </a:r>
            <a:r>
              <a:rPr lang="en-US" sz="2400" dirty="0" err="1" smtClean="0"/>
              <a:t>myNumber</a:t>
            </a:r>
            <a:r>
              <a:rPr lang="en-US" sz="2400" dirty="0" smtClean="0"/>
              <a:t> &gt; 0 ) {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400" dirty="0" smtClean="0"/>
              <a:t>     factorial *= </a:t>
            </a:r>
            <a:r>
              <a:rPr lang="en-US" sz="2400" dirty="0" err="1" smtClean="0"/>
              <a:t>myNumber</a:t>
            </a:r>
            <a:r>
              <a:rPr lang="en-US" sz="2400" dirty="0" smtClean="0"/>
              <a:t>;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400" dirty="0" smtClean="0"/>
              <a:t>     --</a:t>
            </a:r>
            <a:r>
              <a:rPr lang="en-US" sz="2400" dirty="0" err="1" smtClean="0"/>
              <a:t>myNumber</a:t>
            </a:r>
            <a:r>
              <a:rPr lang="en-US" sz="2400" dirty="0" smtClean="0"/>
              <a:t>;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400" dirty="0" smtClean="0"/>
              <a:t>}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sz="2400" dirty="0" smtClean="0"/>
              <a:t>return factorial;</a:t>
            </a:r>
          </a:p>
          <a:p>
            <a:pPr algn="l" rtl="0" eaLnBrk="1" hangingPunct="1">
              <a:buFont typeface="Monotype Sorts"/>
              <a:buChar char=" "/>
            </a:pPr>
            <a:endParaRPr lang="en-US" sz="2400" dirty="0" smtClean="0"/>
          </a:p>
        </p:txBody>
      </p:sp>
      <p:sp>
        <p:nvSpPr>
          <p:cNvPr id="3174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3C1435-D73D-463D-AFFE-072BF9522A23}" type="slidenum">
              <a:rPr lang="en-US" altLang="en-US" smtClean="0">
                <a:latin typeface="Arial" pitchFamily="34" charset="0"/>
              </a:rPr>
              <a:pPr>
                <a:defRPr/>
              </a:pPr>
              <a:t>29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int</a:t>
            </a:r>
            <a:r>
              <a:rPr lang="en-US" sz="1900" dirty="0" smtClean="0"/>
              <a:t> </a:t>
            </a:r>
            <a:r>
              <a:rPr lang="en-US" sz="1900" dirty="0" err="1" smtClean="0"/>
              <a:t>i</a:t>
            </a:r>
            <a:r>
              <a:rPr lang="en-US" sz="1900" dirty="0" smtClean="0"/>
              <a:t> = 1 ;			</a:t>
            </a:r>
            <a:r>
              <a:rPr lang="fa-IR" sz="1900" dirty="0" smtClean="0"/>
              <a:t>مقدار دهی اولیه متغییر حلقه</a:t>
            </a:r>
            <a:endParaRPr lang="en-US" sz="19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// count from 1 to 100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while ( </a:t>
            </a:r>
            <a:r>
              <a:rPr lang="en-US" sz="1900" dirty="0" err="1" smtClean="0"/>
              <a:t>i</a:t>
            </a:r>
            <a:r>
              <a:rPr lang="en-US" sz="1900" dirty="0" smtClean="0"/>
              <a:t> &lt; 101 ) {		     </a:t>
            </a:r>
            <a:r>
              <a:rPr lang="fa-IR" sz="1900" dirty="0" smtClean="0"/>
              <a:t>آزمایش شرط حلقه </a:t>
            </a:r>
            <a:endParaRPr lang="en-US" sz="19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</a:t>
            </a:r>
            <a:r>
              <a:rPr lang="en-US" sz="1900" dirty="0" err="1" smtClean="0"/>
              <a:t>System.out.println</a:t>
            </a:r>
            <a:r>
              <a:rPr lang="en-US" sz="1900" dirty="0" smtClean="0"/>
              <a:t>( </a:t>
            </a:r>
            <a:r>
              <a:rPr lang="en-US" sz="1900" dirty="0" err="1" smtClean="0"/>
              <a:t>i</a:t>
            </a:r>
            <a:r>
              <a:rPr lang="en-US" sz="1900" dirty="0" smtClean="0"/>
              <a:t> )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</a:t>
            </a:r>
            <a:r>
              <a:rPr lang="en-US" sz="1900" dirty="0" err="1" smtClean="0"/>
              <a:t>i</a:t>
            </a:r>
            <a:r>
              <a:rPr lang="en-US" sz="1900" dirty="0" smtClean="0"/>
              <a:t> = </a:t>
            </a:r>
            <a:r>
              <a:rPr lang="en-US" sz="1900" dirty="0" err="1" smtClean="0"/>
              <a:t>i</a:t>
            </a:r>
            <a:r>
              <a:rPr lang="en-US" sz="1900" dirty="0" smtClean="0"/>
              <a:t> + 1 ;			</a:t>
            </a:r>
            <a:r>
              <a:rPr lang="fa-IR" sz="1900" dirty="0" smtClean="0"/>
              <a:t>تغییر متغییر شرط</a:t>
            </a:r>
            <a:endParaRPr lang="en-US" sz="19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     return 0 ;	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dirty="0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934200" cy="10207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3 قسمت یک حلقه </a:t>
            </a:r>
            <a:endParaRPr lang="en-US" dirty="0" smtClean="0"/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 flipH="1">
            <a:off x="2057400" y="1981200"/>
            <a:ext cx="2044700" cy="215900"/>
          </a:xfrm>
          <a:prstGeom prst="rightArrow">
            <a:avLst>
              <a:gd name="adj1" fmla="val 50000"/>
              <a:gd name="adj2" fmla="val 47357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AutoShape 5"/>
          <p:cNvSpPr>
            <a:spLocks noChangeArrowheads="1"/>
          </p:cNvSpPr>
          <p:nvPr/>
        </p:nvSpPr>
        <p:spPr bwMode="auto">
          <a:xfrm flipH="1">
            <a:off x="2984500" y="2895600"/>
            <a:ext cx="1511300" cy="215900"/>
          </a:xfrm>
          <a:prstGeom prst="rightArrow">
            <a:avLst>
              <a:gd name="adj1" fmla="val 50000"/>
              <a:gd name="adj2" fmla="val 35003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AutoShape 6"/>
          <p:cNvSpPr>
            <a:spLocks noChangeArrowheads="1"/>
          </p:cNvSpPr>
          <p:nvPr/>
        </p:nvSpPr>
        <p:spPr bwMode="auto">
          <a:xfrm flipH="1">
            <a:off x="2667000" y="3581400"/>
            <a:ext cx="1663700" cy="215900"/>
          </a:xfrm>
          <a:prstGeom prst="rightArrow">
            <a:avLst>
              <a:gd name="adj1" fmla="val 50000"/>
              <a:gd name="adj2" fmla="val 38533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اصول برنامه های جاوا</a:t>
            </a:r>
            <a:endParaRPr lang="en-US" dirty="0" smtClean="0"/>
          </a:p>
        </p:txBody>
      </p:sp>
      <p:sp>
        <p:nvSpPr>
          <p:cNvPr id="1536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اجرای همه ی برنامه ها با </a:t>
            </a:r>
            <a:r>
              <a:rPr lang="en-US" dirty="0" smtClean="0"/>
              <a:t>main</a:t>
            </a:r>
            <a:r>
              <a:rPr lang="fa-IR" dirty="0" smtClean="0"/>
              <a:t> شروع می شود. </a:t>
            </a:r>
            <a:endParaRPr lang="en-US" b="1" dirty="0" smtClean="0">
              <a:solidFill>
                <a:srgbClr val="034CA1"/>
              </a:solidFill>
            </a:endParaRPr>
          </a:p>
          <a:p>
            <a:pPr eaLnBrk="1" hangingPunct="1"/>
            <a:endParaRPr lang="en-US" sz="1000" b="1" dirty="0" smtClean="0"/>
          </a:p>
          <a:p>
            <a:pPr algn="l" rtl="0" eaLnBrk="1" hangingPunct="1"/>
            <a:r>
              <a:rPr lang="en-US" b="1" dirty="0" err="1" smtClean="0"/>
              <a:t>System.out.print</a:t>
            </a:r>
            <a:r>
              <a:rPr lang="en-US" b="1" dirty="0" smtClean="0"/>
              <a:t>( )</a:t>
            </a:r>
          </a:p>
          <a:p>
            <a:pPr lvl="1" eaLnBrk="1" hangingPunct="1"/>
            <a:r>
              <a:rPr lang="fa-IR" dirty="0" smtClean="0"/>
              <a:t>چاپ خروجی روی صفحه نمایش</a:t>
            </a:r>
            <a:endParaRPr lang="en-US" dirty="0" smtClean="0"/>
          </a:p>
          <a:p>
            <a:pPr lvl="1" algn="ctr" eaLnBrk="1" hangingPunct="1">
              <a:buFontTx/>
              <a:buNone/>
            </a:pPr>
            <a:r>
              <a:rPr lang="en-US" dirty="0" err="1" smtClean="0">
                <a:solidFill>
                  <a:srgbClr val="034CA1"/>
                </a:solidFill>
              </a:rPr>
              <a:t>System.out.print</a:t>
            </a:r>
            <a:r>
              <a:rPr lang="en-US" dirty="0" smtClean="0">
                <a:solidFill>
                  <a:srgbClr val="034CA1"/>
                </a:solidFill>
              </a:rPr>
              <a:t>(“Hello”);</a:t>
            </a:r>
          </a:p>
          <a:p>
            <a:pPr lvl="1" algn="ctr" eaLnBrk="1" hangingPunct="1">
              <a:buFontTx/>
              <a:buNone/>
            </a:pPr>
            <a:endParaRPr lang="en-US" sz="1000" dirty="0" smtClean="0">
              <a:solidFill>
                <a:srgbClr val="034CA1"/>
              </a:solidFill>
            </a:endParaRPr>
          </a:p>
          <a:p>
            <a:pPr algn="l" rtl="0" eaLnBrk="1" hangingPunct="1"/>
            <a:r>
              <a:rPr lang="en-US" b="1" dirty="0" err="1" smtClean="0"/>
              <a:t>System.out.println</a:t>
            </a:r>
            <a:r>
              <a:rPr lang="en-US" b="1" dirty="0" smtClean="0"/>
              <a:t>( )</a:t>
            </a:r>
          </a:p>
          <a:p>
            <a:pPr lvl="1" eaLnBrk="1" hangingPunct="1"/>
            <a:r>
              <a:rPr lang="fa-IR" dirty="0" smtClean="0"/>
              <a:t>چاپ خروجی روی صفحه نمایش و رفتن به خط بعدی</a:t>
            </a:r>
            <a:endParaRPr lang="en-US" dirty="0" smtClean="0"/>
          </a:p>
          <a:p>
            <a:pPr lvl="1" algn="ctr" eaLnBrk="1" hangingPunct="1">
              <a:buFontTx/>
              <a:buNone/>
            </a:pPr>
            <a:r>
              <a:rPr lang="en-US" dirty="0" err="1" smtClean="0">
                <a:solidFill>
                  <a:srgbClr val="034CA1"/>
                </a:solidFill>
              </a:rPr>
              <a:t>System.out.println</a:t>
            </a:r>
            <a:r>
              <a:rPr lang="en-US" dirty="0" smtClean="0">
                <a:solidFill>
                  <a:srgbClr val="034CA1"/>
                </a:solidFill>
              </a:rPr>
              <a:t>(“Hello and advance”);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3DE2C-311A-4B14-A571-CCC3740F432B}" type="slidenum">
              <a:rPr lang="en-US" altLang="en-US" smtClean="0">
                <a:latin typeface="Arial" pitchFamily="34" charset="0"/>
              </a:rPr>
              <a:pPr>
                <a:defRPr/>
              </a:pPr>
              <a:t>30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086600" cy="14779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ساختار حلقه ی </a:t>
            </a:r>
            <a:r>
              <a:rPr lang="en-US" dirty="0" smtClean="0"/>
              <a:t>for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11663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 smtClean="0"/>
              <a:t>	</a:t>
            </a:r>
            <a:r>
              <a:rPr lang="en-US" sz="2800" dirty="0" smtClean="0"/>
              <a:t>for ( </a:t>
            </a:r>
            <a:r>
              <a:rPr lang="en-US" sz="2800" dirty="0" err="1" smtClean="0"/>
              <a:t>i</a:t>
            </a:r>
            <a:r>
              <a:rPr lang="en-US" sz="2800" dirty="0" smtClean="0"/>
              <a:t> = 1; </a:t>
            </a:r>
            <a:r>
              <a:rPr lang="en-US" sz="2800" dirty="0" err="1" smtClean="0"/>
              <a:t>i</a:t>
            </a:r>
            <a:r>
              <a:rPr lang="en-US" sz="2800" dirty="0" smtClean="0"/>
              <a:t> &lt; 101;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i</a:t>
            </a:r>
            <a:r>
              <a:rPr lang="en-US" sz="2800" dirty="0" smtClean="0"/>
              <a:t> + 1)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initialization	modification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}		   test</a:t>
            </a:r>
          </a:p>
        </p:txBody>
      </p:sp>
      <p:sp>
        <p:nvSpPr>
          <p:cNvPr id="44037" name="AutoShape 4"/>
          <p:cNvSpPr>
            <a:spLocks noChangeArrowheads="1"/>
          </p:cNvSpPr>
          <p:nvPr/>
        </p:nvSpPr>
        <p:spPr bwMode="auto">
          <a:xfrm rot="-5400000">
            <a:off x="1562100" y="2933700"/>
            <a:ext cx="444500" cy="215900"/>
          </a:xfrm>
          <a:prstGeom prst="rightArrow">
            <a:avLst>
              <a:gd name="adj1" fmla="val 50000"/>
              <a:gd name="adj2" fmla="val 102951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5"/>
          <p:cNvSpPr>
            <a:spLocks noChangeArrowheads="1"/>
          </p:cNvSpPr>
          <p:nvPr/>
        </p:nvSpPr>
        <p:spPr bwMode="auto">
          <a:xfrm rot="-5400000">
            <a:off x="2476500" y="3162300"/>
            <a:ext cx="901700" cy="215900"/>
          </a:xfrm>
          <a:prstGeom prst="rightArrow">
            <a:avLst>
              <a:gd name="adj1" fmla="val 50000"/>
              <a:gd name="adj2" fmla="val 20884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AutoShape 6"/>
          <p:cNvSpPr>
            <a:spLocks noChangeArrowheads="1"/>
          </p:cNvSpPr>
          <p:nvPr/>
        </p:nvSpPr>
        <p:spPr bwMode="auto">
          <a:xfrm rot="-5400000">
            <a:off x="3886200" y="2895600"/>
            <a:ext cx="520700" cy="215900"/>
          </a:xfrm>
          <a:prstGeom prst="rightArrow">
            <a:avLst>
              <a:gd name="adj1" fmla="val 50000"/>
              <a:gd name="adj2" fmla="val 120599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71E72-CCF4-475D-8043-6C330918784D}" type="slidenum">
              <a:rPr lang="en-US" altLang="en-US" smtClean="0">
                <a:latin typeface="Arial" pitchFamily="34" charset="0"/>
              </a:rPr>
              <a:pPr>
                <a:defRPr/>
              </a:pPr>
              <a:t>31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086600" cy="914400"/>
          </a:xfrm>
        </p:spPr>
        <p:txBody>
          <a:bodyPr lIns="90488" tIns="44450" rIns="90488" bIns="44450">
            <a:normAutofit fontScale="90000"/>
          </a:bodyPr>
          <a:lstStyle/>
          <a:p>
            <a:pPr eaLnBrk="1" hangingPunct="1">
              <a:defRPr/>
            </a:pPr>
            <a:r>
              <a:rPr lang="fa-IR" dirty="0" smtClean="0"/>
              <a:t> یک حلقه ی </a:t>
            </a:r>
            <a:r>
              <a:rPr lang="en-US" dirty="0" smtClean="0"/>
              <a:t>for</a:t>
            </a:r>
            <a:r>
              <a:rPr lang="fa-IR" dirty="0" smtClean="0"/>
              <a:t> که از 0 تا 9 می شمارد </a:t>
            </a:r>
            <a:endParaRPr lang="en-US" dirty="0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543800" cy="4572000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buFont typeface="Wingdings" pitchFamily="2" charset="2"/>
              <a:buNone/>
            </a:pPr>
            <a:endParaRPr lang="en-US" sz="2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/>
              <a:t>for ( </a:t>
            </a:r>
            <a:r>
              <a:rPr lang="en-US" dirty="0" err="1" smtClean="0"/>
              <a:t>i</a:t>
            </a:r>
            <a:r>
              <a:rPr lang="en-US" dirty="0" smtClean="0"/>
              <a:t> = 0;  </a:t>
            </a:r>
            <a:r>
              <a:rPr lang="en-US" dirty="0" err="1" smtClean="0"/>
              <a:t>i</a:t>
            </a:r>
            <a:r>
              <a:rPr lang="en-US" dirty="0" smtClean="0"/>
              <a:t> &lt; 10; 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i</a:t>
            </a:r>
            <a:r>
              <a:rPr lang="en-US" dirty="0" smtClean="0"/>
              <a:t> + 1 )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/>
              <a:t>	 </a:t>
            </a:r>
            <a:r>
              <a:rPr lang="en-US" dirty="0" err="1" smtClean="0"/>
              <a:t>System.out.println</a:t>
            </a:r>
            <a:r>
              <a:rPr lang="en-US" dirty="0" smtClean="0"/>
              <a:t>( </a:t>
            </a:r>
            <a:r>
              <a:rPr lang="en-US" dirty="0" err="1" smtClean="0"/>
              <a:t>i</a:t>
            </a:r>
            <a:r>
              <a:rPr lang="en-US" dirty="0" smtClean="0"/>
              <a:t> ) 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/>
              <a:t>}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A3118-06B9-4167-BBD6-0FE40AED5691}" type="slidenum">
              <a:rPr lang="en-US" altLang="en-US" smtClean="0">
                <a:latin typeface="Arial" pitchFamily="34" charset="0"/>
              </a:rPr>
              <a:pPr>
                <a:defRPr/>
              </a:pPr>
              <a:t>32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حلقه ی </a:t>
            </a:r>
            <a:r>
              <a:rPr lang="en-US" dirty="0" smtClean="0"/>
              <a:t>for</a:t>
            </a:r>
            <a:r>
              <a:rPr lang="fa-IR" dirty="0" smtClean="0"/>
              <a:t> معکوس </a:t>
            </a:r>
            <a:endParaRPr lang="en-US" dirty="0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14800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buFont typeface="Wingdings" pitchFamily="2" charset="2"/>
              <a:buNone/>
            </a:pPr>
            <a:endParaRPr lang="en-US" sz="2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dirty="0" smtClean="0"/>
              <a:t>for ( </a:t>
            </a:r>
            <a:r>
              <a:rPr lang="en-US" sz="2800" dirty="0" err="1" smtClean="0"/>
              <a:t>i</a:t>
            </a:r>
            <a:r>
              <a:rPr lang="en-US" sz="2800" dirty="0" smtClean="0"/>
              <a:t> = 9; </a:t>
            </a:r>
            <a:r>
              <a:rPr lang="en-US" sz="2800" dirty="0" err="1" smtClean="0"/>
              <a:t>i</a:t>
            </a:r>
            <a:r>
              <a:rPr lang="en-US" sz="2800" dirty="0" smtClean="0"/>
              <a:t> &gt;= 0;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i</a:t>
            </a:r>
            <a:r>
              <a:rPr lang="en-US" sz="2800" dirty="0" smtClean="0"/>
              <a:t> - 1 )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dirty="0" smtClean="0"/>
              <a:t>	 </a:t>
            </a:r>
            <a:r>
              <a:rPr lang="en-US" sz="2800" dirty="0" err="1" smtClean="0"/>
              <a:t>System.out.println</a:t>
            </a:r>
            <a:r>
              <a:rPr lang="en-US" sz="2800" dirty="0" smtClean="0"/>
              <a:t>( </a:t>
            </a:r>
            <a:r>
              <a:rPr lang="en-US" sz="2800" dirty="0" err="1" smtClean="0"/>
              <a:t>i</a:t>
            </a:r>
            <a:r>
              <a:rPr lang="en-US" sz="2800" dirty="0" smtClean="0"/>
              <a:t> ) 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dirty="0" smtClean="0"/>
              <a:t>}</a:t>
            </a:r>
          </a:p>
        </p:txBody>
      </p:sp>
      <p:sp>
        <p:nvSpPr>
          <p:cNvPr id="3686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ED3275-EA3A-48E0-A183-54E983AB0D6A}" type="slidenum">
              <a:rPr lang="en-US" altLang="en-US" smtClean="0">
                <a:latin typeface="Arial" pitchFamily="34" charset="0"/>
              </a:rPr>
              <a:pPr>
                <a:defRPr/>
              </a:pPr>
              <a:t>33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781800" cy="914400"/>
          </a:xfrm>
        </p:spPr>
        <p:txBody>
          <a:bodyPr lIns="90488" tIns="44450" rIns="90488" bIns="44450">
            <a:normAutofit/>
          </a:bodyPr>
          <a:lstStyle/>
          <a:p>
            <a:pPr eaLnBrk="1" hangingPunct="1">
              <a:defRPr/>
            </a:pPr>
            <a:r>
              <a:rPr lang="fa-IR" sz="3500" dirty="0" smtClean="0"/>
              <a:t>حلقه ی </a:t>
            </a:r>
            <a:r>
              <a:rPr lang="en-US" sz="3500" dirty="0" smtClean="0"/>
              <a:t>for</a:t>
            </a:r>
            <a:r>
              <a:rPr lang="fa-IR" sz="3500" dirty="0" smtClean="0"/>
              <a:t> با گام افزایشی 2 </a:t>
            </a:r>
            <a:endParaRPr lang="en-US" dirty="0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1719263"/>
            <a:ext cx="7480300" cy="4411662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buFont typeface="Wingdings" pitchFamily="2" charset="2"/>
              <a:buNone/>
            </a:pPr>
            <a:endParaRPr lang="en-US" sz="2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dirty="0" smtClean="0"/>
              <a:t>for ( </a:t>
            </a:r>
            <a:r>
              <a:rPr lang="en-US" sz="2800" dirty="0" err="1" smtClean="0"/>
              <a:t>i</a:t>
            </a:r>
            <a:r>
              <a:rPr lang="en-US" sz="2800" dirty="0" smtClean="0"/>
              <a:t> = 0; </a:t>
            </a:r>
            <a:r>
              <a:rPr lang="en-US" sz="2800" dirty="0" err="1" smtClean="0"/>
              <a:t>i</a:t>
            </a:r>
            <a:r>
              <a:rPr lang="en-US" sz="2800" dirty="0" smtClean="0"/>
              <a:t> &lt; 10;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i</a:t>
            </a:r>
            <a:r>
              <a:rPr lang="en-US" sz="2800" dirty="0" smtClean="0"/>
              <a:t> + 2 )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dirty="0" smtClean="0"/>
              <a:t>	 </a:t>
            </a:r>
            <a:r>
              <a:rPr lang="en-US" sz="2800" dirty="0" err="1" smtClean="0"/>
              <a:t>System.out.println</a:t>
            </a:r>
            <a:r>
              <a:rPr lang="en-US" sz="2800" dirty="0" smtClean="0"/>
              <a:t>( </a:t>
            </a:r>
            <a:r>
              <a:rPr lang="en-US" sz="2800" dirty="0" err="1" smtClean="0"/>
              <a:t>i</a:t>
            </a:r>
            <a:r>
              <a:rPr lang="en-US" sz="2800" dirty="0" smtClean="0"/>
              <a:t> ) 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800" dirty="0" smtClean="0"/>
              <a:t>}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4B6AC-A200-498D-B5B8-D22D10BF501C}" type="slidenum">
              <a:rPr lang="en-US" altLang="en-US" smtClean="0">
                <a:latin typeface="Arial" pitchFamily="34" charset="0"/>
              </a:rPr>
              <a:pPr>
                <a:defRPr/>
              </a:pPr>
              <a:t>34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6934200" cy="1295400"/>
          </a:xfrm>
        </p:spPr>
        <p:txBody>
          <a:bodyPr lIns="90488" tIns="44450" rIns="90488" bIns="44450">
            <a:normAutofit/>
          </a:bodyPr>
          <a:lstStyle/>
          <a:p>
            <a:pPr eaLnBrk="1" hangingPunct="1">
              <a:defRPr/>
            </a:pPr>
            <a:r>
              <a:rPr lang="fa-IR" dirty="0" smtClean="0"/>
              <a:t>حلقه ی </a:t>
            </a:r>
            <a:r>
              <a:rPr lang="en-US" dirty="0" smtClean="0"/>
              <a:t>do-while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4572000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/>
              <a:t>do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i="1" dirty="0" smtClean="0"/>
              <a:t>statement(s)</a:t>
            </a:r>
            <a:endParaRPr lang="en-US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/>
              <a:t>} while ( </a:t>
            </a:r>
            <a:r>
              <a:rPr lang="en-US" i="1" dirty="0" smtClean="0"/>
              <a:t>condition</a:t>
            </a:r>
            <a:r>
              <a:rPr lang="en-US" dirty="0" smtClean="0"/>
              <a:t> ) 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dirty="0" smtClean="0"/>
          </a:p>
          <a:p>
            <a:pPr algn="r" eaLnBrk="1" hangingPunct="1"/>
            <a:r>
              <a:rPr lang="fa-IR" dirty="0" smtClean="0"/>
              <a:t>بدنه ی حلقه ی </a:t>
            </a:r>
            <a:r>
              <a:rPr lang="en-US" dirty="0" smtClean="0"/>
              <a:t>do-while</a:t>
            </a:r>
            <a:r>
              <a:rPr lang="fa-IR" dirty="0" smtClean="0"/>
              <a:t> حداقل یکبار اجرا می شود. </a:t>
            </a:r>
            <a:endParaRPr lang="en-US" dirty="0" smtClean="0"/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EACEF-D042-4B4E-9D6F-A81780C4369C}" type="slidenum">
              <a:rPr lang="en-US" altLang="en-US" smtClean="0">
                <a:latin typeface="Arial" pitchFamily="34" charset="0"/>
              </a:rPr>
              <a:pPr>
                <a:defRPr/>
              </a:pPr>
              <a:t>35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دستور </a:t>
            </a:r>
            <a:r>
              <a:rPr lang="en-US" dirty="0" smtClean="0"/>
              <a:t>break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11663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sz="3400" dirty="0" smtClean="0"/>
              <a:t>دستور </a:t>
            </a:r>
            <a:r>
              <a:rPr lang="en-US" sz="3400" dirty="0" smtClean="0"/>
              <a:t>break</a:t>
            </a:r>
            <a:r>
              <a:rPr lang="fa-IR" sz="3400" dirty="0" smtClean="0"/>
              <a:t> باعث خروج از حلقه های </a:t>
            </a:r>
            <a:r>
              <a:rPr lang="en-US" sz="3400" dirty="0" smtClean="0"/>
              <a:t>while</a:t>
            </a:r>
            <a:r>
              <a:rPr lang="fa-IR" sz="3400" dirty="0" smtClean="0"/>
              <a:t> و </a:t>
            </a:r>
            <a:r>
              <a:rPr lang="en-US" sz="3400" dirty="0" smtClean="0"/>
              <a:t>do-while</a:t>
            </a:r>
            <a:r>
              <a:rPr lang="fa-IR" sz="3400" dirty="0" smtClean="0"/>
              <a:t> و </a:t>
            </a:r>
            <a:r>
              <a:rPr lang="en-US" sz="3400" dirty="0" smtClean="0"/>
              <a:t>for</a:t>
            </a:r>
            <a:r>
              <a:rPr lang="fa-IR" sz="3400" dirty="0" smtClean="0"/>
              <a:t> می گردد. </a:t>
            </a:r>
            <a:endParaRPr lang="en-US" sz="3400" dirty="0" smtClean="0"/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1E0E6-0FD5-4E31-BD88-4197FF4CECB6}" type="slidenum">
              <a:rPr lang="en-US" altLang="en-US" smtClean="0">
                <a:latin typeface="Arial" pitchFamily="34" charset="0"/>
              </a:rPr>
              <a:pPr>
                <a:defRPr/>
              </a:pPr>
              <a:t>36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69342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sz="3200" dirty="0" smtClean="0"/>
              <a:t>مثالی از استفاده ی </a:t>
            </a:r>
            <a:r>
              <a:rPr lang="en-US" sz="3200" dirty="0" smtClean="0"/>
              <a:t>break</a:t>
            </a:r>
            <a:r>
              <a:rPr lang="fa-IR" sz="3200" dirty="0" smtClean="0"/>
              <a:t> در یک حلقه ی </a:t>
            </a:r>
            <a:r>
              <a:rPr lang="en-US" sz="3200" dirty="0" smtClean="0"/>
              <a:t>for</a:t>
            </a:r>
            <a:endParaRPr lang="en-US" sz="1600" dirty="0" smtClean="0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6172200" cy="4572000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int</a:t>
            </a:r>
            <a:r>
              <a:rPr lang="en-US" sz="1900" dirty="0" smtClean="0"/>
              <a:t> </a:t>
            </a:r>
            <a:r>
              <a:rPr lang="en-US" sz="1900" dirty="0" err="1" smtClean="0"/>
              <a:t>i</a:t>
            </a:r>
            <a:r>
              <a:rPr lang="en-US" sz="1900" dirty="0" smtClean="0"/>
              <a:t>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for ( </a:t>
            </a:r>
            <a:r>
              <a:rPr lang="en-US" sz="1900" dirty="0" err="1" smtClean="0"/>
              <a:t>i</a:t>
            </a:r>
            <a:r>
              <a:rPr lang="en-US" sz="1900" dirty="0" smtClean="0"/>
              <a:t> = 1; </a:t>
            </a:r>
            <a:r>
              <a:rPr lang="en-US" sz="1900" dirty="0" err="1" smtClean="0"/>
              <a:t>i</a:t>
            </a:r>
            <a:r>
              <a:rPr lang="en-US" sz="1900" dirty="0" smtClean="0"/>
              <a:t> &lt; 10; </a:t>
            </a:r>
            <a:r>
              <a:rPr lang="en-US" sz="1900" dirty="0" err="1" smtClean="0"/>
              <a:t>i</a:t>
            </a:r>
            <a:r>
              <a:rPr lang="en-US" sz="1900" dirty="0" smtClean="0"/>
              <a:t> = </a:t>
            </a:r>
            <a:r>
              <a:rPr lang="en-US" sz="1900" dirty="0" err="1" smtClean="0"/>
              <a:t>i</a:t>
            </a:r>
            <a:r>
              <a:rPr lang="en-US" sz="1900" dirty="0" smtClean="0"/>
              <a:t> + 1 )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if (</a:t>
            </a:r>
            <a:r>
              <a:rPr lang="en-US" sz="1900" dirty="0" err="1" smtClean="0"/>
              <a:t>i</a:t>
            </a:r>
            <a:r>
              <a:rPr lang="en-US" sz="1900" dirty="0" smtClean="0"/>
              <a:t> == 5)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    break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 </a:t>
            </a:r>
            <a:r>
              <a:rPr lang="en-US" sz="1900" dirty="0" err="1" smtClean="0"/>
              <a:t>System.out.println</a:t>
            </a:r>
            <a:r>
              <a:rPr lang="en-US" sz="1900" dirty="0" smtClean="0"/>
              <a:t>( </a:t>
            </a:r>
            <a:r>
              <a:rPr lang="en-US" sz="1900" dirty="0" err="1" smtClean="0"/>
              <a:t>i</a:t>
            </a:r>
            <a:r>
              <a:rPr lang="en-US" sz="1900" dirty="0" smtClean="0"/>
              <a:t> )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 </a:t>
            </a:r>
            <a:r>
              <a:rPr lang="en-US" sz="1900" dirty="0" err="1" smtClean="0"/>
              <a:t>System.out.println</a:t>
            </a:r>
            <a:r>
              <a:rPr lang="en-US" sz="1900" dirty="0" smtClean="0"/>
              <a:t>( “\</a:t>
            </a:r>
            <a:r>
              <a:rPr lang="en-US" sz="1900" dirty="0" err="1" smtClean="0"/>
              <a:t>nBroke</a:t>
            </a:r>
            <a:r>
              <a:rPr lang="en-US" sz="1900" dirty="0" smtClean="0"/>
              <a:t> out of loop at </a:t>
            </a:r>
            <a:r>
              <a:rPr lang="en-US" sz="1900" dirty="0" err="1" smtClean="0"/>
              <a:t>i</a:t>
            </a:r>
            <a:r>
              <a:rPr lang="en-US" sz="1900" dirty="0" smtClean="0"/>
              <a:t> = “ + </a:t>
            </a:r>
            <a:r>
              <a:rPr lang="en-US" sz="1900" dirty="0" err="1" smtClean="0"/>
              <a:t>i</a:t>
            </a:r>
            <a:r>
              <a:rPr lang="en-US" sz="1900" dirty="0" smtClean="0"/>
              <a:t>)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     return 0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dirty="0" smtClean="0"/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5410200" y="1981200"/>
            <a:ext cx="3352800" cy="16286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 u="sng" dirty="0">
                <a:solidFill>
                  <a:schemeClr val="tx1"/>
                </a:solidFill>
              </a:rPr>
              <a:t>OUTPUT</a:t>
            </a:r>
            <a:r>
              <a:rPr lang="en-US" sz="2000" b="1" dirty="0">
                <a:solidFill>
                  <a:schemeClr val="tx1"/>
                </a:solidFill>
              </a:rPr>
              <a:t>:	 </a:t>
            </a:r>
          </a:p>
          <a:p>
            <a:pPr eaLnBrk="0" hangingPunct="0"/>
            <a:endParaRPr lang="en-US" sz="2000" b="1" dirty="0">
              <a:solidFill>
                <a:schemeClr val="tx1"/>
              </a:solidFill>
            </a:endParaRPr>
          </a:p>
          <a:p>
            <a:pPr eaLnBrk="0" hangingPunct="0"/>
            <a:r>
              <a:rPr lang="en-US" sz="2000" b="1" dirty="0">
                <a:solidFill>
                  <a:schemeClr val="tx1"/>
                </a:solidFill>
              </a:rPr>
              <a:t> 1 2 3 4</a:t>
            </a:r>
          </a:p>
          <a:p>
            <a:pPr eaLnBrk="0" hangingPunct="0"/>
            <a:endParaRPr lang="en-US" sz="2000" b="1" dirty="0">
              <a:solidFill>
                <a:schemeClr val="tx1"/>
              </a:solidFill>
            </a:endParaRPr>
          </a:p>
          <a:p>
            <a:pPr eaLnBrk="0" hangingPunct="0"/>
            <a:r>
              <a:rPr lang="en-US" sz="2000" b="1" dirty="0">
                <a:solidFill>
                  <a:schemeClr val="tx1"/>
                </a:solidFill>
              </a:rPr>
              <a:t>Broke out of loop at </a:t>
            </a:r>
            <a:r>
              <a:rPr lang="en-US" sz="2000" b="1" dirty="0" err="1">
                <a:solidFill>
                  <a:schemeClr val="tx1"/>
                </a:solidFill>
              </a:rPr>
              <a:t>i</a:t>
            </a:r>
            <a:r>
              <a:rPr lang="en-US" sz="2000" b="1" dirty="0">
                <a:solidFill>
                  <a:schemeClr val="tx1"/>
                </a:solidFill>
              </a:rPr>
              <a:t> = 5.</a:t>
            </a:r>
          </a:p>
        </p:txBody>
      </p:sp>
      <p:sp>
        <p:nvSpPr>
          <p:cNvPr id="4096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AD18B-05AD-4BB7-BCD1-A0BEB15B2E81}" type="slidenum">
              <a:rPr lang="en-US" altLang="en-US" smtClean="0">
                <a:latin typeface="Arial" pitchFamily="34" charset="0"/>
              </a:rPr>
              <a:pPr>
                <a:defRPr/>
              </a:pPr>
              <a:t>37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010400" cy="609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sz="3500" dirty="0" smtClean="0"/>
              <a:t>دستور </a:t>
            </a:r>
            <a:r>
              <a:rPr lang="en-US" sz="3500" dirty="0" smtClean="0"/>
              <a:t>continue</a:t>
            </a:r>
            <a:r>
              <a:rPr lang="fa-IR" sz="3500" dirty="0" smtClean="0"/>
              <a:t> </a:t>
            </a:r>
            <a:endParaRPr lang="en-US" sz="3500" dirty="0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1"/>
            <a:ext cx="8229600" cy="2209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sz="3400" dirty="0" smtClean="0"/>
              <a:t>دستور </a:t>
            </a:r>
            <a:r>
              <a:rPr lang="en-US" sz="3400" b="1" dirty="0" smtClean="0"/>
              <a:t>continue</a:t>
            </a:r>
            <a:r>
              <a:rPr lang="fa-IR" sz="3400" b="1" dirty="0" smtClean="0"/>
              <a:t> </a:t>
            </a:r>
            <a:r>
              <a:rPr lang="fa-IR" sz="3400" dirty="0" smtClean="0"/>
              <a:t>در حلقه های </a:t>
            </a:r>
            <a:r>
              <a:rPr lang="en-US" sz="3400" dirty="0" smtClean="0"/>
              <a:t>while</a:t>
            </a:r>
            <a:r>
              <a:rPr lang="fa-IR" sz="3400" dirty="0" smtClean="0"/>
              <a:t> و </a:t>
            </a:r>
            <a:r>
              <a:rPr lang="en-US" sz="3400" dirty="0" smtClean="0"/>
              <a:t>do-while</a:t>
            </a:r>
            <a:r>
              <a:rPr lang="fa-IR" sz="3400" dirty="0" smtClean="0"/>
              <a:t> و </a:t>
            </a:r>
            <a:r>
              <a:rPr lang="en-US" sz="3400" dirty="0" smtClean="0"/>
              <a:t>for</a:t>
            </a:r>
            <a:r>
              <a:rPr lang="fa-IR" sz="3400" dirty="0" smtClean="0"/>
              <a:t> باعث می شود که اجرای تکرار جاری متوقف شود و تکرار بعدی حلقه شروع شود. </a:t>
            </a:r>
            <a:endParaRPr lang="en-US" sz="3400" dirty="0" smtClean="0"/>
          </a:p>
          <a:p>
            <a:pPr eaLnBrk="1" hangingPunct="1"/>
            <a:endParaRPr lang="fa-IR" sz="3400" dirty="0" smtClean="0"/>
          </a:p>
        </p:txBody>
      </p:sp>
      <p:sp>
        <p:nvSpPr>
          <p:cNvPr id="41989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704A-EE23-442B-9C91-7A7168EAE73F}" type="slidenum">
              <a:rPr lang="en-US" altLang="en-US" smtClean="0">
                <a:latin typeface="Arial" pitchFamily="34" charset="0"/>
              </a:rPr>
              <a:pPr>
                <a:defRPr/>
              </a:pPr>
              <a:t>38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70104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مثالی از </a:t>
            </a:r>
            <a:r>
              <a:rPr lang="en-US" dirty="0" smtClean="0"/>
              <a:t>continue</a:t>
            </a:r>
            <a:r>
              <a:rPr lang="fa-IR" dirty="0" smtClean="0"/>
              <a:t> در حلقه ی </a:t>
            </a:r>
            <a:r>
              <a:rPr lang="en-US" dirty="0" smtClean="0"/>
              <a:t>for</a:t>
            </a:r>
            <a:endParaRPr lang="en-US" sz="2200" dirty="0" smtClean="0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6172200" cy="4572000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int</a:t>
            </a:r>
            <a:r>
              <a:rPr lang="en-US" sz="1900" dirty="0" smtClean="0"/>
              <a:t> </a:t>
            </a:r>
            <a:r>
              <a:rPr lang="en-US" sz="1900" dirty="0" err="1" smtClean="0"/>
              <a:t>i</a:t>
            </a:r>
            <a:r>
              <a:rPr lang="en-US" sz="1900" dirty="0" smtClean="0"/>
              <a:t>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for ( </a:t>
            </a:r>
            <a:r>
              <a:rPr lang="en-US" sz="1900" dirty="0" err="1" smtClean="0"/>
              <a:t>i</a:t>
            </a:r>
            <a:r>
              <a:rPr lang="en-US" sz="1900" dirty="0" smtClean="0"/>
              <a:t> = 1; </a:t>
            </a:r>
            <a:r>
              <a:rPr lang="en-US" sz="1900" dirty="0" err="1" smtClean="0"/>
              <a:t>i</a:t>
            </a:r>
            <a:r>
              <a:rPr lang="en-US" sz="1900" dirty="0" smtClean="0"/>
              <a:t> &lt; 10; </a:t>
            </a:r>
            <a:r>
              <a:rPr lang="en-US" sz="1900" dirty="0" err="1" smtClean="0"/>
              <a:t>i</a:t>
            </a:r>
            <a:r>
              <a:rPr lang="en-US" sz="1900" dirty="0" smtClean="0"/>
              <a:t> = </a:t>
            </a:r>
            <a:r>
              <a:rPr lang="en-US" sz="1900" dirty="0" err="1" smtClean="0"/>
              <a:t>i</a:t>
            </a:r>
            <a:r>
              <a:rPr lang="en-US" sz="1900" dirty="0" smtClean="0"/>
              <a:t> + 1 )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if (</a:t>
            </a:r>
            <a:r>
              <a:rPr lang="en-US" sz="1900" dirty="0" err="1" smtClean="0"/>
              <a:t>i</a:t>
            </a:r>
            <a:r>
              <a:rPr lang="en-US" sz="1900" dirty="0" smtClean="0"/>
              <a:t> == 5)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    continue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	 </a:t>
            </a:r>
            <a:r>
              <a:rPr lang="en-US" sz="1900" dirty="0" err="1" smtClean="0"/>
              <a:t>System.out.println</a:t>
            </a:r>
            <a:r>
              <a:rPr lang="en-US" sz="1900" dirty="0" smtClean="0"/>
              <a:t>( </a:t>
            </a:r>
            <a:r>
              <a:rPr lang="en-US" sz="1900" dirty="0" err="1" smtClean="0"/>
              <a:t>i</a:t>
            </a:r>
            <a:r>
              <a:rPr lang="en-US" sz="1900" dirty="0" smtClean="0"/>
              <a:t> )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	 </a:t>
            </a:r>
            <a:r>
              <a:rPr lang="en-US" sz="1900" dirty="0" err="1" smtClean="0"/>
              <a:t>System.out.println</a:t>
            </a:r>
            <a:r>
              <a:rPr lang="en-US" sz="1900" dirty="0" smtClean="0"/>
              <a:t>( “Done”)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     return 0 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 smtClean="0"/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900" dirty="0" smtClean="0"/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5410200" y="1981200"/>
            <a:ext cx="3352800" cy="16286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 u="sng" dirty="0">
                <a:solidFill>
                  <a:schemeClr val="tx1"/>
                </a:solidFill>
              </a:rPr>
              <a:t>OUTPUT</a:t>
            </a:r>
            <a:r>
              <a:rPr lang="en-US" sz="2000" b="1" dirty="0">
                <a:solidFill>
                  <a:schemeClr val="tx1"/>
                </a:solidFill>
              </a:rPr>
              <a:t>:	 </a:t>
            </a:r>
          </a:p>
          <a:p>
            <a:pPr eaLnBrk="0" hangingPunct="0"/>
            <a:endParaRPr lang="en-US" sz="2000" b="1" dirty="0">
              <a:solidFill>
                <a:schemeClr val="tx1"/>
              </a:solidFill>
            </a:endParaRPr>
          </a:p>
          <a:p>
            <a:pPr eaLnBrk="0" hangingPunct="0"/>
            <a:r>
              <a:rPr lang="en-US" sz="2000" b="1" dirty="0">
                <a:solidFill>
                  <a:schemeClr val="tx1"/>
                </a:solidFill>
              </a:rPr>
              <a:t> 1 2 3 4 6 7 8 9</a:t>
            </a:r>
          </a:p>
          <a:p>
            <a:pPr eaLnBrk="0" hangingPunct="0"/>
            <a:endParaRPr lang="en-US" sz="2000" b="1" dirty="0">
              <a:solidFill>
                <a:schemeClr val="tx1"/>
              </a:solidFill>
            </a:endParaRPr>
          </a:p>
          <a:p>
            <a:pPr eaLnBrk="0" hangingPunct="0"/>
            <a:r>
              <a:rPr lang="en-US" sz="2000" b="1" dirty="0">
                <a:solidFill>
                  <a:schemeClr val="tx1"/>
                </a:solidFill>
              </a:rPr>
              <a:t>Done.</a:t>
            </a:r>
          </a:p>
        </p:txBody>
      </p:sp>
      <p:sp>
        <p:nvSpPr>
          <p:cNvPr id="43014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114CC-565B-48C0-BA57-9D30A46E80B9}" type="slidenum">
              <a:rPr lang="en-US" altLang="en-US" smtClean="0">
                <a:latin typeface="Arial" pitchFamily="34" charset="0"/>
              </a:rPr>
              <a:pPr>
                <a:defRPr/>
              </a:pPr>
              <a:t>39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239000" cy="1066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sz="4400" dirty="0" smtClean="0"/>
              <a:t>دستور </a:t>
            </a:r>
            <a:r>
              <a:rPr lang="en-US" sz="4400" dirty="0" smtClean="0"/>
              <a:t>switch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72400" cy="4800600"/>
          </a:xfrm>
          <a:noFill/>
        </p:spPr>
        <p:txBody>
          <a:bodyPr lIns="90488" tIns="44450" rIns="90488" bIns="44450"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switch ( </a:t>
            </a:r>
            <a:r>
              <a:rPr lang="en-US" sz="2000" i="1" dirty="0" smtClean="0"/>
              <a:t>integer expression </a:t>
            </a:r>
            <a:r>
              <a:rPr lang="en-US" sz="2000" dirty="0" smtClean="0"/>
              <a:t>)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case </a:t>
            </a:r>
            <a:r>
              <a:rPr lang="en-US" sz="2000" i="1" dirty="0" smtClean="0"/>
              <a:t>constant</a:t>
            </a:r>
            <a:r>
              <a:rPr lang="en-US" sz="2000" i="1" baseline="-25000" dirty="0" smtClean="0"/>
              <a:t>1</a:t>
            </a:r>
            <a:r>
              <a:rPr lang="en-US" sz="2000" dirty="0" smtClean="0"/>
              <a:t> 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2000" i="1" dirty="0" smtClean="0"/>
              <a:t>statement(s)</a:t>
            </a:r>
            <a:endParaRPr lang="en-US" sz="20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        break 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case </a:t>
            </a:r>
            <a:r>
              <a:rPr lang="en-US" sz="2000" i="1" dirty="0" smtClean="0"/>
              <a:t>constant</a:t>
            </a:r>
            <a:r>
              <a:rPr lang="en-US" sz="2000" i="1" baseline="-25000" dirty="0" smtClean="0"/>
              <a:t>2</a:t>
            </a:r>
            <a:r>
              <a:rPr lang="en-US" sz="2000" dirty="0" smtClean="0"/>
              <a:t> 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2000" i="1" dirty="0" smtClean="0"/>
              <a:t>statement(s)</a:t>
            </a:r>
            <a:endParaRPr lang="en-US" sz="20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	break 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dirty="0" smtClean="0"/>
              <a:t>		</a:t>
            </a:r>
            <a:r>
              <a:rPr lang="en-US" sz="3600" b="1" dirty="0" smtClean="0"/>
              <a:t>. . .</a:t>
            </a:r>
            <a:endParaRPr lang="en-US" sz="3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default: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	</a:t>
            </a:r>
            <a:r>
              <a:rPr lang="en-US" sz="2000" i="1" dirty="0" smtClean="0"/>
              <a:t>statement(s)</a:t>
            </a:r>
            <a:endParaRPr lang="en-US" sz="20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		break 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/>
              <a:t>}	</a:t>
            </a:r>
          </a:p>
        </p:txBody>
      </p:sp>
      <p:sp>
        <p:nvSpPr>
          <p:cNvPr id="44037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اعلان متغییرها</a:t>
            </a: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algn="l" rtl="0" eaLnBrk="1" hangingPunct="1"/>
            <a:r>
              <a:rPr lang="en-US" sz="2800" dirty="0" smtClean="0"/>
              <a:t>Format:  </a:t>
            </a:r>
            <a:r>
              <a:rPr lang="en-US" sz="2800" i="1" dirty="0" smtClean="0"/>
              <a:t>type variable-name;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fa-IR" sz="2800" dirty="0" smtClean="0"/>
              <a:t>مثالها:</a:t>
            </a:r>
            <a:endParaRPr lang="en-US" sz="2800" dirty="0" smtClean="0"/>
          </a:p>
          <a:p>
            <a:pPr lvl="1" algn="l" rtl="0" eaLnBrk="1" hangingPunct="1">
              <a:buFontTx/>
              <a:buNone/>
            </a:pPr>
            <a:r>
              <a:rPr lang="en-US" sz="2400" dirty="0" smtClean="0"/>
              <a:t>			</a:t>
            </a:r>
            <a:r>
              <a:rPr lang="en-US" sz="2400" dirty="0" err="1" smtClean="0">
                <a:solidFill>
                  <a:srgbClr val="034CA1"/>
                </a:solidFill>
              </a:rPr>
              <a:t>int</a:t>
            </a:r>
            <a:r>
              <a:rPr lang="en-US" sz="2400" dirty="0" smtClean="0">
                <a:solidFill>
                  <a:srgbClr val="034CA1"/>
                </a:solidFill>
              </a:rPr>
              <a:t> total;</a:t>
            </a:r>
          </a:p>
          <a:p>
            <a:pPr lvl="1" algn="l" rtl="0" eaLnBrk="1" hangingPunct="1">
              <a:buFontTx/>
              <a:buNone/>
            </a:pPr>
            <a:r>
              <a:rPr lang="en-US" sz="2400" dirty="0" smtClean="0">
                <a:solidFill>
                  <a:srgbClr val="034CA1"/>
                </a:solidFill>
              </a:rPr>
              <a:t>			float salary;</a:t>
            </a:r>
          </a:p>
          <a:p>
            <a:pPr eaLnBrk="1" hangingPunct="1"/>
            <a:r>
              <a:rPr lang="fa-IR" sz="2800" dirty="0" smtClean="0"/>
              <a:t>متغییرها را در هر جای برنامه تعریف نمود. اما نمی توان قبل از اعلان از آنها استفاده کرد. </a:t>
            </a:r>
            <a:endParaRPr lang="en-US" sz="2800" dirty="0" smtClean="0"/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fa-IR" sz="2400" dirty="0" smtClean="0"/>
              <a:t>اعلان </a:t>
            </a:r>
            <a:r>
              <a:rPr lang="en-US" sz="2400" dirty="0" err="1" smtClean="0">
                <a:solidFill>
                  <a:schemeClr val="accent2"/>
                </a:solidFill>
              </a:rPr>
              <a:t>int</a:t>
            </a:r>
            <a:r>
              <a:rPr lang="en-US" sz="2400" dirty="0" smtClean="0">
                <a:solidFill>
                  <a:schemeClr val="accent2"/>
                </a:solidFill>
              </a:rPr>
              <a:t> answer</a:t>
            </a:r>
            <a:r>
              <a:rPr lang="fa-IR" sz="2400" dirty="0" smtClean="0">
                <a:solidFill>
                  <a:schemeClr val="accent2"/>
                </a:solidFill>
              </a:rPr>
              <a:t> </a:t>
            </a:r>
            <a:r>
              <a:rPr lang="fa-IR" dirty="0" smtClean="0">
                <a:ea typeface="+mn-ea"/>
              </a:rPr>
              <a:t>را در برنامه ی قبلی در نظر بگیرید. </a:t>
            </a:r>
          </a:p>
          <a:p>
            <a:pPr lvl="1" eaLnBrk="1" hangingPunct="1"/>
            <a:r>
              <a:rPr lang="fa-IR" dirty="0" smtClean="0">
                <a:ea typeface="+mn-ea"/>
              </a:rPr>
              <a:t>متغییر درست قبل از استفاده تعریف شده است که به خوانایی برنامه کمک می کند. </a:t>
            </a:r>
            <a:r>
              <a:rPr lang="en-US" dirty="0" smtClean="0">
                <a:ea typeface="+mn-ea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16422-F8EF-4E2F-9458-C31D6D903563}" type="slidenum">
              <a:rPr lang="en-US" altLang="en-US" smtClean="0">
                <a:latin typeface="Arial" pitchFamily="34" charset="0"/>
              </a:rPr>
              <a:pPr>
                <a:defRPr/>
              </a:pPr>
              <a:t>40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86600" cy="7921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 مثالی از دستور </a:t>
            </a:r>
            <a:r>
              <a:rPr lang="en-US" dirty="0" smtClean="0"/>
              <a:t>switch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72400" cy="4648200"/>
          </a:xfrm>
          <a:noFill/>
        </p:spPr>
        <p:txBody>
          <a:bodyPr lIns="90488" tIns="44450" rIns="90488" bIns="44450"/>
          <a:lstStyle/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switch ( day )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{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case 1: </a:t>
            </a:r>
            <a:r>
              <a:rPr lang="en-US" sz="1400" dirty="0" err="1" smtClean="0"/>
              <a:t>System.out.println</a:t>
            </a:r>
            <a:r>
              <a:rPr lang="en-US" sz="1400" dirty="0" smtClean="0"/>
              <a:t> (</a:t>
            </a:r>
            <a:r>
              <a:rPr lang="en-US" sz="1300" dirty="0" smtClean="0"/>
              <a:t>“Monday\n”)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	  break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case 2: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 </a:t>
            </a:r>
            <a:r>
              <a:rPr lang="en-US" sz="1300" dirty="0" smtClean="0"/>
              <a:t>(“Tuesday\n”)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	  break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case 3: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 </a:t>
            </a:r>
            <a:r>
              <a:rPr lang="en-US" sz="1300" dirty="0" smtClean="0"/>
              <a:t>(“Wednesday\n”)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	  break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case 4: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 </a:t>
            </a:r>
            <a:r>
              <a:rPr lang="en-US" sz="1300" dirty="0" smtClean="0"/>
              <a:t>(“Thursday\n”)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	  break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case 5: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 </a:t>
            </a:r>
            <a:r>
              <a:rPr lang="en-US" sz="1300" dirty="0" smtClean="0"/>
              <a:t>(“Friday\n”)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	  break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case 0: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case 6: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 </a:t>
            </a:r>
            <a:r>
              <a:rPr lang="en-US" sz="1300" dirty="0" smtClean="0"/>
              <a:t>(“Weekend\n”)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	  break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default: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 </a:t>
            </a:r>
            <a:r>
              <a:rPr lang="en-US" sz="1300" dirty="0" smtClean="0"/>
              <a:t>(“Error -- invalid day.\n”)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		  break ;</a:t>
            </a:r>
          </a:p>
          <a:p>
            <a:pPr algn="l" eaLnBrk="1" hangingPunct="1">
              <a:buFont typeface="Wingdings" pitchFamily="2" charset="2"/>
              <a:buNone/>
            </a:pPr>
            <a:r>
              <a:rPr lang="en-US" sz="1300" dirty="0" smtClean="0"/>
              <a:t>}</a:t>
            </a:r>
            <a:r>
              <a:rPr lang="en-US" sz="1100" dirty="0" smtClean="0"/>
              <a:t>		</a:t>
            </a:r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6781800" cy="868363"/>
          </a:xfrm>
        </p:spPr>
        <p:txBody>
          <a:bodyPr/>
          <a:lstStyle/>
          <a:p>
            <a:pPr eaLnBrk="1" hangingPunct="1"/>
            <a:r>
              <a:rPr lang="fa-IR" dirty="0" smtClean="0"/>
              <a:t>عملگر ؟</a:t>
            </a:r>
            <a:endParaRPr lang="en-US" dirty="0" smtClean="0"/>
          </a:p>
        </p:txBody>
      </p:sp>
      <p:sp>
        <p:nvSpPr>
          <p:cNvPr id="56327" name="Rectangle 6"/>
          <p:cNvSpPr>
            <a:spLocks noChangeArrowheads="1"/>
          </p:cNvSpPr>
          <p:nvPr/>
        </p:nvSpPr>
        <p:spPr bwMode="auto">
          <a:xfrm>
            <a:off x="533400" y="1731526"/>
            <a:ext cx="8001000" cy="37548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dirty="0">
                <a:solidFill>
                  <a:schemeClr val="tx1"/>
                </a:solidFill>
              </a:rPr>
              <a:t>?: is the </a:t>
            </a:r>
            <a:r>
              <a:rPr lang="en-US" b="1" i="1" dirty="0">
                <a:solidFill>
                  <a:schemeClr val="tx1"/>
                </a:solidFill>
              </a:rPr>
              <a:t>ternary</a:t>
            </a:r>
            <a:r>
              <a:rPr lang="en-US" dirty="0">
                <a:solidFill>
                  <a:schemeClr val="tx1"/>
                </a:solidFill>
              </a:rPr>
              <a:t> operator</a:t>
            </a:r>
          </a:p>
          <a:p>
            <a:pPr marL="342900" indent="-342900"/>
            <a:endParaRPr lang="en-US" sz="1000" dirty="0">
              <a:solidFill>
                <a:schemeClr val="tx1"/>
              </a:solidFill>
            </a:endParaRPr>
          </a:p>
          <a:p>
            <a:pPr marL="342900" indent="-342900"/>
            <a:r>
              <a:rPr lang="en-US" dirty="0">
                <a:solidFill>
                  <a:schemeClr val="tx1"/>
                </a:solidFill>
              </a:rPr>
              <a:t>General form:</a:t>
            </a:r>
          </a:p>
          <a:p>
            <a:pPr marL="342900" indent="-342900"/>
            <a:endParaRPr lang="en-US" sz="1000" dirty="0">
              <a:solidFill>
                <a:schemeClr val="tx1"/>
              </a:solidFill>
            </a:endParaRPr>
          </a:p>
          <a:p>
            <a:pPr lvl="1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( </a:t>
            </a:r>
            <a:r>
              <a:rPr lang="en-US" i="1" dirty="0" err="1">
                <a:solidFill>
                  <a:schemeClr val="tx1"/>
                </a:solidFill>
              </a:rPr>
              <a:t>boolean</a:t>
            </a:r>
            <a:r>
              <a:rPr lang="en-US" i="1" dirty="0">
                <a:solidFill>
                  <a:schemeClr val="tx1"/>
                </a:solidFill>
              </a:rPr>
              <a:t> expression</a:t>
            </a:r>
            <a:r>
              <a:rPr lang="en-US" dirty="0">
                <a:solidFill>
                  <a:schemeClr val="tx1"/>
                </a:solidFill>
              </a:rPr>
              <a:t> ? </a:t>
            </a:r>
            <a:r>
              <a:rPr lang="en-US" i="1" dirty="0">
                <a:solidFill>
                  <a:schemeClr val="tx1"/>
                </a:solidFill>
              </a:rPr>
              <a:t>true result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i="1" dirty="0">
                <a:solidFill>
                  <a:schemeClr val="tx1"/>
                </a:solidFill>
              </a:rPr>
              <a:t>false result</a:t>
            </a:r>
            <a:r>
              <a:rPr lang="en-US" dirty="0">
                <a:solidFill>
                  <a:schemeClr val="tx1"/>
                </a:solidFill>
              </a:rPr>
              <a:t> )</a:t>
            </a:r>
          </a:p>
          <a:p>
            <a:pPr lvl="1"/>
            <a:endParaRPr lang="en-US" sz="1000" dirty="0">
              <a:solidFill>
                <a:schemeClr val="tx1"/>
              </a:solidFill>
            </a:endParaRPr>
          </a:p>
          <a:p>
            <a:pPr marL="342900" indent="-342900"/>
            <a:r>
              <a:rPr lang="en-US" dirty="0">
                <a:solidFill>
                  <a:schemeClr val="tx1"/>
                </a:solidFill>
              </a:rPr>
              <a:t>Examples</a:t>
            </a:r>
          </a:p>
          <a:p>
            <a:pPr marL="342900" indent="-342900">
              <a:buFontTx/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lvl="4"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score = 42;</a:t>
            </a:r>
          </a:p>
          <a:p>
            <a:pPr lvl="4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average = 66;</a:t>
            </a:r>
          </a:p>
          <a:p>
            <a:pPr lvl="1">
              <a:buFontTx/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lvl="1"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x = ( score &gt; average ? 22 : 33 );</a:t>
            </a:r>
          </a:p>
          <a:p>
            <a:pPr lvl="1">
              <a:buFontTx/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String s = (score &gt; average ? “ above “ : “ below “);</a:t>
            </a:r>
          </a:p>
          <a:p>
            <a:pPr lvl="1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 “My score is “ + s + “average”);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136ED-91E2-4DDB-818C-79C96101CEA7}" type="slidenum">
              <a:rPr lang="en-US" smtClean="0">
                <a:latin typeface="Arial" pitchFamily="34" charset="0"/>
              </a:rPr>
              <a:pPr>
                <a:defRPr/>
              </a:pPr>
              <a:t>42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دامنه ی متغییر</a:t>
            </a:r>
            <a:endParaRPr lang="en-US" dirty="0" smtClean="0"/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696200" cy="4449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3600" b="1" i="1" dirty="0" smtClean="0"/>
              <a:t>دامنه ی متغییر</a:t>
            </a:r>
            <a:endParaRPr lang="en-US" sz="3600" dirty="0" smtClean="0"/>
          </a:p>
          <a:p>
            <a:pPr eaLnBrk="1" hangingPunct="1">
              <a:lnSpc>
                <a:spcPct val="90000"/>
              </a:lnSpc>
            </a:pPr>
            <a:r>
              <a:rPr lang="fa-IR" sz="3600" dirty="0" smtClean="0"/>
              <a:t>دامنه ی متغییر بلاکی از کد است که در داخل آن تعریف شده است. </a:t>
            </a:r>
          </a:p>
          <a:p>
            <a:pPr eaLnBrk="1" hangingPunct="1">
              <a:lnSpc>
                <a:spcPct val="90000"/>
              </a:lnSpc>
            </a:pPr>
            <a:r>
              <a:rPr lang="fa-IR" sz="3600" dirty="0" smtClean="0"/>
              <a:t>بلاک کد به قسمتی از کد گفته می شود که بین براکت </a:t>
            </a:r>
            <a:r>
              <a:rPr lang="en-US" sz="3600" dirty="0" smtClean="0"/>
              <a:t>({})</a:t>
            </a:r>
            <a:r>
              <a:rPr lang="fa-IR" sz="3600" dirty="0" smtClean="0"/>
              <a:t> محصور شده است. </a:t>
            </a:r>
          </a:p>
          <a:p>
            <a:pPr eaLnBrk="1" hangingPunct="1">
              <a:lnSpc>
                <a:spcPct val="90000"/>
              </a:lnSpc>
            </a:pPr>
            <a:r>
              <a:rPr lang="fa-IR" sz="3600" dirty="0" smtClean="0"/>
              <a:t>مثلا در حلقه ی </a:t>
            </a:r>
            <a:r>
              <a:rPr lang="en-US" sz="3600" dirty="0" smtClean="0"/>
              <a:t>for</a:t>
            </a:r>
            <a:r>
              <a:rPr lang="fa-IR" sz="3600" dirty="0" smtClean="0"/>
              <a:t> ، متغییر حلقه فقط داخل حلقه اعتبار دارد. </a:t>
            </a:r>
            <a:endParaRPr lang="en-US" sz="3600" dirty="0" smtClean="0"/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B34FB-87A9-42E2-B06F-6E294F706258}" type="slidenum">
              <a:rPr lang="en-US" smtClean="0">
                <a:latin typeface="Arial" pitchFamily="34" charset="0"/>
              </a:rPr>
              <a:pPr>
                <a:defRPr/>
              </a:pPr>
              <a:t>43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حلقه ی </a:t>
            </a:r>
            <a:r>
              <a:rPr lang="en-US" dirty="0" smtClean="0"/>
              <a:t>for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610600" cy="406876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</a:t>
            </a:r>
            <a:r>
              <a:rPr lang="en-US" sz="3600" dirty="0" smtClean="0"/>
              <a:t>	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String s = “hello world”;</a:t>
            </a:r>
            <a:b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</a:b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 count = 1;</a:t>
            </a:r>
            <a:b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</a:b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	for (</a:t>
            </a:r>
            <a:r>
              <a:rPr lang="en-US" sz="2400" b="1" u="sng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400" b="1" u="sng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u="sng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2400" b="1" u="sng" dirty="0" smtClean="0">
                <a:solidFill>
                  <a:srgbClr val="034CA1"/>
                </a:solidFill>
                <a:latin typeface="Courier New" pitchFamily="49" charset="0"/>
              </a:rPr>
              <a:t> = 0;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 &lt;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s.length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();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++)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		{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			count *= 2;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		}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	 //using '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' here generates a compiler error</a:t>
            </a:r>
            <a:r>
              <a:rPr lang="en-US" sz="2400" dirty="0" smtClean="0">
                <a:latin typeface="Courier New" pitchFamily="49" charset="0"/>
              </a:rPr>
              <a:t> 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10800000" flipV="1">
            <a:off x="3505200" y="1905000"/>
            <a:ext cx="2057400" cy="1066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181600" y="1600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solidFill>
                  <a:schemeClr val="tx1"/>
                </a:solidFill>
              </a:rPr>
              <a:t>متغییر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fa-IR" sz="2400" dirty="0" smtClean="0">
                <a:solidFill>
                  <a:schemeClr val="tx1"/>
                </a:solidFill>
              </a:rPr>
              <a:t> فقط داخل حلقه معنا دارد.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25325-D00D-4A5F-8E39-FB92B0902ED3}" type="slidenum">
              <a:rPr lang="en-US" smtClean="0">
                <a:latin typeface="Arial" pitchFamily="34" charset="0"/>
              </a:rPr>
              <a:pPr>
                <a:defRPr/>
              </a:pPr>
              <a:t>44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ثابتها</a:t>
            </a:r>
            <a:endParaRPr lang="en-US" dirty="0" smtClean="0"/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2800" dirty="0" smtClean="0"/>
              <a:t>ثابتها بصورت زیر تعریف می شوند: </a:t>
            </a:r>
            <a:endParaRPr lang="en-US" sz="2800" dirty="0" smtClean="0"/>
          </a:p>
          <a:p>
            <a:pPr eaLnBrk="1" hangingPunct="1"/>
            <a:endParaRPr lang="en-US" sz="1050" dirty="0" smtClean="0"/>
          </a:p>
          <a:p>
            <a:pPr lvl="1" eaLnBrk="1" hangingPunct="1">
              <a:buFontTx/>
              <a:buNone/>
            </a:pP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public static final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 INCHES_PER_FOOT = 12;</a:t>
            </a:r>
          </a:p>
          <a:p>
            <a:pPr lvl="1" eaLnBrk="1" hangingPunct="1">
              <a:buFontTx/>
              <a:buNone/>
            </a:pP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public static final double RATE = 0.14;</a:t>
            </a:r>
          </a:p>
          <a:p>
            <a:pPr lvl="1" eaLnBrk="1" hangingPunct="1"/>
            <a:endParaRPr lang="en-US" sz="1050" dirty="0" smtClean="0"/>
          </a:p>
          <a:p>
            <a:pPr lvl="1" eaLnBrk="1" hangingPunct="1"/>
            <a:r>
              <a:rPr lang="fa-IR" sz="2400" dirty="0" smtClean="0"/>
              <a:t>کلمه ی کلیدی </a:t>
            </a:r>
            <a:r>
              <a:rPr lang="en-US" sz="2400" dirty="0" smtClean="0"/>
              <a:t>final</a:t>
            </a:r>
            <a:r>
              <a:rPr lang="fa-IR" sz="2400" dirty="0" smtClean="0"/>
              <a:t> از تغییرات ناخواسته </a:t>
            </a:r>
            <a:r>
              <a:rPr lang="fa-IR" sz="2400" smtClean="0"/>
              <a:t>ی ثابت جلوگیری </a:t>
            </a:r>
            <a:r>
              <a:rPr lang="fa-IR" sz="2400" dirty="0" smtClean="0"/>
              <a:t>می کند. </a:t>
            </a:r>
          </a:p>
          <a:p>
            <a:pPr lvl="1" eaLnBrk="1" hangingPunct="1"/>
            <a:r>
              <a:rPr lang="fa-IR" sz="2400" dirty="0" smtClean="0"/>
              <a:t>راجع به  </a:t>
            </a:r>
            <a:r>
              <a:rPr lang="en-US" sz="2400" dirty="0" smtClean="0"/>
              <a:t>public</a:t>
            </a:r>
            <a:r>
              <a:rPr lang="fa-IR" sz="2400" dirty="0" smtClean="0"/>
              <a:t> و  </a:t>
            </a:r>
            <a:r>
              <a:rPr lang="en-US" sz="2400" dirty="0" smtClean="0"/>
              <a:t>static</a:t>
            </a:r>
            <a:r>
              <a:rPr lang="fa-IR" sz="2400" dirty="0" smtClean="0"/>
              <a:t> بعدا بیشتر بحث می کنیم. </a:t>
            </a:r>
          </a:p>
          <a:p>
            <a:pPr lvl="1" eaLnBrk="1" hangingPunct="1"/>
            <a:r>
              <a:rPr lang="fa-IR" sz="2400" dirty="0" smtClean="0"/>
              <a:t>قواعد نامگداری ثابتها: </a:t>
            </a:r>
          </a:p>
          <a:p>
            <a:pPr lvl="2" eaLnBrk="1" hangingPunct="1"/>
            <a:r>
              <a:rPr lang="fa-IR" sz="2000" dirty="0" smtClean="0"/>
              <a:t>از حروف بزرگ استفاده کنید.</a:t>
            </a:r>
          </a:p>
          <a:p>
            <a:pPr lvl="2" eaLnBrk="1" hangingPunct="1"/>
            <a:r>
              <a:rPr lang="fa-IR" sz="2000" dirty="0" smtClean="0"/>
              <a:t>مرز کلمات را با خط فاصله ی زیرین مشخص کنید.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1D4C482-A1C1-4825-970D-0496FC32A6BD}" type="slidenum">
              <a:rPr lang="en-US" smtClean="0">
                <a:latin typeface="Arial" pitchFamily="34" charset="0"/>
              </a:rPr>
              <a:pPr>
                <a:defRPr/>
              </a:pPr>
              <a:t>45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6934200" cy="838200"/>
          </a:xfrm>
        </p:spPr>
        <p:txBody>
          <a:bodyPr/>
          <a:lstStyle/>
          <a:p>
            <a:pPr eaLnBrk="1" hangingPunct="1"/>
            <a:r>
              <a:rPr lang="fa-IR" dirty="0" smtClean="0"/>
              <a:t>ثابتها و توضیحات </a:t>
            </a:r>
            <a:endParaRPr lang="en-US" dirty="0" smtClean="0"/>
          </a:p>
        </p:txBody>
      </p:sp>
      <p:pic>
        <p:nvPicPr>
          <p:cNvPr id="61445" name="Picture 7" descr="D1_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19200"/>
            <a:ext cx="75438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40DB751-9E84-4CA2-87E2-19CD4B6ABCED}" type="slidenum">
              <a:rPr lang="en-US" smtClean="0">
                <a:latin typeface="Arial" pitchFamily="34" charset="0"/>
              </a:rPr>
              <a:pPr>
                <a:defRPr/>
              </a:pPr>
              <a:t>46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50837"/>
            <a:ext cx="7315200" cy="715963"/>
          </a:xfrm>
        </p:spPr>
        <p:txBody>
          <a:bodyPr/>
          <a:lstStyle/>
          <a:p>
            <a:pPr eaLnBrk="1" hangingPunct="1"/>
            <a:r>
              <a:rPr lang="fa-IR" dirty="0" smtClean="0"/>
              <a:t>   کلاس </a:t>
            </a:r>
            <a:r>
              <a:rPr lang="en-US" dirty="0" smtClean="0"/>
              <a:t>String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382000" cy="50292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fa-IR" sz="2800" dirty="0" smtClean="0"/>
              <a:t>برای رشته در جاوا نوع اصلی وجود ندارد.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fa-IR" sz="2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800" dirty="0" smtClean="0"/>
              <a:t>یک کلاس از پیش تعریف شده در جاوا است که برای ذخیره و پردازش رشته ها استفاده می گردد. </a:t>
            </a:r>
          </a:p>
          <a:p>
            <a:pPr eaLnBrk="1" hangingPunct="1">
              <a:lnSpc>
                <a:spcPct val="80000"/>
              </a:lnSpc>
            </a:pPr>
            <a:r>
              <a:rPr lang="fa-IR" sz="2800" dirty="0" smtClean="0"/>
              <a:t>اشیاء </a:t>
            </a:r>
            <a:r>
              <a:rPr lang="en-US" sz="2800" b="1" dirty="0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sz="2800" dirty="0" smtClean="0"/>
              <a:t> </a:t>
            </a:r>
            <a:r>
              <a:rPr lang="fa-IR" sz="2800" dirty="0" smtClean="0"/>
              <a:t> ای دنباله ای کاراکترها هستند که با ”“ محصور شده اند. 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chemeClr val="hlink"/>
              </a:buClr>
              <a:buSzPct val="80000"/>
            </a:pPr>
            <a:r>
              <a:rPr lang="fa-IR" dirty="0" smtClean="0"/>
              <a:t>هر رشته ی محصور در </a:t>
            </a:r>
            <a:r>
              <a:rPr lang="en-US" dirty="0" smtClean="0"/>
              <a:t>“”</a:t>
            </a:r>
            <a:r>
              <a:rPr lang="fa-IR" dirty="0" smtClean="0"/>
              <a:t> ثابتی از نوع </a:t>
            </a: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dirty="0" smtClean="0"/>
              <a:t> </a:t>
            </a:r>
            <a:r>
              <a:rPr lang="fa-IR" dirty="0" smtClean="0"/>
              <a:t> است مثل</a:t>
            </a:r>
          </a:p>
          <a:p>
            <a:pPr marL="342900" lvl="1" indent="-342900" algn="l" rtl="0" eaLnBrk="1" hangingPunct="1">
              <a:lnSpc>
                <a:spcPct val="80000"/>
              </a:lnSpc>
              <a:buClr>
                <a:schemeClr val="hlink"/>
              </a:buClr>
              <a:buSzPct val="80000"/>
              <a:buNone/>
            </a:pPr>
            <a:r>
              <a:rPr lang="fa-IR" dirty="0" smtClean="0"/>
              <a:t>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"Live long and prosper."</a:t>
            </a:r>
            <a:endParaRPr lang="en-US" sz="2400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a-IR" sz="2800" dirty="0" smtClean="0"/>
              <a:t>هر متغییر (شی) از نوع </a:t>
            </a:r>
            <a:r>
              <a:rPr lang="en-US" sz="2800" b="1" dirty="0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sz="2800" dirty="0" smtClean="0"/>
              <a:t> </a:t>
            </a:r>
            <a:r>
              <a:rPr lang="fa-IR" sz="2800" dirty="0" smtClean="0"/>
              <a:t> می تواند با یک رشته ی ثابت مقدار دهی شود.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en-US" sz="7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String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blessing = “Live long and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prosper.“;</a:t>
            </a:r>
            <a:endParaRPr lang="en-US" sz="24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String greeting = “Hello”;</a:t>
            </a: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String name =  “Bob”;</a:t>
            </a:r>
            <a:endParaRPr lang="en-US" sz="2400" dirty="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3494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7724018-D7ED-44C6-A90F-1235246E2665}" type="slidenum">
              <a:rPr lang="en-US" smtClean="0">
                <a:latin typeface="Arial" pitchFamily="34" charset="0"/>
              </a:rPr>
              <a:pPr>
                <a:defRPr/>
              </a:pPr>
              <a:t>47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وصل کردن رشته ها به هم </a:t>
            </a:r>
            <a:endParaRPr lang="en-US" dirty="0" smtClean="0"/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46237"/>
            <a:ext cx="8229600" cy="4525963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fa-IR" sz="2000" dirty="0" smtClean="0"/>
              <a:t>از عملگر </a:t>
            </a:r>
            <a:r>
              <a:rPr lang="en-US" sz="2000" dirty="0" smtClean="0"/>
              <a:t>+</a:t>
            </a:r>
            <a:r>
              <a:rPr lang="fa-IR" sz="2000" dirty="0" smtClean="0"/>
              <a:t> استفاده کنید. </a:t>
            </a: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rgbClr val="034CA1"/>
                </a:solidFill>
                <a:latin typeface="Courier New" pitchFamily="49" charset="0"/>
              </a:rPr>
              <a:t>String greeting = “Hello”;</a:t>
            </a: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rgbClr val="034CA1"/>
                </a:solidFill>
                <a:latin typeface="Courier New" pitchFamily="49" charset="0"/>
              </a:rPr>
              <a:t>String name =  “Bob”;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greeting + name</a:t>
            </a:r>
            <a:r>
              <a:rPr lang="en-US" sz="1800" dirty="0" smtClean="0"/>
              <a:t>   is equal to  </a:t>
            </a:r>
            <a:r>
              <a:rPr lang="en-US" sz="1800" dirty="0" smtClean="0">
                <a:latin typeface="Courier New" pitchFamily="49" charset="0"/>
              </a:rPr>
              <a:t>“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HelloBob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”</a:t>
            </a:r>
            <a:endParaRPr lang="en-US" sz="1800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</a:pPr>
            <a:endParaRPr lang="en-US" sz="1050" dirty="0" smtClean="0"/>
          </a:p>
          <a:p>
            <a:pPr eaLnBrk="1" hangingPunct="1">
              <a:lnSpc>
                <a:spcPct val="80000"/>
              </a:lnSpc>
            </a:pPr>
            <a:r>
              <a:rPr lang="fa-IR" sz="2000" dirty="0" smtClean="0"/>
              <a:t>می توان هر تعداد از </a:t>
            </a:r>
            <a:r>
              <a:rPr lang="fa-IR" sz="2000" dirty="0" smtClean="0"/>
              <a:t>رشته </a:t>
            </a:r>
            <a:r>
              <a:rPr lang="fa-IR" sz="2000" dirty="0" smtClean="0"/>
              <a:t>ها را به هم متصل کرد. </a:t>
            </a:r>
          </a:p>
          <a:p>
            <a:pPr eaLnBrk="1" hangingPunct="1">
              <a:lnSpc>
                <a:spcPct val="80000"/>
              </a:lnSpc>
            </a:pPr>
            <a:r>
              <a:rPr lang="fa-IR" sz="2000" dirty="0" smtClean="0"/>
              <a:t>وقتی که یک رشته با هر نوع دیگر داده (تقریباً) ترکیب می شود نتیجه ی حاصل یک رشته خواهد بود. </a:t>
            </a:r>
          </a:p>
          <a:p>
            <a:pPr algn="l" rtl="0" eaLnBrk="1" hangingPunct="1">
              <a:lnSpc>
                <a:spcPct val="80000"/>
              </a:lnSpc>
            </a:pPr>
            <a:endParaRPr lang="en-US" sz="1050" dirty="0" smtClean="0"/>
          </a:p>
          <a:p>
            <a:pPr algn="l" rtl="0" eaLnBrk="1" hangingPunct="1">
              <a:lnSpc>
                <a:spcPct val="80000"/>
              </a:lnSpc>
            </a:pPr>
            <a:endParaRPr lang="en-US" sz="1050" dirty="0" smtClean="0"/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“The answer is “ + 42</a:t>
            </a:r>
            <a:r>
              <a:rPr lang="en-US" sz="1800" dirty="0" smtClean="0"/>
              <a:t>   evaluates to  </a:t>
            </a: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34CA1"/>
                </a:solidFill>
                <a:latin typeface="Courier New" pitchFamily="49" charset="0"/>
              </a:rPr>
              <a:t>  “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The answer is 42“</a:t>
            </a:r>
          </a:p>
          <a:p>
            <a:pPr algn="l" rtl="0" eaLnBrk="1" hangingPunct="1">
              <a:lnSpc>
                <a:spcPct val="80000"/>
              </a:lnSpc>
            </a:pPr>
            <a:endParaRPr lang="en-US" sz="2000" dirty="0" smtClean="0"/>
          </a:p>
          <a:p>
            <a:pPr algn="r" eaLnBrk="1" hangingPunct="1">
              <a:lnSpc>
                <a:spcPct val="80000"/>
              </a:lnSpc>
            </a:pPr>
            <a:r>
              <a:rPr lang="fa-IR" sz="2000" dirty="0" smtClean="0"/>
              <a:t>رشته ها از عملگر </a:t>
            </a:r>
            <a:r>
              <a:rPr lang="en-US" sz="2000" dirty="0" smtClean="0"/>
              <a:t>+=</a:t>
            </a:r>
            <a:r>
              <a:rPr lang="fa-IR" sz="2000" dirty="0" smtClean="0"/>
              <a:t> نیز پشتیبانی می کنند. </a:t>
            </a:r>
          </a:p>
          <a:p>
            <a:pPr algn="l" rtl="0" eaLnBrk="1" hangingPunct="1">
              <a:lnSpc>
                <a:spcPct val="80000"/>
              </a:lnSpc>
            </a:pPr>
            <a:endParaRPr lang="en-US" sz="1050" dirty="0" smtClean="0"/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String greeting</a:t>
            </a:r>
            <a:r>
              <a:rPr lang="en-US" sz="1800" dirty="0" smtClean="0"/>
              <a:t> =  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”Hello”;</a:t>
            </a:r>
            <a:r>
              <a:rPr lang="en-US" sz="1800" dirty="0" smtClean="0"/>
              <a:t> </a:t>
            </a: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greeting += “ Bob”; </a:t>
            </a:r>
            <a:r>
              <a:rPr lang="en-US" sz="1800" dirty="0" smtClean="0"/>
              <a:t> changes  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greeting</a:t>
            </a:r>
            <a:r>
              <a:rPr lang="en-US" sz="1800" dirty="0" smtClean="0"/>
              <a:t>  to  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“Hello Bob”</a:t>
            </a:r>
          </a:p>
        </p:txBody>
      </p:sp>
      <p:sp>
        <p:nvSpPr>
          <p:cNvPr id="64518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BEAF588-582F-4D4D-ADAA-2E28772620E8}" type="slidenum">
              <a:rPr lang="en-US" smtClean="0">
                <a:latin typeface="Arial" pitchFamily="34" charset="0"/>
              </a:rPr>
              <a:pPr>
                <a:defRPr/>
              </a:pPr>
              <a:t>48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متدهای رشته</a:t>
            </a:r>
            <a:endParaRPr lang="en-US" dirty="0" smtClean="0"/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382000" cy="48006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fa-IR" sz="2800" dirty="0" smtClean="0"/>
              <a:t>کلاس</a:t>
            </a:r>
            <a:r>
              <a:rPr lang="fa-IR" sz="2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fa-IR" sz="2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800" dirty="0" smtClean="0"/>
              <a:t>دارای متدهای مفید متعددی برای پردازش رشته ها است.</a:t>
            </a:r>
          </a:p>
          <a:p>
            <a:pPr eaLnBrk="1" hangingPunct="1">
              <a:lnSpc>
                <a:spcPct val="90000"/>
              </a:lnSpc>
            </a:pPr>
            <a:r>
              <a:rPr lang="fa-IR" sz="2800" dirty="0" smtClean="0"/>
              <a:t>فراخوانی متدهای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fa-IR" sz="2800" b="1" dirty="0" smtClean="0">
                <a:solidFill>
                  <a:srgbClr val="034CA1"/>
                </a:solidFill>
                <a:latin typeface="Courier New" pitchFamily="49" charset="0"/>
              </a:rPr>
              <a:t> : </a:t>
            </a:r>
            <a:r>
              <a:rPr lang="fa-IR" sz="2800" dirty="0" smtClean="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		String-object-</a:t>
            </a:r>
            <a:r>
              <a:rPr lang="en-US" sz="2000" i="1" dirty="0" err="1" smtClean="0"/>
              <a:t>name.method</a:t>
            </a:r>
            <a:r>
              <a:rPr lang="en-US" sz="2000" i="1" dirty="0" smtClean="0"/>
              <a:t>-name </a:t>
            </a:r>
            <a:r>
              <a:rPr lang="en-US" sz="2000" dirty="0" smtClean="0"/>
              <a:t>(</a:t>
            </a:r>
            <a:r>
              <a:rPr lang="en-US" sz="2000" i="1" dirty="0" smtClean="0"/>
              <a:t>arguments</a:t>
            </a:r>
            <a:r>
              <a:rPr lang="en-US" sz="2000" dirty="0" smtClean="0"/>
              <a:t>);     </a:t>
            </a:r>
            <a:r>
              <a:rPr lang="fa-IR" sz="2000" dirty="0" smtClean="0"/>
              <a:t>یا</a:t>
            </a:r>
            <a:endParaRPr lang="en-US" sz="20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2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		variable = String-object-</a:t>
            </a:r>
            <a:r>
              <a:rPr lang="en-US" sz="2000" i="1" dirty="0" err="1" smtClean="0"/>
              <a:t>name.method</a:t>
            </a:r>
            <a:r>
              <a:rPr lang="en-US" sz="2000" i="1" dirty="0" smtClean="0"/>
              <a:t>-name </a:t>
            </a:r>
            <a:r>
              <a:rPr lang="en-US" sz="2000" dirty="0" smtClean="0"/>
              <a:t>(</a:t>
            </a:r>
            <a:r>
              <a:rPr lang="en-US" sz="2000" i="1" dirty="0" smtClean="0"/>
              <a:t>arguments</a:t>
            </a:r>
            <a:r>
              <a:rPr lang="en-US" sz="2000" dirty="0" smtClean="0"/>
              <a:t>);</a:t>
            </a:r>
          </a:p>
          <a:p>
            <a:pPr algn="l" rtl="0" eaLnBrk="1" hangingPunct="1">
              <a:lnSpc>
                <a:spcPct val="90000"/>
              </a:lnSpc>
            </a:pPr>
            <a:endParaRPr lang="en-US" sz="2000" dirty="0" smtClean="0"/>
          </a:p>
          <a:p>
            <a:pPr algn="r" eaLnBrk="1" hangingPunct="1">
              <a:lnSpc>
                <a:spcPct val="90000"/>
              </a:lnSpc>
            </a:pPr>
            <a:r>
              <a:rPr lang="fa-IR" sz="2800" dirty="0" smtClean="0"/>
              <a:t>مثال:</a:t>
            </a:r>
            <a:endParaRPr lang="en-US" sz="2800" dirty="0" smtClean="0"/>
          </a:p>
          <a:p>
            <a:pPr algn="l" rtl="0" eaLnBrk="1" hangingPunct="1">
              <a:lnSpc>
                <a:spcPct val="90000"/>
              </a:lnSpc>
            </a:pPr>
            <a:endParaRPr lang="en-US" sz="1200" dirty="0" smtClean="0"/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String greeting = “Hello“;  //greeting is an object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count =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greeting.length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();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(“Length is “ +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greeting.length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());</a:t>
            </a:r>
            <a:endParaRPr lang="en-US" sz="1800" dirty="0" smtClean="0"/>
          </a:p>
        </p:txBody>
      </p:sp>
      <p:sp>
        <p:nvSpPr>
          <p:cNvPr id="65542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87C0EC6-F219-4109-A5F2-6A25B42DC14C}" type="slidenum">
              <a:rPr lang="en-US" smtClean="0">
                <a:latin typeface="Arial" pitchFamily="34" charset="0"/>
              </a:rPr>
              <a:pPr>
                <a:defRPr/>
              </a:pPr>
              <a:t>49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6934200" cy="1143000"/>
          </a:xfrm>
        </p:spPr>
        <p:txBody>
          <a:bodyPr/>
          <a:lstStyle/>
          <a:p>
            <a:pPr eaLnBrk="1" hangingPunct="1"/>
            <a:r>
              <a:rPr lang="fa-IR" sz="3200" dirty="0" smtClean="0"/>
              <a:t>بعضی از متدهای رشته 1</a:t>
            </a:r>
            <a:endParaRPr lang="en-US" sz="3200" dirty="0" smtClean="0"/>
          </a:p>
        </p:txBody>
      </p:sp>
      <p:pic>
        <p:nvPicPr>
          <p:cNvPr id="66565" name="Picture 7" descr="savitch_c01d04_1of8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516062"/>
            <a:ext cx="8915400" cy="541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9342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اعلان متغییرها</a:t>
            </a:r>
            <a:endParaRPr lang="en-US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قبل از استفاده از متغییر، باید آنرا اعلان کنید.</a:t>
            </a:r>
          </a:p>
          <a:p>
            <a:pPr eaLnBrk="1" hangingPunct="1"/>
            <a:r>
              <a:rPr lang="fa-IR" dirty="0" smtClean="0"/>
              <a:t>عبارت اعلان شامل نوع متغییر است.</a:t>
            </a:r>
          </a:p>
          <a:p>
            <a:pPr eaLnBrk="1" hangingPunct="1"/>
            <a:r>
              <a:rPr lang="fa-IR" dirty="0" smtClean="0"/>
              <a:t>مثالها:</a:t>
            </a:r>
          </a:p>
          <a:p>
            <a:pPr eaLnBrk="1" hangingPunct="1"/>
            <a:endParaRPr lang="en-US" dirty="0" smtClean="0"/>
          </a:p>
          <a:p>
            <a:pPr algn="l" rtl="0" eaLnBrk="1" hangingPunct="1">
              <a:buFont typeface="Monotype Sorts"/>
              <a:buChar char=" "/>
            </a:pPr>
            <a:r>
              <a:rPr lang="en-US" dirty="0" smtClean="0"/>
              <a:t> 			</a:t>
            </a:r>
            <a:r>
              <a:rPr lang="en-US" dirty="0" err="1" smtClean="0"/>
              <a:t>int</a:t>
            </a:r>
            <a:r>
              <a:rPr lang="en-US" dirty="0" smtClean="0"/>
              <a:t>  meatballs ;</a:t>
            </a:r>
          </a:p>
          <a:p>
            <a:pPr algn="l" rtl="0" eaLnBrk="1" hangingPunct="1">
              <a:buFont typeface="Monotype Sorts"/>
              <a:buChar char=" "/>
            </a:pPr>
            <a:r>
              <a:rPr lang="en-US" dirty="0" smtClean="0"/>
              <a:t> 			float  area 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194C2CF-E894-4126-A89B-5947273E9AA3}" type="slidenum">
              <a:rPr lang="en-US" smtClean="0">
                <a:latin typeface="Arial" pitchFamily="34" charset="0"/>
              </a:rPr>
              <a:pPr>
                <a:defRPr/>
              </a:pPr>
              <a:t>50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162800" cy="792162"/>
          </a:xfrm>
        </p:spPr>
        <p:txBody>
          <a:bodyPr/>
          <a:lstStyle/>
          <a:p>
            <a:pPr eaLnBrk="1" hangingPunct="1"/>
            <a:r>
              <a:rPr lang="fa-IR" sz="3200" dirty="0" smtClean="0"/>
              <a:t>بعضی از متدهای رشته 2</a:t>
            </a:r>
            <a:endParaRPr lang="en-US" sz="3200" dirty="0" smtClean="0"/>
          </a:p>
        </p:txBody>
      </p:sp>
      <p:pic>
        <p:nvPicPr>
          <p:cNvPr id="67589" name="Picture 3" descr="savitch_c01d04_2of8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5240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0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B5CB2D3-8CE1-4B29-8AD0-EB2D21BB7E0F}" type="slidenum">
              <a:rPr lang="en-US" smtClean="0">
                <a:latin typeface="Arial" pitchFamily="34" charset="0"/>
              </a:rPr>
              <a:pPr>
                <a:defRPr/>
              </a:pPr>
              <a:t>51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010400" cy="944562"/>
          </a:xfrm>
        </p:spPr>
        <p:txBody>
          <a:bodyPr/>
          <a:lstStyle/>
          <a:p>
            <a:pPr eaLnBrk="1" hangingPunct="1"/>
            <a:r>
              <a:rPr lang="fa-IR" sz="3200" dirty="0" smtClean="0"/>
              <a:t>بعضی از متدهای رشته 3</a:t>
            </a:r>
            <a:endParaRPr lang="en-US" sz="3200" dirty="0" smtClean="0"/>
          </a:p>
        </p:txBody>
      </p:sp>
      <p:pic>
        <p:nvPicPr>
          <p:cNvPr id="68613" name="Picture 3" descr="savitch_c01d04_3of8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5240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4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EC14964-ACDD-4900-A891-7C1C0BA28A44}" type="slidenum">
              <a:rPr lang="en-US" smtClean="0">
                <a:latin typeface="Arial" pitchFamily="34" charset="0"/>
              </a:rPr>
              <a:pPr>
                <a:defRPr/>
              </a:pPr>
              <a:t>52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010400" cy="868362"/>
          </a:xfrm>
        </p:spPr>
        <p:txBody>
          <a:bodyPr/>
          <a:lstStyle/>
          <a:p>
            <a:pPr eaLnBrk="1" hangingPunct="1"/>
            <a:r>
              <a:rPr lang="fa-IR" sz="3200" dirty="0" smtClean="0"/>
              <a:t>بعضی از متدهای رشته 4</a:t>
            </a:r>
            <a:endParaRPr lang="en-US" sz="3200" dirty="0" smtClean="0"/>
          </a:p>
        </p:txBody>
      </p:sp>
      <p:pic>
        <p:nvPicPr>
          <p:cNvPr id="69637" name="Picture 3" descr="savitch_c01d04_4of8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524000"/>
            <a:ext cx="8305800" cy="494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71F5B55-0628-47DD-90A5-804B4295DD4F}" type="slidenum">
              <a:rPr lang="en-US" smtClean="0">
                <a:latin typeface="Arial" pitchFamily="34" charset="0"/>
              </a:rPr>
              <a:pPr>
                <a:defRPr/>
              </a:pPr>
              <a:t>53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ایندکس رشته </a:t>
            </a:r>
            <a:endParaRPr lang="en-US" dirty="0" smtClean="0"/>
          </a:p>
        </p:txBody>
      </p:sp>
      <p:grpSp>
        <p:nvGrpSpPr>
          <p:cNvPr id="70661" name="Group 10"/>
          <p:cNvGrpSpPr>
            <a:grpSpLocks/>
          </p:cNvGrpSpPr>
          <p:nvPr/>
        </p:nvGrpSpPr>
        <p:grpSpPr bwMode="auto">
          <a:xfrm>
            <a:off x="838200" y="2008188"/>
            <a:ext cx="7924800" cy="2716212"/>
            <a:chOff x="528" y="1265"/>
            <a:chExt cx="4992" cy="1711"/>
          </a:xfrm>
        </p:grpSpPr>
        <p:pic>
          <p:nvPicPr>
            <p:cNvPr id="70665" name="Picture 9" descr="D1_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" y="1265"/>
              <a:ext cx="4992" cy="17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666" name="Picture 6" descr="01_0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0" y="1776"/>
              <a:ext cx="480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0662" name="Slide Number Placeholder 7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buFontTx/>
              <a:buNone/>
            </a:pPr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762000" y="4800600"/>
            <a:ext cx="77724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 Count from zero when referring to the </a:t>
            </a:r>
            <a:r>
              <a:rPr lang="en-US" sz="2000" b="1" i="1"/>
              <a:t>position</a:t>
            </a:r>
            <a:r>
              <a:rPr lang="en-US" sz="2000"/>
              <a:t> or </a:t>
            </a:r>
            <a:r>
              <a:rPr lang="en-US" sz="2000" b="1" i="1"/>
              <a:t>index</a:t>
            </a:r>
            <a:r>
              <a:rPr lang="en-US" sz="2000" i="1"/>
              <a:t> </a:t>
            </a:r>
            <a:r>
              <a:rPr lang="en-US" sz="2000"/>
              <a:t>of a character in a string.</a:t>
            </a:r>
          </a:p>
          <a:p>
            <a:pPr>
              <a:spcBef>
                <a:spcPct val="50000"/>
              </a:spcBef>
            </a:pPr>
            <a:r>
              <a:rPr lang="en-US" sz="2000"/>
              <a:t> The characters within the String may be accessed (but not changed) using the </a:t>
            </a:r>
            <a:r>
              <a:rPr lang="en-US" sz="2000">
                <a:solidFill>
                  <a:srgbClr val="034CA1"/>
                </a:solidFill>
              </a:rPr>
              <a:t>charAt( int index)</a:t>
            </a:r>
            <a:r>
              <a:rPr lang="en-US" sz="2000"/>
              <a:t> method.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F2DB693-0492-4041-8595-A64329E61356}" type="slidenum">
              <a:rPr lang="en-US" smtClean="0">
                <a:latin typeface="Arial" pitchFamily="34" charset="0"/>
              </a:rPr>
              <a:pPr>
                <a:defRPr/>
              </a:pPr>
              <a:t>54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استفاده از </a:t>
            </a:r>
            <a:r>
              <a:rPr lang="en-US" dirty="0" smtClean="0"/>
              <a:t>==</a:t>
            </a:r>
            <a:r>
              <a:rPr lang="fa-IR" dirty="0" smtClean="0"/>
              <a:t> در رشته ها</a:t>
            </a:r>
            <a:endParaRPr lang="en-US" dirty="0" smtClean="0"/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70037"/>
            <a:ext cx="8229600" cy="4983163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fa-IR" sz="2000" dirty="0" smtClean="0"/>
              <a:t>می توان از عملگر </a:t>
            </a:r>
            <a:r>
              <a:rPr lang="en-US" sz="2000" dirty="0" smtClean="0"/>
              <a:t>==</a:t>
            </a:r>
            <a:r>
              <a:rPr lang="fa-IR" sz="2000" dirty="0" smtClean="0"/>
              <a:t> برای آزمایش مقادیر  دو متغییر از یک نوع اصلی استفاده کرد:</a:t>
            </a:r>
          </a:p>
          <a:p>
            <a:pPr algn="r" eaLnBrk="1" hangingPunct="1">
              <a:lnSpc>
                <a:spcPct val="80000"/>
              </a:lnSpc>
              <a:buNone/>
            </a:pPr>
            <a:endParaRPr lang="fa-IR" sz="1800" dirty="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	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x = 5, y = 5;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	if (x == y) . . .        // returns true</a:t>
            </a:r>
          </a:p>
          <a:p>
            <a:pPr algn="l" rtl="0" eaLnBrk="1" hangingPunct="1">
              <a:lnSpc>
                <a:spcPct val="80000"/>
              </a:lnSpc>
            </a:pPr>
            <a:endParaRPr lang="en-US" sz="18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fa-IR" sz="2000" dirty="0" smtClean="0"/>
              <a:t>اگر از </a:t>
            </a:r>
            <a:r>
              <a:rPr lang="en-US" sz="2000" dirty="0" smtClean="0"/>
              <a:t>==</a:t>
            </a:r>
            <a:r>
              <a:rPr lang="fa-IR" sz="2000" dirty="0" smtClean="0"/>
              <a:t> روی دو شی استفاده شود، محل ذخیره ی آنها در حافظه را با هم مقایسه می کند. مثال: </a:t>
            </a:r>
          </a:p>
          <a:p>
            <a:pPr algn="r" eaLnBrk="1" hangingPunct="1">
              <a:lnSpc>
                <a:spcPct val="80000"/>
              </a:lnSpc>
              <a:buNone/>
            </a:pPr>
            <a:endParaRPr lang="fa-IR" sz="1800" dirty="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/>
              <a:t>		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String string1 = “hello”;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	String string2 = “hello”;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	if (string1 == string2) . . .     // returns false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fa-IR" sz="1800" dirty="0" smtClean="0"/>
              <a:t>برای این که بفهمیم که آیا دو رشته (شی) با هم برابر هستند از متدهای </a:t>
            </a:r>
            <a:r>
              <a:rPr lang="en-US" sz="1600" b="1" dirty="0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sz="1800" dirty="0" smtClean="0"/>
              <a:t> </a:t>
            </a:r>
            <a:r>
              <a:rPr lang="fa-IR" sz="1800" dirty="0" smtClean="0"/>
              <a:t> به نامهای  </a:t>
            </a:r>
            <a:r>
              <a:rPr lang="en-US" sz="1600" b="1" dirty="0" smtClean="0">
                <a:solidFill>
                  <a:srgbClr val="034CA1"/>
                </a:solidFill>
                <a:latin typeface="Courier New" pitchFamily="49" charset="0"/>
              </a:rPr>
              <a:t>equals</a:t>
            </a:r>
            <a:r>
              <a:rPr lang="fa-IR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1800" dirty="0" smtClean="0"/>
              <a:t>و </a:t>
            </a:r>
            <a:r>
              <a:rPr lang="en-US" sz="1600" b="1" dirty="0" err="1" smtClean="0">
                <a:solidFill>
                  <a:srgbClr val="034CA1"/>
                </a:solidFill>
                <a:latin typeface="Courier New" pitchFamily="49" charset="0"/>
              </a:rPr>
              <a:t>equalsIgnoreCase</a:t>
            </a:r>
            <a:r>
              <a:rPr lang="fa-IR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1800" dirty="0" smtClean="0"/>
              <a:t>استفاده می کنیم.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lvl="2" algn="l" rtl="0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rgbClr val="034CA1"/>
                </a:solidFill>
                <a:latin typeface="Courier New" pitchFamily="49" charset="0"/>
              </a:rPr>
              <a:t>if (string1.equals(string2))     // returns true</a:t>
            </a:r>
          </a:p>
          <a:p>
            <a:pPr lvl="2" algn="l" rtl="0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rgbClr val="034CA1"/>
                </a:solidFill>
                <a:latin typeface="Courier New" pitchFamily="49" charset="0"/>
              </a:rPr>
              <a:t>		</a:t>
            </a:r>
            <a:r>
              <a:rPr lang="fa-IR" sz="1600" b="1" dirty="0" smtClean="0">
                <a:latin typeface="Courier New" pitchFamily="49" charset="0"/>
              </a:rPr>
              <a:t>یا</a:t>
            </a:r>
            <a:endParaRPr lang="en-US" sz="1600" b="1" dirty="0" smtClean="0">
              <a:latin typeface="Courier New" pitchFamily="49" charset="0"/>
            </a:endParaRPr>
          </a:p>
          <a:p>
            <a:pPr lvl="2" algn="l" rtl="0"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solidFill>
                  <a:srgbClr val="034CA1"/>
                </a:solidFill>
                <a:latin typeface="Courier New" pitchFamily="49" charset="0"/>
              </a:rPr>
              <a:t>if (string1.equalsIgnoreCase(string2))     // returns true</a:t>
            </a:r>
            <a:endParaRPr lang="en-US" sz="1600" dirty="0" smtClean="0">
              <a:solidFill>
                <a:srgbClr val="034CA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7162800" cy="762000"/>
          </a:xfrm>
        </p:spPr>
        <p:txBody>
          <a:bodyPr/>
          <a:lstStyle/>
          <a:p>
            <a:pPr eaLnBrk="1" hangingPunct="1"/>
            <a:r>
              <a:rPr lang="fa-IR" dirty="0" smtClean="0"/>
              <a:t>کاراکتر </a:t>
            </a:r>
            <a:r>
              <a:rPr lang="en-US" dirty="0" smtClean="0"/>
              <a:t>escape</a:t>
            </a:r>
          </a:p>
        </p:txBody>
      </p:sp>
      <p:pic>
        <p:nvPicPr>
          <p:cNvPr id="72709" name="Picture 5" descr="D1_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57400"/>
            <a:ext cx="8382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69C8AA5-D79C-4CFB-BE38-C26D8D07E096}" type="slidenum">
              <a:rPr lang="en-US" smtClean="0">
                <a:latin typeface="Arial" pitchFamily="34" charset="0"/>
              </a:rPr>
              <a:pPr>
                <a:defRPr/>
              </a:pPr>
              <a:t>56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آرایه ها</a:t>
            </a:r>
            <a:endParaRPr lang="en-US" dirty="0" smtClean="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fa-IR" sz="2800" dirty="0" smtClean="0"/>
              <a:t>آرایه یک ساختار داده است که برای پردازش مجموعه ای از داده های هم نوع استفاده می شود. </a:t>
            </a:r>
          </a:p>
          <a:p>
            <a:pPr algn="r" eaLnBrk="1" hangingPunct="1">
              <a:lnSpc>
                <a:spcPct val="90000"/>
              </a:lnSpc>
            </a:pPr>
            <a:r>
              <a:rPr lang="fa-IR" sz="2800" dirty="0" smtClean="0"/>
              <a:t>یک آرایه با استفاده از عملگر </a:t>
            </a:r>
            <a:r>
              <a:rPr lang="en-US" sz="2800" dirty="0" smtClean="0"/>
              <a:t>new</a:t>
            </a:r>
            <a:r>
              <a:rPr lang="fa-IR" sz="2800" dirty="0" smtClean="0"/>
              <a:t> اعلان و ایجاد می شود. </a:t>
            </a:r>
          </a:p>
          <a:p>
            <a:pPr algn="l" rtl="0" eaLnBrk="1" hangingPunct="1">
              <a:lnSpc>
                <a:spcPct val="90000"/>
              </a:lnSpc>
            </a:pPr>
            <a:endParaRPr lang="en-US" sz="1000" dirty="0" smtClean="0"/>
          </a:p>
          <a:p>
            <a:pPr algn="ctr" rtl="0" eaLnBrk="1" hangingPunct="1">
              <a:lnSpc>
                <a:spcPct val="90000"/>
              </a:lnSpc>
              <a:buFontTx/>
              <a:buNone/>
            </a:pPr>
            <a:r>
              <a:rPr lang="en-US" sz="2000" b="1" i="1" dirty="0" err="1" smtClean="0">
                <a:solidFill>
                  <a:srgbClr val="034CA1"/>
                </a:solidFill>
                <a:latin typeface="Courier New" pitchFamily="49" charset="0"/>
              </a:rPr>
              <a:t>BaseType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[] </a:t>
            </a:r>
            <a:r>
              <a:rPr lang="en-US" sz="2000" b="1" i="1" dirty="0" err="1" smtClean="0">
                <a:solidFill>
                  <a:srgbClr val="034CA1"/>
                </a:solidFill>
                <a:latin typeface="Courier New" pitchFamily="49" charset="0"/>
              </a:rPr>
              <a:t>ArrayName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= new </a:t>
            </a:r>
            <a:r>
              <a:rPr lang="en-US" sz="2000" b="1" i="1" dirty="0" err="1" smtClean="0">
                <a:solidFill>
                  <a:srgbClr val="034CA1"/>
                </a:solidFill>
                <a:latin typeface="Courier New" pitchFamily="49" charset="0"/>
              </a:rPr>
              <a:t>BaseType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[</a:t>
            </a:r>
            <a:r>
              <a:rPr lang="en-US" sz="2000" b="1" i="1" dirty="0" smtClean="0">
                <a:solidFill>
                  <a:srgbClr val="034CA1"/>
                </a:solidFill>
                <a:latin typeface="Courier New" pitchFamily="49" charset="0"/>
              </a:rPr>
              <a:t>size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];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algn="r" eaLnBrk="1" hangingPunct="1">
              <a:lnSpc>
                <a:spcPct val="90000"/>
              </a:lnSpc>
            </a:pPr>
            <a:r>
              <a:rPr lang="fa-IR" sz="2800" dirty="0" smtClean="0"/>
              <a:t>اندازه ی آرایه را می توان بصورت یک عدد طبیعی مثبت یا یک عبارت که ارزیابی آن یک عدد طبیعی مثبت است مشخص کرد. </a:t>
            </a:r>
          </a:p>
          <a:p>
            <a:pPr lvl="2" algn="l" rtl="0" eaLnBrk="1" hangingPunct="1">
              <a:lnSpc>
                <a:spcPct val="90000"/>
              </a:lnSpc>
            </a:pPr>
            <a:endParaRPr lang="en-US" sz="1000" dirty="0" smtClean="0">
              <a:solidFill>
                <a:srgbClr val="034CA1"/>
              </a:solidFill>
            </a:endParaRP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char[] line = new char[80];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double[] reading = new double[count];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86454DD-B15D-4D29-BB45-9B5F14BC6879}" type="slidenum">
              <a:rPr lang="en-US" smtClean="0">
                <a:latin typeface="Arial" pitchFamily="34" charset="0"/>
              </a:rPr>
              <a:pPr>
                <a:defRPr/>
              </a:pPr>
              <a:t>57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50838"/>
            <a:ext cx="6934200" cy="715962"/>
          </a:xfrm>
        </p:spPr>
        <p:txBody>
          <a:bodyPr/>
          <a:lstStyle/>
          <a:p>
            <a:pPr eaLnBrk="1" hangingPunct="1"/>
            <a:r>
              <a:rPr lang="fa-IR" dirty="0" smtClean="0"/>
              <a:t>اعلان و ایجاد آرایه ها</a:t>
            </a:r>
            <a:endParaRPr lang="en-US" dirty="0" smtClean="0"/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fa-IR" sz="2400" dirty="0" smtClean="0"/>
              <a:t>مثال</a:t>
            </a:r>
            <a:endParaRPr lang="en-US" sz="2400" dirty="0" smtClean="0"/>
          </a:p>
          <a:p>
            <a:pPr algn="l" rtl="0" eaLnBrk="1" hangingPunct="1">
              <a:lnSpc>
                <a:spcPct val="90000"/>
              </a:lnSpc>
            </a:pPr>
            <a:endParaRPr lang="en-US" sz="1000" dirty="0" smtClean="0"/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double[] score = new double[5];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endParaRPr lang="en-US" sz="10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a-IR" sz="2400" dirty="0" smtClean="0"/>
              <a:t>یا استفاده از دو عبارت:</a:t>
            </a:r>
            <a:r>
              <a:rPr lang="en-US" sz="2400" dirty="0" smtClean="0"/>
              <a:t>			</a:t>
            </a:r>
            <a:endParaRPr lang="fa-IR" sz="24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double[] score;         // declares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score = new double[5];  // creates</a:t>
            </a:r>
          </a:p>
          <a:p>
            <a:pPr lvl="1" algn="l" rtl="0" eaLnBrk="1" hangingPunct="1">
              <a:lnSpc>
                <a:spcPct val="90000"/>
              </a:lnSpc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</a:pPr>
            <a:endParaRPr lang="fa-IR" sz="2400" dirty="0" smtClean="0"/>
          </a:p>
          <a:p>
            <a:pPr eaLnBrk="1" hangingPunct="1">
              <a:lnSpc>
                <a:spcPct val="90000"/>
              </a:lnSpc>
            </a:pPr>
            <a:r>
              <a:rPr lang="fa-IR" sz="2400" dirty="0" smtClean="0"/>
              <a:t>عبارت اول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score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400" dirty="0" smtClean="0"/>
              <a:t>را به عنوان یک آرایه از نوع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double[]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400" dirty="0" smtClean="0"/>
              <a:t>تعریف می کند. (آرایه ای از اعداد اعشاری با دقت مضاعف)</a:t>
            </a:r>
          </a:p>
          <a:p>
            <a:pPr eaLnBrk="1" hangingPunct="1">
              <a:lnSpc>
                <a:spcPct val="90000"/>
              </a:lnSpc>
            </a:pPr>
            <a:endParaRPr lang="fa-IR" sz="2400" dirty="0" smtClean="0"/>
          </a:p>
          <a:p>
            <a:pPr eaLnBrk="1" hangingPunct="1">
              <a:lnSpc>
                <a:spcPct val="90000"/>
              </a:lnSpc>
            </a:pPr>
            <a:r>
              <a:rPr lang="fa-IR" sz="2400" dirty="0" smtClean="0"/>
              <a:t>عبارت دوم یک آرایه ایجاد می کند که دارای پنج مقدار از نوع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double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400" dirty="0" smtClean="0"/>
              <a:t>است. و اسم آرایه ایجاد شده را برابر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score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400" dirty="0" smtClean="0"/>
              <a:t>می گذارد. </a:t>
            </a:r>
          </a:p>
          <a:p>
            <a:pPr algn="l" rtl="0" eaLnBrk="1" hangingPunct="1">
              <a:lnSpc>
                <a:spcPct val="90000"/>
              </a:lnSpc>
              <a:buNone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79B8CF2-9B48-4B17-8780-33C701E62658}" type="slidenum">
              <a:rPr lang="en-US" smtClean="0">
                <a:latin typeface="Arial" pitchFamily="34" charset="0"/>
              </a:rPr>
              <a:pPr>
                <a:defRPr/>
              </a:pPr>
              <a:t>58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7239000" cy="868362"/>
          </a:xfrm>
        </p:spPr>
        <p:txBody>
          <a:bodyPr/>
          <a:lstStyle/>
          <a:p>
            <a:pPr eaLnBrk="1" hangingPunct="1"/>
            <a:r>
              <a:rPr lang="fa-IR" dirty="0" smtClean="0"/>
              <a:t>طول آرایه </a:t>
            </a:r>
            <a:endParaRPr lang="en-US" dirty="0" smtClean="0"/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7924800" cy="46482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fa-IR" sz="2400" b="1" dirty="0" smtClean="0"/>
              <a:t>آرایه نیز به عنوان یک شی در نظر گرفته می شود. </a:t>
            </a:r>
            <a:endParaRPr lang="en-US" sz="2400" dirty="0" smtClean="0"/>
          </a:p>
          <a:p>
            <a:pPr algn="l" rtl="0"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fa-IR" sz="2400" dirty="0" smtClean="0"/>
              <a:t>هر آرایه دارای یک متغییر نمونه (مشخصه) به اسم 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length</a:t>
            </a:r>
            <a:r>
              <a:rPr lang="fa-IR" sz="20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400" dirty="0" smtClean="0"/>
              <a:t>است. </a:t>
            </a:r>
          </a:p>
          <a:p>
            <a:pPr lvl="1" algn="l" rtl="0" eaLnBrk="1" hangingPunct="1">
              <a:lnSpc>
                <a:spcPct val="90000"/>
              </a:lnSpc>
            </a:pPr>
            <a:endParaRPr lang="en-US" sz="1000" dirty="0" smtClean="0"/>
          </a:p>
          <a:p>
            <a:pPr lvl="1" eaLnBrk="1" hangingPunct="1">
              <a:lnSpc>
                <a:spcPct val="90000"/>
              </a:lnSpc>
            </a:pPr>
            <a:r>
              <a:rPr lang="fa-IR" sz="2300" dirty="0" smtClean="0"/>
              <a:t>هنگام ایجاد آرایه متغییر 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length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300" dirty="0" smtClean="0"/>
              <a:t>بصورت خودکار با اندازه ی آرایه مقدار دهی می شود. 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300" dirty="0" smtClean="0"/>
              <a:t>مقدار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length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300" dirty="0" smtClean="0"/>
              <a:t>نمی تواند تغییر کند. مگر این که با دستور </a:t>
            </a:r>
            <a:r>
              <a:rPr lang="en-US" sz="2300" dirty="0" smtClean="0"/>
              <a:t>new</a:t>
            </a:r>
            <a:r>
              <a:rPr lang="fa-IR" sz="2300" dirty="0" smtClean="0"/>
              <a:t> یک آرایه ی جدید ایجاد کنیم. 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double[] score = new double[5];</a:t>
            </a:r>
          </a:p>
          <a:p>
            <a:pPr lvl="1" algn="l" rtl="0" eaLnBrk="1" hangingPunct="1">
              <a:lnSpc>
                <a:spcPct val="90000"/>
              </a:lnSpc>
            </a:pPr>
            <a:endParaRPr lang="en-US" sz="1000" dirty="0" smtClean="0"/>
          </a:p>
          <a:p>
            <a:pPr lvl="1" eaLnBrk="1" hangingPunct="1">
              <a:lnSpc>
                <a:spcPct val="90000"/>
              </a:lnSpc>
            </a:pPr>
            <a:r>
              <a:rPr lang="fa-IR" sz="2200" dirty="0" smtClean="0"/>
              <a:t>در آرایه فوق مقدار 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score.length</a:t>
            </a:r>
            <a:r>
              <a:rPr lang="fa-IR" sz="22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200" dirty="0" smtClean="0"/>
              <a:t>برابر 5 است.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BC2CB50-7D73-4CCC-894A-36B6563ABBCD}" type="slidenum">
              <a:rPr lang="en-US" smtClean="0">
                <a:latin typeface="Arial" pitchFamily="34" charset="0"/>
              </a:rPr>
              <a:pPr>
                <a:defRPr/>
              </a:pPr>
              <a:t>59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مقدار دهی آرایه</a:t>
            </a:r>
            <a:endParaRPr lang="en-US" dirty="0" smtClean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r" eaLnBrk="1" hangingPunct="1"/>
            <a:r>
              <a:rPr lang="fa-IR" sz="2800" dirty="0" smtClean="0"/>
              <a:t>می توان هنگام اعلان آرایه مقداردهی را نیز انجام داد. مثال:</a:t>
            </a:r>
          </a:p>
          <a:p>
            <a:pPr algn="r" eaLnBrk="1" hangingPunct="1">
              <a:buNone/>
            </a:pPr>
            <a:endParaRPr lang="en-US" sz="2400" dirty="0" smtClean="0"/>
          </a:p>
          <a:p>
            <a:pPr lvl="2" algn="l" rtl="0" eaLnBrk="1" hangingPunct="1">
              <a:buFontTx/>
              <a:buNone/>
            </a:pP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[] age = {2, 12, 1};</a:t>
            </a:r>
          </a:p>
          <a:p>
            <a:pPr algn="l" rtl="0" eaLnBrk="1" hangingPunct="1">
              <a:buFontTx/>
              <a:buNone/>
            </a:pPr>
            <a:endParaRPr lang="en-US" sz="1000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/>
            <a:r>
              <a:rPr lang="fa-IR" sz="2800" dirty="0" smtClean="0"/>
              <a:t>در آرایه ی 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age</a:t>
            </a:r>
            <a:r>
              <a:rPr lang="fa-IR" sz="2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800" dirty="0" smtClean="0"/>
              <a:t>مقدار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age.length</a:t>
            </a:r>
            <a:r>
              <a:rPr lang="fa-IR" sz="2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800" dirty="0" smtClean="0"/>
              <a:t>بصورت خودکار برابر 3 است. </a:t>
            </a:r>
          </a:p>
          <a:p>
            <a:pPr algn="l" rtl="0" eaLnBrk="1" hangingPunct="1"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		</a:t>
            </a:r>
          </a:p>
          <a:p>
            <a:pPr algn="l" rtl="0" eaLnBrk="1" hangingPunct="1"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System.out.print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(“Length is “ +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age.length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);</a:t>
            </a:r>
          </a:p>
          <a:p>
            <a:pPr algn="ctr" rtl="0" eaLnBrk="1" hangingPunct="1">
              <a:buFontTx/>
              <a:buNone/>
            </a:pPr>
            <a:r>
              <a:rPr lang="fa-IR" sz="2000" dirty="0" smtClean="0"/>
              <a:t>چاپ می کند: </a:t>
            </a:r>
            <a:endParaRPr lang="en-US" sz="2000" dirty="0" smtClean="0"/>
          </a:p>
          <a:p>
            <a:pPr algn="ctr" rtl="0" eaLnBrk="1" hangingPunct="1"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Length is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010400" cy="9445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اعلان متغییرها</a:t>
            </a:r>
            <a:endParaRPr lang="en-US" dirty="0" smtClean="0"/>
          </a:p>
        </p:txBody>
      </p:sp>
      <p:sp useBgFill="1"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10600" cy="4953000"/>
          </a:xfrm>
        </p:spPr>
        <p:txBody>
          <a:bodyPr lIns="90488" tIns="44450" rIns="90488" bIns="44450"/>
          <a:lstStyle/>
          <a:p>
            <a:pPr eaLnBrk="1" hangingPunct="1"/>
            <a:r>
              <a:rPr lang="fa-IR" dirty="0" smtClean="0"/>
              <a:t>در هنگام اعلان متغییر مکانی از حافظه برای نگهداری متغییر در نظر گرفته می شود. </a:t>
            </a:r>
          </a:p>
          <a:p>
            <a:pPr eaLnBrk="1" hangingPunct="1"/>
            <a:r>
              <a:rPr lang="fa-IR" dirty="0" smtClean="0"/>
              <a:t>این مکان توسط اسم متغییر قابل دسترسی است.</a:t>
            </a:r>
          </a:p>
          <a:p>
            <a:pPr lvl="1" eaLnBrk="1" hangingPunct="1"/>
            <a:r>
              <a:rPr lang="fa-IR" dirty="0" smtClean="0"/>
              <a:t>مکان دارای یک آدرس یکتا است.</a:t>
            </a:r>
            <a:endParaRPr lang="en-US" dirty="0" smtClean="0"/>
          </a:p>
          <a:p>
            <a:pPr algn="r" eaLnBrk="1" hangingPunct="1"/>
            <a:r>
              <a:rPr lang="fa-IR" dirty="0" smtClean="0"/>
              <a:t>تجسم بصری اعلان: </a:t>
            </a:r>
            <a:endParaRPr lang="en-US" dirty="0" smtClean="0"/>
          </a:p>
          <a:p>
            <a:pPr lvl="1" algn="l" rtl="0" eaLnBrk="1" hangingPunct="1">
              <a:buFontTx/>
              <a:buChar char=" "/>
            </a:pPr>
            <a:r>
              <a:rPr lang="en-US" dirty="0" err="1" smtClean="0"/>
              <a:t>int</a:t>
            </a:r>
            <a:r>
              <a:rPr lang="en-US" dirty="0" smtClean="0"/>
              <a:t>  meatballs ;</a:t>
            </a:r>
          </a:p>
          <a:p>
            <a:pPr lvl="1" algn="l" rtl="0" eaLnBrk="1" hangingPunct="1">
              <a:buFontTx/>
              <a:buChar char=" "/>
            </a:pPr>
            <a:endParaRPr lang="en-US" dirty="0" smtClean="0"/>
          </a:p>
          <a:p>
            <a:pPr lvl="1" algn="l" rtl="0" eaLnBrk="1" hangingPunct="1">
              <a:buFontTx/>
              <a:buChar char=" "/>
            </a:pPr>
            <a:r>
              <a:rPr lang="en-US" sz="2400" dirty="0" smtClean="0"/>
              <a:t>type   name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3810000" y="5029200"/>
            <a:ext cx="2273300" cy="7493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3733800" y="4651375"/>
            <a:ext cx="116998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meatballs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3810000" y="5867400"/>
            <a:ext cx="73342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FE07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4038600" y="5181600"/>
            <a:ext cx="17526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  garbage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8441" name="AutoShape 8"/>
          <p:cNvSpPr>
            <a:spLocks noChangeArrowheads="1"/>
          </p:cNvSpPr>
          <p:nvPr/>
        </p:nvSpPr>
        <p:spPr bwMode="auto">
          <a:xfrm>
            <a:off x="1143000" y="5029200"/>
            <a:ext cx="152400" cy="381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442" name="AutoShape 9"/>
          <p:cNvSpPr>
            <a:spLocks noChangeArrowheads="1"/>
          </p:cNvSpPr>
          <p:nvPr/>
        </p:nvSpPr>
        <p:spPr bwMode="auto">
          <a:xfrm>
            <a:off x="2133600" y="5029200"/>
            <a:ext cx="152400" cy="381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 rot="10800000">
            <a:off x="4800600" y="60198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386388" y="5819775"/>
            <a:ext cx="16764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9294810-05B9-4B91-935E-6D313E63C328}" type="slidenum">
              <a:rPr lang="en-US" smtClean="0">
                <a:latin typeface="Arial" pitchFamily="34" charset="0"/>
              </a:rPr>
              <a:pPr>
                <a:defRPr/>
              </a:pPr>
              <a:t>60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مقدار دهی آرایه</a:t>
            </a:r>
            <a:endParaRPr lang="en-US" dirty="0" smtClean="0"/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47800"/>
            <a:ext cx="7467600" cy="528796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fa-IR" sz="2800" dirty="0" smtClean="0"/>
              <a:t>استفاده از آرایه در حلقه ی </a:t>
            </a:r>
            <a:r>
              <a:rPr lang="en-US" sz="2800" dirty="0" smtClean="0"/>
              <a:t>for</a:t>
            </a:r>
            <a:r>
              <a:rPr lang="fa-IR" sz="2800" dirty="0" smtClean="0"/>
              <a:t> :</a:t>
            </a:r>
            <a:endParaRPr lang="en-US" sz="28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double[] reading = new double[100];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for(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 index = 0; index &lt; </a:t>
            </a:r>
            <a:r>
              <a:rPr lang="en-US" sz="2200" b="1" dirty="0" err="1" smtClean="0">
                <a:solidFill>
                  <a:srgbClr val="034CA1"/>
                </a:solidFill>
                <a:latin typeface="Courier New" pitchFamily="49" charset="0"/>
              </a:rPr>
              <a:t>reading.length</a:t>
            </a: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; index++)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{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   reading[index] = 42.0;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034CA1"/>
                </a:solidFill>
                <a:latin typeface="Courier New" pitchFamily="49" charset="0"/>
              </a:rPr>
              <a:t>}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endParaRPr lang="en-US" sz="22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fa-IR" sz="2800" dirty="0" smtClean="0"/>
              <a:t>اگر عناصر آرایه را بصورت صریح مقدار دهی نکنیم، آنها بصورت خودکار با مقدار پیش فرض نوع پایه مقدار دهی می شوند.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1BE00A4-3F5A-4B09-9397-DD4CD0BF4E23}" type="slidenum">
              <a:rPr lang="en-US" smtClean="0">
                <a:latin typeface="Arial" pitchFamily="34" charset="0"/>
              </a:rPr>
              <a:pPr>
                <a:defRPr/>
              </a:pPr>
              <a:t>61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04800"/>
            <a:ext cx="6629400" cy="762000"/>
          </a:xfrm>
        </p:spPr>
        <p:txBody>
          <a:bodyPr/>
          <a:lstStyle/>
          <a:p>
            <a:pPr eaLnBrk="1" hangingPunct="1"/>
            <a:r>
              <a:rPr lang="fa-IR" dirty="0" smtClean="0"/>
              <a:t>استفاده از آرایه به عنوان پارامتر</a:t>
            </a:r>
            <a:endParaRPr lang="en-US" dirty="0" smtClean="0"/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382000" cy="51054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fa-IR" sz="2000" dirty="0" smtClean="0"/>
              <a:t>از آرایه می توان به عنوان آرگومان متد استفاده کرد: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public void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doubleElements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(double[] a)  // a = address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  {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    for (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= 0;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&lt;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a.length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;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++)  // notice use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      a[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] = a[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]*2;                    // of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a.length</a:t>
            </a:r>
            <a:endParaRPr lang="en-US" sz="18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	}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fa-IR" sz="2000" dirty="0" smtClean="0"/>
              <a:t>اگر دو آرایه از اعداد اعشاری با دقت مضاعف داشته باشیم: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1000" dirty="0" smtClean="0"/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double[] a = new double[10];</a:t>
            </a: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double[] b = new double[30];</a:t>
            </a:r>
          </a:p>
          <a:p>
            <a:pPr lvl="1" algn="r" eaLnBrk="1" hangingPunct="1">
              <a:lnSpc>
                <a:spcPct val="80000"/>
              </a:lnSpc>
              <a:buFontTx/>
              <a:buNone/>
            </a:pPr>
            <a:endParaRPr lang="fa-IR" sz="18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marL="342900" lvl="1" indent="-342900" eaLnBrk="1" hangingPunct="1">
              <a:lnSpc>
                <a:spcPct val="80000"/>
              </a:lnSpc>
              <a:buClr>
                <a:schemeClr val="hlink"/>
              </a:buClr>
              <a:buSzPct val="80000"/>
            </a:pPr>
            <a:r>
              <a:rPr lang="fa-IR" sz="2000" dirty="0" smtClean="0">
                <a:ea typeface="+mn-ea"/>
              </a:rPr>
              <a:t>متد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doubleElements</a:t>
            </a:r>
            <a:r>
              <a:rPr lang="fa-IR" sz="20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000" dirty="0" smtClean="0">
                <a:ea typeface="+mn-ea"/>
              </a:rPr>
              <a:t>را می توان به طرق زیر فراخوانی کرد: </a:t>
            </a:r>
            <a:endParaRPr lang="en-US" sz="2000" dirty="0" smtClean="0">
              <a:ea typeface="+mn-ea"/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1000" dirty="0" smtClean="0"/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  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doubleElements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(a);</a:t>
            </a:r>
          </a:p>
          <a:p>
            <a:pPr lvl="1" algn="l" rtl="0"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  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doubleElements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(b);</a:t>
            </a:r>
            <a:endParaRPr lang="en-US" sz="1600" b="1" dirty="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t>6-</a:t>
            </a:r>
            <a:fld id="{63F711FB-C6B3-4C02-AE1A-0C872D5ED29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t>61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5A48F7C-AFFD-4E3F-A045-4596AD6CE46F}" type="slidenum">
              <a:rPr lang="en-US" smtClean="0">
                <a:latin typeface="Arial" pitchFamily="34" charset="0"/>
              </a:rPr>
              <a:pPr>
                <a:defRPr/>
              </a:pPr>
              <a:t>62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sz="3600" dirty="0" smtClean="0"/>
              <a:t>استفاده از = در آرایه ها</a:t>
            </a:r>
            <a:endParaRPr lang="en-US" sz="3600" dirty="0" smtClean="0"/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8137"/>
            <a:ext cx="8305800" cy="456406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fa-IR" dirty="0" smtClean="0"/>
              <a:t>هر متغییر آرایه حاوی آدرس آرایه ای است که نامگذاری کرده است. </a:t>
            </a:r>
          </a:p>
          <a:p>
            <a:pPr algn="l" rtl="0" eaLnBrk="1" hangingPunct="1">
              <a:lnSpc>
                <a:spcPct val="90000"/>
              </a:lnSpc>
            </a:pPr>
            <a:endParaRPr lang="en-US" sz="1000" dirty="0" smtClean="0"/>
          </a:p>
          <a:p>
            <a:pPr algn="r" eaLnBrk="1" hangingPunct="1">
              <a:lnSpc>
                <a:spcPct val="90000"/>
              </a:lnSpc>
            </a:pPr>
            <a:r>
              <a:rPr lang="fa-IR" dirty="0" smtClean="0"/>
              <a:t>عملگر انتساب </a:t>
            </a:r>
            <a:r>
              <a:rPr lang="en-US" dirty="0" smtClean="0"/>
              <a:t>=</a:t>
            </a:r>
            <a:r>
              <a:rPr lang="fa-IR" dirty="0" smtClean="0"/>
              <a:t> فقط آدرس حافظه را کپی می کند. 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 a[ ] = {1, 2, 3};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 b[ ] = new </a:t>
            </a:r>
            <a:r>
              <a:rPr lang="en-US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[3];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endParaRPr lang="en-US" sz="10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b = a;  // b and a are now names for</a:t>
            </a:r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		   // the same array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2E41B36-8C6F-460C-8599-1AAEE57717FD}" type="slidenum">
              <a:rPr lang="en-US" smtClean="0">
                <a:latin typeface="Arial" pitchFamily="34" charset="0"/>
              </a:rPr>
              <a:pPr>
                <a:defRPr/>
              </a:pPr>
              <a:t>63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sz="3600" dirty="0" smtClean="0"/>
              <a:t>استفاده از = در آرایه ها</a:t>
            </a:r>
            <a:endParaRPr lang="en-US" sz="3600" dirty="0" smtClean="0"/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50975"/>
            <a:ext cx="8382000" cy="4564063"/>
          </a:xfrm>
        </p:spPr>
        <p:txBody>
          <a:bodyPr/>
          <a:lstStyle/>
          <a:p>
            <a:pPr eaLnBrk="1" hangingPunct="1"/>
            <a:r>
              <a:rPr lang="fa-IR" sz="2800" dirty="0" smtClean="0"/>
              <a:t>برای این که مقادیر دو آرایه در دو محل مختلف از حافظه را برابر هم قرار دهیم از یک حلقه ی </a:t>
            </a:r>
            <a:r>
              <a:rPr lang="en-US" sz="2800" b="1" dirty="0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fa-IR" sz="2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fa-IR" sz="2800" dirty="0" smtClean="0"/>
              <a:t>استفاده می کنیم. </a:t>
            </a:r>
          </a:p>
          <a:p>
            <a:pPr lvl="1" algn="l" rtl="0" eaLnBrk="1" hangingPunct="1">
              <a:buFontTx/>
              <a:buNone/>
            </a:pPr>
            <a:endParaRPr lang="en-US" sz="10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algn="l" rtl="0" eaLnBrk="1" hangingPunct="1">
              <a:buFontTx/>
              <a:buNone/>
            </a:pP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;</a:t>
            </a:r>
          </a:p>
          <a:p>
            <a:pPr lvl="1" algn="l" rtl="0" eaLnBrk="1" hangingPunct="1">
              <a:buFontTx/>
              <a:buNone/>
            </a:pP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a[ ] = {1, 2, 3};</a:t>
            </a:r>
          </a:p>
          <a:p>
            <a:pPr lvl="1" algn="l" rtl="0" eaLnBrk="1" hangingPunct="1">
              <a:buFontTx/>
              <a:buNone/>
            </a:pP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b[ ] = new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[3];</a:t>
            </a:r>
          </a:p>
          <a:p>
            <a:pPr lvl="1" algn="l" rtl="0" eaLnBrk="1" hangingPunct="1"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for (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= 0; (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&lt;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a.length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)  &amp;&amp; (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&lt;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b.length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);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++)</a:t>
            </a:r>
          </a:p>
          <a:p>
            <a:pPr lvl="1" algn="l" rtl="0" eaLnBrk="1" hangingPunct="1"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b[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] = a[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];</a:t>
            </a:r>
          </a:p>
          <a:p>
            <a:pPr lvl="1" algn="l" rtl="0" eaLnBrk="1" hangingPunct="1"/>
            <a:endParaRPr lang="en-US" sz="1000" dirty="0" smtClean="0"/>
          </a:p>
          <a:p>
            <a:pPr lvl="1" algn="r" eaLnBrk="1" hangingPunct="1"/>
            <a:r>
              <a:rPr lang="fa-IR" sz="2400" dirty="0" smtClean="0"/>
              <a:t>دقت کنید که کد بالا باعث نمی شود که  </a:t>
            </a:r>
            <a:r>
              <a:rPr lang="en-US" sz="2400" dirty="0" smtClean="0"/>
              <a:t>b</a:t>
            </a:r>
            <a:r>
              <a:rPr lang="fa-IR" sz="2400" dirty="0" smtClean="0"/>
              <a:t> دقیقا یک نسخه از </a:t>
            </a:r>
            <a:r>
              <a:rPr lang="en-US" sz="2400" dirty="0" smtClean="0"/>
              <a:t>a</a:t>
            </a:r>
            <a:r>
              <a:rPr lang="fa-IR" sz="2400" dirty="0" smtClean="0"/>
              <a:t> شود مگر این که طول هر دو آرایه یکی باشد.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4CB4243-F6F6-4652-843E-0F29AA4BC8CA}" type="slidenum">
              <a:rPr lang="en-US" smtClean="0">
                <a:latin typeface="Arial" pitchFamily="34" charset="0"/>
              </a:rPr>
              <a:pPr>
                <a:defRPr/>
              </a:pPr>
              <a:t>64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sz="3600" dirty="0" smtClean="0"/>
              <a:t>استفاده از == در آرایه ها</a:t>
            </a:r>
            <a:endParaRPr lang="en-US" sz="3600" dirty="0" smtClean="0"/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305800" cy="46482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fa-IR" sz="2800" dirty="0" smtClean="0"/>
              <a:t>عملگر </a:t>
            </a:r>
            <a:r>
              <a:rPr lang="en-US" sz="2800" dirty="0" smtClean="0"/>
              <a:t>==</a:t>
            </a:r>
            <a:r>
              <a:rPr lang="fa-IR" sz="2800" dirty="0" smtClean="0"/>
              <a:t> فقط مشخص می کند که آیا دو آرایه در یک محل از حافظه ذخیره شده اند. </a:t>
            </a:r>
          </a:p>
          <a:p>
            <a:pPr algn="ctr" rtl="0"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34CA1"/>
                </a:solidFill>
                <a:latin typeface="Courier New" pitchFamily="49" charset="0"/>
              </a:rPr>
              <a:t>(a == b)</a:t>
            </a:r>
            <a:endParaRPr lang="en-US" sz="3000" dirty="0" smtClean="0"/>
          </a:p>
          <a:p>
            <a:pPr lvl="2" algn="l" rtl="0" eaLnBrk="1" hangingPunct="1">
              <a:lnSpc>
                <a:spcPct val="90000"/>
              </a:lnSpc>
              <a:buFontTx/>
              <a:buNone/>
            </a:pPr>
            <a:endParaRPr lang="en-US" sz="1200" dirty="0" smtClean="0"/>
          </a:p>
          <a:p>
            <a:pPr lvl="2" algn="r" eaLnBrk="1" hangingPunct="1">
              <a:lnSpc>
                <a:spcPct val="90000"/>
              </a:lnSpc>
              <a:buFontTx/>
              <a:buNone/>
            </a:pPr>
            <a:r>
              <a:rPr lang="fa-IR" dirty="0" smtClean="0"/>
              <a:t>مقدار عبارت فوق درست است اگر </a:t>
            </a:r>
            <a:r>
              <a:rPr lang="en-US" dirty="0" smtClean="0"/>
              <a:t>a</a:t>
            </a:r>
            <a:r>
              <a:rPr lang="fa-IR" dirty="0" smtClean="0"/>
              <a:t> و </a:t>
            </a:r>
            <a:r>
              <a:rPr lang="en-US" dirty="0" smtClean="0"/>
              <a:t>b</a:t>
            </a:r>
            <a:r>
              <a:rPr lang="fa-IR" dirty="0" smtClean="0"/>
              <a:t> هر دو به یک آرایه اشاره کنند. در غیر این صورت غلط است. </a:t>
            </a:r>
          </a:p>
          <a:p>
            <a:pPr algn="l" rtl="0"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fa-IR" sz="2800" dirty="0" smtClean="0"/>
              <a:t>برای آزمایش برابری دو آرایه از متد </a:t>
            </a:r>
            <a:r>
              <a:rPr lang="en-US" sz="2800" b="1" dirty="0" err="1" smtClean="0">
                <a:solidFill>
                  <a:srgbClr val="034CA1"/>
                </a:solidFill>
                <a:latin typeface="Courier New" pitchFamily="49" charset="0"/>
              </a:rPr>
              <a:t>equalsArray</a:t>
            </a:r>
            <a:r>
              <a:rPr lang="fa-IR" sz="2800" dirty="0" smtClean="0"/>
              <a:t> استفاده کنید. 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400" dirty="0" smtClean="0"/>
              <a:t>متد صفحه ی بعد برابری مقادیر دو آرایه از اعداد طبیعی را چک می کند.</a:t>
            </a:r>
          </a:p>
          <a:p>
            <a:pPr lvl="1" algn="l" rtl="0" eaLnBrk="1" hangingPunct="1">
              <a:lnSpc>
                <a:spcPct val="90000"/>
              </a:lnSpc>
            </a:pPr>
            <a:endParaRPr lang="en-US" sz="1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80FB8D1-21E3-4A35-87A0-4661DBDF6B90}" type="slidenum">
              <a:rPr lang="en-US" smtClean="0">
                <a:latin typeface="Arial" pitchFamily="34" charset="0"/>
              </a:rPr>
              <a:pPr>
                <a:defRPr/>
              </a:pPr>
              <a:t>65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39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آزمایش تساوی مقادیر دو آرایه </a:t>
            </a:r>
            <a:endParaRPr lang="en-US" dirty="0" smtClean="0"/>
          </a:p>
        </p:txBody>
      </p:sp>
      <p:sp>
        <p:nvSpPr>
          <p:cNvPr id="839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8077200" cy="4267200"/>
          </a:xfrm>
        </p:spPr>
        <p:txBody>
          <a:bodyPr/>
          <a:lstStyle/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equalsArray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[] a,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[] b){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if (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a.length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==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b.length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){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= 0;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elementsMatch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= true;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while (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&lt;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a.length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&amp;&amp;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elementsMatch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) {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 if (a[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] != b[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])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  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elementsMatch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= false;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i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++;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  }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  return </a:t>
            </a:r>
            <a:r>
              <a:rPr lang="en-US" sz="1800" b="1" dirty="0" err="1" smtClean="0">
                <a:solidFill>
                  <a:srgbClr val="034CA1"/>
                </a:solidFill>
                <a:latin typeface="Courier New" pitchFamily="49" charset="0"/>
              </a:rPr>
              <a:t>elementsMatch</a:t>
            </a: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;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  }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else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	  return false;</a:t>
            </a:r>
          </a:p>
          <a:p>
            <a:pPr algn="l" rtl="0" eaLnBrk="1" hangingPunct="1">
              <a:lnSpc>
                <a:spcPct val="7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C44879D-7BDC-48DC-AF39-5DD0F5BEE652}" type="slidenum">
              <a:rPr lang="en-US" smtClean="0">
                <a:latin typeface="Arial" pitchFamily="34" charset="0"/>
              </a:rPr>
              <a:pPr>
                <a:defRPr/>
              </a:pPr>
              <a:t>66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آرایه های نیمه پر</a:t>
            </a:r>
            <a:endParaRPr lang="en-US" dirty="0" smtClean="0"/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fa-IR" dirty="0" smtClean="0"/>
              <a:t>هرآرایه به یک مقدار برای اندازه نیاز دارد. </a:t>
            </a:r>
          </a:p>
          <a:p>
            <a:pPr lvl="1" eaLnBrk="1" hangingPunct="1">
              <a:lnSpc>
                <a:spcPct val="80000"/>
              </a:lnSpc>
            </a:pPr>
            <a:r>
              <a:rPr lang="fa-IR" dirty="0" smtClean="0"/>
              <a:t>این مقدار اغلب در هنگام نوشتن برنامه مشخص نیست.</a:t>
            </a:r>
          </a:p>
          <a:p>
            <a:pPr lvl="1" eaLnBrk="1" hangingPunct="1">
              <a:lnSpc>
                <a:spcPct val="80000"/>
              </a:lnSpc>
            </a:pPr>
            <a:r>
              <a:rPr lang="fa-IR" dirty="0" smtClean="0"/>
              <a:t>در هر بار اجرای برنامه ممکن است متفاوت باشد. </a:t>
            </a:r>
          </a:p>
          <a:p>
            <a:pPr lvl="1" eaLnBrk="1" hangingPunct="1">
              <a:lnSpc>
                <a:spcPct val="80000"/>
              </a:lnSpc>
            </a:pPr>
            <a:endParaRPr lang="fa-IR" dirty="0" smtClean="0"/>
          </a:p>
          <a:p>
            <a:pPr eaLnBrk="1" hangingPunct="1">
              <a:lnSpc>
                <a:spcPct val="80000"/>
              </a:lnSpc>
            </a:pPr>
            <a:r>
              <a:rPr lang="fa-IR" sz="3600" dirty="0" smtClean="0"/>
              <a:t>یک راه حل: </a:t>
            </a:r>
          </a:p>
          <a:p>
            <a:pPr lvl="1" eaLnBrk="1" hangingPunct="1">
              <a:lnSpc>
                <a:spcPct val="80000"/>
              </a:lnSpc>
            </a:pPr>
            <a:r>
              <a:rPr lang="fa-IR" dirty="0" smtClean="0"/>
              <a:t>اندازه ی آرایه را برابر بزرگترین مفدار ممکن قرار دهید.  و </a:t>
            </a:r>
          </a:p>
          <a:p>
            <a:pPr lvl="1" eaLnBrk="1" hangingPunct="1">
              <a:lnSpc>
                <a:spcPct val="80000"/>
              </a:lnSpc>
            </a:pPr>
            <a:r>
              <a:rPr lang="fa-IR" dirty="0" smtClean="0"/>
              <a:t>مقدار اندازه ی واقعی آرایه را در یک متغییر نگهداری کنید. </a:t>
            </a:r>
          </a:p>
          <a:p>
            <a:pPr lvl="1" eaLnBrk="1" hangingPunct="1">
              <a:lnSpc>
                <a:spcPct val="80000"/>
              </a:lnSpc>
            </a:pPr>
            <a:r>
              <a:rPr lang="fa-IR" dirty="0" smtClean="0"/>
              <a:t>هیچ وقت به ایندکسی از آرایه که دارای مقدار با معنی نیست ارجاع ندهید. </a:t>
            </a:r>
            <a:endParaRPr lang="en-US" dirty="0" smtClean="0"/>
          </a:p>
          <a:p>
            <a:pPr lvl="1" algn="l" rtl="0" eaLnBrk="1" hangingPunct="1">
              <a:lnSpc>
                <a:spcPct val="80000"/>
              </a:lnSpc>
            </a:pPr>
            <a:endParaRPr lang="en-US" sz="105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</a:rPr>
              <a:t>Version 9/10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18154-0A70-4CBA-90F3-6FA0345CFBD5}" type="slidenum">
              <a:rPr lang="en-US" smtClean="0">
                <a:latin typeface="Arial" pitchFamily="34" charset="0"/>
              </a:rPr>
              <a:pPr>
                <a:defRPr/>
              </a:pPr>
              <a:t>67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آرایه های نیمه پر </a:t>
            </a:r>
            <a:endParaRPr lang="en-US" dirty="0" smtClean="0"/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3837"/>
            <a:ext cx="8382000" cy="4754563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myArray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= new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[50];</a:t>
            </a:r>
          </a:p>
          <a:p>
            <a:pPr algn="l" rtl="0" eaLnBrk="1" hangingPunct="1">
              <a:buFontTx/>
              <a:buNone/>
            </a:pP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count = 0;	// number of filled array positions</a:t>
            </a:r>
          </a:p>
          <a:p>
            <a:pPr algn="l" rtl="0" eaLnBrk="1" hangingPunct="1">
              <a:buFontTx/>
              <a:buNone/>
            </a:pPr>
            <a:endParaRPr lang="en-US" sz="20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l" rtl="0" eaLnBrk="1" hangingPunct="1">
              <a:buFontTx/>
              <a:buNone/>
            </a:pP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myArray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[0] = 7; count++;</a:t>
            </a:r>
          </a:p>
          <a:p>
            <a:pPr algn="l" rtl="0" eaLnBrk="1" hangingPunct="1">
              <a:buFontTx/>
              <a:buNone/>
            </a:pP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myArray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[1] = 8; count++;</a:t>
            </a:r>
          </a:p>
          <a:p>
            <a:pPr algn="l" rtl="0" eaLnBrk="1" hangingPunct="1">
              <a:buFontTx/>
              <a:buNone/>
            </a:pPr>
            <a:endParaRPr lang="en-US" sz="20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l" rtl="0" eaLnBrk="1" hangingPunct="1"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// possibly more values added to the array</a:t>
            </a:r>
          </a:p>
          <a:p>
            <a:pPr algn="l" rtl="0" eaLnBrk="1" hangingPunct="1">
              <a:buFontTx/>
              <a:buNone/>
            </a:pPr>
            <a:endParaRPr lang="en-US" sz="20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algn="l" rtl="0" eaLnBrk="1" hangingPunct="1">
              <a:buFontTx/>
              <a:buNone/>
            </a:pP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numValues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sumArrayValues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myArray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, count);</a:t>
            </a:r>
          </a:p>
          <a:p>
            <a:pPr algn="l" rtl="0" eaLnBrk="1" hangingPunct="1">
              <a:buFontTx/>
              <a:buNone/>
            </a:pP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System.out.println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(“The sum of all array values is “</a:t>
            </a:r>
          </a:p>
          <a:p>
            <a:pPr algn="l" rtl="0" eaLnBrk="1" hangingPunct="1"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   +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</a:rPr>
              <a:t>numValues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</a:rPr>
              <a:t>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اسامی</a:t>
            </a:r>
            <a:endParaRPr lang="en-US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dirty="0" smtClean="0"/>
              <a:t>اسامی نیاید با شماره شروع شوند. 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sz="1050" dirty="0" smtClean="0"/>
          </a:p>
          <a:p>
            <a:pPr eaLnBrk="1" hangingPunct="1">
              <a:lnSpc>
                <a:spcPct val="90000"/>
              </a:lnSpc>
            </a:pPr>
            <a:r>
              <a:rPr lang="fa-IR" dirty="0" smtClean="0"/>
              <a:t>برای نامگذاری می توان از اعداد ، ارقام و خط فاصله زیر استفاده کرد. 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sz="1050" dirty="0" smtClean="0"/>
          </a:p>
          <a:p>
            <a:pPr eaLnBrk="1" hangingPunct="1">
              <a:lnSpc>
                <a:spcPct val="90000"/>
              </a:lnSpc>
            </a:pPr>
            <a:r>
              <a:rPr lang="fa-IR" dirty="0" smtClean="0"/>
              <a:t>از لحاظ تئوری طول اسم متغییر محدودیتی ندارد.</a:t>
            </a:r>
          </a:p>
          <a:p>
            <a:pPr eaLnBrk="1" hangingPunct="1">
              <a:lnSpc>
                <a:spcPct val="90000"/>
              </a:lnSpc>
            </a:pPr>
            <a:r>
              <a:rPr lang="fa-IR" dirty="0" smtClean="0"/>
              <a:t>جاوا به بزرگ و کوچک بودن حروف حساس است. 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sz="105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Rate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rate</a:t>
            </a:r>
            <a:r>
              <a:rPr lang="en-US" dirty="0" smtClean="0"/>
              <a:t>, </a:t>
            </a:r>
            <a:r>
              <a:rPr lang="fa-IR" dirty="0" smtClean="0"/>
              <a:t> و </a:t>
            </a:r>
            <a:r>
              <a:rPr lang="en-US" b="1" dirty="0" smtClean="0">
                <a:solidFill>
                  <a:srgbClr val="034CA1"/>
                </a:solidFill>
                <a:latin typeface="Courier New" pitchFamily="49" charset="0"/>
              </a:rPr>
              <a:t>RATE</a:t>
            </a:r>
            <a:r>
              <a:rPr lang="en-US" dirty="0" smtClean="0"/>
              <a:t> </a:t>
            </a:r>
            <a:r>
              <a:rPr lang="fa-IR" dirty="0" smtClean="0"/>
              <a:t> اسامی سه متغییر متفاوت هستند.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قواعد نامگذاری</a:t>
            </a:r>
            <a:endParaRPr lang="en-US" dirty="0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800" dirty="0" smtClean="0"/>
              <a:t>متغییرها، متدها و اشیاء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fa-IR" sz="2400" dirty="0" smtClean="0"/>
              <a:t>با حرف کوچک شروع شود.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400" dirty="0" smtClean="0"/>
              <a:t>مرز کلمات را با حروف بزرگ مشخص کنید.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400" dirty="0" smtClean="0"/>
              <a:t>بقیه ی کاراکترها یا حروف کوچک باشند یا ارقام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topSpeed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   bankRate1  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timeOfArrival</a:t>
            </a:r>
            <a:endParaRPr lang="en-US" sz="2400" b="1" dirty="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a-IR" sz="2800" dirty="0" smtClean="0"/>
              <a:t>کلاسها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fa-IR" sz="2400" dirty="0" smtClean="0"/>
              <a:t>با حرف بزرگ شروع شود.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fa-IR" sz="2400" dirty="0" smtClean="0"/>
              <a:t>مرز کلمات را با حروف بزرگ مشخص کنید.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400" dirty="0" smtClean="0"/>
              <a:t>بقیه ی کاراکترها یا حروف کوچک باشند یا ارقام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FirstProgram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</a:rPr>
              <a:t>MyClass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</a:rPr>
              <a:t>    String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6858000" cy="487362"/>
          </a:xfrm>
        </p:spPr>
        <p:txBody>
          <a:bodyPr/>
          <a:lstStyle/>
          <a:p>
            <a:pPr eaLnBrk="1" hangingPunct="1"/>
            <a:r>
              <a:rPr lang="fa-IR" sz="3600" dirty="0" smtClean="0"/>
              <a:t>انواع اصلی داده</a:t>
            </a:r>
            <a:endParaRPr lang="en-US" sz="3600" dirty="0" smtClean="0"/>
          </a:p>
        </p:txBody>
      </p:sp>
      <p:pic>
        <p:nvPicPr>
          <p:cNvPr id="21509" name="Picture 11" descr="savitch_c01d02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47800"/>
            <a:ext cx="9144000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1_Radial">
  <a:themeElements>
    <a:clrScheme name="1_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1_Radial">
      <a:majorFont>
        <a:latin typeface="Arial"/>
        <a:ea typeface=""/>
        <a:cs typeface="Arial"/>
      </a:majorFont>
      <a:minorFont>
        <a:latin typeface="Arial"/>
        <a:ea typeface=""/>
        <a:cs typeface="B Z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3597</TotalTime>
  <Words>2419</Words>
  <Application>Microsoft Office PowerPoint</Application>
  <PresentationFormat>On-screen Show (4:3)</PresentationFormat>
  <Paragraphs>756</Paragraphs>
  <Slides>67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1_Radial</vt:lpstr>
      <vt:lpstr>برنامه نویسی پیشرفته</vt:lpstr>
      <vt:lpstr>یک برنامه ی کاربردی نمونه از جاوا</vt:lpstr>
      <vt:lpstr>اصول برنامه های جاوا</vt:lpstr>
      <vt:lpstr>اعلان متغییرها</vt:lpstr>
      <vt:lpstr>اعلان متغییرها</vt:lpstr>
      <vt:lpstr>اعلان متغییرها</vt:lpstr>
      <vt:lpstr>اسامی</vt:lpstr>
      <vt:lpstr>قواعد نامگذاری</vt:lpstr>
      <vt:lpstr>انواع اصلی داده</vt:lpstr>
      <vt:lpstr>اندازه ی انواع اصلی داده ثابت است</vt:lpstr>
      <vt:lpstr>عملگرهای ریاضی</vt:lpstr>
      <vt:lpstr>اولویت عملگرهای ریاضی</vt:lpstr>
      <vt:lpstr>تمرین محاسبه ی عبارات</vt:lpstr>
      <vt:lpstr>یک مثال دیگر</vt:lpstr>
      <vt:lpstr>تمرین</vt:lpstr>
      <vt:lpstr>تمرین بیشتر</vt:lpstr>
      <vt:lpstr>عملگرهای انتساب</vt:lpstr>
      <vt:lpstr>عملگرها  و عبارات ریاضی</vt:lpstr>
      <vt:lpstr>تقسیم اعداد طبیعی و اعشاری</vt:lpstr>
      <vt:lpstr>تغییر نوع</vt:lpstr>
      <vt:lpstr>عملگرهای مقایسه</vt:lpstr>
      <vt:lpstr>عملگرهای بولی</vt:lpstr>
      <vt:lpstr>اولویت عملگرها </vt:lpstr>
      <vt:lpstr>دستورالعملهای کنترلی در جاوا</vt:lpstr>
      <vt:lpstr>if-else &amp; while Statements</vt:lpstr>
      <vt:lpstr>مثال</vt:lpstr>
      <vt:lpstr>قواعد برنامه نویسی</vt:lpstr>
      <vt:lpstr>مثال</vt:lpstr>
      <vt:lpstr>3 قسمت یک حلقه </vt:lpstr>
      <vt:lpstr>ساختار حلقه ی for</vt:lpstr>
      <vt:lpstr> یک حلقه ی for که از 0 تا 9 می شمارد </vt:lpstr>
      <vt:lpstr>حلقه ی for معکوس </vt:lpstr>
      <vt:lpstr>حلقه ی for با گام افزایشی 2 </vt:lpstr>
      <vt:lpstr>حلقه ی do-while</vt:lpstr>
      <vt:lpstr>دستور break</vt:lpstr>
      <vt:lpstr>مثالی از استفاده ی break در یک حلقه ی for</vt:lpstr>
      <vt:lpstr>دستور continue </vt:lpstr>
      <vt:lpstr>مثالی از continue در حلقه ی for</vt:lpstr>
      <vt:lpstr>دستور switch</vt:lpstr>
      <vt:lpstr> مثالی از دستور switch</vt:lpstr>
      <vt:lpstr>عملگر ؟</vt:lpstr>
      <vt:lpstr>دامنه ی متغییر</vt:lpstr>
      <vt:lpstr>حلقه ی for</vt:lpstr>
      <vt:lpstr>ثابتها</vt:lpstr>
      <vt:lpstr>ثابتها و توضیحات </vt:lpstr>
      <vt:lpstr>   کلاس String</vt:lpstr>
      <vt:lpstr>وصل کردن رشته ها به هم </vt:lpstr>
      <vt:lpstr>متدهای رشته</vt:lpstr>
      <vt:lpstr>بعضی از متدهای رشته 1</vt:lpstr>
      <vt:lpstr>بعضی از متدهای رشته 2</vt:lpstr>
      <vt:lpstr>بعضی از متدهای رشته 3</vt:lpstr>
      <vt:lpstr>بعضی از متدهای رشته 4</vt:lpstr>
      <vt:lpstr>ایندکس رشته </vt:lpstr>
      <vt:lpstr>استفاده از == در رشته ها</vt:lpstr>
      <vt:lpstr>کاراکتر escape</vt:lpstr>
      <vt:lpstr>آرایه ها</vt:lpstr>
      <vt:lpstr>اعلان و ایجاد آرایه ها</vt:lpstr>
      <vt:lpstr>طول آرایه </vt:lpstr>
      <vt:lpstr>مقدار دهی آرایه</vt:lpstr>
      <vt:lpstr>مقدار دهی آرایه</vt:lpstr>
      <vt:lpstr>استفاده از آرایه به عنوان پارامتر</vt:lpstr>
      <vt:lpstr>استفاده از = در آرایه ها</vt:lpstr>
      <vt:lpstr>استفاده از = در آرایه ها</vt:lpstr>
      <vt:lpstr>استفاده از == در آرایه ها</vt:lpstr>
      <vt:lpstr>آزمایش تساوی مقادیر دو آرایه </vt:lpstr>
      <vt:lpstr>آرایه های نیمه پر</vt:lpstr>
      <vt:lpstr>آرایه های نیمه پر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202</dc:title>
  <dc:creator>Dennis L. Frey</dc:creator>
  <cp:lastModifiedBy>mozafar</cp:lastModifiedBy>
  <cp:revision>396</cp:revision>
  <cp:lastPrinted>1601-01-01T00:00:00Z</cp:lastPrinted>
  <dcterms:created xsi:type="dcterms:W3CDTF">2007-07-24T14:42:08Z</dcterms:created>
  <dcterms:modified xsi:type="dcterms:W3CDTF">2016-10-04T08:02:01Z</dcterms:modified>
</cp:coreProperties>
</file>