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9" r:id="rId1"/>
  </p:sldMasterIdLst>
  <p:notesMasterIdLst>
    <p:notesMasterId r:id="rId36"/>
  </p:notesMasterIdLst>
  <p:sldIdLst>
    <p:sldId id="257" r:id="rId2"/>
    <p:sldId id="290" r:id="rId3"/>
    <p:sldId id="296" r:id="rId4"/>
    <p:sldId id="280" r:id="rId5"/>
    <p:sldId id="281" r:id="rId6"/>
    <p:sldId id="293" r:id="rId7"/>
    <p:sldId id="294" r:id="rId8"/>
    <p:sldId id="295" r:id="rId9"/>
    <p:sldId id="258" r:id="rId10"/>
    <p:sldId id="259" r:id="rId11"/>
    <p:sldId id="260" r:id="rId12"/>
    <p:sldId id="261" r:id="rId13"/>
    <p:sldId id="282" r:id="rId14"/>
    <p:sldId id="262" r:id="rId15"/>
    <p:sldId id="279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83" r:id="rId24"/>
    <p:sldId id="271" r:id="rId25"/>
    <p:sldId id="272" r:id="rId26"/>
    <p:sldId id="274" r:id="rId27"/>
    <p:sldId id="275" r:id="rId28"/>
    <p:sldId id="276" r:id="rId29"/>
    <p:sldId id="284" r:id="rId30"/>
    <p:sldId id="285" r:id="rId31"/>
    <p:sldId id="286" r:id="rId32"/>
    <p:sldId id="287" r:id="rId33"/>
    <p:sldId id="277" r:id="rId34"/>
    <p:sldId id="27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CA2"/>
    <a:srgbClr val="034C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23" autoAdjust="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0DC499-4DD9-435E-8BEB-69B7AEE54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C1F7D-EC56-401A-955D-603FE6AB799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B1C97-8986-40E6-8537-23357234A0D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Who needs to know how a bakery works?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B6839-5DDC-4D80-8C00-C3E8DCB29E2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98E0723-6652-4E2D-A060-339CB8FEF085}" type="slidenum">
              <a:rPr lang="en-US" sz="1200">
                <a:latin typeface="Calibri" pitchFamily="34" charset="0"/>
              </a:rPr>
              <a:pPr algn="r"/>
              <a:t>9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5C4480-F877-4CB9-B4B6-447A93E7765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81EF79-76C1-4ED8-A460-AA5BF6C71625}" type="slidenum">
              <a:rPr lang="en-US" sz="1200">
                <a:latin typeface="Calibri" pitchFamily="34" charset="0"/>
              </a:rPr>
              <a:pPr algn="r"/>
              <a:t>10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FD6EC9-36CD-486C-8463-222645FD7B6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301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211A945-047A-4E44-8A23-EB1F20588591}" type="slidenum">
              <a:rPr lang="en-US" sz="1200">
                <a:latin typeface="Calibri" pitchFamily="34" charset="0"/>
              </a:rPr>
              <a:pPr algn="r"/>
              <a:t>11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18AD8E-7217-4B0B-948D-4B16CD50AF0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40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1DA0718-8397-4587-B4DE-983FDF18C32A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143477-AFFC-49F0-8118-973B5AF798AD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 output from line 1 is “January 1, 2008”</a:t>
            </a:r>
          </a:p>
          <a:p>
            <a:pPr eaLnBrk="1" hangingPunct="1"/>
            <a:r>
              <a:rPr lang="en-US" dirty="0" smtClean="0"/>
              <a:t>The output from line 2 is “July 4, 1776”</a:t>
            </a:r>
          </a:p>
          <a:p>
            <a:pPr eaLnBrk="1" hangingPunct="1"/>
            <a:r>
              <a:rPr lang="en-US" dirty="0" smtClean="0"/>
              <a:t>The output from line 3 is “June”</a:t>
            </a:r>
          </a:p>
          <a:p>
            <a:pPr eaLnBrk="1" hangingPunct="1"/>
            <a:r>
              <a:rPr lang="en-US" dirty="0" smtClean="0"/>
              <a:t>No output from line 4 – it changes birthday </a:t>
            </a:r>
          </a:p>
          <a:p>
            <a:pPr eaLnBrk="1" hangingPunct="1"/>
            <a:r>
              <a:rPr lang="en-US" dirty="0" smtClean="0"/>
              <a:t>The output from line 5 is “February 2, 2002”</a:t>
            </a:r>
          </a:p>
          <a:p>
            <a:pPr eaLnBrk="1" hangingPunct="1"/>
            <a:r>
              <a:rPr lang="en-US" dirty="0" smtClean="0"/>
              <a:t>No output from line 6 – this changes </a:t>
            </a:r>
            <a:r>
              <a:rPr lang="en-US" dirty="0" err="1" smtClean="0"/>
              <a:t>newYears’s</a:t>
            </a:r>
            <a:r>
              <a:rPr lang="en-US" dirty="0" smtClean="0"/>
              <a:t> day = 42;</a:t>
            </a:r>
          </a:p>
          <a:p>
            <a:pPr eaLnBrk="1" hangingPunct="1"/>
            <a:r>
              <a:rPr lang="en-US" dirty="0" smtClean="0"/>
              <a:t>The output from line 7 is “January 42, 2008”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9A547A-0013-45DA-B71D-E25885BEFD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BBC44-585C-442E-BF13-D1C2930259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753EF-E65F-40DE-9418-57D287AC5B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E74F94-0821-4287-A842-D4CF44B8CF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71E19A4F-AD5C-4C08-B5A8-FB77AC8B37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4C0570-9812-489D-8E39-C8DCC463F2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A14E4-E205-4A23-8B07-B259499627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2EB54-6BE9-46C8-9E7B-EF7D3F3C90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A1B7F-5F15-425C-B3EA-23F6E4B7D9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7E641C-DAA6-4A9C-8B0F-EE3D521967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D4FF263E-2710-440D-85D4-C6566D61C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65B383-DA26-4C46-A00E-0E12CAE32D38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8924108-0F86-4FA9-B231-6AE71447B8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0" r:id="rId1"/>
    <p:sldLayoutId id="2147484241" r:id="rId2"/>
    <p:sldLayoutId id="2147484242" r:id="rId3"/>
    <p:sldLayoutId id="2147484243" r:id="rId4"/>
    <p:sldLayoutId id="2147484244" r:id="rId5"/>
    <p:sldLayoutId id="2147484245" r:id="rId6"/>
    <p:sldLayoutId id="2147484246" r:id="rId7"/>
    <p:sldLayoutId id="2147484247" r:id="rId8"/>
    <p:sldLayoutId id="2147484248" r:id="rId9"/>
    <p:sldLayoutId id="2147484249" r:id="rId10"/>
    <p:sldLayoutId id="214748425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Lecture 4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کلاسها و اشیاء: اصول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3DC126-245F-4892-9F4D-8638F5019C8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15962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کلاس یک نوع است</a:t>
            </a:r>
            <a:endParaRPr lang="en-US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29600" cy="49530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کلاس یک نوع است که توسط برنامه نویس تعریف می شود.</a:t>
            </a:r>
            <a:endParaRPr lang="en-US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endParaRPr lang="en-US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متغییرها را می توان از نوع کلاس تعریف کرد.</a:t>
            </a:r>
          </a:p>
          <a:p>
            <a:pPr algn="r" rtl="1" eaLnBrk="1" hangingPunct="1">
              <a:lnSpc>
                <a:spcPct val="8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به متغییری که از نوع کلاس باشد شی یا یک نمونه از کلاس گفته می شود.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>
                <a:cs typeface="B Nazanin" pitchFamily="2" charset="-78"/>
              </a:rPr>
              <a:t>اگر </a:t>
            </a:r>
            <a:r>
              <a:rPr lang="en-US" dirty="0" smtClean="0">
                <a:cs typeface="B Nazanin" pitchFamily="2" charset="-78"/>
              </a:rPr>
              <a:t>A</a:t>
            </a:r>
            <a:r>
              <a:rPr lang="fa-IR" dirty="0" smtClean="0">
                <a:cs typeface="B Nazanin" pitchFamily="2" charset="-78"/>
              </a:rPr>
              <a:t> یک کلاس باشد، جملات زیر معنای یکسانی دارند:</a:t>
            </a:r>
          </a:p>
          <a:p>
            <a:pPr lvl="2" algn="r" rtl="1">
              <a:lnSpc>
                <a:spcPct val="80000"/>
              </a:lnSpc>
            </a:pPr>
            <a:r>
              <a:rPr lang="en-US" dirty="0" smtClean="0">
                <a:cs typeface="B Nazanin" pitchFamily="2" charset="-78"/>
              </a:rPr>
              <a:t>X</a:t>
            </a:r>
            <a:r>
              <a:rPr lang="fa-IR" dirty="0" smtClean="0">
                <a:cs typeface="B Nazanin" pitchFamily="2" charset="-78"/>
              </a:rPr>
              <a:t> از نوع </a:t>
            </a:r>
            <a:r>
              <a:rPr lang="en-US" dirty="0" smtClean="0">
                <a:cs typeface="B Nazanin" pitchFamily="2" charset="-78"/>
              </a:rPr>
              <a:t>A</a:t>
            </a:r>
            <a:r>
              <a:rPr lang="fa-IR" dirty="0" smtClean="0">
                <a:cs typeface="B Nazanin" pitchFamily="2" charset="-78"/>
              </a:rPr>
              <a:t> است. </a:t>
            </a:r>
          </a:p>
          <a:p>
            <a:pPr lvl="2" algn="r" rtl="1">
              <a:lnSpc>
                <a:spcPct val="80000"/>
              </a:lnSpc>
            </a:pPr>
            <a:r>
              <a:rPr lang="en-US" dirty="0" smtClean="0">
                <a:cs typeface="B Nazanin" pitchFamily="2" charset="-78"/>
              </a:rPr>
              <a:t>X</a:t>
            </a:r>
            <a:r>
              <a:rPr lang="fa-IR" dirty="0" smtClean="0">
                <a:cs typeface="B Nazanin" pitchFamily="2" charset="-78"/>
              </a:rPr>
              <a:t> یک شی از کلاس </a:t>
            </a:r>
            <a:r>
              <a:rPr lang="en-US" dirty="0" smtClean="0">
                <a:cs typeface="B Nazanin" pitchFamily="2" charset="-78"/>
              </a:rPr>
              <a:t>A</a:t>
            </a:r>
            <a:r>
              <a:rPr lang="fa-IR" dirty="0" smtClean="0">
                <a:cs typeface="B Nazanin" pitchFamily="2" charset="-78"/>
              </a:rPr>
              <a:t> است. </a:t>
            </a:r>
          </a:p>
          <a:p>
            <a:pPr lvl="2" algn="r" rtl="1">
              <a:lnSpc>
                <a:spcPct val="80000"/>
              </a:lnSpc>
            </a:pPr>
            <a:r>
              <a:rPr lang="en-US" dirty="0" smtClean="0">
                <a:cs typeface="B Nazanin" pitchFamily="2" charset="-78"/>
              </a:rPr>
              <a:t>X</a:t>
            </a:r>
            <a:r>
              <a:rPr lang="fa-IR" dirty="0" smtClean="0">
                <a:cs typeface="B Nazanin" pitchFamily="2" charset="-78"/>
              </a:rPr>
              <a:t> یک نمونه از کلاس </a:t>
            </a:r>
            <a:r>
              <a:rPr lang="en-US" dirty="0" smtClean="0">
                <a:cs typeface="B Nazanin" pitchFamily="2" charset="-78"/>
              </a:rPr>
              <a:t>A</a:t>
            </a:r>
            <a:r>
              <a:rPr lang="fa-IR" dirty="0" smtClean="0">
                <a:cs typeface="B Nazanin" pitchFamily="2" charset="-78"/>
              </a:rPr>
              <a:t> است</a:t>
            </a:r>
            <a:endParaRPr lang="en-US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3743B1-5C55-49DD-9EEF-ED9FE923020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15962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تعریف کلاس</a:t>
            </a:r>
            <a:endParaRPr lang="en-US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29600" cy="480060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تعریف کلاس مدل کلاس را پیاده سازی می کند. 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رفتار کلاس توسط متدهای کلاس پیاده می شود.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خواص کلاس فیلد یا مشخصه خوانده می شوند.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در جاوا، فایل کلاس با پسوند  </a:t>
            </a:r>
            <a:r>
              <a:rPr lang="en-US" dirty="0" smtClean="0">
                <a:cs typeface="B Nazanin" pitchFamily="2" charset="-78"/>
              </a:rPr>
              <a:t>.java</a:t>
            </a:r>
            <a:r>
              <a:rPr lang="fa-IR" dirty="0" smtClean="0">
                <a:cs typeface="B Nazanin" pitchFamily="2" charset="-78"/>
              </a:rPr>
              <a:t> مشخص می شود.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اسم فایل و اسم کلاس باید یکی باشد. 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C58967-370B-49D3-8ADE-290D2922F76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15962"/>
          </a:xfrm>
        </p:spPr>
        <p:txBody>
          <a:bodyPr/>
          <a:lstStyle/>
          <a:p>
            <a:pPr algn="r" rtl="1" eaLnBrk="1" hangingPunct="1"/>
            <a:r>
              <a:rPr lang="fa-IR" sz="3600" dirty="0" smtClean="0"/>
              <a:t>اشیا</a:t>
            </a:r>
            <a:endParaRPr lang="en-US" sz="3600" dirty="0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7848600" cy="4460875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تمام اشیا یک کلاس متدهای یکسانی دارند.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تمام اشیا یک کلاس مشخصات یکسانی دارند.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مقدار مشخصه در اشیا مختلف می تواند متفاوت باشد.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مقادیر مشخصه ها حالت شی را تعریف می کند و باعث تمایز اشیا از هم می گردد.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مثالی از کلاس</a:t>
            </a:r>
            <a:endParaRPr lang="en-US" dirty="0" smtClean="0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0A17C431-80EF-4785-9F41-BA029D010F4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چه خدمات و رفتارهایی برای اشیا زیر مناسب است؟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چراغ راهنمایی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درب اتوماتیک گاراژ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حساب بانکی</a:t>
            </a:r>
            <a:endParaRPr lang="en-US" dirty="0" smtClean="0">
              <a:cs typeface="B Nazanin" pitchFamily="2" charset="-78"/>
            </a:endParaRPr>
          </a:p>
          <a:p>
            <a:pPr lvl="1" eaLnBrk="1" hangingPunct="1"/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sz="3600" dirty="0" smtClean="0"/>
              <a:t>آناتومی یک کلاس جاوا</a:t>
            </a:r>
            <a:endParaRPr lang="en-US" sz="3600" dirty="0" smtClean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F8043977-73F7-44C2-AEDB-BC569B91CB9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990600" y="1905000"/>
            <a:ext cx="2362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mic Sans MS" pitchFamily="66" charset="0"/>
              </a:rPr>
              <a:t>Visibility modifier</a:t>
            </a:r>
            <a:br>
              <a:rPr lang="en-US">
                <a:latin typeface="Comic Sans MS" pitchFamily="66" charset="0"/>
              </a:rPr>
            </a:br>
            <a:r>
              <a:rPr lang="en-US">
                <a:latin typeface="Comic Sans MS" pitchFamily="66" charset="0"/>
              </a:rPr>
              <a:t>(More on this later)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019800" y="2057400"/>
            <a:ext cx="2286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mic Sans MS" pitchFamily="66" charset="0"/>
              </a:rPr>
              <a:t>Name of the class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810000" y="19812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mic Sans MS" pitchFamily="66" charset="0"/>
              </a:rPr>
              <a:t>Keyword </a:t>
            </a:r>
            <a:r>
              <a:rPr lang="en-US">
                <a:latin typeface="Courier New" pitchFamily="49" charset="0"/>
              </a:rPr>
              <a:t>class</a:t>
            </a:r>
            <a:endParaRPr lang="en-US">
              <a:latin typeface="Comic Sans MS" pitchFamily="66" charset="0"/>
            </a:endParaRP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1143000" y="3124200"/>
            <a:ext cx="16764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Courier New" pitchFamily="49" charset="0"/>
              </a:rPr>
              <a:t>public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2971800" y="3124200"/>
            <a:ext cx="1676400" cy="381000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Courier New" pitchFamily="49" charset="0"/>
              </a:rPr>
              <a:t>class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53000" y="3124200"/>
            <a:ext cx="19050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urier New" pitchFamily="49" charset="0"/>
              </a:rPr>
              <a:t>Date1</a:t>
            </a:r>
          </a:p>
        </p:txBody>
      </p:sp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1066800" y="38862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</a:t>
            </a:r>
          </a:p>
        </p:txBody>
      </p:sp>
      <p:sp>
        <p:nvSpPr>
          <p:cNvPr id="16396" name="Text Box 10"/>
          <p:cNvSpPr txBox="1">
            <a:spLocks noChangeArrowheads="1"/>
          </p:cNvSpPr>
          <p:nvPr/>
        </p:nvSpPr>
        <p:spPr bwMode="auto">
          <a:xfrm>
            <a:off x="1066800" y="52578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}</a:t>
            </a:r>
          </a:p>
        </p:txBody>
      </p:sp>
      <p:sp>
        <p:nvSpPr>
          <p:cNvPr id="16397" name="Rectangle 11"/>
          <p:cNvSpPr>
            <a:spLocks noChangeArrowheads="1"/>
          </p:cNvSpPr>
          <p:nvPr/>
        </p:nvSpPr>
        <p:spPr bwMode="auto">
          <a:xfrm>
            <a:off x="1447800" y="4343400"/>
            <a:ext cx="5867400" cy="762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mic Sans MS" pitchFamily="66" charset="0"/>
              </a:rPr>
              <a:t>Class body: instance variables, methods</a:t>
            </a:r>
          </a:p>
        </p:txBody>
      </p:sp>
      <p:sp>
        <p:nvSpPr>
          <p:cNvPr id="16398" name="Freeform 12"/>
          <p:cNvSpPr>
            <a:spLocks/>
          </p:cNvSpPr>
          <p:nvPr/>
        </p:nvSpPr>
        <p:spPr bwMode="auto">
          <a:xfrm>
            <a:off x="1701800" y="2438400"/>
            <a:ext cx="584200" cy="685800"/>
          </a:xfrm>
          <a:custGeom>
            <a:avLst/>
            <a:gdLst>
              <a:gd name="T0" fmla="*/ 584200 w 368"/>
              <a:gd name="T1" fmla="*/ 0 h 432"/>
              <a:gd name="T2" fmla="*/ 50800 w 368"/>
              <a:gd name="T3" fmla="*/ 381000 h 432"/>
              <a:gd name="T4" fmla="*/ 279400 w 368"/>
              <a:gd name="T5" fmla="*/ 685800 h 432"/>
              <a:gd name="T6" fmla="*/ 0 60000 65536"/>
              <a:gd name="T7" fmla="*/ 0 60000 65536"/>
              <a:gd name="T8" fmla="*/ 0 60000 65536"/>
              <a:gd name="T9" fmla="*/ 0 w 368"/>
              <a:gd name="T10" fmla="*/ 0 h 432"/>
              <a:gd name="T11" fmla="*/ 368 w 36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" h="432">
                <a:moveTo>
                  <a:pt x="368" y="0"/>
                </a:moveTo>
                <a:cubicBezTo>
                  <a:pt x="216" y="84"/>
                  <a:pt x="64" y="168"/>
                  <a:pt x="32" y="240"/>
                </a:cubicBezTo>
                <a:cubicBezTo>
                  <a:pt x="0" y="312"/>
                  <a:pt x="152" y="408"/>
                  <a:pt x="176" y="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99" name="Freeform 13"/>
          <p:cNvSpPr>
            <a:spLocks/>
          </p:cNvSpPr>
          <p:nvPr/>
        </p:nvSpPr>
        <p:spPr bwMode="auto">
          <a:xfrm>
            <a:off x="3962400" y="2362200"/>
            <a:ext cx="584200" cy="762000"/>
          </a:xfrm>
          <a:custGeom>
            <a:avLst/>
            <a:gdLst>
              <a:gd name="T0" fmla="*/ 304800 w 368"/>
              <a:gd name="T1" fmla="*/ 0 h 480"/>
              <a:gd name="T2" fmla="*/ 533400 w 368"/>
              <a:gd name="T3" fmla="*/ 304800 h 480"/>
              <a:gd name="T4" fmla="*/ 0 w 368"/>
              <a:gd name="T5" fmla="*/ 762000 h 480"/>
              <a:gd name="T6" fmla="*/ 0 60000 65536"/>
              <a:gd name="T7" fmla="*/ 0 60000 65536"/>
              <a:gd name="T8" fmla="*/ 0 60000 65536"/>
              <a:gd name="T9" fmla="*/ 0 w 368"/>
              <a:gd name="T10" fmla="*/ 0 h 480"/>
              <a:gd name="T11" fmla="*/ 368 w 368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" h="480">
                <a:moveTo>
                  <a:pt x="192" y="0"/>
                </a:moveTo>
                <a:cubicBezTo>
                  <a:pt x="280" y="56"/>
                  <a:pt x="368" y="112"/>
                  <a:pt x="336" y="192"/>
                </a:cubicBezTo>
                <a:cubicBezTo>
                  <a:pt x="304" y="272"/>
                  <a:pt x="152" y="376"/>
                  <a:pt x="0" y="48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0" name="Freeform 14"/>
          <p:cNvSpPr>
            <a:spLocks/>
          </p:cNvSpPr>
          <p:nvPr/>
        </p:nvSpPr>
        <p:spPr bwMode="auto">
          <a:xfrm>
            <a:off x="6172200" y="2438400"/>
            <a:ext cx="381000" cy="685800"/>
          </a:xfrm>
          <a:custGeom>
            <a:avLst/>
            <a:gdLst>
              <a:gd name="T0" fmla="*/ 381000 w 240"/>
              <a:gd name="T1" fmla="*/ 0 h 432"/>
              <a:gd name="T2" fmla="*/ 304800 w 240"/>
              <a:gd name="T3" fmla="*/ 457200 h 432"/>
              <a:gd name="T4" fmla="*/ 0 w 240"/>
              <a:gd name="T5" fmla="*/ 68580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240" y="0"/>
                </a:moveTo>
                <a:cubicBezTo>
                  <a:pt x="236" y="108"/>
                  <a:pt x="232" y="216"/>
                  <a:pt x="192" y="288"/>
                </a:cubicBezTo>
                <a:cubicBezTo>
                  <a:pt x="152" y="360"/>
                  <a:pt x="76" y="396"/>
                  <a:pt x="0" y="43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1752600" y="5334000"/>
            <a:ext cx="2438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NO semi-colon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 flipH="1">
            <a:off x="1371600" y="5486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فیلدهای کلاس </a:t>
            </a:r>
            <a:endParaRPr lang="en-US" dirty="0" smtClean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786276E8-BF39-4DF1-AA7F-93CCA0C1649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داخل کلاس تعریف می شود.</a:t>
            </a:r>
          </a:p>
          <a:p>
            <a:pPr algn="r" rtl="1" eaLnBrk="1" hangingPunct="1">
              <a:lnSpc>
                <a:spcPct val="9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sz="2800" dirty="0" smtClean="0">
                <a:cs typeface="B Nazanin" pitchFamily="2" charset="-78"/>
              </a:rPr>
              <a:t>ممکن است: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نوع اصلی باشد.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از نوع یک کلاس دیگر باشد. </a:t>
            </a:r>
          </a:p>
          <a:p>
            <a:pPr lvl="1" algn="r" rtl="1">
              <a:lnSpc>
                <a:spcPct val="9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توسط تمام متدهای کلاس قابل دسترسی است. 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یعنی حوزه ی تعریف آن کلاس مربوطه است</a:t>
            </a:r>
          </a:p>
          <a:p>
            <a:pPr lvl="1" algn="r" rtl="1">
              <a:lnSpc>
                <a:spcPct val="9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در مثالهای قبلی ، درب اتوماتیک گاراژ، حساب بانکی و چراغ راهنمایی چه فیلدهایی مورد نیاز است؟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15963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آناتومی یک متد</a:t>
            </a:r>
            <a:endParaRPr lang="en-US" dirty="0" smtClean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D5AAB79C-2BD7-476C-A185-0F33385F83A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762000"/>
          </a:xfrm>
        </p:spPr>
        <p:txBody>
          <a:bodyPr/>
          <a:lstStyle/>
          <a:p>
            <a:pPr algn="r" rtl="1" eaLnBrk="1" hangingPunct="1">
              <a:buFontTx/>
              <a:buNone/>
            </a:pPr>
            <a:r>
              <a:rPr lang="fa-IR" sz="2800" dirty="0" smtClean="0">
                <a:cs typeface="B Nazanin" pitchFamily="2" charset="-78"/>
              </a:rPr>
              <a:t>خیلی شبیه تابع است.</a:t>
            </a:r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914400" y="2849563"/>
            <a:ext cx="2362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Visibility modifier</a:t>
            </a:r>
            <a:b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</a:br>
            <a: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(More on this later)</a:t>
            </a:r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5334000" y="2544763"/>
            <a:ext cx="2590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Name of the method </a:t>
            </a:r>
            <a:b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</a:br>
            <a:endParaRPr lang="en-US">
              <a:solidFill>
                <a:schemeClr val="bg1">
                  <a:lumMod val="9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3352800" y="2925763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return type</a:t>
            </a: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609600" y="4068763"/>
            <a:ext cx="16764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Courier New" pitchFamily="49" charset="0"/>
              </a:rPr>
              <a:t>public</a:t>
            </a:r>
          </a:p>
        </p:txBody>
      </p:sp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2438400" y="4068763"/>
            <a:ext cx="1676400" cy="381000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Courier New" pitchFamily="49" charset="0"/>
              </a:rPr>
              <a:t>double</a:t>
            </a:r>
          </a:p>
        </p:txBody>
      </p:sp>
      <p:sp>
        <p:nvSpPr>
          <p:cNvPr id="18443" name="Rectangle 9"/>
          <p:cNvSpPr>
            <a:spLocks noChangeArrowheads="1"/>
          </p:cNvSpPr>
          <p:nvPr/>
        </p:nvSpPr>
        <p:spPr bwMode="auto">
          <a:xfrm>
            <a:off x="4267200" y="4068763"/>
            <a:ext cx="21336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Courier New" pitchFamily="49" charset="0"/>
              </a:rPr>
              <a:t>toCelcius</a:t>
            </a:r>
          </a:p>
        </p:txBody>
      </p:sp>
      <p:sp>
        <p:nvSpPr>
          <p:cNvPr id="18444" name="Freeform 10"/>
          <p:cNvSpPr>
            <a:spLocks/>
          </p:cNvSpPr>
          <p:nvPr/>
        </p:nvSpPr>
        <p:spPr bwMode="auto">
          <a:xfrm>
            <a:off x="381000" y="3306763"/>
            <a:ext cx="584200" cy="990600"/>
          </a:xfrm>
          <a:custGeom>
            <a:avLst/>
            <a:gdLst>
              <a:gd name="T0" fmla="*/ 584200 w 368"/>
              <a:gd name="T1" fmla="*/ 0 h 432"/>
              <a:gd name="T2" fmla="*/ 50800 w 368"/>
              <a:gd name="T3" fmla="*/ 550333 h 432"/>
              <a:gd name="T4" fmla="*/ 279400 w 368"/>
              <a:gd name="T5" fmla="*/ 990600 h 432"/>
              <a:gd name="T6" fmla="*/ 0 60000 65536"/>
              <a:gd name="T7" fmla="*/ 0 60000 65536"/>
              <a:gd name="T8" fmla="*/ 0 60000 65536"/>
              <a:gd name="T9" fmla="*/ 0 w 368"/>
              <a:gd name="T10" fmla="*/ 0 h 432"/>
              <a:gd name="T11" fmla="*/ 368 w 36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" h="432">
                <a:moveTo>
                  <a:pt x="368" y="0"/>
                </a:moveTo>
                <a:cubicBezTo>
                  <a:pt x="216" y="84"/>
                  <a:pt x="64" y="168"/>
                  <a:pt x="32" y="240"/>
                </a:cubicBezTo>
                <a:cubicBezTo>
                  <a:pt x="0" y="312"/>
                  <a:pt x="152" y="408"/>
                  <a:pt x="176" y="43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Freeform 11"/>
          <p:cNvSpPr>
            <a:spLocks/>
          </p:cNvSpPr>
          <p:nvPr/>
        </p:nvSpPr>
        <p:spPr bwMode="auto">
          <a:xfrm>
            <a:off x="3886200" y="3306763"/>
            <a:ext cx="584200" cy="762000"/>
          </a:xfrm>
          <a:custGeom>
            <a:avLst/>
            <a:gdLst>
              <a:gd name="T0" fmla="*/ 304800 w 368"/>
              <a:gd name="T1" fmla="*/ 0 h 480"/>
              <a:gd name="T2" fmla="*/ 533400 w 368"/>
              <a:gd name="T3" fmla="*/ 304800 h 480"/>
              <a:gd name="T4" fmla="*/ 0 w 368"/>
              <a:gd name="T5" fmla="*/ 762000 h 480"/>
              <a:gd name="T6" fmla="*/ 0 60000 65536"/>
              <a:gd name="T7" fmla="*/ 0 60000 65536"/>
              <a:gd name="T8" fmla="*/ 0 60000 65536"/>
              <a:gd name="T9" fmla="*/ 0 w 368"/>
              <a:gd name="T10" fmla="*/ 0 h 480"/>
              <a:gd name="T11" fmla="*/ 368 w 368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8" h="480">
                <a:moveTo>
                  <a:pt x="192" y="0"/>
                </a:moveTo>
                <a:cubicBezTo>
                  <a:pt x="280" y="56"/>
                  <a:pt x="368" y="112"/>
                  <a:pt x="336" y="192"/>
                </a:cubicBezTo>
                <a:cubicBezTo>
                  <a:pt x="304" y="272"/>
                  <a:pt x="152" y="376"/>
                  <a:pt x="0" y="48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6" name="Freeform 12"/>
          <p:cNvSpPr>
            <a:spLocks/>
          </p:cNvSpPr>
          <p:nvPr/>
        </p:nvSpPr>
        <p:spPr bwMode="auto">
          <a:xfrm>
            <a:off x="6096000" y="2849563"/>
            <a:ext cx="381000" cy="1219200"/>
          </a:xfrm>
          <a:custGeom>
            <a:avLst/>
            <a:gdLst>
              <a:gd name="T0" fmla="*/ 381000 w 240"/>
              <a:gd name="T1" fmla="*/ 0 h 432"/>
              <a:gd name="T2" fmla="*/ 304800 w 240"/>
              <a:gd name="T3" fmla="*/ 812800 h 432"/>
              <a:gd name="T4" fmla="*/ 0 w 240"/>
              <a:gd name="T5" fmla="*/ 1219200 h 432"/>
              <a:gd name="T6" fmla="*/ 0 60000 65536"/>
              <a:gd name="T7" fmla="*/ 0 60000 65536"/>
              <a:gd name="T8" fmla="*/ 0 60000 65536"/>
              <a:gd name="T9" fmla="*/ 0 w 240"/>
              <a:gd name="T10" fmla="*/ 0 h 432"/>
              <a:gd name="T11" fmla="*/ 240 w 240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432">
                <a:moveTo>
                  <a:pt x="240" y="0"/>
                </a:moveTo>
                <a:cubicBezTo>
                  <a:pt x="236" y="108"/>
                  <a:pt x="232" y="216"/>
                  <a:pt x="192" y="288"/>
                </a:cubicBezTo>
                <a:cubicBezTo>
                  <a:pt x="152" y="360"/>
                  <a:pt x="76" y="396"/>
                  <a:pt x="0" y="432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7" name="Text Box 13"/>
          <p:cNvSpPr txBox="1">
            <a:spLocks noChangeArrowheads="1"/>
          </p:cNvSpPr>
          <p:nvPr/>
        </p:nvSpPr>
        <p:spPr bwMode="auto">
          <a:xfrm>
            <a:off x="838200" y="444976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{</a:t>
            </a:r>
          </a:p>
        </p:txBody>
      </p:sp>
      <p:sp>
        <p:nvSpPr>
          <p:cNvPr id="18448" name="Text Box 14"/>
          <p:cNvSpPr txBox="1">
            <a:spLocks noChangeArrowheads="1"/>
          </p:cNvSpPr>
          <p:nvPr/>
        </p:nvSpPr>
        <p:spPr bwMode="auto">
          <a:xfrm>
            <a:off x="838200" y="5821363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}</a:t>
            </a:r>
          </a:p>
        </p:txBody>
      </p:sp>
      <p:sp>
        <p:nvSpPr>
          <p:cNvPr id="18449" name="Rectangle 15"/>
          <p:cNvSpPr>
            <a:spLocks noChangeArrowheads="1"/>
          </p:cNvSpPr>
          <p:nvPr/>
        </p:nvSpPr>
        <p:spPr bwMode="auto">
          <a:xfrm>
            <a:off x="1524000" y="4906963"/>
            <a:ext cx="5867400" cy="762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Comic Sans MS" pitchFamily="66" charset="0"/>
              </a:rPr>
              <a:t>Method code: local variables and statements</a:t>
            </a:r>
          </a:p>
        </p:txBody>
      </p:sp>
      <p:sp>
        <p:nvSpPr>
          <p:cNvPr id="18450" name="Rectangle 16"/>
          <p:cNvSpPr>
            <a:spLocks noChangeArrowheads="1"/>
          </p:cNvSpPr>
          <p:nvPr/>
        </p:nvSpPr>
        <p:spPr bwMode="auto">
          <a:xfrm>
            <a:off x="6629400" y="4068763"/>
            <a:ext cx="21336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</a:rPr>
              <a:t>(double fTemp</a:t>
            </a:r>
            <a:r>
              <a:rPr lang="en-US">
                <a:latin typeface="Courier New" pitchFamily="49" charset="0"/>
              </a:rPr>
              <a:t>)</a:t>
            </a:r>
          </a:p>
        </p:txBody>
      </p:sp>
      <p:sp>
        <p:nvSpPr>
          <p:cNvPr id="18451" name="Rectangle 17"/>
          <p:cNvSpPr>
            <a:spLocks noChangeArrowheads="1"/>
          </p:cNvSpPr>
          <p:nvPr/>
        </p:nvSpPr>
        <p:spPr bwMode="auto">
          <a:xfrm>
            <a:off x="6629400" y="3154363"/>
            <a:ext cx="2286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  <a:latin typeface="Comic Sans MS" pitchFamily="66" charset="0"/>
              </a:rPr>
              <a:t>Optional parameters</a:t>
            </a:r>
          </a:p>
        </p:txBody>
      </p:sp>
      <p:sp>
        <p:nvSpPr>
          <p:cNvPr id="18452" name="Freeform 18"/>
          <p:cNvSpPr>
            <a:spLocks/>
          </p:cNvSpPr>
          <p:nvPr/>
        </p:nvSpPr>
        <p:spPr bwMode="auto">
          <a:xfrm>
            <a:off x="6985000" y="3459163"/>
            <a:ext cx="635000" cy="609600"/>
          </a:xfrm>
          <a:custGeom>
            <a:avLst/>
            <a:gdLst>
              <a:gd name="T0" fmla="*/ 25400 w 400"/>
              <a:gd name="T1" fmla="*/ 0 h 384"/>
              <a:gd name="T2" fmla="*/ 101600 w 400"/>
              <a:gd name="T3" fmla="*/ 381000 h 384"/>
              <a:gd name="T4" fmla="*/ 635000 w 400"/>
              <a:gd name="T5" fmla="*/ 609600 h 384"/>
              <a:gd name="T6" fmla="*/ 0 60000 65536"/>
              <a:gd name="T7" fmla="*/ 0 60000 65536"/>
              <a:gd name="T8" fmla="*/ 0 60000 65536"/>
              <a:gd name="T9" fmla="*/ 0 w 400"/>
              <a:gd name="T10" fmla="*/ 0 h 384"/>
              <a:gd name="T11" fmla="*/ 400 w 400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0" h="384">
                <a:moveTo>
                  <a:pt x="16" y="0"/>
                </a:moveTo>
                <a:cubicBezTo>
                  <a:pt x="8" y="88"/>
                  <a:pt x="0" y="176"/>
                  <a:pt x="64" y="240"/>
                </a:cubicBezTo>
                <a:cubicBezTo>
                  <a:pt x="128" y="304"/>
                  <a:pt x="344" y="360"/>
                  <a:pt x="400" y="38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2137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مثال: کلاس </a:t>
            </a:r>
            <a:r>
              <a:rPr lang="en-US" dirty="0" smtClean="0"/>
              <a:t>Date1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79A0CAF3-983E-4596-82C3-96E596ED1F4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143000"/>
            <a:ext cx="8382000" cy="4876800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dirty="0" smtClean="0">
                <a:cs typeface="B Nazanin" pitchFamily="2" charset="-78"/>
              </a:rPr>
              <a:t>این تعریف در فایل </a:t>
            </a:r>
            <a:r>
              <a:rPr lang="en-US" dirty="0" smtClean="0">
                <a:solidFill>
                  <a:srgbClr val="034CA1"/>
                </a:solidFill>
                <a:cs typeface="B Nazanin" pitchFamily="2" charset="-78"/>
              </a:rPr>
              <a:t>Date1.java</a:t>
            </a:r>
            <a:r>
              <a:rPr lang="fa-IR" dirty="0" smtClean="0">
                <a:cs typeface="B Nazanin" pitchFamily="2" charset="-78"/>
              </a:rPr>
              <a:t> انجام می شود.</a:t>
            </a:r>
            <a:endParaRPr lang="en-US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700" dirty="0" smtClean="0"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public class Date1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public String month;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day;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public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public String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toString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(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	return month + “ “ + day + “, “ + 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}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4343400" y="2667000"/>
            <a:ext cx="4267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These are the (public)“data members” or 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“instance variables” of the class</a:t>
            </a:r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4953000" y="3657600"/>
            <a:ext cx="3733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This is a method definition and its 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implementation</a:t>
            </a:r>
          </a:p>
        </p:txBody>
      </p:sp>
      <p:grpSp>
        <p:nvGrpSpPr>
          <p:cNvPr id="19464" name="Group 13"/>
          <p:cNvGrpSpPr>
            <a:grpSpLocks/>
          </p:cNvGrpSpPr>
          <p:nvPr/>
        </p:nvGrpSpPr>
        <p:grpSpPr bwMode="auto">
          <a:xfrm>
            <a:off x="2514600" y="4572000"/>
            <a:ext cx="5105400" cy="1066800"/>
            <a:chOff x="1584" y="3120"/>
            <a:chExt cx="3216" cy="672"/>
          </a:xfrm>
        </p:grpSpPr>
        <p:sp>
          <p:nvSpPr>
            <p:cNvPr id="19465" name="Rectangle 6"/>
            <p:cNvSpPr>
              <a:spLocks noChangeArrowheads="1"/>
            </p:cNvSpPr>
            <p:nvPr/>
          </p:nvSpPr>
          <p:spPr bwMode="auto">
            <a:xfrm>
              <a:off x="1584" y="3456"/>
              <a:ext cx="3216" cy="336"/>
            </a:xfrm>
            <a:prstGeom prst="rect">
              <a:avLst/>
            </a:prstGeom>
            <a:solidFill>
              <a:srgbClr val="FCFCA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tx2"/>
                  </a:solidFill>
                </a:rPr>
                <a:t>A method may use the class instance variables</a:t>
              </a:r>
            </a:p>
          </p:txBody>
        </p:sp>
        <p:sp>
          <p:nvSpPr>
            <p:cNvPr id="19466" name="Line 8"/>
            <p:cNvSpPr>
              <a:spLocks noChangeShapeType="1"/>
            </p:cNvSpPr>
            <p:nvPr/>
          </p:nvSpPr>
          <p:spPr bwMode="auto">
            <a:xfrm flipV="1">
              <a:off x="1872" y="312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10"/>
            <p:cNvSpPr>
              <a:spLocks noChangeShapeType="1"/>
            </p:cNvSpPr>
            <p:nvPr/>
          </p:nvSpPr>
          <p:spPr bwMode="auto">
            <a:xfrm flipV="1">
              <a:off x="4416" y="312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2"/>
            <p:cNvSpPr>
              <a:spLocks noChangeShapeType="1"/>
            </p:cNvSpPr>
            <p:nvPr/>
          </p:nvSpPr>
          <p:spPr bwMode="auto">
            <a:xfrm flipV="1">
              <a:off x="3120" y="3120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>
                <a:solidFill>
                  <a:schemeClr val="tx1"/>
                </a:solidFill>
              </a:rPr>
              <a:t>متد </a:t>
            </a:r>
            <a:r>
              <a:rPr lang="en-US" dirty="0" err="1" smtClean="0">
                <a:solidFill>
                  <a:schemeClr val="tx1"/>
                </a:solidFill>
              </a:rPr>
              <a:t>toString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</a:rPr>
              <a:t> از کلاس</a:t>
            </a:r>
            <a:r>
              <a:rPr lang="en-US" dirty="0" smtClean="0"/>
              <a:t>Date1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2BA2B2CF-F67C-4001-8EC3-D2C4A0EA5AC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en-US" sz="3200" dirty="0" err="1" smtClean="0">
                <a:solidFill>
                  <a:srgbClr val="034CA1"/>
                </a:solidFill>
                <a:cs typeface="B Nazanin" pitchFamily="2" charset="-78"/>
              </a:rPr>
              <a:t>toString</a:t>
            </a:r>
            <a:r>
              <a:rPr lang="fa-IR" sz="3200" dirty="0" smtClean="0">
                <a:solidFill>
                  <a:srgbClr val="034CA1"/>
                </a:solidFill>
                <a:cs typeface="B Nazanin" pitchFamily="2" charset="-78"/>
              </a:rPr>
              <a:t> </a:t>
            </a:r>
            <a:r>
              <a:rPr lang="fa-IR" sz="3200" dirty="0" smtClean="0">
                <a:cs typeface="B Nazanin" pitchFamily="2" charset="-78"/>
              </a:rPr>
              <a:t>یک متد از کلاس </a:t>
            </a:r>
            <a:r>
              <a:rPr lang="en-US" sz="3200" dirty="0" smtClean="0">
                <a:cs typeface="B Nazanin" pitchFamily="2" charset="-78"/>
              </a:rPr>
              <a:t> Date1</a:t>
            </a:r>
            <a:r>
              <a:rPr lang="fa-IR" sz="3200" dirty="0" smtClean="0">
                <a:cs typeface="B Nazanin" pitchFamily="2" charset="-78"/>
              </a:rPr>
              <a:t>است.</a:t>
            </a:r>
          </a:p>
          <a:p>
            <a:pPr lvl="1" algn="r" rtl="1"/>
            <a:r>
              <a:rPr lang="fa-IR" sz="2800" dirty="0" smtClean="0">
                <a:cs typeface="B Nazanin" pitchFamily="2" charset="-78"/>
              </a:rPr>
              <a:t>تعریف و پیاده سازی آن جزیی از کلاس </a:t>
            </a:r>
            <a:r>
              <a:rPr lang="en-US" sz="2800" dirty="0" smtClean="0">
                <a:cs typeface="B Nazanin" pitchFamily="2" charset="-78"/>
              </a:rPr>
              <a:t>Date1</a:t>
            </a:r>
            <a:r>
              <a:rPr lang="fa-IR" sz="2800" dirty="0" smtClean="0">
                <a:cs typeface="B Nazanin" pitchFamily="2" charset="-78"/>
              </a:rPr>
              <a:t> است. </a:t>
            </a:r>
          </a:p>
          <a:p>
            <a:pPr lvl="2"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متدهای کلاس ممکن است:</a:t>
            </a:r>
          </a:p>
          <a:p>
            <a:pPr lvl="1" algn="r" rtl="1"/>
            <a:r>
              <a:rPr lang="fa-IR" sz="2800" dirty="0" smtClean="0">
                <a:cs typeface="B Nazanin" pitchFamily="2" charset="-78"/>
              </a:rPr>
              <a:t>چیزی برنگردانند یا مقدار بازگشتی داشته باشند. </a:t>
            </a:r>
          </a:p>
          <a:p>
            <a:pPr lvl="1" algn="r" rtl="1"/>
            <a:r>
              <a:rPr lang="fa-IR" sz="2800" dirty="0" smtClean="0">
                <a:cs typeface="B Nazanin" pitchFamily="2" charset="-78"/>
              </a:rPr>
              <a:t>دارای پارامترهایی (اختیاری) </a:t>
            </a:r>
            <a:r>
              <a:rPr lang="fa-IR" sz="2800" dirty="0" smtClean="0">
                <a:cs typeface="B Nazanin" pitchFamily="2" charset="-78"/>
              </a:rPr>
              <a:t>باشند که:</a:t>
            </a:r>
            <a:endParaRPr lang="fa-IR" sz="2800" dirty="0" smtClean="0">
              <a:cs typeface="B Nazanin" pitchFamily="2" charset="-78"/>
            </a:endParaRPr>
          </a:p>
          <a:p>
            <a:pPr lvl="2" algn="r" rtl="1"/>
            <a:r>
              <a:rPr lang="fa-IR" sz="2400" dirty="0" smtClean="0">
                <a:cs typeface="B Nazanin" pitchFamily="2" charset="-78"/>
              </a:rPr>
              <a:t>از </a:t>
            </a:r>
            <a:r>
              <a:rPr lang="fa-IR" sz="2400" dirty="0" smtClean="0">
                <a:cs typeface="B Nazanin" pitchFamily="2" charset="-78"/>
              </a:rPr>
              <a:t>انواع اصلی داده هستند.</a:t>
            </a:r>
          </a:p>
          <a:p>
            <a:pPr lvl="2" algn="r" rtl="1"/>
            <a:r>
              <a:rPr lang="fa-IR" sz="2400" dirty="0" smtClean="0">
                <a:cs typeface="B Nazanin" pitchFamily="2" charset="-78"/>
              </a:rPr>
              <a:t>اشیا </a:t>
            </a:r>
            <a:r>
              <a:rPr lang="fa-IR" sz="2400" dirty="0" smtClean="0">
                <a:cs typeface="B Nazanin" pitchFamily="2" charset="-78"/>
              </a:rPr>
              <a:t>هستند.</a:t>
            </a:r>
          </a:p>
          <a:p>
            <a:pPr lvl="2"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تمام متدهای کلاس به همه ی متغییرهای کلاس (خواص) دسترسی دارند. 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5300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استفاده از </a:t>
            </a:r>
            <a:r>
              <a:rPr lang="en-US" dirty="0" smtClean="0"/>
              <a:t>Date1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0127754-4C25-4FD8-8F55-837A9437D11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000" dirty="0" smtClean="0">
                <a:cs typeface="B Nazanin" pitchFamily="2" charset="-78"/>
              </a:rPr>
              <a:t>تعریف این کلاس در فایلی به اسم </a:t>
            </a:r>
            <a:r>
              <a:rPr lang="en-US" sz="2000" dirty="0" smtClean="0">
                <a:solidFill>
                  <a:srgbClr val="034CA1"/>
                </a:solidFill>
                <a:cs typeface="B Nazanin" pitchFamily="2" charset="-78"/>
              </a:rPr>
              <a:t>Date1Demo.java.</a:t>
            </a:r>
            <a:r>
              <a:rPr lang="fa-IR" sz="2000" dirty="0" smtClean="0">
                <a:solidFill>
                  <a:srgbClr val="034CA1"/>
                </a:solidFill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قرار می گیرد.</a:t>
            </a:r>
            <a:endParaRPr lang="en-US" sz="20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public class Date1Demo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public static void main( String[ ]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args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)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{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Date1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= new Date1( );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/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myDate.month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= “July”;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myDate.day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= 4;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myDate.year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= 2007;</a:t>
            </a:r>
            <a:br>
              <a:rPr lang="en-US" sz="20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	String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dateString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 =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myDate.toString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(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dateString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b="1" dirty="0" smtClean="0"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}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5105400" y="2514600"/>
            <a:ext cx="2743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</a:rPr>
              <a:t>Create a Date1 object</a:t>
            </a:r>
            <a:br>
              <a:rPr lang="en-US">
                <a:solidFill>
                  <a:schemeClr val="bg1">
                    <a:lumMod val="95000"/>
                  </a:schemeClr>
                </a:solidFill>
              </a:rPr>
            </a:br>
            <a:r>
              <a:rPr lang="en-US">
                <a:solidFill>
                  <a:schemeClr val="bg1">
                    <a:lumMod val="95000"/>
                  </a:schemeClr>
                </a:solidFill>
              </a:rPr>
              <a:t>named myDate</a:t>
            </a:r>
          </a:p>
        </p:txBody>
      </p: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5181600" y="3276600"/>
            <a:ext cx="2590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>
                    <a:lumMod val="95000"/>
                  </a:schemeClr>
                </a:solidFill>
              </a:rPr>
              <a:t>Give values to the data</a:t>
            </a:r>
            <a:br>
              <a:rPr lang="en-US">
                <a:solidFill>
                  <a:schemeClr val="bg1">
                    <a:lumMod val="95000"/>
                  </a:schemeClr>
                </a:solidFill>
              </a:rPr>
            </a:br>
            <a:r>
              <a:rPr lang="en-US">
                <a:solidFill>
                  <a:schemeClr val="bg1">
                    <a:lumMod val="95000"/>
                  </a:schemeClr>
                </a:solidFill>
              </a:rPr>
              <a:t>members</a:t>
            </a:r>
          </a:p>
        </p:txBody>
      </p:sp>
      <p:grpSp>
        <p:nvGrpSpPr>
          <p:cNvPr id="21512" name="Group 10"/>
          <p:cNvGrpSpPr>
            <a:grpSpLocks/>
          </p:cNvGrpSpPr>
          <p:nvPr/>
        </p:nvGrpSpPr>
        <p:grpSpPr bwMode="auto">
          <a:xfrm>
            <a:off x="5562600" y="4343400"/>
            <a:ext cx="3124200" cy="1066800"/>
            <a:chOff x="3600" y="3216"/>
            <a:chExt cx="1968" cy="672"/>
          </a:xfrm>
        </p:grpSpPr>
        <p:sp>
          <p:nvSpPr>
            <p:cNvPr id="21513" name="Rectangle 6"/>
            <p:cNvSpPr>
              <a:spLocks noChangeArrowheads="1"/>
            </p:cNvSpPr>
            <p:nvPr/>
          </p:nvSpPr>
          <p:spPr bwMode="auto">
            <a:xfrm>
              <a:off x="3600" y="3600"/>
              <a:ext cx="196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solidFill>
                    <a:schemeClr val="bg1">
                      <a:lumMod val="95000"/>
                    </a:schemeClr>
                  </a:solidFill>
                </a:rPr>
                <a:t>Invoke the toString method</a:t>
              </a:r>
            </a:p>
          </p:txBody>
        </p:sp>
        <p:sp>
          <p:nvSpPr>
            <p:cNvPr id="21514" name="Line 8"/>
            <p:cNvSpPr>
              <a:spLocks noChangeShapeType="1"/>
            </p:cNvSpPr>
            <p:nvPr/>
          </p:nvSpPr>
          <p:spPr bwMode="auto">
            <a:xfrm flipV="1">
              <a:off x="5232" y="321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21515" name="Line 9"/>
            <p:cNvSpPr>
              <a:spLocks noChangeShapeType="1"/>
            </p:cNvSpPr>
            <p:nvPr/>
          </p:nvSpPr>
          <p:spPr bwMode="auto">
            <a:xfrm flipH="1">
              <a:off x="4800" y="321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برنامه نویسی و تجرید</a:t>
            </a:r>
            <a:endParaRPr lang="en-US" dirty="0" smtClean="0"/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44238C26-BB00-4866-B8FC-75E950FE934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تمام زبانهای برنامه نویسی از مفهوم تجرید پشتیبانی می کنند. 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به این مفهوم پنهان سازی اطلاعات نیز گفته می شود. 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چگونگی استفاده از یک ماژول را از جزئیات پیاده سازی آن جدا می کند. </a:t>
            </a:r>
          </a:p>
          <a:p>
            <a:pPr lvl="1"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زبانهای بر اساس رویه </a:t>
            </a:r>
            <a:r>
              <a:rPr lang="en-US" sz="2800" dirty="0" smtClean="0">
                <a:cs typeface="B Nazanin" pitchFamily="2" charset="-78"/>
              </a:rPr>
              <a:t>(Procedural) 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تجرید داده: استفاده از انواع داده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تجرید کنترل: استفاده از توابع </a:t>
            </a:r>
          </a:p>
          <a:p>
            <a:pPr lvl="1"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sz="2800" dirty="0" smtClean="0">
                <a:cs typeface="B Nazanin" pitchFamily="2" charset="-78"/>
              </a:rPr>
              <a:t>زبانهای شی گرا: 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تجرید داده و کنترل: استفاده از کلاس 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133475" y="4540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ایجاد شی </a:t>
            </a:r>
            <a:r>
              <a:rPr lang="en-US" dirty="0" smtClean="0"/>
              <a:t>Date1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9A4488B6-1CB7-4C8A-B3C8-E22B0C97A43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84300"/>
            <a:ext cx="8382000" cy="47879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دستور 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Date1</a:t>
            </a:r>
            <a:r>
              <a:rPr lang="en-US" sz="2400" b="1" dirty="0" smtClean="0">
                <a:solidFill>
                  <a:schemeClr val="accent2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;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1800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متغییری</a:t>
            </a:r>
            <a:r>
              <a:rPr lang="fa-IR" sz="1800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از نوع </a:t>
            </a:r>
            <a:r>
              <a:rPr lang="en-US" sz="2700" dirty="0" smtClean="0">
                <a:cs typeface="B Nazanin" pitchFamily="2" charset="-78"/>
              </a:rPr>
              <a:t>Date1</a:t>
            </a:r>
            <a:r>
              <a:rPr lang="fa-IR" sz="2700" dirty="0" smtClean="0">
                <a:cs typeface="B Nazanin" pitchFamily="2" charset="-78"/>
              </a:rPr>
              <a:t> تعریف می کند. 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ولی هنوز هیچ شیی از نوع </a:t>
            </a:r>
            <a:r>
              <a:rPr lang="en-US" sz="2700" dirty="0" smtClean="0">
                <a:cs typeface="B Nazanin" pitchFamily="2" charset="-78"/>
              </a:rPr>
              <a:t>Date1</a:t>
            </a:r>
            <a:r>
              <a:rPr lang="fa-IR" sz="2700" dirty="0" smtClean="0">
                <a:cs typeface="B Nazanin" pitchFamily="2" charset="-78"/>
              </a:rPr>
              <a:t> وجود ندارد. </a:t>
            </a:r>
          </a:p>
          <a:p>
            <a:pPr algn="r" rtl="1" eaLnBrk="1" hangingPunct="1">
              <a:lnSpc>
                <a:spcPct val="80000"/>
              </a:lnSpc>
            </a:pPr>
            <a:endParaRPr lang="fa-IR" sz="27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دستور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en-US" sz="2000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= new Date1( );</a:t>
            </a:r>
            <a:r>
              <a:rPr lang="fa-IR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یک شی جدید به اسم </a:t>
            </a:r>
            <a:r>
              <a:rPr lang="en-US" sz="2700" dirty="0" err="1" smtClean="0">
                <a:cs typeface="B Nazanin" pitchFamily="2" charset="-78"/>
              </a:rPr>
              <a:t>myDate</a:t>
            </a:r>
            <a:r>
              <a:rPr lang="fa-IR" sz="2700" dirty="0" smtClean="0">
                <a:cs typeface="B Nazanin" pitchFamily="2" charset="-78"/>
              </a:rPr>
              <a:t> از نوع</a:t>
            </a:r>
            <a:r>
              <a:rPr lang="en-US" sz="2700" dirty="0" smtClean="0">
                <a:cs typeface="B Nazanin" pitchFamily="2" charset="-78"/>
              </a:rPr>
              <a:t>Date1 </a:t>
            </a:r>
            <a:r>
              <a:rPr lang="fa-IR" sz="2700" dirty="0" smtClean="0">
                <a:cs typeface="B Nazanin" pitchFamily="2" charset="-78"/>
              </a:rPr>
              <a:t> ایجاد می کند.</a:t>
            </a:r>
          </a:p>
          <a:p>
            <a:pPr lvl="1" algn="r" rtl="1">
              <a:lnSpc>
                <a:spcPct val="80000"/>
              </a:lnSpc>
            </a:pPr>
            <a:endParaRPr lang="fa-IR" sz="25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از این به بعد  </a:t>
            </a:r>
            <a:r>
              <a:rPr lang="en-US" dirty="0" err="1" smtClean="0">
                <a:cs typeface="B Nazanin" pitchFamily="2" charset="-78"/>
              </a:rPr>
              <a:t>myDate</a:t>
            </a:r>
            <a:r>
              <a:rPr lang="fa-IR" dirty="0" smtClean="0">
                <a:cs typeface="B Nazanin" pitchFamily="2" charset="-78"/>
              </a:rPr>
              <a:t> به یک شی از نوع </a:t>
            </a:r>
            <a:r>
              <a:rPr lang="en-US" dirty="0" smtClean="0">
                <a:cs typeface="B Nazanin" pitchFamily="2" charset="-78"/>
              </a:rPr>
              <a:t>Date1</a:t>
            </a:r>
            <a:r>
              <a:rPr lang="fa-IR" dirty="0" smtClean="0">
                <a:cs typeface="B Nazanin" pitchFamily="2" charset="-78"/>
              </a:rPr>
              <a:t> اشاره می کند. </a:t>
            </a:r>
            <a:r>
              <a:rPr lang="en-US" dirty="0" smtClean="0">
                <a:cs typeface="B Nazanin" pitchFamily="2" charset="-78"/>
              </a:rPr>
              <a:t> </a:t>
            </a:r>
            <a:endParaRPr lang="fa-IR" dirty="0" smtClean="0">
              <a:cs typeface="B Nazanin" pitchFamily="2" charset="-78"/>
            </a:endParaRPr>
          </a:p>
          <a:p>
            <a:pPr lvl="1" algn="r" rtl="1">
              <a:lnSpc>
                <a:spcPct val="80000"/>
              </a:lnSpc>
            </a:pPr>
            <a:endParaRPr lang="fa-IR" sz="25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برای راحتی می شود این دو دستور را با هم ترکیب کرد. </a:t>
            </a:r>
          </a:p>
          <a:p>
            <a:pPr eaLnBrk="1" hangingPunct="1">
              <a:lnSpc>
                <a:spcPct val="80000"/>
              </a:lnSpc>
            </a:pPr>
            <a:endParaRPr lang="en-US" sz="27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700" dirty="0" smtClean="0">
                <a:cs typeface="B Nazanin" pitchFamily="2" charset="-78"/>
              </a:rPr>
              <a:t>		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Date1 </a:t>
            </a:r>
            <a:r>
              <a:rPr lang="en-US" sz="20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= new Date1(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علامت . </a:t>
            </a:r>
            <a:endParaRPr lang="en-US" dirty="0" smtClean="0"/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D53C8600-DA3D-480D-9D98-451BC73D622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301750"/>
            <a:ext cx="8153400" cy="4460875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می توان متغییرهای عمومی شی را از طریق . مورد ارجاع قرار داد.</a:t>
            </a:r>
            <a:endParaRPr lang="en-US" sz="28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r>
              <a:rPr lang="en-US" sz="1400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B Nazanin" pitchFamily="2" charset="-78"/>
              </a:rPr>
              <a:t>myDate.month</a:t>
            </a: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 = “July”;</a:t>
            </a:r>
            <a:br>
              <a:rPr lang="en-US" sz="28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B Nazanin" pitchFamily="2" charset="-78"/>
              </a:rPr>
              <a:t>myDate.day</a:t>
            </a: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 = 4;</a:t>
            </a:r>
            <a:br>
              <a:rPr lang="en-US" sz="2800" b="1" dirty="0" smtClean="0">
                <a:latin typeface="Courier New" pitchFamily="49" charset="0"/>
                <a:cs typeface="B Nazanin" pitchFamily="2" charset="-78"/>
              </a:rPr>
            </a:b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800" b="1" dirty="0" err="1" smtClean="0">
                <a:latin typeface="Courier New" pitchFamily="49" charset="0"/>
                <a:cs typeface="B Nazanin" pitchFamily="2" charset="-78"/>
              </a:rPr>
              <a:t>myDate.year</a:t>
            </a:r>
            <a:r>
              <a:rPr lang="en-US" sz="2800" b="1" dirty="0" smtClean="0">
                <a:latin typeface="Courier New" pitchFamily="49" charset="0"/>
                <a:cs typeface="B Nazanin" pitchFamily="2" charset="-78"/>
              </a:rPr>
              <a:t> = 2007;</a:t>
            </a:r>
            <a:r>
              <a:rPr lang="en-US" sz="2800" dirty="0" smtClean="0">
                <a:latin typeface="Courier New" pitchFamily="49" charset="0"/>
                <a:cs typeface="B Nazanin" pitchFamily="2" charset="-78"/>
              </a:rPr>
              <a:t/>
            </a:r>
            <a:br>
              <a:rPr lang="en-US" sz="2800" dirty="0" smtClean="0">
                <a:latin typeface="Courier New" pitchFamily="49" charset="0"/>
                <a:cs typeface="B Nazanin" pitchFamily="2" charset="-78"/>
              </a:rPr>
            </a:br>
            <a:endParaRPr lang="en-US" sz="1400" dirty="0" smtClean="0">
              <a:latin typeface="Courier New" pitchFamily="49" charset="0"/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این متغییرها را می شود شبیه هر متغییر دیگری که نوع مشابه دارد استفاده کرد.</a:t>
            </a:r>
            <a:endParaRPr lang="en-US" sz="28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مجموعه ی مقادیری که در تمام متغییرهای شی ذخیره شده اند حالت شی را تشکیل می دهند. </a:t>
            </a: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914400"/>
          </a:xfrm>
        </p:spPr>
        <p:txBody>
          <a:bodyPr/>
          <a:lstStyle/>
          <a:p>
            <a:pPr algn="r" rtl="1" eaLnBrk="1" hangingPunct="1"/>
            <a:r>
              <a:rPr lang="fa-IR" dirty="0" smtClean="0"/>
              <a:t>علامت .</a:t>
            </a:r>
            <a:endParaRPr lang="en-US" dirty="0" smtClean="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008FA962-2115-4C3D-A782-0500149FC41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pPr algn="r" rtl="1" eaLnBrk="1" hangingPunct="1">
              <a:lnSpc>
                <a:spcPct val="80000"/>
              </a:lnSpc>
            </a:pPr>
            <a:endParaRPr lang="fa-IR" sz="27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عبارت:</a:t>
            </a:r>
          </a:p>
          <a:p>
            <a:pPr algn="ctr" rtl="1" eaLnBrk="1" hangingPunct="1">
              <a:lnSpc>
                <a:spcPct val="80000"/>
              </a:lnSpc>
              <a:buNone/>
            </a:pPr>
            <a:r>
              <a:rPr lang="fa-IR" sz="2700" dirty="0" smtClean="0">
                <a:cs typeface="B Nazanin" pitchFamily="2" charset="-78"/>
              </a:rPr>
              <a:t>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myDate.toString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( );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</a:p>
          <a:p>
            <a:pPr algn="r" rtl="1" eaLnBrk="1" hangingPunct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متد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toString</a:t>
            </a:r>
            <a:r>
              <a:rPr lang="fa-IR" sz="27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از شی 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fa-IR" sz="2700" b="1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latin typeface="Courier New" pitchFamily="49" charset="0"/>
                <a:cs typeface="B Nazanin" pitchFamily="2" charset="-78"/>
              </a:rPr>
              <a:t>را که از نوع </a:t>
            </a:r>
            <a:r>
              <a:rPr lang="en-US" sz="2400" dirty="0" smtClean="0">
                <a:latin typeface="Courier New" pitchFamily="49" charset="0"/>
                <a:cs typeface="B Nazanin" pitchFamily="2" charset="-78"/>
              </a:rPr>
              <a:t>Date1</a:t>
            </a:r>
            <a:r>
              <a:rPr lang="fa-IR" sz="2700" dirty="0" smtClean="0">
                <a:latin typeface="Courier New" pitchFamily="49" charset="0"/>
                <a:cs typeface="B Nazanin" pitchFamily="2" charset="-78"/>
              </a:rPr>
              <a:t> است را فراخوانی می کند. </a:t>
            </a:r>
          </a:p>
          <a:p>
            <a:pPr eaLnBrk="1" hangingPunct="1">
              <a:lnSpc>
                <a:spcPct val="80000"/>
              </a:lnSpc>
            </a:pPr>
            <a:endParaRPr lang="fa-IR" sz="27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ما اصطلاحا می گوییم که پیغام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toString</a:t>
            </a:r>
            <a:r>
              <a:rPr lang="en-US" sz="24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()</a:t>
            </a:r>
            <a:r>
              <a:rPr lang="fa-IR" sz="27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به شی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fa-IR" sz="2700" dirty="0" smtClean="0">
                <a:cs typeface="B Nazanin" pitchFamily="2" charset="-78"/>
              </a:rPr>
              <a:t> ارسال شده است. </a:t>
            </a:r>
          </a:p>
          <a:p>
            <a:pPr algn="r" rtl="1">
              <a:lnSpc>
                <a:spcPct val="80000"/>
              </a:lnSpc>
            </a:pPr>
            <a:endParaRPr lang="fa-IR" sz="27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700" dirty="0" smtClean="0">
                <a:cs typeface="B Nazanin" pitchFamily="2" charset="-78"/>
              </a:rPr>
              <a:t>شی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myDate</a:t>
            </a:r>
            <a:r>
              <a:rPr lang="fa-IR" sz="27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700" dirty="0" smtClean="0">
                <a:cs typeface="B Nazanin" pitchFamily="2" charset="-78"/>
              </a:rPr>
              <a:t>تحت عنوان شی فراخوانی شده یا میزبان شناخته می شود. </a:t>
            </a:r>
            <a:endParaRPr lang="en-US" sz="27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بقیه ی متدهای </a:t>
            </a:r>
            <a:r>
              <a:rPr lang="en-US" dirty="0" smtClean="0"/>
              <a:t>Date1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AD05A48C-470F-4544-BF54-1C967A37816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382000" cy="4906963"/>
          </a:xfrm>
        </p:spPr>
        <p:txBody>
          <a:bodyPr/>
          <a:lstStyle/>
          <a:p>
            <a:pPr algn="r" rtl="1" eaLnBrk="1" hangingPunct="1">
              <a:buFontTx/>
              <a:buNone/>
            </a:pPr>
            <a:r>
              <a:rPr lang="fa-IR" dirty="0" smtClean="0">
                <a:cs typeface="B Nazanin" pitchFamily="2" charset="-78"/>
              </a:rPr>
              <a:t>می توان برای کلاس </a:t>
            </a:r>
            <a:r>
              <a:rPr lang="en-US" dirty="0" smtClean="0">
                <a:cs typeface="B Nazanin" pitchFamily="2" charset="-78"/>
              </a:rPr>
              <a:t>Date1</a:t>
            </a:r>
            <a:r>
              <a:rPr lang="fa-IR" dirty="0" smtClean="0">
                <a:cs typeface="B Nazanin" pitchFamily="2" charset="-78"/>
              </a:rPr>
              <a:t> خدمات دیگری نیز در نظر گرفت:</a:t>
            </a:r>
          </a:p>
          <a:p>
            <a:pPr algn="r" rtl="1" eaLnBrk="1" hangingPunct="1">
              <a:buFontTx/>
              <a:buNone/>
            </a:pPr>
            <a:endParaRPr lang="en-US" dirty="0" smtClean="0">
              <a:cs typeface="B Nazanin" pitchFamily="2" charset="-78"/>
            </a:endParaRPr>
          </a:p>
          <a:p>
            <a:pPr lvl="1" algn="r" rtl="1" eaLnBrk="1" hangingPunct="1">
              <a:buClr>
                <a:schemeClr val="tx1"/>
              </a:buClr>
              <a:buFont typeface="Times" pitchFamily="-16" charset="0"/>
              <a:buNone/>
            </a:pPr>
            <a:endParaRPr lang="en-US" sz="1000" dirty="0" smtClean="0">
              <a:cs typeface="B Nazanin" pitchFamily="2" charset="-78"/>
            </a:endParaRPr>
          </a:p>
          <a:p>
            <a:pPr lvl="1" algn="r" rtl="1" eaLnBrk="1" hangingPunct="1">
              <a:buClr>
                <a:schemeClr val="tx1"/>
              </a:buClr>
              <a:buFont typeface="Times" pitchFamily="-16" charset="0"/>
              <a:buChar char="•"/>
            </a:pPr>
            <a:r>
              <a:rPr lang="en-US" dirty="0" err="1" smtClean="0">
                <a:cs typeface="B Nazanin" pitchFamily="2" charset="-78"/>
              </a:rPr>
              <a:t>incrementDay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- تغییر تاریخ به فردا</a:t>
            </a:r>
            <a:endParaRPr lang="en-US" dirty="0" smtClean="0">
              <a:cs typeface="B Nazanin" pitchFamily="2" charset="-78"/>
            </a:endParaRPr>
          </a:p>
          <a:p>
            <a:pPr lvl="1" algn="r" rtl="1" eaLnBrk="1" hangingPunct="1">
              <a:buClr>
                <a:schemeClr val="tx1"/>
              </a:buClr>
              <a:buFont typeface="Times" pitchFamily="-16" charset="0"/>
              <a:buChar char="•"/>
            </a:pPr>
            <a:r>
              <a:rPr lang="en-US" dirty="0" err="1" smtClean="0">
                <a:cs typeface="B Nazanin" pitchFamily="2" charset="-78"/>
              </a:rPr>
              <a:t>DMYString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- ایجاد یک قالب رشته ی متفاوت</a:t>
            </a:r>
            <a:endParaRPr lang="en-US" dirty="0" smtClean="0">
              <a:cs typeface="B Nazanin" pitchFamily="2" charset="-78"/>
            </a:endParaRPr>
          </a:p>
          <a:p>
            <a:pPr lvl="1" algn="r" rtl="1" eaLnBrk="1" hangingPunct="1">
              <a:buClr>
                <a:schemeClr val="tx1"/>
              </a:buClr>
              <a:buFont typeface="Times" pitchFamily="-16" charset="0"/>
              <a:buChar char="•"/>
            </a:pPr>
            <a:r>
              <a:rPr lang="en-US" dirty="0" err="1" smtClean="0">
                <a:cs typeface="B Nazanin" pitchFamily="2" charset="-78"/>
              </a:rPr>
              <a:t>setDate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– مقدار دهی اولیه یا تغییر مقادیر سال و ماه و روز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010400" cy="609600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sz="3200" dirty="0" smtClean="0"/>
              <a:t>متدهای جدید </a:t>
            </a:r>
            <a:r>
              <a:rPr lang="en-US" sz="3200" dirty="0" smtClean="0"/>
              <a:t>Date1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EB851685-3228-47D5-814F-4B16B36521DB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2000"/>
            <a:ext cx="83820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// change the month (using an int), day, and year.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</a:t>
            </a:r>
            <a:r>
              <a:rPr lang="en-US" sz="1400" b="1" smtClean="0">
                <a:latin typeface="Courier New" pitchFamily="49" charset="0"/>
              </a:rPr>
              <a:t>public void</a:t>
            </a:r>
            <a:r>
              <a:rPr lang="en-US" sz="1400" smtClean="0">
                <a:latin typeface="Courier New" pitchFamily="49" charset="0"/>
              </a:rPr>
              <a:t> setDate( int newMonth, int newDay, int newYear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month = monthString( newMonth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day = newDay;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year = newYear;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// change month number (int) to string - used by setDate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   </a:t>
            </a:r>
            <a:r>
              <a:rPr lang="en-US" sz="1400" b="1" smtClean="0">
                <a:latin typeface="Courier New" pitchFamily="49" charset="0"/>
              </a:rPr>
              <a:t>public String</a:t>
            </a:r>
            <a:r>
              <a:rPr lang="en-US" sz="1400" smtClean="0">
                <a:latin typeface="Courier New" pitchFamily="49" charset="0"/>
              </a:rPr>
              <a:t> monthString( int monthNumber 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switch ( monthNumber ) 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	case 1:  return "January";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	case 2:  return "February";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	case 3:  return "March";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4:  return "April";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5:  return "May";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6:  return "June";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7:  return "July";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8:  return "August";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 case 9:  return "September";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10: return "October";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11: return "November";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case 12: return "December";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	        	default: return “????”;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    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400" smtClean="0">
                <a:latin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تداخل؟</a:t>
            </a:r>
            <a:endParaRPr lang="en-US" dirty="0" smtClean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FBE90F12-DC6B-421B-9944-08BCE81B0EB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382000" cy="4572000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</a:pPr>
            <a:r>
              <a:rPr lang="fa-IR" sz="2400" dirty="0" smtClean="0">
                <a:cs typeface="B Nazanin" pitchFamily="2" charset="-78"/>
              </a:rPr>
              <a:t>ما دوست داریم که در متد </a:t>
            </a:r>
            <a:r>
              <a:rPr lang="en-US" sz="2400" b="1" dirty="0" err="1" smtClean="0">
                <a:solidFill>
                  <a:srgbClr val="034CA1"/>
                </a:solidFill>
                <a:cs typeface="B Nazanin" pitchFamily="2" charset="-78"/>
              </a:rPr>
              <a:t>setDate</a:t>
            </a:r>
            <a:r>
              <a:rPr lang="fa-IR" sz="2400" dirty="0" smtClean="0">
                <a:cs typeface="B Nazanin" pitchFamily="2" charset="-78"/>
              </a:rPr>
              <a:t> از کلمات عمومی </a:t>
            </a:r>
            <a:r>
              <a:rPr lang="en-US" sz="2400" dirty="0" smtClean="0">
                <a:cs typeface="B Nazanin" pitchFamily="2" charset="-78"/>
              </a:rPr>
              <a:t>month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day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year</a:t>
            </a:r>
            <a:r>
              <a:rPr lang="fa-IR" sz="2400" dirty="0" smtClean="0">
                <a:cs typeface="B Nazanin" pitchFamily="2" charset="-78"/>
              </a:rPr>
              <a:t> بعنوان پارامترهای متد استفاده کنیم.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cs typeface="B Nazanin" pitchFamily="2" charset="-78"/>
              </a:rPr>
              <a:t/>
            </a:r>
            <a:br>
              <a:rPr lang="en-US" sz="2400" dirty="0" smtClean="0">
                <a:cs typeface="B Nazanin" pitchFamily="2" charset="-78"/>
              </a:rPr>
            </a:b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setDate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(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month,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day,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year)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	month =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monthString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( month );// which month is which?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	day = day;			  // which day is which?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	year = year;			  // which year is which?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700" dirty="0" smtClean="0">
              <a:cs typeface="B Nazanin" pitchFamily="2" charset="-78"/>
            </a:endParaRPr>
          </a:p>
          <a:p>
            <a:pPr algn="r" rtl="1">
              <a:lnSpc>
                <a:spcPct val="80000"/>
              </a:lnSpc>
              <a:buNone/>
            </a:pPr>
            <a:r>
              <a:rPr lang="fa-IR" sz="2400" dirty="0" smtClean="0">
                <a:cs typeface="B Nazanin" pitchFamily="2" charset="-78"/>
              </a:rPr>
              <a:t>کامپایلر فرض می کند که تمام استفاده های </a:t>
            </a:r>
            <a:r>
              <a:rPr lang="en-US" sz="2400" dirty="0" smtClean="0">
                <a:cs typeface="B Nazanin" pitchFamily="2" charset="-78"/>
              </a:rPr>
              <a:t>month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day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year</a:t>
            </a:r>
            <a:r>
              <a:rPr lang="fa-IR" sz="2400" dirty="0" smtClean="0">
                <a:cs typeface="B Nazanin" pitchFamily="2" charset="-78"/>
              </a:rPr>
              <a:t> به پارامترهای متد اشاره می کنند و بنابراین اجرای کد هیچ </a:t>
            </a:r>
            <a:r>
              <a:rPr lang="fa-IR" sz="2400" smtClean="0">
                <a:cs typeface="B Nazanin" pitchFamily="2" charset="-78"/>
              </a:rPr>
              <a:t>تاثیری روی کلاس ندارد</a:t>
            </a:r>
            <a:r>
              <a:rPr lang="fa-IR" sz="2400" dirty="0" smtClean="0">
                <a:cs typeface="B Nazanin" pitchFamily="2" charset="-7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8175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فراخوانی اشیا</a:t>
            </a:r>
            <a:endParaRPr lang="en-US" dirty="0" smtClean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99DA967C-E4AF-421E-BD2B-3B16526EEAF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143000"/>
            <a:ext cx="8229600" cy="51054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وقتی یک متد از کلاس فراخوانی می شود، فرض می شود که متغییرهایی که داخل متد استفاده می شوند به شی میزبان یا فراخوانی شده متعلق هستند.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آنچه که کد 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en-US" sz="2400" b="1" dirty="0" err="1" smtClean="0">
                <a:solidFill>
                  <a:srgbClr val="034CA1"/>
                </a:solidFill>
                <a:cs typeface="B Nazanin" pitchFamily="2" charset="-78"/>
              </a:rPr>
              <a:t>setDate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می خواهد انجام دهد به قرار زیر است:</a:t>
            </a:r>
            <a:endParaRPr lang="en-US" sz="24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setDate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(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month,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day,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year)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	“calling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object”.month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monthString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( month ); 	“calling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object”.day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= day;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	“calling </a:t>
            </a:r>
            <a:r>
              <a:rPr lang="en-US" sz="1800" dirty="0" err="1" smtClean="0">
                <a:latin typeface="Courier New" pitchFamily="49" charset="0"/>
                <a:cs typeface="B Nazanin" pitchFamily="2" charset="-78"/>
              </a:rPr>
              <a:t>object”.year</a:t>
            </a: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 = year;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Courier New" pitchFamily="49" charset="0"/>
              <a:cs typeface="B Nazanin" pitchFamily="2" charset="-78"/>
            </a:endParaRPr>
          </a:p>
          <a:p>
            <a:pPr algn="r" rtl="1">
              <a:lnSpc>
                <a:spcPct val="80000"/>
              </a:lnSpc>
            </a:pPr>
            <a:r>
              <a:rPr lang="fa-IR" sz="2400" dirty="0" smtClean="0">
                <a:cs typeface="B Nazanin" pitchFamily="2" charset="-78"/>
              </a:rPr>
              <a:t>بهتر است (و لازم است) که راهی برای اشاره به شی میزبان داشته باشیم. 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>
                <a:cs typeface="B Nazanin" pitchFamily="2" charset="-78"/>
              </a:rPr>
              <a:t>در جاوا از کلمه ی رزرو شده ی </a:t>
            </a:r>
            <a:r>
              <a:rPr lang="en-US" sz="2400" b="1" dirty="0" smtClean="0">
                <a:solidFill>
                  <a:srgbClr val="034CA1"/>
                </a:solidFill>
                <a:cs typeface="B Nazanin" pitchFamily="2" charset="-78"/>
              </a:rPr>
              <a:t>this</a:t>
            </a:r>
            <a:r>
              <a:rPr lang="fa-IR" sz="2400" dirty="0" smtClean="0">
                <a:cs typeface="B Nazanin" pitchFamily="2" charset="-78"/>
              </a:rPr>
              <a:t> بعنوان نام عمومی شی میزبان یا فراخوانی شده استفاده می شود. </a:t>
            </a:r>
            <a:endParaRPr lang="en-US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512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استفاده از </a:t>
            </a:r>
            <a:r>
              <a:rPr lang="en-US" b="1" dirty="0" smtClean="0">
                <a:solidFill>
                  <a:srgbClr val="034CA1"/>
                </a:solidFill>
              </a:rPr>
              <a:t>this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4DD8820A-E2B2-4011-800A-A64E887B080E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19200"/>
            <a:ext cx="8458200" cy="48006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پس اگر ما بخواهیم پارامترهای متد و متغییرهای اشیا یکی باشند:</a:t>
            </a:r>
            <a:endParaRPr lang="en-US" sz="24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setDate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(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month,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day,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year)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this.month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monthString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( month );  // notice “this”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this.day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= day;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this.year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= year;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نکته: </a:t>
            </a:r>
            <a:endParaRPr lang="en-US" sz="24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400" dirty="0" smtClean="0">
                <a:cs typeface="B Nazanin" pitchFamily="2" charset="-78"/>
              </a:rPr>
              <a:t>بعضی ابزارهای برنامه نویسی جاوا (مثل </a:t>
            </a:r>
            <a:r>
              <a:rPr lang="en-US" sz="2400" dirty="0" smtClean="0">
                <a:cs typeface="B Nazanin" pitchFamily="2" charset="-78"/>
              </a:rPr>
              <a:t>Eclipse</a:t>
            </a:r>
            <a:r>
              <a:rPr lang="fa-IR" sz="2400" dirty="0" smtClean="0">
                <a:cs typeface="B Nazanin" pitchFamily="2" charset="-78"/>
              </a:rPr>
              <a:t>) هنگام تولید کد اتوماتیک از این تکنیک استفاده می کنند.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fa-IR" dirty="0" smtClean="0"/>
              <a:t>دوباره</a:t>
            </a:r>
            <a:r>
              <a:rPr lang="en-US" dirty="0" smtClean="0">
                <a:solidFill>
                  <a:srgbClr val="034CA1"/>
                </a:solidFill>
              </a:rPr>
              <a:t>this</a:t>
            </a:r>
            <a:r>
              <a:rPr lang="en-US" dirty="0" smtClean="0"/>
              <a:t> 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D1519B63-5601-42E8-884A-E21A6A20153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143000"/>
            <a:ext cx="8534400" cy="51054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به یاد آورید که متد </a:t>
            </a:r>
            <a:r>
              <a:rPr lang="en-US" sz="2400" b="1" dirty="0" err="1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toString</a:t>
            </a:r>
            <a:r>
              <a:rPr lang="fa-IR" sz="24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از شی </a:t>
            </a:r>
            <a:r>
              <a:rPr lang="en-US" sz="2400" dirty="0" smtClean="0">
                <a:cs typeface="B Nazanin" pitchFamily="2" charset="-78"/>
              </a:rPr>
              <a:t> Date1</a:t>
            </a:r>
            <a:r>
              <a:rPr lang="fa-IR" sz="2400" dirty="0" smtClean="0">
                <a:cs typeface="B Nazanin" pitchFamily="2" charset="-78"/>
              </a:rPr>
              <a:t>: </a:t>
            </a:r>
            <a:endParaRPr lang="en-US" sz="2400" dirty="0" smtClean="0"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b="1" dirty="0" smtClean="0">
              <a:solidFill>
                <a:srgbClr val="034CA1"/>
              </a:solidFill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toString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(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return month + “ “ + day + “ “ + year;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000" b="1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واضح است که در اینجا </a:t>
            </a:r>
            <a:r>
              <a:rPr lang="en-US" sz="2400" dirty="0" smtClean="0">
                <a:cs typeface="B Nazanin" pitchFamily="2" charset="-78"/>
              </a:rPr>
              <a:t>month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day</a:t>
            </a:r>
            <a:r>
              <a:rPr lang="fa-IR" sz="2400" dirty="0" smtClean="0">
                <a:cs typeface="B Nazanin" pitchFamily="2" charset="-78"/>
              </a:rPr>
              <a:t> و </a:t>
            </a:r>
            <a:r>
              <a:rPr lang="en-US" sz="2400" dirty="0" smtClean="0">
                <a:cs typeface="B Nazanin" pitchFamily="2" charset="-78"/>
              </a:rPr>
              <a:t>year</a:t>
            </a:r>
            <a:r>
              <a:rPr lang="fa-IR" sz="2400" dirty="0" smtClean="0">
                <a:cs typeface="B Nazanin" pitchFamily="2" charset="-78"/>
              </a:rPr>
              <a:t> به متغییرهای شی میزبان اشاره دارند، چون که متد پارامتری ندارد. </a:t>
            </a:r>
          </a:p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اما می شود کد را اینگونه نیز نوشت: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>
                <a:solidFill>
                  <a:srgbClr val="034CA1"/>
                </a:solidFill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toString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(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return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this.month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+ “ “ +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this.day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+ “ “ +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this.year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b="1" dirty="0" smtClean="0">
              <a:latin typeface="Courier New" pitchFamily="49" charset="0"/>
              <a:cs typeface="B Nazanin" pitchFamily="2" charset="-78"/>
            </a:endParaRPr>
          </a:p>
          <a:p>
            <a:pPr algn="r" rtl="1">
              <a:lnSpc>
                <a:spcPct val="80000"/>
              </a:lnSpc>
              <a:buNone/>
            </a:pPr>
            <a:r>
              <a:rPr lang="fa-IR" sz="2400" dirty="0" smtClean="0">
                <a:cs typeface="B Nazanin" pitchFamily="2" charset="-78"/>
              </a:rPr>
              <a:t>اگر استفاده از </a:t>
            </a:r>
            <a:r>
              <a:rPr lang="en-US" sz="2400" dirty="0" smtClean="0">
                <a:cs typeface="B Nazanin" pitchFamily="2" charset="-78"/>
              </a:rPr>
              <a:t>this</a:t>
            </a:r>
            <a:r>
              <a:rPr lang="fa-IR" sz="2400" dirty="0" smtClean="0">
                <a:cs typeface="B Nazanin" pitchFamily="2" charset="-78"/>
              </a:rPr>
              <a:t> لازم نباشد، معمولا نوشته نمی شود. </a:t>
            </a:r>
            <a:endParaRPr lang="en-US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مستند سازی متدها</a:t>
            </a:r>
            <a:endParaRPr lang="en-US" dirty="0" smtClean="0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8C87A8D4-5393-42CE-9AFA-DE11B8FAC75F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توضیحات متدها: </a:t>
            </a:r>
            <a:endParaRPr lang="en-US" sz="2800" dirty="0" smtClean="0">
              <a:cs typeface="B Nazanin" pitchFamily="2" charset="-78"/>
            </a:endParaRPr>
          </a:p>
          <a:p>
            <a:pPr lvl="1" algn="r" rtl="1" eaLnBrk="1" hangingPunct="1"/>
            <a:r>
              <a:rPr lang="fa-IR" sz="2400" dirty="0" smtClean="0">
                <a:cs typeface="B Nazanin" pitchFamily="2" charset="-78"/>
              </a:rPr>
              <a:t>عملکرد متد را شرح می دهد. </a:t>
            </a:r>
          </a:p>
          <a:p>
            <a:pPr lvl="1" algn="r" rtl="1" eaLnBrk="1" hangingPunct="1"/>
            <a:r>
              <a:rPr lang="fa-IR" dirty="0" smtClean="0">
                <a:cs typeface="B Nazanin" pitchFamily="2" charset="-78"/>
              </a:rPr>
              <a:t>نحوه ی استفاده از متد را شرح می دهد. </a:t>
            </a:r>
          </a:p>
          <a:p>
            <a:pPr algn="r" rtl="1"/>
            <a:r>
              <a:rPr lang="fa-IR" sz="2600" b="1" dirty="0" smtClean="0">
                <a:cs typeface="B Nazanin" pitchFamily="2" charset="-78"/>
              </a:rPr>
              <a:t>دو نوع مهم از توضیحات متد:</a:t>
            </a:r>
          </a:p>
          <a:p>
            <a:pPr lvl="1" algn="r" rtl="1" eaLnBrk="1" hangingPunct="1"/>
            <a:r>
              <a:rPr lang="fa-IR" sz="2400" dirty="0" smtClean="0">
                <a:cs typeface="B Nazanin" pitchFamily="2" charset="-78"/>
              </a:rPr>
              <a:t>توضیحات قبل از اجرای کد</a:t>
            </a:r>
            <a:endParaRPr lang="en-US" sz="2400" dirty="0" smtClean="0">
              <a:cs typeface="B Nazanin" pitchFamily="2" charset="-78"/>
            </a:endParaRPr>
          </a:p>
          <a:p>
            <a:pPr lvl="1" algn="r" rtl="1" eaLnBrk="1" hangingPunct="1"/>
            <a:r>
              <a:rPr lang="fa-IR" sz="2400" dirty="0" smtClean="0">
                <a:cs typeface="B Nazanin" pitchFamily="2" charset="-78"/>
              </a:rPr>
              <a:t>توضیحات بعد از اجرای کد</a:t>
            </a:r>
            <a:endParaRPr lang="en-US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درست کردن ساندویچ</a:t>
            </a:r>
            <a:endParaRPr lang="en-US" dirty="0" smtClean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533C8C67-8A71-4903-833A-BE7B0FEC1EF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تهیه ی ساندویچ بر اساس رویه</a:t>
            </a:r>
            <a:endParaRPr lang="en-US" sz="2800" dirty="0" smtClean="0">
              <a:cs typeface="B Nazanin" pitchFamily="2" charset="-78"/>
              <a:sym typeface="Wingdings" pitchFamily="2" charset="2"/>
            </a:endParaRPr>
          </a:p>
          <a:p>
            <a:pPr lvl="1" algn="r" rtl="1" eaLnBrk="1" hangingPunct="1">
              <a:lnSpc>
                <a:spcPct val="80000"/>
              </a:lnSpc>
            </a:pPr>
            <a:r>
              <a:rPr lang="fa-IR" sz="2000" dirty="0" smtClean="0">
                <a:cs typeface="B Nazanin" pitchFamily="2" charset="-78"/>
                <a:sym typeface="Wingdings" pitchFamily="2" charset="2"/>
              </a:rPr>
              <a:t>آرد کردن گندم و پختن نان</a:t>
            </a:r>
            <a:endParaRPr lang="en-US" sz="2000" dirty="0" smtClean="0">
              <a:cs typeface="B Nazanin" pitchFamily="2" charset="-78"/>
              <a:sym typeface="Wingdings" pitchFamily="2" charset="2"/>
            </a:endParaRPr>
          </a:p>
          <a:p>
            <a:pPr lvl="1" algn="r" rtl="1" eaLnBrk="1" hangingPunct="1">
              <a:lnSpc>
                <a:spcPct val="80000"/>
              </a:lnSpc>
            </a:pPr>
            <a:r>
              <a:rPr lang="fa-IR" sz="2000" dirty="0" smtClean="0">
                <a:cs typeface="B Nazanin" pitchFamily="2" charset="-78"/>
                <a:sym typeface="Wingdings" pitchFamily="2" charset="2"/>
              </a:rPr>
              <a:t>ذبح گاو و تهیه همبرگر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a-IR" sz="2000" dirty="0" smtClean="0">
                <a:cs typeface="B Nazanin" pitchFamily="2" charset="-78"/>
                <a:sym typeface="Wingdings" pitchFamily="2" charset="2"/>
              </a:rPr>
              <a:t>دوشیدن گاو و درست کردن پنیر</a:t>
            </a:r>
          </a:p>
          <a:p>
            <a:pPr lvl="1" algn="r" rtl="1" eaLnBrk="1" hangingPunct="1">
              <a:lnSpc>
                <a:spcPct val="80000"/>
              </a:lnSpc>
            </a:pPr>
            <a:r>
              <a:rPr lang="fa-IR" sz="2000" dirty="0" smtClean="0">
                <a:cs typeface="B Nazanin" pitchFamily="2" charset="-78"/>
                <a:sym typeface="Wingdings" pitchFamily="2" charset="2"/>
              </a:rPr>
              <a:t>سرخ کردن همبرگر، قرار دادن همبرگر روی نان، گذاشتن پنیر روی همبرگر و گذاشتن نان روی پنیر </a:t>
            </a:r>
            <a:endParaRPr lang="en-US" sz="2000" dirty="0" smtClean="0">
              <a:cs typeface="B Nazanin" pitchFamily="2" charset="-78"/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en-US" sz="2400" dirty="0" smtClean="0">
              <a:cs typeface="B Nazanin" pitchFamily="2" charset="-78"/>
              <a:sym typeface="Wingdings" pitchFamily="2" charset="2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  <a:sym typeface="Wingdings" pitchFamily="2" charset="2"/>
              </a:rPr>
              <a:t>تهیه ی ساندویچ به روش شی گرا</a:t>
            </a:r>
          </a:p>
          <a:p>
            <a:pPr lvl="1" algn="r" rtl="1">
              <a:lnSpc>
                <a:spcPct val="80000"/>
              </a:lnSpc>
            </a:pPr>
            <a:r>
              <a:rPr lang="fa-IR" sz="2200" dirty="0" smtClean="0">
                <a:cs typeface="B Nazanin" pitchFamily="2" charset="-78"/>
                <a:sym typeface="Wingdings" pitchFamily="2" charset="2"/>
              </a:rPr>
              <a:t>تهیه ی نان از نانوایی</a:t>
            </a:r>
          </a:p>
          <a:p>
            <a:pPr lvl="1" algn="r" rtl="1">
              <a:lnSpc>
                <a:spcPct val="80000"/>
              </a:lnSpc>
            </a:pPr>
            <a:r>
              <a:rPr lang="fa-IR" sz="2200" dirty="0" smtClean="0">
                <a:cs typeface="B Nazanin" pitchFamily="2" charset="-78"/>
                <a:sym typeface="Wingdings" pitchFamily="2" charset="2"/>
              </a:rPr>
              <a:t>تهیه گوشت از قصابی</a:t>
            </a:r>
          </a:p>
          <a:p>
            <a:pPr lvl="1" algn="r" rtl="1">
              <a:lnSpc>
                <a:spcPct val="80000"/>
              </a:lnSpc>
            </a:pPr>
            <a:r>
              <a:rPr lang="fa-IR" sz="2200" dirty="0" smtClean="0">
                <a:cs typeface="B Nazanin" pitchFamily="2" charset="-78"/>
                <a:sym typeface="Wingdings" pitchFamily="2" charset="2"/>
              </a:rPr>
              <a:t>تهیه پنیر از لبنیاتی</a:t>
            </a:r>
          </a:p>
          <a:p>
            <a:pPr lvl="1" algn="r" rtl="1">
              <a:lnSpc>
                <a:spcPct val="80000"/>
              </a:lnSpc>
            </a:pPr>
            <a:r>
              <a:rPr lang="fa-IR" sz="2000" dirty="0" smtClean="0">
                <a:cs typeface="B Nazanin" pitchFamily="2" charset="-78"/>
                <a:sym typeface="Wingdings" pitchFamily="2" charset="2"/>
              </a:rPr>
              <a:t>سرخ کردن همبرگر، قرار دادن همبرگر روی نان، گذاشتن پنیر روی همبرگر و گذاشتن نان روی پنیر </a:t>
            </a:r>
            <a:endParaRPr lang="en-US" sz="2000" dirty="0" smtClean="0">
              <a:cs typeface="B Nazanin" pitchFamily="2" charset="-78"/>
              <a:sym typeface="Wingdings" pitchFamily="2" charset="2"/>
            </a:endParaRPr>
          </a:p>
          <a:p>
            <a:pPr lvl="1" algn="r" rtl="1">
              <a:lnSpc>
                <a:spcPct val="80000"/>
              </a:lnSpc>
            </a:pPr>
            <a:endParaRPr lang="en-US" sz="2200" dirty="0" smtClean="0">
              <a:cs typeface="B Nazanin" pitchFamily="2" charset="-78"/>
              <a:sym typeface="Wingdings" pitchFamily="2" charset="2"/>
            </a:endParaRPr>
          </a:p>
          <a:p>
            <a:pPr algn="r" rtl="1" eaLnBrk="1" hangingPunct="1">
              <a:lnSpc>
                <a:spcPct val="80000"/>
              </a:lnSpc>
            </a:pPr>
            <a:endParaRPr lang="en-US" sz="24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شرایط قبل و بعد از اجرای متد</a:t>
            </a:r>
            <a:endParaRPr lang="en-US" dirty="0" smtClean="0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3AD90B95-4BA7-42E8-888F-D706036B16E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534400" cy="4648200"/>
          </a:xfrm>
        </p:spPr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پیش شرط</a:t>
            </a:r>
            <a:endParaRPr lang="en-US" dirty="0" smtClean="0">
              <a:cs typeface="B Nazanin" pitchFamily="2" charset="-78"/>
            </a:endParaRPr>
          </a:p>
          <a:p>
            <a:pPr lvl="1" algn="r" rtl="1" eaLnBrk="1" hangingPunct="1"/>
            <a:r>
              <a:rPr lang="fa-IR" dirty="0" smtClean="0">
                <a:cs typeface="B Nazanin" pitchFamily="2" charset="-78"/>
              </a:rPr>
              <a:t>چه فرضیاتی قبل از فراخوانی متد در نظر گرفته شده است. </a:t>
            </a:r>
          </a:p>
          <a:p>
            <a:pPr lvl="1" algn="r" rtl="1" eaLnBrk="1" hangingPunct="1"/>
            <a:r>
              <a:rPr lang="fa-IR" dirty="0" smtClean="0">
                <a:cs typeface="B Nazanin" pitchFamily="2" charset="-78"/>
              </a:rPr>
              <a:t>اگر پیش شرط رعایت نشود، متد ممکن است کارش را درست انجام ندهد. </a:t>
            </a:r>
            <a:endParaRPr lang="en-US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شرط بعد از اجرا</a:t>
            </a:r>
            <a:endParaRPr lang="en-US" dirty="0" smtClean="0">
              <a:cs typeface="B Nazanin" pitchFamily="2" charset="-78"/>
            </a:endParaRPr>
          </a:p>
          <a:p>
            <a:pPr lvl="1" algn="r" rtl="1" eaLnBrk="1" hangingPunct="1"/>
            <a:r>
              <a:rPr lang="fa-IR" dirty="0" smtClean="0">
                <a:cs typeface="B Nazanin" pitchFamily="2" charset="-78"/>
              </a:rPr>
              <a:t>توضیح دهید بعد از اجرای متد چه اتفاقی می افتد. 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یک مثال ساده </a:t>
            </a:r>
            <a:endParaRPr lang="en-US" dirty="0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BF3C7F91-BD00-4265-9F29-FD13D93CC6DD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458200" cy="4449763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buFontTx/>
              <a:buNone/>
            </a:pPr>
            <a:r>
              <a:rPr lang="fa-IR" sz="2800" dirty="0" smtClean="0">
                <a:cs typeface="B Nazanin" pitchFamily="2" charset="-78"/>
              </a:rPr>
              <a:t>توضیحات متد </a:t>
            </a:r>
            <a:r>
              <a:rPr lang="en-US" sz="2800" dirty="0" err="1" smtClean="0">
                <a:cs typeface="B Nazanin" pitchFamily="2" charset="-78"/>
              </a:rPr>
              <a:t>toString</a:t>
            </a:r>
            <a:r>
              <a:rPr lang="fa-IR" sz="2800" dirty="0" smtClean="0">
                <a:cs typeface="B Nazanin" pitchFamily="2" charset="-78"/>
              </a:rPr>
              <a:t> ممکن است اینطوری باشد:</a:t>
            </a:r>
            <a:endParaRPr lang="en-US" sz="2800" dirty="0" smtClean="0">
              <a:cs typeface="B Nazanin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200" b="1" dirty="0" smtClean="0">
              <a:latin typeface="Courier New" pitchFamily="49" charset="0"/>
              <a:cs typeface="B Nazanin" pitchFamily="2" charset="-7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/*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	</a:t>
            </a:r>
            <a:r>
              <a:rPr lang="en-US" sz="2200" b="1" dirty="0" err="1" smtClean="0">
                <a:latin typeface="Courier New" pitchFamily="49" charset="0"/>
                <a:cs typeface="B Nazanin" pitchFamily="2" charset="-78"/>
              </a:rPr>
              <a:t>PreCondition</a:t>
            </a: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: none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  </a:t>
            </a:r>
            <a:r>
              <a:rPr lang="en-US" sz="2200" b="1" dirty="0" err="1" smtClean="0">
                <a:latin typeface="Courier New" pitchFamily="49" charset="0"/>
                <a:cs typeface="B Nazanin" pitchFamily="2" charset="-78"/>
              </a:rPr>
              <a:t>PostCondition</a:t>
            </a: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: The calling object is returned in the format	&lt;month string&gt; &lt;day&gt;, &lt;year&gt;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*/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public void </a:t>
            </a:r>
            <a:r>
              <a:rPr lang="en-US" sz="2200" b="1" dirty="0" err="1" smtClean="0">
                <a:latin typeface="Courier New" pitchFamily="49" charset="0"/>
                <a:cs typeface="B Nazanin" pitchFamily="2" charset="-78"/>
              </a:rPr>
              <a:t>toString</a:t>
            </a: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(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	// code here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200" b="1" dirty="0" smtClean="0">
                <a:latin typeface="Courier New" pitchFamily="49" charset="0"/>
                <a:cs typeface="B Nazanin" pitchFamily="2" charset="-78"/>
              </a:rPr>
              <a:t>}</a:t>
            </a:r>
            <a:endParaRPr lang="en-US" sz="2800" b="1" dirty="0" smtClean="0">
              <a:latin typeface="Courier New" pitchFamily="49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یک مثال دیگر</a:t>
            </a:r>
            <a:endParaRPr lang="en-US" dirty="0" smtClean="0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176E4094-6DA8-47A2-B806-1D67E9F70F3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219200"/>
            <a:ext cx="7772400" cy="4876800"/>
          </a:xfrm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  <a:buFontTx/>
              <a:buNone/>
            </a:pPr>
            <a:r>
              <a:rPr lang="fa-IR" sz="2400" dirty="0" smtClean="0">
                <a:cs typeface="B Nazanin" pitchFamily="2" charset="-78"/>
              </a:rPr>
              <a:t>اغلب، پیش شرطها محدودیتهای پارامترها را بیان می کنند و شروط بعد از اجرا </a:t>
            </a:r>
            <a:r>
              <a:rPr lang="fa-IR" sz="2400" smtClean="0">
                <a:cs typeface="B Nazanin" pitchFamily="2" charset="-78"/>
              </a:rPr>
              <a:t>راجع </a:t>
            </a:r>
            <a:r>
              <a:rPr lang="fa-IR" sz="2400" smtClean="0">
                <a:cs typeface="B Nazanin" pitchFamily="2" charset="-78"/>
              </a:rPr>
              <a:t>به </a:t>
            </a:r>
            <a:r>
              <a:rPr lang="fa-IR" sz="2400" dirty="0" smtClean="0">
                <a:cs typeface="B Nazanin" pitchFamily="2" charset="-78"/>
              </a:rPr>
              <a:t>مقادیر بازگشتی بحث می کنند.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/*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 Pre-condition: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1 &lt;= month &lt;= 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day appropriate for the month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1000 &lt;= year &lt;= 9999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Post-condition: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The month, day, and year of the calling object have been set to the parameter values.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	Returns true if the calling object has been changed. Returns false otherwise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public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boolean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setDate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month,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day, </a:t>
            </a:r>
            <a:r>
              <a:rPr lang="en-US" sz="1800" b="1" dirty="0" err="1" smtClean="0">
                <a:latin typeface="Courier New" pitchFamily="49" charset="0"/>
                <a:cs typeface="B Nazanin" pitchFamily="2" charset="-78"/>
              </a:rPr>
              <a:t>int</a:t>
            </a: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 year)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	// code here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800" b="1" dirty="0" smtClean="0">
                <a:latin typeface="Courier New" pitchFamily="49" charset="0"/>
                <a:cs typeface="B Nazanin" pitchFamily="2" charset="-78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3600" dirty="0" smtClean="0"/>
              <a:t>استفاده از کلاس </a:t>
            </a:r>
            <a:r>
              <a:rPr lang="en-US" sz="3600" dirty="0" smtClean="0"/>
              <a:t>Date1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350C853C-607B-44A3-A3F2-CA10E567EA1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0010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Date1 newYears = new Date1(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newYears.month = “January”;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newYears.day = 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newYears.year = 2008;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Date1 birthday = new Date1(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birthday.month = “July”;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birthday.day = 4;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birthday.year = 1776;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System.out.println(newYears.toString( )); 		// line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System.out.println(birthday.toString( )); 		// line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System.out.println(birthday.monthString(6));		// line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birthday.setDate( 2, 2, 2002);			// line 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System.out.println(birthday.toString( ));		// line 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newYears.day = 42;					// line 6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b="1" smtClean="0">
                <a:latin typeface="Courier New" pitchFamily="49" charset="0"/>
              </a:rPr>
              <a:t>System.out.println(newYears.toString( ));		// line 7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January 42, 2008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8B97DC27-F717-46C4-BD9A-F1219C6D4CC1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کلاس </a:t>
            </a:r>
            <a:r>
              <a:rPr lang="en-US" dirty="0" smtClean="0">
                <a:cs typeface="B Nazanin" pitchFamily="2" charset="-78"/>
              </a:rPr>
              <a:t>Date1</a:t>
            </a:r>
            <a:r>
              <a:rPr lang="fa-IR" dirty="0" smtClean="0">
                <a:cs typeface="B Nazanin" pitchFamily="2" charset="-78"/>
              </a:rPr>
              <a:t> به کاربر اجازه می دهد که برای سال و ماه و روز مقادیر نامعتبر انتخاب کند. 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چون که ما متغیرهای کلاس را به صورت  </a:t>
            </a:r>
            <a:r>
              <a:rPr lang="en-US" dirty="0" smtClean="0">
                <a:cs typeface="B Nazanin" pitchFamily="2" charset="-78"/>
              </a:rPr>
              <a:t>public</a:t>
            </a:r>
            <a:r>
              <a:rPr lang="fa-IR" dirty="0" smtClean="0">
                <a:cs typeface="B Nazanin" pitchFamily="2" charset="-78"/>
              </a:rPr>
              <a:t> تعریف کردیم. 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در کاربردهای واقعی ما معمولا اینگونه برخورد نمی کنیم.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کلاس چیست؟</a:t>
            </a:r>
            <a:endParaRPr lang="en-US" dirty="0" smtClean="0"/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C34D8087-E510-443B-AB7F-4297E3F1307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400" dirty="0" smtClean="0">
                <a:cs typeface="B Nazanin" pitchFamily="2" charset="-78"/>
              </a:rPr>
              <a:t>گروهی از اشیاء با خواص مشابه، رفتار مشابه، ارتباطات مشترک با دیگر اشیاء و سمانتیک مشترک </a:t>
            </a:r>
          </a:p>
          <a:p>
            <a:pPr algn="r" rtl="1" eaLnBrk="1" hangingPunct="1">
              <a:lnSpc>
                <a:spcPct val="90000"/>
              </a:lnSpc>
            </a:pPr>
            <a:endParaRPr lang="fa-IR" sz="24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sz="2400" dirty="0" smtClean="0">
                <a:cs typeface="B Nazanin" pitchFamily="2" charset="-78"/>
              </a:rPr>
              <a:t>اشیایی که مثل هم هستند و تنها حالت آنها با هم فرق می کند را در یک کلاس قرار می دهیم.</a:t>
            </a:r>
          </a:p>
          <a:p>
            <a:pPr algn="r" rtl="1" eaLnBrk="1" hangingPunct="1">
              <a:lnSpc>
                <a:spcPct val="90000"/>
              </a:lnSpc>
            </a:pPr>
            <a:endParaRPr lang="fa-IR" sz="2400" dirty="0" smtClean="0">
              <a:cs typeface="B Nazanin" pitchFamily="2" charset="-78"/>
            </a:endParaRPr>
          </a:p>
          <a:p>
            <a:pPr lvl="1" algn="r" rtl="1">
              <a:lnSpc>
                <a:spcPct val="90000"/>
              </a:lnSpc>
            </a:pPr>
            <a:r>
              <a:rPr lang="fa-IR" sz="2200" dirty="0" smtClean="0">
                <a:cs typeface="B Nazanin" pitchFamily="2" charset="-78"/>
              </a:rPr>
              <a:t>کلاس ماشینها</a:t>
            </a:r>
          </a:p>
          <a:p>
            <a:pPr lvl="1" algn="r" rtl="1">
              <a:lnSpc>
                <a:spcPct val="90000"/>
              </a:lnSpc>
            </a:pPr>
            <a:r>
              <a:rPr lang="fa-IR" sz="2200" dirty="0" smtClean="0">
                <a:cs typeface="B Nazanin" pitchFamily="2" charset="-78"/>
              </a:rPr>
              <a:t>کلاس پرندگان</a:t>
            </a:r>
          </a:p>
          <a:p>
            <a:pPr lvl="1" algn="r" rtl="1">
              <a:lnSpc>
                <a:spcPct val="90000"/>
              </a:lnSpc>
            </a:pPr>
            <a:r>
              <a:rPr lang="fa-IR" sz="2200" dirty="0" smtClean="0">
                <a:cs typeface="B Nazanin" pitchFamily="2" charset="-78"/>
              </a:rPr>
              <a:t>کلاس نانواها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کلاس یک مدل است</a:t>
            </a:r>
            <a:endParaRPr lang="en-US" dirty="0" smtClean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6C779EF-D019-4BE9-B9EF-857AFB169E5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کلاس یک مدل برای گروهی از اشیاء است.</a:t>
            </a:r>
          </a:p>
          <a:p>
            <a:pPr algn="r" rtl="1" eaLnBrk="1" hangingPunct="1"/>
            <a:endParaRPr lang="fa-IR" sz="2800" dirty="0" smtClean="0">
              <a:cs typeface="B Nazanin" pitchFamily="2" charset="-78"/>
            </a:endParaRP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تمرکز کلاس روی رفتارهای مشترک اشیایی است که کلاس آنها را مدل می کند. </a:t>
            </a:r>
          </a:p>
          <a:p>
            <a:pPr algn="r" rtl="1" eaLnBrk="1" hangingPunct="1"/>
            <a:endParaRPr lang="fa-IR" sz="2800" dirty="0" smtClean="0">
              <a:cs typeface="B Nazanin" pitchFamily="2" charset="-78"/>
            </a:endParaRP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رفتار کلاس تحت اسمهای عملکرد، خدمت، عمل و دستور نیز شناخته می شود. </a:t>
            </a:r>
          </a:p>
          <a:p>
            <a:pPr algn="r" rtl="1" eaLnBrk="1" hangingPunct="1"/>
            <a:endParaRPr lang="fa-IR" sz="2800" dirty="0" smtClean="0">
              <a:cs typeface="B Nazanin" pitchFamily="2" charset="-78"/>
            </a:endParaRPr>
          </a:p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مدل همچنین خصوصیات مشترک شی را شامل می شود. </a:t>
            </a:r>
          </a:p>
          <a:p>
            <a:pPr eaLnBrk="1" hangingPunct="1">
              <a:buFontTx/>
              <a:buNone/>
            </a:pPr>
            <a:endParaRPr lang="en-US" sz="20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کلاس نوع است</a:t>
            </a:r>
            <a:br>
              <a:rPr lang="fa-IR" dirty="0" smtClean="0"/>
            </a:br>
            <a:r>
              <a:rPr lang="fa-IR" dirty="0" smtClean="0"/>
              <a:t>شی یک متغییر است</a:t>
            </a:r>
            <a:endParaRPr lang="en-US" dirty="0" smtClean="0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E22A916D-1E97-4E1F-B2CB-1E2D168917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382000" cy="44196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متغییرهای از نوع کلاس (اشیا) شبیه متغییرهای هستند که از انواع پیش ساخته ایجاد می شوند. 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>
                <a:cs typeface="B Nazanin" pitchFamily="2" charset="-78"/>
              </a:rPr>
              <a:t>تمام نانوانها خواص مشترکی دارند. </a:t>
            </a:r>
          </a:p>
          <a:p>
            <a:pPr lvl="1" algn="r" rtl="1">
              <a:lnSpc>
                <a:spcPct val="8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شما می توانید از یک کلاس هر تعداد شی که می خواهید ایجاد نمایید. 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>
                <a:cs typeface="B Nazanin" pitchFamily="2" charset="-78"/>
              </a:rPr>
              <a:t>در ایلام بیش از یک نانوا وجود دارد. </a:t>
            </a:r>
          </a:p>
          <a:p>
            <a:pPr algn="r" rtl="1" eaLnBrk="1" hangingPunct="1">
              <a:lnSpc>
                <a:spcPct val="80000"/>
              </a:lnSpc>
            </a:pPr>
            <a:endParaRPr lang="fa-IR" sz="2800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80000"/>
              </a:lnSpc>
            </a:pPr>
            <a:r>
              <a:rPr lang="fa-IR" sz="2800" dirty="0" smtClean="0">
                <a:cs typeface="B Nazanin" pitchFamily="2" charset="-78"/>
              </a:rPr>
              <a:t>چالشهای </a:t>
            </a:r>
            <a:r>
              <a:rPr lang="en-US" sz="2400" dirty="0" smtClean="0">
                <a:cs typeface="B Nazanin" pitchFamily="2" charset="-78"/>
              </a:rPr>
              <a:t>OOP</a:t>
            </a:r>
            <a:r>
              <a:rPr lang="fa-IR" sz="2800" dirty="0" smtClean="0">
                <a:cs typeface="B Nazanin" pitchFamily="2" charset="-78"/>
              </a:rPr>
              <a:t> تعریف کلاس ها و ایجاد اشیایی است که با مساله تطابق داشته باشد. </a:t>
            </a:r>
          </a:p>
          <a:p>
            <a:pPr lvl="1" algn="r" rtl="1">
              <a:lnSpc>
                <a:spcPct val="80000"/>
              </a:lnSpc>
            </a:pPr>
            <a:r>
              <a:rPr lang="fa-IR" dirty="0" smtClean="0">
                <a:cs typeface="B Nazanin" pitchFamily="2" charset="-78"/>
              </a:rPr>
              <a:t>آیا به کلاس کشاورز نیاز داریم. 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واسط شی</a:t>
            </a:r>
            <a:endParaRPr lang="en-US" dirty="0" smtClean="0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0B256C20-E41E-442E-8E2B-F323EAF0573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305800" cy="2057400"/>
          </a:xfrm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</a:pPr>
            <a:r>
              <a:rPr lang="fa-IR" sz="2400" dirty="0" smtClean="0">
                <a:cs typeface="B Nazanin" pitchFamily="2" charset="-78"/>
              </a:rPr>
              <a:t>درخواست شما از طریق واسط به شی داده می شود.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400" dirty="0" smtClean="0">
                <a:cs typeface="B Nazanin" pitchFamily="2" charset="-78"/>
              </a:rPr>
              <a:t>واسط توسط کلاس مشخص می شود.</a:t>
            </a:r>
          </a:p>
          <a:p>
            <a:pPr algn="r" rtl="1" eaLnBrk="1" hangingPunct="1">
              <a:lnSpc>
                <a:spcPct val="90000"/>
              </a:lnSpc>
            </a:pPr>
            <a:r>
              <a:rPr lang="fa-IR" sz="2400" dirty="0" smtClean="0">
                <a:cs typeface="B Nazanin" pitchFamily="2" charset="-78"/>
              </a:rPr>
              <a:t>مهم</a:t>
            </a:r>
          </a:p>
          <a:p>
            <a:pPr lvl="1" algn="r" rtl="1">
              <a:lnSpc>
                <a:spcPct val="90000"/>
              </a:lnSpc>
            </a:pPr>
            <a:r>
              <a:rPr lang="fa-IR" sz="2200" dirty="0" smtClean="0">
                <a:cs typeface="B Nazanin" pitchFamily="2" charset="-78"/>
              </a:rPr>
              <a:t>آیا لازم است که ما بدانیم که نانوایی گندم را از کجا تهیه می کند؟</a:t>
            </a:r>
          </a:p>
          <a:p>
            <a:pPr lvl="1" algn="r" rtl="1">
              <a:lnSpc>
                <a:spcPct val="90000"/>
              </a:lnSpc>
            </a:pPr>
            <a:r>
              <a:rPr lang="fa-IR" sz="2200" dirty="0" smtClean="0">
                <a:cs typeface="B Nazanin" pitchFamily="2" charset="-78"/>
              </a:rPr>
              <a:t>کی لازم است بداند که نانوایی چگونه کار می کند؟</a:t>
            </a: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486400" y="3590925"/>
            <a:ext cx="20574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u="sng">
                <a:ea typeface="ＭＳ Ｐゴシック" pitchFamily="-16" charset="-128"/>
              </a:rPr>
              <a:t>Bakery</a:t>
            </a:r>
            <a:endParaRPr lang="en-US" sz="2400">
              <a:ea typeface="ＭＳ Ｐゴシック" pitchFamily="-16" charset="-128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makeBagel()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makeBread()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sellBagel()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sellBread()</a:t>
            </a:r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>
            <a:off x="5486400" y="4114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>
            <a:off x="4038600" y="51816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4038600" y="38862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Text Box 8"/>
          <p:cNvSpPr txBox="1">
            <a:spLocks noChangeArrowheads="1"/>
          </p:cNvSpPr>
          <p:nvPr/>
        </p:nvSpPr>
        <p:spPr bwMode="auto">
          <a:xfrm>
            <a:off x="2819400" y="3657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TYPE</a:t>
            </a:r>
          </a:p>
        </p:txBody>
      </p:sp>
      <p:sp>
        <p:nvSpPr>
          <p:cNvPr id="9227" name="Text Box 9"/>
          <p:cNvSpPr txBox="1">
            <a:spLocks noChangeArrowheads="1"/>
          </p:cNvSpPr>
          <p:nvPr/>
        </p:nvSpPr>
        <p:spPr bwMode="auto">
          <a:xfrm>
            <a:off x="1905000" y="49530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ea typeface="ＭＳ Ｐゴシック" pitchFamily="-16" charset="-128"/>
              </a:rPr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پیاده سازی</a:t>
            </a:r>
            <a:endParaRPr lang="en-US" dirty="0" smtClean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7A5EE9FB-DFF2-4008-AFFA-A07768C7B97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0"/>
            <a:ext cx="8534400" cy="464820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sz="2800" dirty="0" smtClean="0">
                <a:cs typeface="B Nazanin" pitchFamily="2" charset="-78"/>
              </a:rPr>
              <a:t>در پیاده سازی یک کلاس، کد کلاس و بعضی داده ها پنهان هستند.</a:t>
            </a:r>
          </a:p>
          <a:p>
            <a:pPr lvl="1" algn="r" rtl="1"/>
            <a:r>
              <a:rPr lang="fa-IR" dirty="0" smtClean="0">
                <a:cs typeface="B Nazanin" pitchFamily="2" charset="-78"/>
              </a:rPr>
              <a:t>در نانوایی چه چیزی مخفی است؟</a:t>
            </a:r>
          </a:p>
          <a:p>
            <a:pPr lvl="1"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هر درخواست در واسط دارای یک متد است. هر وقت درخواستی مطرح شود، متد مربوطه صدا زده می شود. 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r>
              <a:rPr lang="fa-IR" dirty="0" smtClean="0">
                <a:cs typeface="B Nazanin" pitchFamily="2" charset="-78"/>
              </a:rPr>
              <a:t>ما می گوییم که شما یک پیغام برای شی فرستاده اید، شی نیز با اجرای کد مناسب به درخواست شما پاسخ می دهد. </a:t>
            </a:r>
          </a:p>
          <a:p>
            <a:pPr eaLnBrk="1" hangingPunct="1">
              <a:buFontTx/>
              <a:buNone/>
            </a:pPr>
            <a:endParaRPr lang="en-US" sz="1000" dirty="0" smtClean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10EC1E-1027-49A7-B521-4EA9FFC7046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15962"/>
          </a:xfrm>
        </p:spPr>
        <p:txBody>
          <a:bodyPr>
            <a:normAutofit fontScale="90000"/>
          </a:bodyPr>
          <a:lstStyle/>
          <a:p>
            <a:pPr algn="r" rtl="1" eaLnBrk="1" hangingPunct="1"/>
            <a:r>
              <a:rPr lang="fa-IR" dirty="0" smtClean="0"/>
              <a:t>تعریف کلاس </a:t>
            </a:r>
            <a:endParaRPr lang="en-US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29600" cy="4906963"/>
          </a:xfrm>
        </p:spPr>
        <p:txBody>
          <a:bodyPr/>
          <a:lstStyle/>
          <a:p>
            <a:pPr algn="r" rtl="1" eaLnBrk="1" hangingPunct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شما همین الان می دانید که چگونه: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از کلاسها و اشیا ساخته شده از آنها استفاده کنید.</a:t>
            </a:r>
          </a:p>
          <a:p>
            <a:pPr lvl="1" algn="r" rtl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متدها را فراخوانی کنید.</a:t>
            </a:r>
          </a:p>
          <a:p>
            <a:pPr algn="r" rtl="1" eaLnBrk="1" hangingPunct="1">
              <a:lnSpc>
                <a:spcPct val="90000"/>
              </a:lnSpc>
            </a:pPr>
            <a:endParaRPr lang="fa-IR" dirty="0" smtClean="0">
              <a:cs typeface="B Nazanin" pitchFamily="2" charset="-78"/>
            </a:endParaRPr>
          </a:p>
          <a:p>
            <a:pPr algn="r" rtl="1" eaLnBrk="1" hangingPunct="1">
              <a:lnSpc>
                <a:spcPct val="90000"/>
              </a:lnSpc>
            </a:pPr>
            <a:r>
              <a:rPr lang="fa-IR" dirty="0" smtClean="0">
                <a:cs typeface="B Nazanin" pitchFamily="2" charset="-78"/>
              </a:rPr>
              <a:t>به عنوان مثال شما از کلاس پیش ساخته ی </a:t>
            </a:r>
            <a:r>
              <a:rPr lang="en-US" dirty="0" smtClean="0">
                <a:cs typeface="B Nazanin" pitchFamily="2" charset="-78"/>
              </a:rPr>
              <a:t>String</a:t>
            </a:r>
            <a:r>
              <a:rPr lang="fa-IR" dirty="0" smtClean="0">
                <a:cs typeface="B Nazanin" pitchFamily="2" charset="-78"/>
              </a:rPr>
              <a:t> استفاده کرده اید.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 b="1" dirty="0" smtClean="0">
              <a:latin typeface="Courier New" pitchFamily="49" charset="0"/>
              <a:cs typeface="B Nazanin" pitchFamily="2" charset="-78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String name = “Fido”;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(“name length = “ + </a:t>
            </a:r>
            <a:r>
              <a:rPr lang="en-US" sz="2000" b="1" dirty="0" err="1" smtClean="0">
                <a:latin typeface="Courier New" pitchFamily="49" charset="0"/>
                <a:cs typeface="B Nazanin" pitchFamily="2" charset="-78"/>
              </a:rPr>
              <a:t>name.length</a:t>
            </a:r>
            <a:r>
              <a:rPr lang="en-US" sz="2000" b="1" dirty="0" smtClean="0">
                <a:latin typeface="Courier New" pitchFamily="49" charset="0"/>
                <a:cs typeface="B Nazanin" pitchFamily="2" charset="-78"/>
              </a:rPr>
              <a:t>());</a:t>
            </a:r>
            <a:endParaRPr lang="en-US" dirty="0" smtClean="0"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894</TotalTime>
  <Words>1633</Words>
  <Application>Microsoft Office PowerPoint</Application>
  <PresentationFormat>On-screen Show (4:3)</PresentationFormat>
  <Paragraphs>418</Paragraphs>
  <Slides>34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Equity</vt:lpstr>
      <vt:lpstr>کلاسها و اشیاء: اصول</vt:lpstr>
      <vt:lpstr>برنامه نویسی و تجرید</vt:lpstr>
      <vt:lpstr>درست کردن ساندویچ</vt:lpstr>
      <vt:lpstr>کلاس چیست؟</vt:lpstr>
      <vt:lpstr>کلاس یک مدل است</vt:lpstr>
      <vt:lpstr>کلاس نوع است شی یک متغییر است</vt:lpstr>
      <vt:lpstr>واسط شی</vt:lpstr>
      <vt:lpstr>پیاده سازی</vt:lpstr>
      <vt:lpstr>تعریف کلاس </vt:lpstr>
      <vt:lpstr>کلاس یک نوع است</vt:lpstr>
      <vt:lpstr>تعریف کلاس</vt:lpstr>
      <vt:lpstr>اشیا</vt:lpstr>
      <vt:lpstr>مثالی از کلاس</vt:lpstr>
      <vt:lpstr>آناتومی یک کلاس جاوا</vt:lpstr>
      <vt:lpstr>فیلدهای کلاس </vt:lpstr>
      <vt:lpstr>آناتومی یک متد</vt:lpstr>
      <vt:lpstr>مثال: کلاس Date1</vt:lpstr>
      <vt:lpstr>متد toString  از کلاسDate1 </vt:lpstr>
      <vt:lpstr>استفاده از Date1</vt:lpstr>
      <vt:lpstr>ایجاد شی Date1</vt:lpstr>
      <vt:lpstr>علامت . </vt:lpstr>
      <vt:lpstr>علامت .</vt:lpstr>
      <vt:lpstr>بقیه ی متدهای Date1</vt:lpstr>
      <vt:lpstr>متدهای جدید Date1</vt:lpstr>
      <vt:lpstr>تداخل؟</vt:lpstr>
      <vt:lpstr>فراخوانی اشیا</vt:lpstr>
      <vt:lpstr>استفاده از this</vt:lpstr>
      <vt:lpstr>دوبارهthis </vt:lpstr>
      <vt:lpstr>مستند سازی متدها</vt:lpstr>
      <vt:lpstr>شرایط قبل و بعد از اجرای متد</vt:lpstr>
      <vt:lpstr>یک مثال ساده </vt:lpstr>
      <vt:lpstr>یک مثال دیگر</vt:lpstr>
      <vt:lpstr>استفاده از کلاس Date1</vt:lpstr>
      <vt:lpstr>January 42, 2008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202</dc:title>
  <dc:creator>Dennis L. Frey</dc:creator>
  <cp:lastModifiedBy>mozafar</cp:lastModifiedBy>
  <cp:revision>263</cp:revision>
  <dcterms:created xsi:type="dcterms:W3CDTF">2007-08-06T14:26:10Z</dcterms:created>
  <dcterms:modified xsi:type="dcterms:W3CDTF">2012-03-10T03:29:27Z</dcterms:modified>
</cp:coreProperties>
</file>