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27"/>
  </p:notesMasterIdLst>
  <p:sldIdLst>
    <p:sldId id="256" r:id="rId2"/>
    <p:sldId id="257" r:id="rId3"/>
    <p:sldId id="258" r:id="rId4"/>
    <p:sldId id="259" r:id="rId5"/>
    <p:sldId id="260" r:id="rId6"/>
    <p:sldId id="261" r:id="rId7"/>
    <p:sldId id="300" r:id="rId8"/>
    <p:sldId id="301" r:id="rId9"/>
    <p:sldId id="262" r:id="rId10"/>
    <p:sldId id="263" r:id="rId11"/>
    <p:sldId id="264" r:id="rId12"/>
    <p:sldId id="265" r:id="rId13"/>
    <p:sldId id="266" r:id="rId14"/>
    <p:sldId id="267" r:id="rId15"/>
    <p:sldId id="268" r:id="rId16"/>
    <p:sldId id="269" r:id="rId17"/>
    <p:sldId id="274" r:id="rId18"/>
    <p:sldId id="289" r:id="rId19"/>
    <p:sldId id="292" r:id="rId20"/>
    <p:sldId id="293" r:id="rId21"/>
    <p:sldId id="294" r:id="rId22"/>
    <p:sldId id="295" r:id="rId23"/>
    <p:sldId id="296" r:id="rId24"/>
    <p:sldId id="297" r:id="rId25"/>
    <p:sldId id="298"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133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286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CABB13C-886D-4971-91F2-590B6168EB52}" type="slidenum">
              <a:rPr lang="en-US"/>
              <a:pPr>
                <a:defRPr/>
              </a:pPr>
              <a:t>‹#›</a:t>
            </a:fld>
            <a:endParaRPr lang="en-US"/>
          </a:p>
        </p:txBody>
      </p:sp>
    </p:spTree>
    <p:extLst>
      <p:ext uri="{BB962C8B-B14F-4D97-AF65-F5344CB8AC3E}">
        <p14:creationId xmlns:p14="http://schemas.microsoft.com/office/powerpoint/2010/main" val="14795555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CABB13C-886D-4971-91F2-590B6168EB52}" type="slidenum">
              <a:rPr lang="en-US" smtClean="0"/>
              <a:pPr>
                <a:defRPr/>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38B8EDFF-742A-477F-B356-AB75425AD05E}" type="slidenum">
              <a:rPr lang="en-US"/>
              <a:pPr/>
              <a:t>17</a:t>
            </a:fld>
            <a:endParaRPr lang="en-US"/>
          </a:p>
        </p:txBody>
      </p:sp>
      <p:sp>
        <p:nvSpPr>
          <p:cNvPr id="29699" name="Slide Image Placeholder 1"/>
          <p:cNvSpPr>
            <a:spLocks noGrp="1" noRot="1" noChangeAspect="1" noTextEdit="1"/>
          </p:cNvSpPr>
          <p:nvPr>
            <p:ph type="sldImg"/>
          </p:nvPr>
        </p:nvSpPr>
        <p:spPr>
          <a:ln/>
        </p:spPr>
      </p:sp>
      <p:sp>
        <p:nvSpPr>
          <p:cNvPr id="29700" name="Notes Placeholder 2"/>
          <p:cNvSpPr>
            <a:spLocks noGrp="1"/>
          </p:cNvSpPr>
          <p:nvPr>
            <p:ph type="body" idx="1"/>
          </p:nvPr>
        </p:nvSpPr>
        <p:spPr>
          <a:noFill/>
          <a:ln/>
        </p:spPr>
        <p:txBody>
          <a:bodyPr/>
          <a:lstStyle/>
          <a:p>
            <a:pPr eaLnBrk="1" hangingPunct="1">
              <a:spcBef>
                <a:spcPct val="0"/>
              </a:spcBef>
            </a:pPr>
            <a:endParaRPr lang="en-US" smtClean="0"/>
          </a:p>
        </p:txBody>
      </p:sp>
      <p:sp>
        <p:nvSpPr>
          <p:cNvPr id="2970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2A210075-7CC7-4726-BEE4-5D5EFE54E038}" type="slidenum">
              <a:rPr lang="en-US" sz="1200">
                <a:latin typeface="Calibri" pitchFamily="34" charset="0"/>
              </a:rPr>
              <a:pPr algn="r"/>
              <a:t>17</a:t>
            </a:fld>
            <a:endParaRPr lang="en-US" sz="120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2591625B-C835-4583-93DB-4D7C268CCED6}" type="slidenum">
              <a:rPr lang="en-US"/>
              <a:pPr/>
              <a:t>18</a:t>
            </a:fld>
            <a:endParaRPr lang="en-US"/>
          </a:p>
        </p:txBody>
      </p:sp>
      <p:sp>
        <p:nvSpPr>
          <p:cNvPr id="30723" name="Slide Image Placeholder 1"/>
          <p:cNvSpPr>
            <a:spLocks noGrp="1" noRot="1" noChangeAspect="1" noTextEdit="1"/>
          </p:cNvSpPr>
          <p:nvPr>
            <p:ph type="sldImg"/>
          </p:nvPr>
        </p:nvSpPr>
        <p:spPr>
          <a:ln/>
        </p:spPr>
      </p:sp>
      <p:sp>
        <p:nvSpPr>
          <p:cNvPr id="30724" name="Notes Placeholder 2"/>
          <p:cNvSpPr>
            <a:spLocks noGrp="1"/>
          </p:cNvSpPr>
          <p:nvPr>
            <p:ph type="body" idx="1"/>
          </p:nvPr>
        </p:nvSpPr>
        <p:spPr>
          <a:noFill/>
          <a:ln/>
        </p:spPr>
        <p:txBody>
          <a:bodyPr/>
          <a:lstStyle/>
          <a:p>
            <a:pPr eaLnBrk="1" hangingPunct="1">
              <a:spcBef>
                <a:spcPct val="0"/>
              </a:spcBef>
            </a:pPr>
            <a:endParaRPr lang="en-US" smtClean="0"/>
          </a:p>
        </p:txBody>
      </p:sp>
      <p:sp>
        <p:nvSpPr>
          <p:cNvPr id="3072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7C211E6C-D933-4E3A-9594-D6F594AFF18E}" type="slidenum">
              <a:rPr lang="en-US" sz="1200">
                <a:latin typeface="Calibri" pitchFamily="34" charset="0"/>
              </a:rPr>
              <a:pPr algn="r"/>
              <a:t>18</a:t>
            </a:fld>
            <a:endParaRPr lang="en-US" sz="120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54EA2D2E-FE99-4DF2-90AA-52E47C25EFBF}" type="slidenum">
              <a:rPr lang="en-US"/>
              <a:pPr/>
              <a:t>19</a:t>
            </a:fld>
            <a:endParaRPr lang="en-US"/>
          </a:p>
        </p:txBody>
      </p:sp>
      <p:sp>
        <p:nvSpPr>
          <p:cNvPr id="32771" name="Slide Image Placeholder 1"/>
          <p:cNvSpPr>
            <a:spLocks noGrp="1" noRot="1" noChangeAspect="1" noTextEdit="1"/>
          </p:cNvSpPr>
          <p:nvPr>
            <p:ph type="sldImg"/>
          </p:nvPr>
        </p:nvSpPr>
        <p:spPr>
          <a:ln/>
        </p:spPr>
      </p:sp>
      <p:sp>
        <p:nvSpPr>
          <p:cNvPr id="32772" name="Notes Placeholder 2"/>
          <p:cNvSpPr>
            <a:spLocks noGrp="1"/>
          </p:cNvSpPr>
          <p:nvPr>
            <p:ph type="body" idx="1"/>
          </p:nvPr>
        </p:nvSpPr>
        <p:spPr>
          <a:noFill/>
          <a:ln/>
        </p:spPr>
        <p:txBody>
          <a:bodyPr/>
          <a:lstStyle/>
          <a:p>
            <a:pPr eaLnBrk="1" hangingPunct="1">
              <a:spcBef>
                <a:spcPct val="0"/>
              </a:spcBef>
            </a:pPr>
            <a:endParaRPr lang="en-US" smtClean="0"/>
          </a:p>
        </p:txBody>
      </p:sp>
      <p:sp>
        <p:nvSpPr>
          <p:cNvPr id="3277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08967F1-929D-44C4-BB5B-3779B152490D}" type="slidenum">
              <a:rPr lang="en-US" sz="1200">
                <a:latin typeface="Calibri" pitchFamily="34" charset="0"/>
              </a:rPr>
              <a:pPr algn="r"/>
              <a:t>19</a:t>
            </a:fld>
            <a:endParaRPr lang="en-US" sz="1200">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014293BB-1AAD-42EC-BB74-F08362233533}" type="slidenum">
              <a:rPr lang="en-US"/>
              <a:pPr/>
              <a:t>20</a:t>
            </a:fld>
            <a:endParaRPr lang="en-US"/>
          </a:p>
        </p:txBody>
      </p:sp>
      <p:sp>
        <p:nvSpPr>
          <p:cNvPr id="33795" name="Slide Image Placeholder 1"/>
          <p:cNvSpPr>
            <a:spLocks noGrp="1" noRot="1" noChangeAspect="1" noTextEdit="1"/>
          </p:cNvSpPr>
          <p:nvPr>
            <p:ph type="sldImg"/>
          </p:nvPr>
        </p:nvSpPr>
        <p:spPr>
          <a:ln/>
        </p:spPr>
      </p:sp>
      <p:sp>
        <p:nvSpPr>
          <p:cNvPr id="33796" name="Notes Placeholder 2"/>
          <p:cNvSpPr>
            <a:spLocks noGrp="1"/>
          </p:cNvSpPr>
          <p:nvPr>
            <p:ph type="body" idx="1"/>
          </p:nvPr>
        </p:nvSpPr>
        <p:spPr>
          <a:noFill/>
          <a:ln/>
        </p:spPr>
        <p:txBody>
          <a:bodyPr/>
          <a:lstStyle/>
          <a:p>
            <a:pPr eaLnBrk="1" hangingPunct="1">
              <a:spcBef>
                <a:spcPct val="0"/>
              </a:spcBef>
            </a:pPr>
            <a:endParaRPr lang="en-US" smtClean="0"/>
          </a:p>
        </p:txBody>
      </p:sp>
      <p:sp>
        <p:nvSpPr>
          <p:cNvPr id="3379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FDD50579-837B-4822-AD60-EA0DBD23B0E5}" type="slidenum">
              <a:rPr lang="en-US" sz="1200">
                <a:latin typeface="Calibri" pitchFamily="34" charset="0"/>
              </a:rPr>
              <a:pPr algn="r"/>
              <a:t>20</a:t>
            </a:fld>
            <a:endParaRPr lang="en-US" sz="1200">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A74EC032-A8F2-4CDD-BBAA-BF154A419666}" type="slidenum">
              <a:rPr lang="en-US"/>
              <a:pPr/>
              <a:t>22</a:t>
            </a:fld>
            <a:endParaRPr lang="en-US"/>
          </a:p>
        </p:txBody>
      </p:sp>
      <p:sp>
        <p:nvSpPr>
          <p:cNvPr id="34819" name="Slide Image Placeholder 1"/>
          <p:cNvSpPr>
            <a:spLocks noGrp="1" noRot="1" noChangeAspect="1" noTextEdit="1"/>
          </p:cNvSpPr>
          <p:nvPr>
            <p:ph type="sldImg"/>
          </p:nvPr>
        </p:nvSpPr>
        <p:spPr>
          <a:ln/>
        </p:spPr>
      </p:sp>
      <p:sp>
        <p:nvSpPr>
          <p:cNvPr id="34820" name="Notes Placeholder 2"/>
          <p:cNvSpPr>
            <a:spLocks noGrp="1"/>
          </p:cNvSpPr>
          <p:nvPr>
            <p:ph type="body" idx="1"/>
          </p:nvPr>
        </p:nvSpPr>
        <p:spPr>
          <a:noFill/>
          <a:ln/>
        </p:spPr>
        <p:txBody>
          <a:bodyPr/>
          <a:lstStyle/>
          <a:p>
            <a:pPr eaLnBrk="1" hangingPunct="1">
              <a:spcBef>
                <a:spcPct val="0"/>
              </a:spcBef>
            </a:pPr>
            <a:endParaRPr lang="en-US" smtClean="0"/>
          </a:p>
        </p:txBody>
      </p:sp>
      <p:sp>
        <p:nvSpPr>
          <p:cNvPr id="3482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0D58B1E6-D70B-4A1B-AF35-FF0578C72069}" type="slidenum">
              <a:rPr lang="en-US" sz="1200">
                <a:latin typeface="Calibri" pitchFamily="34" charset="0"/>
              </a:rPr>
              <a:pPr algn="r"/>
              <a:t>22</a:t>
            </a:fld>
            <a:endParaRPr lang="en-US" sz="1200">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F171FEB8-F3F2-4D45-8723-AF2869DFF401}" type="slidenum">
              <a:rPr lang="en-US"/>
              <a:pPr/>
              <a:t>23</a:t>
            </a:fld>
            <a:endParaRPr lang="en-US"/>
          </a:p>
        </p:txBody>
      </p:sp>
      <p:sp>
        <p:nvSpPr>
          <p:cNvPr id="35843" name="Slide Image Placeholder 1"/>
          <p:cNvSpPr>
            <a:spLocks noGrp="1" noRot="1" noChangeAspect="1" noTextEdit="1"/>
          </p:cNvSpPr>
          <p:nvPr>
            <p:ph type="sldImg"/>
          </p:nvPr>
        </p:nvSpPr>
        <p:spPr>
          <a:ln/>
        </p:spPr>
      </p:sp>
      <p:sp>
        <p:nvSpPr>
          <p:cNvPr id="35844" name="Notes Placeholder 2"/>
          <p:cNvSpPr>
            <a:spLocks noGrp="1"/>
          </p:cNvSpPr>
          <p:nvPr>
            <p:ph type="body" idx="1"/>
          </p:nvPr>
        </p:nvSpPr>
        <p:spPr>
          <a:noFill/>
          <a:ln/>
        </p:spPr>
        <p:txBody>
          <a:bodyPr/>
          <a:lstStyle/>
          <a:p>
            <a:pPr eaLnBrk="1" hangingPunct="1">
              <a:spcBef>
                <a:spcPct val="0"/>
              </a:spcBef>
            </a:pPr>
            <a:endParaRPr lang="en-US" smtClean="0"/>
          </a:p>
        </p:txBody>
      </p:sp>
      <p:sp>
        <p:nvSpPr>
          <p:cNvPr id="3584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B9C111C-21B8-4EF3-B071-80CEE3CE007F}" type="slidenum">
              <a:rPr lang="en-US" sz="1200">
                <a:latin typeface="Calibri" pitchFamily="34" charset="0"/>
              </a:rPr>
              <a:pPr algn="r"/>
              <a:t>23</a:t>
            </a:fld>
            <a:endParaRPr lang="en-US" sz="1200">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F2F30D6B-5F60-4B08-9463-54537C5BFE3D}" type="slidenum">
              <a:rPr lang="en-US"/>
              <a:pPr/>
              <a:t>24</a:t>
            </a:fld>
            <a:endParaRPr lang="en-US"/>
          </a:p>
        </p:txBody>
      </p:sp>
      <p:sp>
        <p:nvSpPr>
          <p:cNvPr id="36867" name="Slide Image Placeholder 1"/>
          <p:cNvSpPr>
            <a:spLocks noGrp="1" noRot="1" noChangeAspect="1" noTextEdit="1"/>
          </p:cNvSpPr>
          <p:nvPr>
            <p:ph type="sldImg"/>
          </p:nvPr>
        </p:nvSpPr>
        <p:spPr>
          <a:ln/>
        </p:spPr>
      </p:sp>
      <p:sp>
        <p:nvSpPr>
          <p:cNvPr id="36868" name="Notes Placeholder 2"/>
          <p:cNvSpPr>
            <a:spLocks noGrp="1"/>
          </p:cNvSpPr>
          <p:nvPr>
            <p:ph type="body" idx="1"/>
          </p:nvPr>
        </p:nvSpPr>
        <p:spPr>
          <a:noFill/>
          <a:ln/>
        </p:spPr>
        <p:txBody>
          <a:bodyPr/>
          <a:lstStyle/>
          <a:p>
            <a:pPr eaLnBrk="1" hangingPunct="1">
              <a:spcBef>
                <a:spcPct val="0"/>
              </a:spcBef>
            </a:pPr>
            <a:endParaRPr lang="en-US" smtClean="0"/>
          </a:p>
        </p:txBody>
      </p:sp>
      <p:sp>
        <p:nvSpPr>
          <p:cNvPr id="3686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B5640937-AA62-4022-A052-B9C5FC9EDC7B}" type="slidenum">
              <a:rPr lang="en-US" sz="1200">
                <a:latin typeface="Calibri" pitchFamily="34" charset="0"/>
              </a:rPr>
              <a:pPr algn="r"/>
              <a:t>24</a:t>
            </a:fld>
            <a:endParaRPr lang="en-US" sz="120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latin typeface="XB Kayhan" pitchFamily="2" charset="-78"/>
              <a:cs typeface="XB Kayhan" pitchFamily="2" charset="-78"/>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pPr>
              <a:defRPr/>
            </a:pPr>
            <a:fld id="{726781DB-AE9D-4648-97B8-1BF4FD35ABDC}" type="slidenum">
              <a:rPr lang="en-US" smtClean="0"/>
              <a:pPr>
                <a:defRPr/>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latin typeface="XB Kayhan" pitchFamily="2" charset="-78"/>
                <a:cs typeface="XB Kayhan" pitchFamily="2" charset="-78"/>
              </a:defRPr>
            </a:lvl1pPr>
          </a:lstStyle>
          <a:p>
            <a:r>
              <a:rPr kumimoji="0" lang="en-US" smtClean="0"/>
              <a:t>Click to edit Master title style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172200" y="6191250"/>
            <a:ext cx="2476500" cy="476250"/>
          </a:xfrm>
          <a:prstGeom prst="rect">
            <a:avLst/>
          </a:prstGeom>
        </p:spPr>
        <p:txBody>
          <a:bodyPr/>
          <a:lstStyle/>
          <a:p>
            <a:pPr>
              <a:defRPr/>
            </a:pPr>
            <a:r>
              <a:rPr lang="en-US" smtClean="0"/>
              <a:t>Version 9/10</a:t>
            </a:r>
            <a:endParaRPr lang="en-US"/>
          </a:p>
        </p:txBody>
      </p:sp>
      <p:sp>
        <p:nvSpPr>
          <p:cNvPr id="5" name="Footer Placeholder 4"/>
          <p:cNvSpPr>
            <a:spLocks noGrp="1"/>
          </p:cNvSpPr>
          <p:nvPr>
            <p:ph type="ftr" sz="quarter" idx="11"/>
          </p:nvPr>
        </p:nvSpPr>
        <p:spPr>
          <a:xfrm>
            <a:off x="914400" y="6172200"/>
            <a:ext cx="3962400" cy="457200"/>
          </a:xfrm>
          <a:prstGeom prst="rect">
            <a:avLst/>
          </a:prstGeom>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4611510-6A88-4A91-B855-31A90D6CF178}"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172200" y="6191250"/>
            <a:ext cx="2476500" cy="476250"/>
          </a:xfrm>
          <a:prstGeom prst="rect">
            <a:avLst/>
          </a:prstGeom>
        </p:spPr>
        <p:txBody>
          <a:bodyPr/>
          <a:lstStyle/>
          <a:p>
            <a:pPr>
              <a:defRPr/>
            </a:pPr>
            <a:r>
              <a:rPr lang="en-US" smtClean="0"/>
              <a:t>Version 9/10</a:t>
            </a:r>
            <a:endParaRPr lang="en-US"/>
          </a:p>
        </p:txBody>
      </p:sp>
      <p:sp>
        <p:nvSpPr>
          <p:cNvPr id="5" name="Footer Placeholder 4"/>
          <p:cNvSpPr>
            <a:spLocks noGrp="1"/>
          </p:cNvSpPr>
          <p:nvPr>
            <p:ph type="ftr" sz="quarter" idx="11"/>
          </p:nvPr>
        </p:nvSpPr>
        <p:spPr>
          <a:xfrm>
            <a:off x="914400" y="6172200"/>
            <a:ext cx="3962400" cy="457200"/>
          </a:xfrm>
          <a:prstGeom prst="rect">
            <a:avLst/>
          </a:prstGeom>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2616CA7-9587-44A4-B36A-6F1419DB2FBB}"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lstStyle>
            <a:lvl1pPr>
              <a:defRPr>
                <a:latin typeface="XB Kayhan" pitchFamily="2" charset="-78"/>
                <a:cs typeface="XB Kayhan" pitchFamily="2" charset="-78"/>
              </a:defRPr>
            </a:lvl1pPr>
          </a:lstStyle>
          <a:p>
            <a:r>
              <a:rPr kumimoji="0" lang="en-US" smtClean="0"/>
              <a:t>Click to edit Master title style</a:t>
            </a:r>
            <a:endParaRPr kumimoji="0" lang="en-US" dirty="0"/>
          </a:p>
        </p:txBody>
      </p:sp>
      <p:sp>
        <p:nvSpPr>
          <p:cNvPr id="6" name="Slide Number Placeholder 5"/>
          <p:cNvSpPr>
            <a:spLocks noGrp="1"/>
          </p:cNvSpPr>
          <p:nvPr>
            <p:ph type="sldNum" sz="quarter" idx="12"/>
          </p:nvPr>
        </p:nvSpPr>
        <p:spPr/>
        <p:txBody>
          <a:bodyPr/>
          <a:lstStyle/>
          <a:p>
            <a:pPr>
              <a:defRPr/>
            </a:pPr>
            <a:fld id="{EFF42820-0A63-4589-B48F-7560474D4340}" type="slidenum">
              <a:rPr lang="en-US" smtClean="0"/>
              <a:pPr>
                <a:defRPr/>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lvl1pPr>
              <a:defRPr>
                <a:latin typeface="XB Kayhan" pitchFamily="2" charset="-78"/>
                <a:cs typeface="XB Kayhan" pitchFamily="2" charset="-78"/>
              </a:defRPr>
            </a:lvl1pPr>
            <a:lvl2pPr>
              <a:defRPr>
                <a:latin typeface="XB Kayhan" pitchFamily="2" charset="-78"/>
                <a:cs typeface="XB Kayhan" pitchFamily="2" charset="-78"/>
              </a:defRPr>
            </a:lvl2pPr>
            <a:lvl3pPr>
              <a:defRPr>
                <a:latin typeface="XB Kayhan" pitchFamily="2" charset="-78"/>
                <a:cs typeface="XB Kayhan" pitchFamily="2" charset="-78"/>
              </a:defRPr>
            </a:lvl3pPr>
            <a:lvl4pPr>
              <a:defRPr>
                <a:latin typeface="XB Kayhan" pitchFamily="2" charset="-78"/>
                <a:cs typeface="XB Kayhan" pitchFamily="2" charset="-78"/>
              </a:defRPr>
            </a:lvl4pPr>
            <a:lvl5pPr>
              <a:defRPr>
                <a:latin typeface="XB Kayhan" pitchFamily="2" charset="-78"/>
                <a:cs typeface="XB Kayhan" pitchFamily="2" charset="-78"/>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pPr>
              <a:defRPr/>
            </a:pPr>
            <a:fld id="{659D4C4E-4226-4163-A82F-B2104BDD1001}"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6172200" y="6191250"/>
            <a:ext cx="2476500" cy="476250"/>
          </a:xfrm>
          <a:prstGeom prst="rect">
            <a:avLst/>
          </a:prstGeom>
        </p:spPr>
        <p:txBody>
          <a:bodyPr/>
          <a:lstStyle/>
          <a:p>
            <a:pPr>
              <a:defRPr/>
            </a:pPr>
            <a:r>
              <a:rPr lang="en-US" smtClean="0"/>
              <a:t>Version 9/10</a:t>
            </a:r>
            <a:endParaRPr lang="en-US"/>
          </a:p>
        </p:txBody>
      </p:sp>
      <p:sp>
        <p:nvSpPr>
          <p:cNvPr id="6" name="Footer Placeholder 5"/>
          <p:cNvSpPr>
            <a:spLocks noGrp="1"/>
          </p:cNvSpPr>
          <p:nvPr>
            <p:ph type="ftr" sz="quarter" idx="11"/>
          </p:nvPr>
        </p:nvSpPr>
        <p:spPr>
          <a:xfrm>
            <a:off x="914400" y="6172200"/>
            <a:ext cx="3962400" cy="457200"/>
          </a:xfrm>
          <a:prstGeom prst="rect">
            <a:avLst/>
          </a:prstGeom>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4AFB18B-A350-48E3-BF6E-45C3950C9323}" type="slidenum">
              <a:rPr lang="en-US" smtClean="0"/>
              <a:pPr>
                <a:defRPr/>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a:xfrm>
            <a:off x="6172200" y="6191250"/>
            <a:ext cx="2476500" cy="476250"/>
          </a:xfrm>
          <a:prstGeom prst="rect">
            <a:avLst/>
          </a:prstGeom>
        </p:spPr>
        <p:txBody>
          <a:bodyPr/>
          <a:lstStyle/>
          <a:p>
            <a:pPr>
              <a:defRPr/>
            </a:pPr>
            <a:r>
              <a:rPr lang="en-US" smtClean="0"/>
              <a:t>Version 9/10</a:t>
            </a:r>
            <a:endParaRPr lang="en-US"/>
          </a:p>
        </p:txBody>
      </p:sp>
      <p:sp>
        <p:nvSpPr>
          <p:cNvPr id="8" name="Footer Placeholder 7"/>
          <p:cNvSpPr>
            <a:spLocks noGrp="1"/>
          </p:cNvSpPr>
          <p:nvPr>
            <p:ph type="ftr" sz="quarter" idx="11"/>
          </p:nvPr>
        </p:nvSpPr>
        <p:spPr>
          <a:xfrm>
            <a:off x="914400" y="6172200"/>
            <a:ext cx="3962400" cy="457200"/>
          </a:xfrm>
          <a:prstGeom prst="rect">
            <a:avLst/>
          </a:prstGeom>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60418B5C-B0D2-4ED6-9404-CC101613333C}" type="slidenum">
              <a:rPr lang="en-US" smtClean="0"/>
              <a:pPr>
                <a:defRPr/>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172200" y="6191250"/>
            <a:ext cx="2476500" cy="476250"/>
          </a:xfrm>
          <a:prstGeom prst="rect">
            <a:avLst/>
          </a:prstGeom>
        </p:spPr>
        <p:txBody>
          <a:bodyPr/>
          <a:lstStyle/>
          <a:p>
            <a:pPr>
              <a:defRPr/>
            </a:pPr>
            <a:r>
              <a:rPr lang="en-US" smtClean="0"/>
              <a:t>Version 9/10</a:t>
            </a:r>
            <a:endParaRPr lang="en-US"/>
          </a:p>
        </p:txBody>
      </p:sp>
      <p:sp>
        <p:nvSpPr>
          <p:cNvPr id="4" name="Footer Placeholder 3"/>
          <p:cNvSpPr>
            <a:spLocks noGrp="1"/>
          </p:cNvSpPr>
          <p:nvPr>
            <p:ph type="ftr" sz="quarter" idx="11"/>
          </p:nvPr>
        </p:nvSpPr>
        <p:spPr>
          <a:xfrm>
            <a:off x="914400" y="6172200"/>
            <a:ext cx="3962400" cy="457200"/>
          </a:xfrm>
          <a:prstGeom prst="rect">
            <a:avLst/>
          </a:prstGeom>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7743BC59-702D-4411-8CE3-EA0DBF5EED58}"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172200" y="6191250"/>
            <a:ext cx="2476500" cy="476250"/>
          </a:xfrm>
          <a:prstGeom prst="rect">
            <a:avLst/>
          </a:prstGeom>
        </p:spPr>
        <p:txBody>
          <a:bodyPr/>
          <a:lstStyle/>
          <a:p>
            <a:pPr>
              <a:defRPr/>
            </a:pPr>
            <a:r>
              <a:rPr lang="en-US" smtClean="0"/>
              <a:t>Version 9/10</a:t>
            </a:r>
            <a:endParaRPr lang="en-US"/>
          </a:p>
        </p:txBody>
      </p:sp>
      <p:sp>
        <p:nvSpPr>
          <p:cNvPr id="3" name="Footer Placeholder 2"/>
          <p:cNvSpPr>
            <a:spLocks noGrp="1"/>
          </p:cNvSpPr>
          <p:nvPr>
            <p:ph type="ftr" sz="quarter" idx="11"/>
          </p:nvPr>
        </p:nvSpPr>
        <p:spPr>
          <a:xfrm>
            <a:off x="914400" y="6172200"/>
            <a:ext cx="3962400" cy="457200"/>
          </a:xfrm>
          <a:prstGeom prst="rect">
            <a:avLst/>
          </a:prstGeom>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0C8940D6-6A71-41B7-969A-D8F462E39A43}"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72200" y="6191250"/>
            <a:ext cx="2476500" cy="476250"/>
          </a:xfrm>
          <a:prstGeom prst="rect">
            <a:avLst/>
          </a:prstGeom>
        </p:spPr>
        <p:txBody>
          <a:bodyPr/>
          <a:lstStyle/>
          <a:p>
            <a:pPr>
              <a:defRPr/>
            </a:pPr>
            <a:r>
              <a:rPr lang="en-US" smtClean="0"/>
              <a:t>Version 9/10</a:t>
            </a:r>
            <a:endParaRPr lang="en-US"/>
          </a:p>
        </p:txBody>
      </p:sp>
      <p:sp>
        <p:nvSpPr>
          <p:cNvPr id="6" name="Footer Placeholder 5"/>
          <p:cNvSpPr>
            <a:spLocks noGrp="1"/>
          </p:cNvSpPr>
          <p:nvPr>
            <p:ph type="ftr" sz="quarter" idx="11"/>
          </p:nvPr>
        </p:nvSpPr>
        <p:spPr>
          <a:xfrm>
            <a:off x="914400" y="6172200"/>
            <a:ext cx="3962400" cy="457200"/>
          </a:xfrm>
          <a:prstGeom prst="rect">
            <a:avLst/>
          </a:prstGeom>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9CA4757-B67F-4F15-A7DC-2E8D3F6CAA6E}" type="slidenum">
              <a:rPr lang="en-US" smtClean="0"/>
              <a:pPr>
                <a:defRPr/>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72200" y="6191250"/>
            <a:ext cx="2476500" cy="476250"/>
          </a:xfrm>
          <a:prstGeom prst="rect">
            <a:avLst/>
          </a:prstGeom>
        </p:spPr>
        <p:txBody>
          <a:bodyPr/>
          <a:lstStyle/>
          <a:p>
            <a:pPr>
              <a:defRPr/>
            </a:pPr>
            <a:r>
              <a:rPr lang="en-US" smtClean="0"/>
              <a:t>Version 9/10</a:t>
            </a:r>
            <a:endParaRPr lang="en-US"/>
          </a:p>
        </p:txBody>
      </p:sp>
      <p:sp>
        <p:nvSpPr>
          <p:cNvPr id="6" name="Footer Placeholder 5"/>
          <p:cNvSpPr>
            <a:spLocks noGrp="1"/>
          </p:cNvSpPr>
          <p:nvPr>
            <p:ph type="ftr" sz="quarter" idx="11"/>
          </p:nvPr>
        </p:nvSpPr>
        <p:spPr>
          <a:xfrm>
            <a:off x="914400" y="6172200"/>
            <a:ext cx="3886200" cy="457200"/>
          </a:xfrm>
          <a:prstGeom prst="rect">
            <a:avLst/>
          </a:prstGeom>
        </p:spPr>
        <p:txBody>
          <a:bodyPr/>
          <a:lstStyle/>
          <a:p>
            <a:pPr>
              <a:defRPr/>
            </a:pPr>
            <a:endParaRPr lang="en-US"/>
          </a:p>
        </p:txBody>
      </p:sp>
      <p:sp>
        <p:nvSpPr>
          <p:cNvPr id="7" name="Slide Number Placeholder 6"/>
          <p:cNvSpPr>
            <a:spLocks noGrp="1"/>
          </p:cNvSpPr>
          <p:nvPr>
            <p:ph type="sldNum" sz="quarter" idx="12"/>
          </p:nvPr>
        </p:nvSpPr>
        <p:spPr>
          <a:xfrm>
            <a:off x="146304" y="6208776"/>
            <a:ext cx="457200" cy="457200"/>
          </a:xfrm>
        </p:spPr>
        <p:txBody>
          <a:bodyPr/>
          <a:lstStyle/>
          <a:p>
            <a:pPr>
              <a:defRPr/>
            </a:pPr>
            <a:fld id="{171407B4-A6CF-4FFB-A70F-C0C9C825F04E}" type="slidenum">
              <a:rPr lang="en-US" smtClean="0"/>
              <a:pPr>
                <a:defRPr/>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A8C9CBBD-D84A-426A-8FAA-85AB3908D552}"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hf hdr="0" ftr="0"/>
  <p:txStyles>
    <p:titleStyle>
      <a:lvl1pPr algn="l" rtl="0" eaLnBrk="1" latinLnBrk="0" hangingPunct="1">
        <a:spcBef>
          <a:spcPct val="0"/>
        </a:spcBef>
        <a:buNone/>
        <a:defRPr kumimoji="0" sz="4000" kern="1200">
          <a:solidFill>
            <a:schemeClr val="tx2"/>
          </a:solidFill>
          <a:latin typeface="XB Kayhan" pitchFamily="2" charset="-78"/>
          <a:ea typeface="+mj-ea"/>
          <a:cs typeface="XB Kayhan" pitchFamily="2" charset="-78"/>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XB Kayhan" pitchFamily="2" charset="-78"/>
          <a:ea typeface="+mn-ea"/>
          <a:cs typeface="XB Kayhan" pitchFamily="2" charset="-78"/>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XB Kayhan" pitchFamily="2" charset="-78"/>
          <a:ea typeface="+mn-ea"/>
          <a:cs typeface="XB Kayhan" pitchFamily="2" charset="-78"/>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XB Kayhan" pitchFamily="2" charset="-78"/>
          <a:ea typeface="+mn-ea"/>
          <a:cs typeface="XB Kayhan" pitchFamily="2" charset="-78"/>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XB Kayhan" pitchFamily="2" charset="-78"/>
          <a:ea typeface="+mn-ea"/>
          <a:cs typeface="XB Kayhan" pitchFamily="2" charset="-78"/>
        </a:defRPr>
      </a:lvl4pPr>
      <a:lvl5pPr marL="1371600" indent="-228600" algn="l" rtl="0" eaLnBrk="1" latinLnBrk="0" hangingPunct="1">
        <a:spcBef>
          <a:spcPts val="370"/>
        </a:spcBef>
        <a:buClr>
          <a:schemeClr val="accent3"/>
        </a:buClr>
        <a:buFontTx/>
        <a:buChar char="o"/>
        <a:defRPr kumimoji="0" sz="2000" kern="1200">
          <a:solidFill>
            <a:schemeClr val="tx1"/>
          </a:solidFill>
          <a:latin typeface="XB Kayhan" pitchFamily="2" charset="-78"/>
          <a:ea typeface="+mn-ea"/>
          <a:cs typeface="XB Kayhan" pitchFamily="2" charset="-78"/>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1295400" y="3886200"/>
            <a:ext cx="6705600" cy="1752600"/>
          </a:xfrm>
        </p:spPr>
        <p:txBody>
          <a:bodyPr/>
          <a:lstStyle/>
          <a:p>
            <a:pPr eaLnBrk="1" hangingPunct="1"/>
            <a:r>
              <a:rPr lang="fa-IR" dirty="0" smtClean="0"/>
              <a:t>دکتر مظفر بگ محمدی </a:t>
            </a:r>
          </a:p>
          <a:p>
            <a:pPr eaLnBrk="1" hangingPunct="1"/>
            <a:r>
              <a:rPr lang="fa-IR" dirty="0" smtClean="0"/>
              <a:t>دانشگاه ایلام</a:t>
            </a:r>
            <a:endParaRPr lang="en-US" dirty="0" smtClean="0"/>
          </a:p>
        </p:txBody>
      </p:sp>
      <p:sp>
        <p:nvSpPr>
          <p:cNvPr id="2050" name="Rectangle 2"/>
          <p:cNvSpPr>
            <a:spLocks noGrp="1" noChangeArrowheads="1"/>
          </p:cNvSpPr>
          <p:nvPr>
            <p:ph type="ctrTitle"/>
          </p:nvPr>
        </p:nvSpPr>
        <p:spPr/>
        <p:txBody>
          <a:bodyPr/>
          <a:lstStyle/>
          <a:p>
            <a:pPr eaLnBrk="1" hangingPunct="1"/>
            <a:r>
              <a:rPr lang="fa-IR" dirty="0" smtClean="0"/>
              <a:t>اجزاء سازنده</a:t>
            </a: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p:txBody>
          <a:bodyPr>
            <a:normAutofit fontScale="90000"/>
          </a:bodyPr>
          <a:lstStyle/>
          <a:p>
            <a:pPr algn="r" rtl="1" eaLnBrk="1" hangingPunct="1"/>
            <a:r>
              <a:rPr lang="fa-IR" dirty="0" smtClean="0"/>
              <a:t>حافظه ی اصلی</a:t>
            </a:r>
            <a:endParaRPr lang="en-US" dirty="0" smtClean="0"/>
          </a:p>
        </p:txBody>
      </p:sp>
      <p:sp>
        <p:nvSpPr>
          <p:cNvPr id="11267" name="Slide Number Placeholder 5"/>
          <p:cNvSpPr>
            <a:spLocks noGrp="1"/>
          </p:cNvSpPr>
          <p:nvPr>
            <p:ph type="sldNum" sz="quarter" idx="12"/>
          </p:nvPr>
        </p:nvSpPr>
        <p:spPr>
          <a:noFill/>
        </p:spPr>
        <p:txBody>
          <a:bodyPr/>
          <a:lstStyle/>
          <a:p>
            <a:fld id="{2755500F-CA30-4980-85FD-55882F3E0C9A}" type="slidenum">
              <a:rPr lang="en-US"/>
              <a:pPr/>
              <a:t>10</a:t>
            </a:fld>
            <a:endParaRPr lang="en-US"/>
          </a:p>
        </p:txBody>
      </p:sp>
      <p:sp>
        <p:nvSpPr>
          <p:cNvPr id="11269" name="Rectangle 3"/>
          <p:cNvSpPr>
            <a:spLocks noGrp="1" noChangeArrowheads="1"/>
          </p:cNvSpPr>
          <p:nvPr>
            <p:ph sz="quarter" idx="1"/>
          </p:nvPr>
        </p:nvSpPr>
        <p:spPr>
          <a:xfrm>
            <a:off x="531813" y="1600200"/>
            <a:ext cx="8080375" cy="1466850"/>
          </a:xfrm>
        </p:spPr>
        <p:txBody>
          <a:bodyPr>
            <a:normAutofit/>
          </a:bodyPr>
          <a:lstStyle/>
          <a:p>
            <a:pPr algn="r" rtl="1" eaLnBrk="1" hangingPunct="1">
              <a:buFontTx/>
              <a:buNone/>
            </a:pPr>
            <a:r>
              <a:rPr lang="fa-IR" sz="2400" dirty="0" smtClean="0"/>
              <a:t>پشته بر حسب نیاز رشد می کند یا کوچک می شود. </a:t>
            </a:r>
          </a:p>
          <a:p>
            <a:pPr algn="r" rtl="1" eaLnBrk="1" hangingPunct="1">
              <a:buFontTx/>
              <a:buNone/>
            </a:pPr>
            <a:r>
              <a:rPr lang="fa-IR" sz="2400" dirty="0" smtClean="0"/>
              <a:t>توده هم چنین وضعیتی دارد.</a:t>
            </a:r>
          </a:p>
          <a:p>
            <a:pPr algn="r" rtl="1" eaLnBrk="1" hangingPunct="1">
              <a:buFontTx/>
              <a:buNone/>
            </a:pPr>
            <a:r>
              <a:rPr lang="fa-IR" sz="2400" dirty="0" smtClean="0"/>
              <a:t>قسمتی از حافظه بین توده و پشته بدون استفاده  (آزاد ) است. </a:t>
            </a:r>
          </a:p>
          <a:p>
            <a:pPr eaLnBrk="1" hangingPunct="1">
              <a:buFontTx/>
              <a:buNone/>
            </a:pPr>
            <a:endParaRPr lang="en-US" sz="2400" dirty="0" smtClean="0"/>
          </a:p>
        </p:txBody>
      </p:sp>
      <p:sp>
        <p:nvSpPr>
          <p:cNvPr id="11270" name="Text Box 4"/>
          <p:cNvSpPr txBox="1">
            <a:spLocks noChangeArrowheads="1"/>
          </p:cNvSpPr>
          <p:nvPr/>
        </p:nvSpPr>
        <p:spPr bwMode="auto">
          <a:xfrm>
            <a:off x="1066800" y="4114800"/>
            <a:ext cx="1905000" cy="1201738"/>
          </a:xfrm>
          <a:prstGeom prst="rect">
            <a:avLst/>
          </a:prstGeom>
          <a:solidFill>
            <a:srgbClr val="FFFF66"/>
          </a:solidFill>
          <a:ln w="9525">
            <a:solidFill>
              <a:schemeClr val="tx1"/>
            </a:solidFill>
            <a:miter lim="800000"/>
            <a:headEnd/>
            <a:tailEnd/>
          </a:ln>
        </p:spPr>
        <p:txBody>
          <a:bodyPr>
            <a:spAutoFit/>
          </a:bodyPr>
          <a:lstStyle/>
          <a:p>
            <a:pPr algn="ctr">
              <a:spcBef>
                <a:spcPct val="50000"/>
              </a:spcBef>
            </a:pPr>
            <a:r>
              <a:rPr lang="en-US"/>
              <a:t>Stack</a:t>
            </a:r>
          </a:p>
          <a:p>
            <a:pPr algn="ctr">
              <a:spcBef>
                <a:spcPct val="50000"/>
              </a:spcBef>
            </a:pPr>
            <a:endParaRPr lang="en-US"/>
          </a:p>
          <a:p>
            <a:pPr algn="ctr">
              <a:spcBef>
                <a:spcPct val="50000"/>
              </a:spcBef>
            </a:pPr>
            <a:endParaRPr lang="en-US"/>
          </a:p>
        </p:txBody>
      </p:sp>
      <p:sp>
        <p:nvSpPr>
          <p:cNvPr id="11271" name="Text Box 5"/>
          <p:cNvSpPr txBox="1">
            <a:spLocks noChangeArrowheads="1"/>
          </p:cNvSpPr>
          <p:nvPr/>
        </p:nvSpPr>
        <p:spPr bwMode="auto">
          <a:xfrm>
            <a:off x="2971800" y="4114800"/>
            <a:ext cx="3429000" cy="1201738"/>
          </a:xfrm>
          <a:prstGeom prst="rect">
            <a:avLst/>
          </a:prstGeom>
          <a:solidFill>
            <a:srgbClr val="66FF33"/>
          </a:solidFill>
          <a:ln w="9525">
            <a:solidFill>
              <a:schemeClr val="tx1"/>
            </a:solidFill>
            <a:miter lim="800000"/>
            <a:headEnd/>
            <a:tailEnd/>
          </a:ln>
        </p:spPr>
        <p:txBody>
          <a:bodyPr>
            <a:spAutoFit/>
          </a:bodyPr>
          <a:lstStyle/>
          <a:p>
            <a:pPr algn="ctr">
              <a:spcBef>
                <a:spcPct val="50000"/>
              </a:spcBef>
            </a:pPr>
            <a:r>
              <a:rPr lang="en-US"/>
              <a:t>Unused</a:t>
            </a:r>
          </a:p>
          <a:p>
            <a:pPr algn="ctr">
              <a:spcBef>
                <a:spcPct val="50000"/>
              </a:spcBef>
            </a:pPr>
            <a:r>
              <a:rPr lang="en-US"/>
              <a:t>Memory</a:t>
            </a:r>
          </a:p>
          <a:p>
            <a:pPr algn="ctr">
              <a:spcBef>
                <a:spcPct val="50000"/>
              </a:spcBef>
            </a:pPr>
            <a:endParaRPr lang="en-US"/>
          </a:p>
        </p:txBody>
      </p:sp>
      <p:sp>
        <p:nvSpPr>
          <p:cNvPr id="11272" name="Text Box 6"/>
          <p:cNvSpPr txBox="1">
            <a:spLocks noChangeArrowheads="1"/>
          </p:cNvSpPr>
          <p:nvPr/>
        </p:nvSpPr>
        <p:spPr bwMode="auto">
          <a:xfrm>
            <a:off x="6400800" y="4114800"/>
            <a:ext cx="1905000" cy="1201738"/>
          </a:xfrm>
          <a:prstGeom prst="rect">
            <a:avLst/>
          </a:prstGeom>
          <a:solidFill>
            <a:srgbClr val="ADF1B8"/>
          </a:solidFill>
          <a:ln w="9525">
            <a:solidFill>
              <a:schemeClr val="tx1"/>
            </a:solidFill>
            <a:miter lim="800000"/>
            <a:headEnd/>
            <a:tailEnd/>
          </a:ln>
        </p:spPr>
        <p:txBody>
          <a:bodyPr>
            <a:spAutoFit/>
          </a:bodyPr>
          <a:lstStyle/>
          <a:p>
            <a:pPr algn="ctr">
              <a:spcBef>
                <a:spcPct val="50000"/>
              </a:spcBef>
            </a:pPr>
            <a:r>
              <a:rPr lang="en-US"/>
              <a:t>Heap</a:t>
            </a:r>
          </a:p>
          <a:p>
            <a:pPr algn="ctr">
              <a:spcBef>
                <a:spcPct val="50000"/>
              </a:spcBef>
            </a:pPr>
            <a:endParaRPr lang="en-US"/>
          </a:p>
          <a:p>
            <a:pPr algn="ctr">
              <a:spcBef>
                <a:spcPct val="50000"/>
              </a:spcBef>
            </a:pPr>
            <a:endParaRPr lang="en-US"/>
          </a:p>
        </p:txBody>
      </p:sp>
      <p:sp>
        <p:nvSpPr>
          <p:cNvPr id="11273" name="Line 7"/>
          <p:cNvSpPr>
            <a:spLocks noChangeShapeType="1"/>
          </p:cNvSpPr>
          <p:nvPr/>
        </p:nvSpPr>
        <p:spPr bwMode="auto">
          <a:xfrm>
            <a:off x="2971800" y="4724400"/>
            <a:ext cx="685800" cy="0"/>
          </a:xfrm>
          <a:prstGeom prst="line">
            <a:avLst/>
          </a:prstGeom>
          <a:noFill/>
          <a:ln w="57150">
            <a:solidFill>
              <a:schemeClr val="tx1"/>
            </a:solidFill>
            <a:round/>
            <a:headEnd/>
            <a:tailEnd type="triangle" w="med" len="med"/>
          </a:ln>
        </p:spPr>
        <p:txBody>
          <a:bodyPr/>
          <a:lstStyle/>
          <a:p>
            <a:endParaRPr lang="en-US"/>
          </a:p>
        </p:txBody>
      </p:sp>
      <p:sp>
        <p:nvSpPr>
          <p:cNvPr id="11274" name="Line 9"/>
          <p:cNvSpPr>
            <a:spLocks noChangeShapeType="1"/>
          </p:cNvSpPr>
          <p:nvPr/>
        </p:nvSpPr>
        <p:spPr bwMode="auto">
          <a:xfrm>
            <a:off x="5715000" y="4724400"/>
            <a:ext cx="685800" cy="0"/>
          </a:xfrm>
          <a:prstGeom prst="line">
            <a:avLst/>
          </a:prstGeom>
          <a:noFill/>
          <a:ln w="57150">
            <a:solidFill>
              <a:schemeClr val="tx1"/>
            </a:solidFill>
            <a:round/>
            <a:headEnd type="triangle" w="med" len="med"/>
            <a:tailEnd/>
          </a:ln>
        </p:spPr>
        <p:txBody>
          <a:bodyP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normAutofit fontScale="90000"/>
          </a:bodyPr>
          <a:lstStyle/>
          <a:p>
            <a:pPr algn="r" rtl="1" eaLnBrk="1" hangingPunct="1"/>
            <a:r>
              <a:rPr lang="fa-IR" dirty="0" smtClean="0"/>
              <a:t>ایجاد شی</a:t>
            </a:r>
            <a:endParaRPr lang="en-US" dirty="0" smtClean="0"/>
          </a:p>
        </p:txBody>
      </p:sp>
      <p:sp>
        <p:nvSpPr>
          <p:cNvPr id="12291" name="Slide Number Placeholder 5"/>
          <p:cNvSpPr>
            <a:spLocks noGrp="1"/>
          </p:cNvSpPr>
          <p:nvPr>
            <p:ph type="sldNum" sz="quarter" idx="12"/>
          </p:nvPr>
        </p:nvSpPr>
        <p:spPr>
          <a:noFill/>
        </p:spPr>
        <p:txBody>
          <a:bodyPr/>
          <a:lstStyle/>
          <a:p>
            <a:fld id="{9F45C37D-BC51-4D58-887D-A391A6E8E067}" type="slidenum">
              <a:rPr lang="en-US"/>
              <a:pPr/>
              <a:t>11</a:t>
            </a:fld>
            <a:endParaRPr lang="en-US"/>
          </a:p>
        </p:txBody>
      </p:sp>
      <p:sp>
        <p:nvSpPr>
          <p:cNvPr id="12293" name="Rectangle 3"/>
          <p:cNvSpPr>
            <a:spLocks noGrp="1" noChangeArrowheads="1"/>
          </p:cNvSpPr>
          <p:nvPr>
            <p:ph sz="quarter" idx="1"/>
          </p:nvPr>
        </p:nvSpPr>
        <p:spPr/>
        <p:txBody>
          <a:bodyPr>
            <a:normAutofit/>
          </a:bodyPr>
          <a:lstStyle/>
          <a:p>
            <a:pPr algn="r" rtl="1" eaLnBrk="1" hangingPunct="1">
              <a:buFontTx/>
              <a:buNone/>
            </a:pPr>
            <a:r>
              <a:rPr lang="fa-IR" sz="3600" dirty="0" smtClean="0"/>
              <a:t>کد زیر که دو شی  </a:t>
            </a:r>
            <a:r>
              <a:rPr lang="en-US" sz="3600" dirty="0" smtClean="0"/>
              <a:t>Date</a:t>
            </a:r>
            <a:r>
              <a:rPr lang="fa-IR" sz="3600" dirty="0" smtClean="0"/>
              <a:t> ایجاد می کند را در نظر بگیرید:</a:t>
            </a:r>
            <a:endParaRPr lang="en-US" sz="3600" dirty="0" smtClean="0"/>
          </a:p>
          <a:p>
            <a:pPr eaLnBrk="1" hangingPunct="1">
              <a:buFontTx/>
              <a:buNone/>
            </a:pPr>
            <a:r>
              <a:rPr lang="en-US" sz="3600" dirty="0" smtClean="0"/>
              <a:t>	</a:t>
            </a:r>
            <a:r>
              <a:rPr lang="en-US" sz="2400" dirty="0" smtClean="0">
                <a:latin typeface="Courier New" pitchFamily="49" charset="0"/>
              </a:rPr>
              <a:t>Date d1, d2;</a:t>
            </a:r>
          </a:p>
          <a:p>
            <a:pPr eaLnBrk="1" hangingPunct="1">
              <a:buFontTx/>
              <a:buNone/>
            </a:pPr>
            <a:r>
              <a:rPr lang="en-US" sz="2400" dirty="0" smtClean="0">
                <a:latin typeface="Courier New" pitchFamily="49" charset="0"/>
              </a:rPr>
              <a:t>	d1 = new Date(1, 1, 2000);</a:t>
            </a:r>
          </a:p>
          <a:p>
            <a:pPr eaLnBrk="1" hangingPunct="1">
              <a:buFontTx/>
              <a:buNone/>
            </a:pPr>
            <a:r>
              <a:rPr lang="en-US" sz="2400" dirty="0" smtClean="0">
                <a:latin typeface="Courier New" pitchFamily="49" charset="0"/>
              </a:rPr>
              <a:t>	d2 = new Date(7, 4, 1776);</a:t>
            </a:r>
          </a:p>
          <a:p>
            <a:pPr algn="r" rtl="1" eaLnBrk="1" hangingPunct="1">
              <a:buFontTx/>
              <a:buNone/>
            </a:pPr>
            <a:r>
              <a:rPr lang="fa-IR" sz="3600" dirty="0" smtClean="0"/>
              <a:t>این متغییرها و اشیاء در کجای حافظه ذخیره می شوند؟</a:t>
            </a:r>
          </a:p>
          <a:p>
            <a:pPr algn="r" rtl="1" eaLnBrk="1" hangingPunct="1">
              <a:buFontTx/>
              <a:buNone/>
            </a:pPr>
            <a:r>
              <a:rPr lang="fa-IR" sz="3600" dirty="0" smtClean="0"/>
              <a:t>چرا این موضوع برای ما مهم است؟</a:t>
            </a:r>
            <a:endParaRPr lang="en-US" sz="16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p:txBody>
          <a:bodyPr>
            <a:normAutofit fontScale="90000"/>
          </a:bodyPr>
          <a:lstStyle/>
          <a:p>
            <a:pPr algn="r" rtl="1" eaLnBrk="1" hangingPunct="1"/>
            <a:r>
              <a:rPr lang="fa-IR" dirty="0" smtClean="0"/>
              <a:t>اشیاء در حافظه</a:t>
            </a:r>
            <a:endParaRPr lang="en-US" dirty="0" smtClean="0"/>
          </a:p>
        </p:txBody>
      </p:sp>
      <p:sp>
        <p:nvSpPr>
          <p:cNvPr id="13317" name="Rectangle 3"/>
          <p:cNvSpPr>
            <a:spLocks noGrp="1" noChangeArrowheads="1"/>
          </p:cNvSpPr>
          <p:nvPr>
            <p:ph sz="quarter" idx="1"/>
          </p:nvPr>
        </p:nvSpPr>
        <p:spPr>
          <a:xfrm>
            <a:off x="457200" y="990600"/>
            <a:ext cx="8229600" cy="3505200"/>
          </a:xfrm>
        </p:spPr>
        <p:txBody>
          <a:bodyPr>
            <a:normAutofit/>
          </a:bodyPr>
          <a:lstStyle/>
          <a:p>
            <a:pPr algn="r" rtl="1" eaLnBrk="1" hangingPunct="1">
              <a:lnSpc>
                <a:spcPct val="80000"/>
              </a:lnSpc>
              <a:buFontTx/>
              <a:buNone/>
            </a:pPr>
            <a:r>
              <a:rPr lang="fa-IR" sz="1800" dirty="0" smtClean="0"/>
              <a:t>دستور:</a:t>
            </a:r>
            <a:endParaRPr lang="en-US" sz="1800" dirty="0" smtClean="0"/>
          </a:p>
          <a:p>
            <a:pPr eaLnBrk="1" hangingPunct="1">
              <a:lnSpc>
                <a:spcPct val="80000"/>
              </a:lnSpc>
              <a:buFontTx/>
              <a:buNone/>
            </a:pPr>
            <a:r>
              <a:rPr lang="en-US" sz="1800" dirty="0" smtClean="0"/>
              <a:t>	</a:t>
            </a:r>
            <a:r>
              <a:rPr lang="en-US" sz="1800" dirty="0" smtClean="0">
                <a:latin typeface="Courier New" pitchFamily="49" charset="0"/>
              </a:rPr>
              <a:t>Date d1, d2; </a:t>
            </a:r>
          </a:p>
          <a:p>
            <a:pPr algn="r" rtl="1" eaLnBrk="1" hangingPunct="1">
              <a:lnSpc>
                <a:spcPct val="80000"/>
              </a:lnSpc>
              <a:buFontTx/>
              <a:buNone/>
            </a:pPr>
            <a:r>
              <a:rPr lang="fa-IR" sz="1800" dirty="0" smtClean="0"/>
              <a:t>دو متغییر محلی در پشته ایجاد می کند. </a:t>
            </a:r>
            <a:endParaRPr lang="en-US" sz="1800" dirty="0" smtClean="0"/>
          </a:p>
          <a:p>
            <a:pPr eaLnBrk="1" hangingPunct="1">
              <a:lnSpc>
                <a:spcPct val="80000"/>
              </a:lnSpc>
              <a:buFontTx/>
              <a:buNone/>
            </a:pPr>
            <a:endParaRPr lang="en-US" sz="1800" dirty="0" smtClean="0"/>
          </a:p>
          <a:p>
            <a:pPr algn="r" rtl="1" eaLnBrk="1" hangingPunct="1">
              <a:lnSpc>
                <a:spcPct val="80000"/>
              </a:lnSpc>
              <a:buFontTx/>
              <a:buNone/>
            </a:pPr>
            <a:r>
              <a:rPr lang="fa-IR" sz="1800" dirty="0" smtClean="0"/>
              <a:t>دستورات:</a:t>
            </a:r>
          </a:p>
          <a:p>
            <a:pPr eaLnBrk="1" hangingPunct="1">
              <a:lnSpc>
                <a:spcPct val="80000"/>
              </a:lnSpc>
              <a:buFontTx/>
              <a:buNone/>
            </a:pPr>
            <a:r>
              <a:rPr lang="fa-IR" sz="2700" dirty="0" smtClean="0"/>
              <a:t>	</a:t>
            </a:r>
            <a:r>
              <a:rPr lang="en-US" sz="2700" dirty="0" smtClean="0"/>
              <a:t>	</a:t>
            </a:r>
            <a:r>
              <a:rPr lang="en-US" sz="1800" dirty="0" smtClean="0">
                <a:latin typeface="Courier New" pitchFamily="49" charset="0"/>
              </a:rPr>
              <a:t>d1 = new Date(1, 1, 2000);</a:t>
            </a:r>
          </a:p>
          <a:p>
            <a:pPr eaLnBrk="1" hangingPunct="1">
              <a:lnSpc>
                <a:spcPct val="80000"/>
              </a:lnSpc>
              <a:buFontTx/>
              <a:buNone/>
            </a:pPr>
            <a:r>
              <a:rPr lang="en-US" sz="1800" dirty="0" smtClean="0">
                <a:latin typeface="Courier New" pitchFamily="49" charset="0"/>
              </a:rPr>
              <a:t>		d2 = new Date(7, 4, 1776);</a:t>
            </a:r>
          </a:p>
          <a:p>
            <a:pPr eaLnBrk="1" hangingPunct="1">
              <a:lnSpc>
                <a:spcPct val="80000"/>
              </a:lnSpc>
              <a:buFontTx/>
              <a:buNone/>
            </a:pPr>
            <a:endParaRPr lang="fa-IR" sz="1800" dirty="0" smtClean="0">
              <a:latin typeface="Courier New" pitchFamily="49" charset="0"/>
            </a:endParaRPr>
          </a:p>
          <a:p>
            <a:pPr algn="r" rtl="1" eaLnBrk="1" hangingPunct="1">
              <a:lnSpc>
                <a:spcPct val="80000"/>
              </a:lnSpc>
              <a:buFontTx/>
              <a:buNone/>
            </a:pPr>
            <a:r>
              <a:rPr lang="fa-IR" sz="1800" dirty="0" smtClean="0">
                <a:latin typeface="Courier New" pitchFamily="49" charset="0"/>
              </a:rPr>
              <a:t>اشیاء را در توده ایجاد می کنند. </a:t>
            </a:r>
            <a:r>
              <a:rPr lang="en-US" sz="1800" dirty="0" smtClean="0">
                <a:latin typeface="Courier New" pitchFamily="49" charset="0"/>
              </a:rPr>
              <a:t>d1</a:t>
            </a:r>
            <a:r>
              <a:rPr lang="fa-IR" sz="1800" dirty="0" smtClean="0">
                <a:latin typeface="Courier New" pitchFamily="49" charset="0"/>
              </a:rPr>
              <a:t> و </a:t>
            </a:r>
            <a:r>
              <a:rPr lang="en-US" sz="1800" dirty="0" smtClean="0">
                <a:latin typeface="Courier New" pitchFamily="49" charset="0"/>
              </a:rPr>
              <a:t>d2</a:t>
            </a:r>
            <a:r>
              <a:rPr lang="fa-IR" sz="1800" dirty="0" smtClean="0">
                <a:latin typeface="Courier New" pitchFamily="49" charset="0"/>
              </a:rPr>
              <a:t> دارای آدرس این اشیاء در حافظه هستند (مطابق شکل زیر)</a:t>
            </a:r>
          </a:p>
          <a:p>
            <a:pPr algn="r" rtl="1">
              <a:lnSpc>
                <a:spcPct val="80000"/>
              </a:lnSpc>
            </a:pPr>
            <a:r>
              <a:rPr lang="fa-IR" sz="1800" dirty="0" smtClean="0">
                <a:latin typeface="Courier New" pitchFamily="49" charset="0"/>
              </a:rPr>
              <a:t>به </a:t>
            </a:r>
            <a:r>
              <a:rPr lang="en-US" sz="1800" dirty="0" smtClean="0">
                <a:latin typeface="Courier New" pitchFamily="49" charset="0"/>
              </a:rPr>
              <a:t>d1</a:t>
            </a:r>
            <a:r>
              <a:rPr lang="fa-IR" sz="1800" dirty="0" smtClean="0">
                <a:latin typeface="Courier New" pitchFamily="49" charset="0"/>
              </a:rPr>
              <a:t> و </a:t>
            </a:r>
            <a:r>
              <a:rPr lang="en-US" sz="1800" dirty="0" smtClean="0">
                <a:latin typeface="Courier New" pitchFamily="49" charset="0"/>
              </a:rPr>
              <a:t>d2</a:t>
            </a:r>
            <a:r>
              <a:rPr lang="fa-IR" sz="1800" dirty="0" smtClean="0">
                <a:latin typeface="Courier New" pitchFamily="49" charset="0"/>
              </a:rPr>
              <a:t> متغییرهای مرجع می گوییم. </a:t>
            </a:r>
          </a:p>
          <a:p>
            <a:pPr algn="r" rtl="1">
              <a:lnSpc>
                <a:spcPct val="80000"/>
              </a:lnSpc>
            </a:pPr>
            <a:r>
              <a:rPr lang="fa-IR" sz="1800" dirty="0" smtClean="0">
                <a:latin typeface="Courier New" pitchFamily="49" charset="0"/>
              </a:rPr>
              <a:t>متغییرهای مرجعی که  به جایی از حافظه منتسب نشده اند دارای مقدار </a:t>
            </a:r>
            <a:r>
              <a:rPr lang="en-US" sz="1800" dirty="0" smtClean="0">
                <a:latin typeface="Courier New" pitchFamily="49" charset="0"/>
              </a:rPr>
              <a:t>null</a:t>
            </a:r>
            <a:r>
              <a:rPr lang="fa-IR" sz="1800" dirty="0" smtClean="0">
                <a:latin typeface="Courier New" pitchFamily="49" charset="0"/>
              </a:rPr>
              <a:t> هستند. </a:t>
            </a:r>
            <a:endParaRPr lang="en-US" sz="1800" dirty="0" smtClean="0">
              <a:latin typeface="Courier New" pitchFamily="49" charset="0"/>
            </a:endParaRPr>
          </a:p>
          <a:p>
            <a:pPr eaLnBrk="1" hangingPunct="1">
              <a:lnSpc>
                <a:spcPct val="80000"/>
              </a:lnSpc>
              <a:buFontTx/>
              <a:buNone/>
            </a:pPr>
            <a:endParaRPr lang="en-US" sz="1800" dirty="0" smtClean="0">
              <a:latin typeface="Courier New" pitchFamily="49" charset="0"/>
            </a:endParaRPr>
          </a:p>
        </p:txBody>
      </p:sp>
      <p:grpSp>
        <p:nvGrpSpPr>
          <p:cNvPr id="13318" name="Group 31"/>
          <p:cNvGrpSpPr>
            <a:grpSpLocks/>
          </p:cNvGrpSpPr>
          <p:nvPr/>
        </p:nvGrpSpPr>
        <p:grpSpPr bwMode="auto">
          <a:xfrm>
            <a:off x="2514600" y="4572000"/>
            <a:ext cx="3733800" cy="2146300"/>
            <a:chOff x="1488" y="2784"/>
            <a:chExt cx="2352" cy="1352"/>
          </a:xfrm>
        </p:grpSpPr>
        <p:sp>
          <p:nvSpPr>
            <p:cNvPr id="13319" name="Rectangle 5"/>
            <p:cNvSpPr>
              <a:spLocks noChangeArrowheads="1"/>
            </p:cNvSpPr>
            <p:nvPr/>
          </p:nvSpPr>
          <p:spPr bwMode="auto">
            <a:xfrm>
              <a:off x="1488" y="3024"/>
              <a:ext cx="912" cy="864"/>
            </a:xfrm>
            <a:prstGeom prst="rect">
              <a:avLst/>
            </a:prstGeom>
            <a:noFill/>
            <a:ln w="9525">
              <a:solidFill>
                <a:schemeClr val="tx1"/>
              </a:solidFill>
              <a:miter lim="800000"/>
              <a:headEnd/>
              <a:tailEnd/>
            </a:ln>
          </p:spPr>
          <p:txBody>
            <a:bodyPr wrap="none" anchor="ctr"/>
            <a:lstStyle/>
            <a:p>
              <a:endParaRPr lang="en-US"/>
            </a:p>
          </p:txBody>
        </p:sp>
        <p:sp>
          <p:nvSpPr>
            <p:cNvPr id="13320" name="Rectangle 6"/>
            <p:cNvSpPr>
              <a:spLocks noChangeArrowheads="1"/>
            </p:cNvSpPr>
            <p:nvPr/>
          </p:nvSpPr>
          <p:spPr bwMode="auto">
            <a:xfrm>
              <a:off x="2400" y="3024"/>
              <a:ext cx="1392" cy="864"/>
            </a:xfrm>
            <a:prstGeom prst="rect">
              <a:avLst/>
            </a:prstGeom>
            <a:noFill/>
            <a:ln w="9525">
              <a:solidFill>
                <a:schemeClr val="tx1"/>
              </a:solidFill>
              <a:miter lim="800000"/>
              <a:headEnd/>
              <a:tailEnd/>
            </a:ln>
          </p:spPr>
          <p:txBody>
            <a:bodyPr wrap="none" anchor="ctr"/>
            <a:lstStyle/>
            <a:p>
              <a:endParaRPr lang="en-US"/>
            </a:p>
          </p:txBody>
        </p:sp>
        <p:sp>
          <p:nvSpPr>
            <p:cNvPr id="13321" name="Line 7"/>
            <p:cNvSpPr>
              <a:spLocks noChangeShapeType="1"/>
            </p:cNvSpPr>
            <p:nvPr/>
          </p:nvSpPr>
          <p:spPr bwMode="auto">
            <a:xfrm>
              <a:off x="1920" y="3360"/>
              <a:ext cx="0" cy="480"/>
            </a:xfrm>
            <a:prstGeom prst="line">
              <a:avLst/>
            </a:prstGeom>
            <a:noFill/>
            <a:ln w="9525">
              <a:solidFill>
                <a:schemeClr val="tx1"/>
              </a:solidFill>
              <a:round/>
              <a:headEnd/>
              <a:tailEnd/>
            </a:ln>
          </p:spPr>
          <p:txBody>
            <a:bodyPr/>
            <a:lstStyle/>
            <a:p>
              <a:endParaRPr lang="en-US"/>
            </a:p>
          </p:txBody>
        </p:sp>
        <p:sp>
          <p:nvSpPr>
            <p:cNvPr id="13322" name="Line 8"/>
            <p:cNvSpPr>
              <a:spLocks noChangeShapeType="1"/>
            </p:cNvSpPr>
            <p:nvPr/>
          </p:nvSpPr>
          <p:spPr bwMode="auto">
            <a:xfrm>
              <a:off x="1536" y="3408"/>
              <a:ext cx="720" cy="0"/>
            </a:xfrm>
            <a:prstGeom prst="line">
              <a:avLst/>
            </a:prstGeom>
            <a:noFill/>
            <a:ln w="9525">
              <a:solidFill>
                <a:schemeClr val="tx1"/>
              </a:solidFill>
              <a:round/>
              <a:headEnd/>
              <a:tailEnd/>
            </a:ln>
          </p:spPr>
          <p:txBody>
            <a:bodyPr/>
            <a:lstStyle/>
            <a:p>
              <a:endParaRPr lang="en-US"/>
            </a:p>
          </p:txBody>
        </p:sp>
        <p:sp>
          <p:nvSpPr>
            <p:cNvPr id="13323" name="Text Box 9"/>
            <p:cNvSpPr txBox="1">
              <a:spLocks noChangeArrowheads="1"/>
            </p:cNvSpPr>
            <p:nvPr/>
          </p:nvSpPr>
          <p:spPr bwMode="auto">
            <a:xfrm>
              <a:off x="1584" y="3408"/>
              <a:ext cx="384" cy="231"/>
            </a:xfrm>
            <a:prstGeom prst="rect">
              <a:avLst/>
            </a:prstGeom>
            <a:noFill/>
            <a:ln w="9525">
              <a:noFill/>
              <a:miter lim="800000"/>
              <a:headEnd/>
              <a:tailEnd/>
            </a:ln>
          </p:spPr>
          <p:txBody>
            <a:bodyPr>
              <a:spAutoFit/>
            </a:bodyPr>
            <a:lstStyle/>
            <a:p>
              <a:pPr>
                <a:spcBef>
                  <a:spcPct val="50000"/>
                </a:spcBef>
              </a:pPr>
              <a:r>
                <a:rPr lang="en-US"/>
                <a:t>d1</a:t>
              </a:r>
            </a:p>
          </p:txBody>
        </p:sp>
        <p:sp>
          <p:nvSpPr>
            <p:cNvPr id="13324" name="Text Box 10"/>
            <p:cNvSpPr txBox="1">
              <a:spLocks noChangeArrowheads="1"/>
            </p:cNvSpPr>
            <p:nvPr/>
          </p:nvSpPr>
          <p:spPr bwMode="auto">
            <a:xfrm>
              <a:off x="1584" y="3648"/>
              <a:ext cx="384" cy="231"/>
            </a:xfrm>
            <a:prstGeom prst="rect">
              <a:avLst/>
            </a:prstGeom>
            <a:noFill/>
            <a:ln w="9525">
              <a:noFill/>
              <a:miter lim="800000"/>
              <a:headEnd/>
              <a:tailEnd/>
            </a:ln>
          </p:spPr>
          <p:txBody>
            <a:bodyPr>
              <a:spAutoFit/>
            </a:bodyPr>
            <a:lstStyle/>
            <a:p>
              <a:pPr>
                <a:spcBef>
                  <a:spcPct val="50000"/>
                </a:spcBef>
              </a:pPr>
              <a:r>
                <a:rPr lang="en-US"/>
                <a:t>d2</a:t>
              </a:r>
            </a:p>
          </p:txBody>
        </p:sp>
        <p:sp>
          <p:nvSpPr>
            <p:cNvPr id="13325" name="Oval 11"/>
            <p:cNvSpPr>
              <a:spLocks noChangeArrowheads="1"/>
            </p:cNvSpPr>
            <p:nvPr/>
          </p:nvSpPr>
          <p:spPr bwMode="auto">
            <a:xfrm>
              <a:off x="2016" y="3456"/>
              <a:ext cx="96" cy="96"/>
            </a:xfrm>
            <a:prstGeom prst="ellipse">
              <a:avLst/>
            </a:prstGeom>
            <a:solidFill>
              <a:schemeClr val="tx1"/>
            </a:solidFill>
            <a:ln w="9525">
              <a:solidFill>
                <a:schemeClr val="tx1"/>
              </a:solidFill>
              <a:round/>
              <a:headEnd/>
              <a:tailEnd/>
            </a:ln>
          </p:spPr>
          <p:txBody>
            <a:bodyPr wrap="none" anchor="ctr"/>
            <a:lstStyle/>
            <a:p>
              <a:endParaRPr lang="en-US"/>
            </a:p>
          </p:txBody>
        </p:sp>
        <p:sp>
          <p:nvSpPr>
            <p:cNvPr id="13326" name="Oval 12"/>
            <p:cNvSpPr>
              <a:spLocks noChangeArrowheads="1"/>
            </p:cNvSpPr>
            <p:nvPr/>
          </p:nvSpPr>
          <p:spPr bwMode="auto">
            <a:xfrm>
              <a:off x="2016" y="3696"/>
              <a:ext cx="96" cy="96"/>
            </a:xfrm>
            <a:prstGeom prst="ellipse">
              <a:avLst/>
            </a:prstGeom>
            <a:solidFill>
              <a:schemeClr val="tx1"/>
            </a:solidFill>
            <a:ln w="9525">
              <a:solidFill>
                <a:schemeClr val="tx1"/>
              </a:solidFill>
              <a:round/>
              <a:headEnd/>
              <a:tailEnd/>
            </a:ln>
          </p:spPr>
          <p:txBody>
            <a:bodyPr wrap="none" anchor="ctr"/>
            <a:lstStyle/>
            <a:p>
              <a:endParaRPr lang="en-US"/>
            </a:p>
          </p:txBody>
        </p:sp>
        <p:sp>
          <p:nvSpPr>
            <p:cNvPr id="13327" name="Text Box 19"/>
            <p:cNvSpPr txBox="1">
              <a:spLocks noChangeArrowheads="1"/>
            </p:cNvSpPr>
            <p:nvPr/>
          </p:nvSpPr>
          <p:spPr bwMode="auto">
            <a:xfrm>
              <a:off x="1488" y="2832"/>
              <a:ext cx="912" cy="231"/>
            </a:xfrm>
            <a:prstGeom prst="rect">
              <a:avLst/>
            </a:prstGeom>
            <a:noFill/>
            <a:ln w="9525">
              <a:noFill/>
              <a:miter lim="800000"/>
              <a:headEnd/>
              <a:tailEnd/>
            </a:ln>
          </p:spPr>
          <p:txBody>
            <a:bodyPr>
              <a:spAutoFit/>
            </a:bodyPr>
            <a:lstStyle/>
            <a:p>
              <a:pPr algn="ctr">
                <a:spcBef>
                  <a:spcPct val="50000"/>
                </a:spcBef>
              </a:pPr>
              <a:r>
                <a:rPr lang="en-US"/>
                <a:t>Stack</a:t>
              </a:r>
            </a:p>
          </p:txBody>
        </p:sp>
        <p:sp>
          <p:nvSpPr>
            <p:cNvPr id="13328" name="Text Box 20"/>
            <p:cNvSpPr txBox="1">
              <a:spLocks noChangeArrowheads="1"/>
            </p:cNvSpPr>
            <p:nvPr/>
          </p:nvSpPr>
          <p:spPr bwMode="auto">
            <a:xfrm>
              <a:off x="2400" y="2784"/>
              <a:ext cx="1392" cy="231"/>
            </a:xfrm>
            <a:prstGeom prst="rect">
              <a:avLst/>
            </a:prstGeom>
            <a:noFill/>
            <a:ln w="9525">
              <a:noFill/>
              <a:miter lim="800000"/>
              <a:headEnd/>
              <a:tailEnd/>
            </a:ln>
          </p:spPr>
          <p:txBody>
            <a:bodyPr>
              <a:spAutoFit/>
            </a:bodyPr>
            <a:lstStyle/>
            <a:p>
              <a:pPr algn="ctr">
                <a:spcBef>
                  <a:spcPct val="50000"/>
                </a:spcBef>
              </a:pPr>
              <a:r>
                <a:rPr lang="en-US"/>
                <a:t>Heap</a:t>
              </a:r>
            </a:p>
          </p:txBody>
        </p:sp>
        <p:sp>
          <p:nvSpPr>
            <p:cNvPr id="13329" name="Line 21"/>
            <p:cNvSpPr>
              <a:spLocks noChangeShapeType="1"/>
            </p:cNvSpPr>
            <p:nvPr/>
          </p:nvSpPr>
          <p:spPr bwMode="auto">
            <a:xfrm>
              <a:off x="1536" y="3648"/>
              <a:ext cx="768" cy="0"/>
            </a:xfrm>
            <a:prstGeom prst="line">
              <a:avLst/>
            </a:prstGeom>
            <a:noFill/>
            <a:ln w="9525">
              <a:solidFill>
                <a:schemeClr val="tx1"/>
              </a:solidFill>
              <a:round/>
              <a:headEnd/>
              <a:tailEnd/>
            </a:ln>
          </p:spPr>
          <p:txBody>
            <a:bodyPr/>
            <a:lstStyle/>
            <a:p>
              <a:endParaRPr lang="en-US"/>
            </a:p>
          </p:txBody>
        </p:sp>
        <p:sp>
          <p:nvSpPr>
            <p:cNvPr id="13330" name="Text Box 25"/>
            <p:cNvSpPr txBox="1">
              <a:spLocks noChangeArrowheads="1"/>
            </p:cNvSpPr>
            <p:nvPr/>
          </p:nvSpPr>
          <p:spPr bwMode="auto">
            <a:xfrm>
              <a:off x="2400" y="3024"/>
              <a:ext cx="720" cy="751"/>
            </a:xfrm>
            <a:prstGeom prst="rect">
              <a:avLst/>
            </a:prstGeom>
            <a:noFill/>
            <a:ln w="9525">
              <a:noFill/>
              <a:miter lim="800000"/>
              <a:headEnd/>
              <a:tailEnd/>
            </a:ln>
          </p:spPr>
          <p:txBody>
            <a:bodyPr>
              <a:spAutoFit/>
            </a:bodyPr>
            <a:lstStyle/>
            <a:p>
              <a:pPr algn="ctr">
                <a:spcBef>
                  <a:spcPct val="50000"/>
                </a:spcBef>
              </a:pPr>
              <a:r>
                <a:rPr lang="en-US"/>
                <a:t>January</a:t>
              </a:r>
            </a:p>
            <a:p>
              <a:pPr algn="ctr">
                <a:spcBef>
                  <a:spcPct val="50000"/>
                </a:spcBef>
              </a:pPr>
              <a:r>
                <a:rPr lang="en-US"/>
                <a:t>1</a:t>
              </a:r>
            </a:p>
            <a:p>
              <a:pPr algn="ctr">
                <a:spcBef>
                  <a:spcPct val="50000"/>
                </a:spcBef>
              </a:pPr>
              <a:r>
                <a:rPr lang="en-US"/>
                <a:t>2000</a:t>
              </a:r>
            </a:p>
          </p:txBody>
        </p:sp>
        <p:sp>
          <p:nvSpPr>
            <p:cNvPr id="13331" name="Line 26"/>
            <p:cNvSpPr>
              <a:spLocks noChangeShapeType="1"/>
            </p:cNvSpPr>
            <p:nvPr/>
          </p:nvSpPr>
          <p:spPr bwMode="auto">
            <a:xfrm>
              <a:off x="3120" y="3024"/>
              <a:ext cx="0" cy="864"/>
            </a:xfrm>
            <a:prstGeom prst="line">
              <a:avLst/>
            </a:prstGeom>
            <a:noFill/>
            <a:ln w="9525">
              <a:solidFill>
                <a:schemeClr val="tx1"/>
              </a:solidFill>
              <a:round/>
              <a:headEnd/>
              <a:tailEnd/>
            </a:ln>
          </p:spPr>
          <p:txBody>
            <a:bodyPr/>
            <a:lstStyle/>
            <a:p>
              <a:endParaRPr lang="en-US"/>
            </a:p>
          </p:txBody>
        </p:sp>
        <p:sp>
          <p:nvSpPr>
            <p:cNvPr id="13332" name="Text Box 27"/>
            <p:cNvSpPr txBox="1">
              <a:spLocks noChangeArrowheads="1"/>
            </p:cNvSpPr>
            <p:nvPr/>
          </p:nvSpPr>
          <p:spPr bwMode="auto">
            <a:xfrm>
              <a:off x="3120" y="3024"/>
              <a:ext cx="720" cy="751"/>
            </a:xfrm>
            <a:prstGeom prst="rect">
              <a:avLst/>
            </a:prstGeom>
            <a:noFill/>
            <a:ln w="9525">
              <a:noFill/>
              <a:miter lim="800000"/>
              <a:headEnd/>
              <a:tailEnd/>
            </a:ln>
          </p:spPr>
          <p:txBody>
            <a:bodyPr>
              <a:spAutoFit/>
            </a:bodyPr>
            <a:lstStyle/>
            <a:p>
              <a:pPr algn="ctr">
                <a:spcBef>
                  <a:spcPct val="50000"/>
                </a:spcBef>
              </a:pPr>
              <a:r>
                <a:rPr lang="en-US"/>
                <a:t>July</a:t>
              </a:r>
            </a:p>
            <a:p>
              <a:pPr algn="ctr">
                <a:spcBef>
                  <a:spcPct val="50000"/>
                </a:spcBef>
              </a:pPr>
              <a:r>
                <a:rPr lang="en-US"/>
                <a:t>4</a:t>
              </a:r>
            </a:p>
            <a:p>
              <a:pPr algn="ctr">
                <a:spcBef>
                  <a:spcPct val="50000"/>
                </a:spcBef>
              </a:pPr>
              <a:r>
                <a:rPr lang="en-US"/>
                <a:t>1776</a:t>
              </a:r>
            </a:p>
          </p:txBody>
        </p:sp>
        <p:sp>
          <p:nvSpPr>
            <p:cNvPr id="13333" name="Line 29"/>
            <p:cNvSpPr>
              <a:spLocks noChangeShapeType="1"/>
            </p:cNvSpPr>
            <p:nvPr/>
          </p:nvSpPr>
          <p:spPr bwMode="auto">
            <a:xfrm>
              <a:off x="2064" y="3504"/>
              <a:ext cx="480" cy="0"/>
            </a:xfrm>
            <a:prstGeom prst="line">
              <a:avLst/>
            </a:prstGeom>
            <a:noFill/>
            <a:ln w="28575">
              <a:solidFill>
                <a:schemeClr val="tx1"/>
              </a:solidFill>
              <a:round/>
              <a:headEnd/>
              <a:tailEnd type="triangle" w="med" len="med"/>
            </a:ln>
          </p:spPr>
          <p:txBody>
            <a:bodyPr/>
            <a:lstStyle/>
            <a:p>
              <a:endParaRPr lang="en-US"/>
            </a:p>
          </p:txBody>
        </p:sp>
        <p:sp>
          <p:nvSpPr>
            <p:cNvPr id="13334" name="Freeform 30"/>
            <p:cNvSpPr>
              <a:spLocks/>
            </p:cNvSpPr>
            <p:nvPr/>
          </p:nvSpPr>
          <p:spPr bwMode="auto">
            <a:xfrm>
              <a:off x="2112" y="3744"/>
              <a:ext cx="1352" cy="392"/>
            </a:xfrm>
            <a:custGeom>
              <a:avLst/>
              <a:gdLst>
                <a:gd name="T0" fmla="*/ 0 w 1352"/>
                <a:gd name="T1" fmla="*/ 0 h 392"/>
                <a:gd name="T2" fmla="*/ 720 w 1352"/>
                <a:gd name="T3" fmla="*/ 336 h 392"/>
                <a:gd name="T4" fmla="*/ 1248 w 1352"/>
                <a:gd name="T5" fmla="*/ 336 h 392"/>
                <a:gd name="T6" fmla="*/ 1344 w 1352"/>
                <a:gd name="T7" fmla="*/ 48 h 392"/>
                <a:gd name="T8" fmla="*/ 0 60000 65536"/>
                <a:gd name="T9" fmla="*/ 0 60000 65536"/>
                <a:gd name="T10" fmla="*/ 0 60000 65536"/>
                <a:gd name="T11" fmla="*/ 0 60000 65536"/>
                <a:gd name="T12" fmla="*/ 0 w 1352"/>
                <a:gd name="T13" fmla="*/ 0 h 392"/>
                <a:gd name="T14" fmla="*/ 1352 w 1352"/>
                <a:gd name="T15" fmla="*/ 392 h 392"/>
              </a:gdLst>
              <a:ahLst/>
              <a:cxnLst>
                <a:cxn ang="T8">
                  <a:pos x="T0" y="T1"/>
                </a:cxn>
                <a:cxn ang="T9">
                  <a:pos x="T2" y="T3"/>
                </a:cxn>
                <a:cxn ang="T10">
                  <a:pos x="T4" y="T5"/>
                </a:cxn>
                <a:cxn ang="T11">
                  <a:pos x="T6" y="T7"/>
                </a:cxn>
              </a:cxnLst>
              <a:rect l="T12" t="T13" r="T14" b="T15"/>
              <a:pathLst>
                <a:path w="1352" h="392">
                  <a:moveTo>
                    <a:pt x="0" y="0"/>
                  </a:moveTo>
                  <a:cubicBezTo>
                    <a:pt x="256" y="140"/>
                    <a:pt x="512" y="280"/>
                    <a:pt x="720" y="336"/>
                  </a:cubicBezTo>
                  <a:cubicBezTo>
                    <a:pt x="928" y="392"/>
                    <a:pt x="1144" y="384"/>
                    <a:pt x="1248" y="336"/>
                  </a:cubicBezTo>
                  <a:cubicBezTo>
                    <a:pt x="1352" y="288"/>
                    <a:pt x="1348" y="168"/>
                    <a:pt x="1344" y="48"/>
                  </a:cubicBezTo>
                </a:path>
              </a:pathLst>
            </a:custGeom>
            <a:noFill/>
            <a:ln w="28575" cmpd="sng">
              <a:solidFill>
                <a:schemeClr val="tx1"/>
              </a:solidFill>
              <a:round/>
              <a:headEnd type="none" w="med" len="med"/>
              <a:tailEnd type="triangle" w="med" len="med"/>
            </a:ln>
          </p:spPr>
          <p:txBody>
            <a:bodyPr/>
            <a:lstStyle/>
            <a:p>
              <a:endParaRPr lang="en-US"/>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a:xfrm>
            <a:off x="457200" y="274638"/>
            <a:ext cx="8229600" cy="762000"/>
          </a:xfrm>
        </p:spPr>
        <p:txBody>
          <a:bodyPr/>
          <a:lstStyle/>
          <a:p>
            <a:pPr algn="r" rtl="1"/>
            <a:r>
              <a:rPr lang="fa-IR" dirty="0" smtClean="0"/>
              <a:t>اهمیت موضوع (1)</a:t>
            </a:r>
            <a:endParaRPr lang="en-US" dirty="0" smtClean="0"/>
          </a:p>
        </p:txBody>
      </p:sp>
      <p:sp>
        <p:nvSpPr>
          <p:cNvPr id="14339" name="Slide Number Placeholder 5"/>
          <p:cNvSpPr>
            <a:spLocks noGrp="1"/>
          </p:cNvSpPr>
          <p:nvPr>
            <p:ph type="sldNum" sz="quarter" idx="12"/>
          </p:nvPr>
        </p:nvSpPr>
        <p:spPr>
          <a:noFill/>
        </p:spPr>
        <p:txBody>
          <a:bodyPr/>
          <a:lstStyle/>
          <a:p>
            <a:fld id="{1C9030A7-EF57-4445-85D2-FB6288136605}" type="slidenum">
              <a:rPr lang="en-US"/>
              <a:pPr/>
              <a:t>13</a:t>
            </a:fld>
            <a:endParaRPr lang="en-US"/>
          </a:p>
        </p:txBody>
      </p:sp>
      <p:sp>
        <p:nvSpPr>
          <p:cNvPr id="14341" name="Rectangle 3"/>
          <p:cNvSpPr>
            <a:spLocks noGrp="1" noChangeArrowheads="1"/>
          </p:cNvSpPr>
          <p:nvPr>
            <p:ph sz="quarter" idx="1"/>
          </p:nvPr>
        </p:nvSpPr>
        <p:spPr>
          <a:xfrm>
            <a:off x="457200" y="1436688"/>
            <a:ext cx="8080375" cy="4735512"/>
          </a:xfrm>
        </p:spPr>
        <p:txBody>
          <a:bodyPr>
            <a:normAutofit/>
          </a:bodyPr>
          <a:lstStyle/>
          <a:p>
            <a:pPr algn="r" rtl="1" eaLnBrk="1" hangingPunct="1">
              <a:lnSpc>
                <a:spcPct val="80000"/>
              </a:lnSpc>
              <a:buFontTx/>
              <a:buNone/>
            </a:pPr>
            <a:r>
              <a:rPr lang="fa-IR" sz="1800" dirty="0" smtClean="0"/>
              <a:t>کد زیر را در نظر بگیرید:</a:t>
            </a:r>
            <a:r>
              <a:rPr lang="en-US" sz="1800" dirty="0" smtClean="0"/>
              <a:t/>
            </a:r>
            <a:br>
              <a:rPr lang="en-US" sz="1800" dirty="0" smtClean="0"/>
            </a:br>
            <a:r>
              <a:rPr lang="en-US" sz="1800" dirty="0" smtClean="0"/>
              <a:t> </a:t>
            </a:r>
            <a:r>
              <a:rPr lang="en-US" sz="1400" dirty="0" smtClean="0">
                <a:latin typeface="Courier New" pitchFamily="49" charset="0"/>
              </a:rPr>
              <a:t>Date d1, d2;</a:t>
            </a:r>
          </a:p>
          <a:p>
            <a:pPr algn="r" rtl="1" eaLnBrk="1" hangingPunct="1">
              <a:lnSpc>
                <a:spcPct val="80000"/>
              </a:lnSpc>
              <a:buFontTx/>
              <a:buNone/>
            </a:pPr>
            <a:r>
              <a:rPr lang="en-US" sz="1400" dirty="0" smtClean="0">
                <a:latin typeface="Courier New" pitchFamily="49" charset="0"/>
              </a:rPr>
              <a:t>	d1 = new Date(1, 1, 2000);</a:t>
            </a:r>
          </a:p>
          <a:p>
            <a:pPr algn="r" rtl="1" eaLnBrk="1" hangingPunct="1">
              <a:lnSpc>
                <a:spcPct val="80000"/>
              </a:lnSpc>
              <a:buFontTx/>
              <a:buNone/>
            </a:pPr>
            <a:r>
              <a:rPr lang="en-US" sz="1400" dirty="0" smtClean="0">
                <a:latin typeface="Courier New" pitchFamily="49" charset="0"/>
              </a:rPr>
              <a:t>	d2 = new Date(7, 4, 1776);</a:t>
            </a:r>
            <a:endParaRPr lang="en-US" sz="1600" dirty="0" smtClean="0">
              <a:latin typeface="Courier New" pitchFamily="49" charset="0"/>
            </a:endParaRPr>
          </a:p>
          <a:p>
            <a:pPr algn="r" rtl="1" eaLnBrk="1" hangingPunct="1">
              <a:lnSpc>
                <a:spcPct val="80000"/>
              </a:lnSpc>
              <a:buFontTx/>
              <a:buNone/>
            </a:pPr>
            <a:endParaRPr lang="en-US" sz="1600" dirty="0" smtClean="0">
              <a:latin typeface="Courier New" pitchFamily="49" charset="0"/>
            </a:endParaRPr>
          </a:p>
          <a:p>
            <a:pPr algn="r" rtl="1" eaLnBrk="1" hangingPunct="1">
              <a:lnSpc>
                <a:spcPct val="80000"/>
              </a:lnSpc>
              <a:buFontTx/>
              <a:buNone/>
            </a:pPr>
            <a:r>
              <a:rPr lang="fa-IR" sz="1800" dirty="0" smtClean="0"/>
              <a:t>حال حافظه بصورت روبرو تغییر می کند.</a:t>
            </a:r>
          </a:p>
          <a:p>
            <a:pPr algn="r" rtl="1" eaLnBrk="1" hangingPunct="1">
              <a:lnSpc>
                <a:spcPct val="80000"/>
              </a:lnSpc>
              <a:buFontTx/>
              <a:buNone/>
            </a:pPr>
            <a:endParaRPr lang="fa-IR" sz="1800" dirty="0" smtClean="0"/>
          </a:p>
          <a:p>
            <a:pPr algn="r" rtl="1" eaLnBrk="1" hangingPunct="1">
              <a:lnSpc>
                <a:spcPct val="80000"/>
              </a:lnSpc>
              <a:buFontTx/>
              <a:buNone/>
            </a:pPr>
            <a:r>
              <a:rPr lang="fa-IR" sz="1800" dirty="0" smtClean="0"/>
              <a:t>دستور  </a:t>
            </a:r>
            <a:r>
              <a:rPr lang="en-US" sz="1800" dirty="0" smtClean="0"/>
              <a:t>d1==d2</a:t>
            </a:r>
            <a:r>
              <a:rPr lang="fa-IR" sz="1800" dirty="0" smtClean="0"/>
              <a:t> را در نظر بگیرید.</a:t>
            </a:r>
          </a:p>
          <a:p>
            <a:pPr algn="r" rtl="1" eaLnBrk="1" hangingPunct="1">
              <a:lnSpc>
                <a:spcPct val="80000"/>
              </a:lnSpc>
              <a:buFontTx/>
              <a:buNone/>
            </a:pPr>
            <a:endParaRPr lang="fa-IR" sz="1800" dirty="0" smtClean="0"/>
          </a:p>
          <a:p>
            <a:pPr algn="r" rtl="1" eaLnBrk="1" hangingPunct="1">
              <a:lnSpc>
                <a:spcPct val="80000"/>
              </a:lnSpc>
              <a:buFontTx/>
              <a:buNone/>
            </a:pPr>
            <a:r>
              <a:rPr lang="fa-IR" sz="1600" dirty="0" smtClean="0">
                <a:latin typeface="Courier New" pitchFamily="49" charset="0"/>
              </a:rPr>
              <a:t>به یاد آورید که محتوی </a:t>
            </a:r>
            <a:r>
              <a:rPr lang="en-US" sz="1600" dirty="0" smtClean="0">
                <a:latin typeface="Courier New" pitchFamily="49" charset="0"/>
              </a:rPr>
              <a:t>d1</a:t>
            </a:r>
            <a:r>
              <a:rPr lang="fa-IR" sz="1600" dirty="0" smtClean="0">
                <a:latin typeface="Courier New" pitchFamily="49" charset="0"/>
              </a:rPr>
              <a:t> و </a:t>
            </a:r>
            <a:r>
              <a:rPr lang="en-US" sz="1600" dirty="0" smtClean="0">
                <a:latin typeface="Courier New" pitchFamily="49" charset="0"/>
              </a:rPr>
              <a:t>d2</a:t>
            </a:r>
            <a:r>
              <a:rPr lang="fa-IR" sz="1600" dirty="0" smtClean="0">
                <a:latin typeface="Courier New" pitchFamily="49" charset="0"/>
              </a:rPr>
              <a:t> برابر آدرس اشیائی از نوع  </a:t>
            </a:r>
            <a:r>
              <a:rPr lang="en-US" sz="1600" dirty="0" smtClean="0">
                <a:latin typeface="Courier New" pitchFamily="49" charset="0"/>
              </a:rPr>
              <a:t>Date</a:t>
            </a:r>
            <a:r>
              <a:rPr lang="fa-IR" sz="1600" dirty="0" smtClean="0">
                <a:latin typeface="Courier New" pitchFamily="49" charset="0"/>
              </a:rPr>
              <a:t> است. </a:t>
            </a:r>
          </a:p>
          <a:p>
            <a:pPr algn="r" rtl="1" eaLnBrk="1" hangingPunct="1">
              <a:lnSpc>
                <a:spcPct val="80000"/>
              </a:lnSpc>
              <a:buFontTx/>
              <a:buNone/>
            </a:pPr>
            <a:r>
              <a:rPr lang="fa-IR" sz="1600" dirty="0" smtClean="0">
                <a:latin typeface="Courier New" pitchFamily="49" charset="0"/>
              </a:rPr>
              <a:t>چون که اشیاء </a:t>
            </a:r>
            <a:r>
              <a:rPr lang="en-US" sz="1600" dirty="0" smtClean="0">
                <a:latin typeface="Courier New" pitchFamily="49" charset="0"/>
              </a:rPr>
              <a:t>Date</a:t>
            </a:r>
            <a:r>
              <a:rPr lang="fa-IR" sz="1600" dirty="0" smtClean="0">
                <a:latin typeface="Courier New" pitchFamily="49" charset="0"/>
              </a:rPr>
              <a:t> در توده قرار دارند و دارای آدرس متفاوتی هستند، نتیجه دستور  </a:t>
            </a:r>
            <a:r>
              <a:rPr lang="en-US" sz="1600" dirty="0" smtClean="0">
                <a:latin typeface="Courier New" pitchFamily="49" charset="0"/>
              </a:rPr>
              <a:t>d1==d2</a:t>
            </a:r>
            <a:r>
              <a:rPr lang="fa-IR" sz="1600" dirty="0" smtClean="0">
                <a:latin typeface="Courier New" pitchFamily="49" charset="0"/>
              </a:rPr>
              <a:t> غلط است و تساوی دو شی را چک نمی کند. بلکه تنها اگر </a:t>
            </a:r>
            <a:r>
              <a:rPr lang="en-US" sz="1600" dirty="0" smtClean="0">
                <a:latin typeface="Courier New" pitchFamily="49" charset="0"/>
              </a:rPr>
              <a:t>d1</a:t>
            </a:r>
            <a:r>
              <a:rPr lang="fa-IR" sz="1600" dirty="0" smtClean="0">
                <a:latin typeface="Courier New" pitchFamily="49" charset="0"/>
              </a:rPr>
              <a:t> و </a:t>
            </a:r>
            <a:r>
              <a:rPr lang="en-US" sz="1600" dirty="0" smtClean="0">
                <a:latin typeface="Courier New" pitchFamily="49" charset="0"/>
              </a:rPr>
              <a:t>d2</a:t>
            </a:r>
            <a:r>
              <a:rPr lang="fa-IR" sz="1600" dirty="0" smtClean="0">
                <a:latin typeface="Courier New" pitchFamily="49" charset="0"/>
              </a:rPr>
              <a:t> به یک شی اشاره کنند، دستور فوق مقدار صحیح بر می گرداند. </a:t>
            </a:r>
          </a:p>
          <a:p>
            <a:pPr algn="r" rtl="1" eaLnBrk="1" hangingPunct="1">
              <a:lnSpc>
                <a:spcPct val="80000"/>
              </a:lnSpc>
              <a:buFontTx/>
              <a:buNone/>
            </a:pPr>
            <a:r>
              <a:rPr lang="fa-IR" sz="1600" dirty="0" smtClean="0">
                <a:latin typeface="Courier New" pitchFamily="49" charset="0"/>
              </a:rPr>
              <a:t>پس برای چک کردن تساوی دو شی چکار کنیم؟</a:t>
            </a:r>
          </a:p>
          <a:p>
            <a:pPr algn="r" rtl="1" eaLnBrk="1" hangingPunct="1">
              <a:lnSpc>
                <a:spcPct val="80000"/>
              </a:lnSpc>
              <a:buFontTx/>
              <a:buNone/>
            </a:pPr>
            <a:r>
              <a:rPr lang="fa-IR" sz="1600" dirty="0" smtClean="0">
                <a:latin typeface="Courier New" pitchFamily="49" charset="0"/>
              </a:rPr>
              <a:t>کلاس </a:t>
            </a:r>
            <a:r>
              <a:rPr lang="en-US" sz="1600" dirty="0" smtClean="0">
                <a:latin typeface="Courier New" pitchFamily="49" charset="0"/>
              </a:rPr>
              <a:t>Date</a:t>
            </a:r>
            <a:r>
              <a:rPr lang="fa-IR" sz="1600" dirty="0" smtClean="0">
                <a:latin typeface="Courier New" pitchFamily="49" charset="0"/>
              </a:rPr>
              <a:t> باید متدی به اسم </a:t>
            </a:r>
            <a:r>
              <a:rPr lang="en-US" sz="1600" dirty="0" smtClean="0">
                <a:latin typeface="Courier New" pitchFamily="49" charset="0"/>
              </a:rPr>
              <a:t>equals</a:t>
            </a:r>
            <a:r>
              <a:rPr lang="fa-IR" sz="1600" dirty="0" smtClean="0">
                <a:latin typeface="Courier New" pitchFamily="49" charset="0"/>
              </a:rPr>
              <a:t> (یا هر اسم مناسب دیگر) داشته باشد که مقدار تمام متغییرهای دو کلاس را با هم مقایسه نماید. </a:t>
            </a:r>
          </a:p>
          <a:p>
            <a:pPr algn="r" rtl="1" eaLnBrk="1" hangingPunct="1">
              <a:lnSpc>
                <a:spcPct val="80000"/>
              </a:lnSpc>
              <a:buFontTx/>
              <a:buNone/>
            </a:pPr>
            <a:r>
              <a:rPr lang="fa-IR" sz="1600" dirty="0" smtClean="0">
                <a:latin typeface="Courier New" pitchFamily="49" charset="0"/>
              </a:rPr>
              <a:t>آن وقت برای  چک کردن تساوی </a:t>
            </a:r>
            <a:r>
              <a:rPr lang="en-US" sz="1600" dirty="0" smtClean="0">
                <a:latin typeface="Courier New" pitchFamily="49" charset="0"/>
              </a:rPr>
              <a:t>d1</a:t>
            </a:r>
            <a:r>
              <a:rPr lang="fa-IR" sz="1600" dirty="0" smtClean="0">
                <a:latin typeface="Courier New" pitchFamily="49" charset="0"/>
              </a:rPr>
              <a:t> و </a:t>
            </a:r>
            <a:r>
              <a:rPr lang="en-US" sz="1600" dirty="0" smtClean="0">
                <a:latin typeface="Courier New" pitchFamily="49" charset="0"/>
              </a:rPr>
              <a:t>d2</a:t>
            </a:r>
            <a:r>
              <a:rPr lang="fa-IR" sz="1600" dirty="0" smtClean="0">
                <a:latin typeface="Courier New" pitchFamily="49" charset="0"/>
              </a:rPr>
              <a:t> می توانیم بنویسیم: </a:t>
            </a:r>
          </a:p>
          <a:p>
            <a:pPr algn="r" rtl="1">
              <a:lnSpc>
                <a:spcPct val="80000"/>
              </a:lnSpc>
              <a:buNone/>
            </a:pPr>
            <a:r>
              <a:rPr lang="en-US" sz="1400" dirty="0" smtClean="0">
                <a:latin typeface="Courier New" pitchFamily="49" charset="0"/>
              </a:rPr>
              <a:t>			d1.equals( d2 );</a:t>
            </a:r>
          </a:p>
        </p:txBody>
      </p:sp>
      <p:grpSp>
        <p:nvGrpSpPr>
          <p:cNvPr id="14342" name="Group 21"/>
          <p:cNvGrpSpPr>
            <a:grpSpLocks/>
          </p:cNvGrpSpPr>
          <p:nvPr/>
        </p:nvGrpSpPr>
        <p:grpSpPr bwMode="auto">
          <a:xfrm>
            <a:off x="685800" y="1066800"/>
            <a:ext cx="3733800" cy="2146300"/>
            <a:chOff x="1488" y="2784"/>
            <a:chExt cx="2352" cy="1352"/>
          </a:xfrm>
        </p:grpSpPr>
        <p:sp>
          <p:nvSpPr>
            <p:cNvPr id="14343" name="Rectangle 22"/>
            <p:cNvSpPr>
              <a:spLocks noChangeArrowheads="1"/>
            </p:cNvSpPr>
            <p:nvPr/>
          </p:nvSpPr>
          <p:spPr bwMode="auto">
            <a:xfrm>
              <a:off x="1488" y="3024"/>
              <a:ext cx="912" cy="864"/>
            </a:xfrm>
            <a:prstGeom prst="rect">
              <a:avLst/>
            </a:prstGeom>
            <a:noFill/>
            <a:ln w="9525">
              <a:solidFill>
                <a:schemeClr val="tx1"/>
              </a:solidFill>
              <a:miter lim="800000"/>
              <a:headEnd/>
              <a:tailEnd/>
            </a:ln>
          </p:spPr>
          <p:txBody>
            <a:bodyPr wrap="none" anchor="ctr"/>
            <a:lstStyle/>
            <a:p>
              <a:endParaRPr lang="en-US"/>
            </a:p>
          </p:txBody>
        </p:sp>
        <p:sp>
          <p:nvSpPr>
            <p:cNvPr id="14344" name="Rectangle 23"/>
            <p:cNvSpPr>
              <a:spLocks noChangeArrowheads="1"/>
            </p:cNvSpPr>
            <p:nvPr/>
          </p:nvSpPr>
          <p:spPr bwMode="auto">
            <a:xfrm>
              <a:off x="2400" y="3024"/>
              <a:ext cx="1392" cy="864"/>
            </a:xfrm>
            <a:prstGeom prst="rect">
              <a:avLst/>
            </a:prstGeom>
            <a:noFill/>
            <a:ln w="9525">
              <a:solidFill>
                <a:schemeClr val="tx1"/>
              </a:solidFill>
              <a:miter lim="800000"/>
              <a:headEnd/>
              <a:tailEnd/>
            </a:ln>
          </p:spPr>
          <p:txBody>
            <a:bodyPr wrap="none" anchor="ctr"/>
            <a:lstStyle/>
            <a:p>
              <a:endParaRPr lang="en-US"/>
            </a:p>
          </p:txBody>
        </p:sp>
        <p:sp>
          <p:nvSpPr>
            <p:cNvPr id="14345" name="Line 24"/>
            <p:cNvSpPr>
              <a:spLocks noChangeShapeType="1"/>
            </p:cNvSpPr>
            <p:nvPr/>
          </p:nvSpPr>
          <p:spPr bwMode="auto">
            <a:xfrm>
              <a:off x="1920" y="3360"/>
              <a:ext cx="0" cy="480"/>
            </a:xfrm>
            <a:prstGeom prst="line">
              <a:avLst/>
            </a:prstGeom>
            <a:noFill/>
            <a:ln w="9525">
              <a:solidFill>
                <a:schemeClr val="tx1"/>
              </a:solidFill>
              <a:round/>
              <a:headEnd/>
              <a:tailEnd/>
            </a:ln>
          </p:spPr>
          <p:txBody>
            <a:bodyPr/>
            <a:lstStyle/>
            <a:p>
              <a:endParaRPr lang="en-US"/>
            </a:p>
          </p:txBody>
        </p:sp>
        <p:sp>
          <p:nvSpPr>
            <p:cNvPr id="14346" name="Line 25"/>
            <p:cNvSpPr>
              <a:spLocks noChangeShapeType="1"/>
            </p:cNvSpPr>
            <p:nvPr/>
          </p:nvSpPr>
          <p:spPr bwMode="auto">
            <a:xfrm>
              <a:off x="1536" y="3408"/>
              <a:ext cx="720" cy="0"/>
            </a:xfrm>
            <a:prstGeom prst="line">
              <a:avLst/>
            </a:prstGeom>
            <a:noFill/>
            <a:ln w="9525">
              <a:solidFill>
                <a:schemeClr val="tx1"/>
              </a:solidFill>
              <a:round/>
              <a:headEnd/>
              <a:tailEnd/>
            </a:ln>
          </p:spPr>
          <p:txBody>
            <a:bodyPr/>
            <a:lstStyle/>
            <a:p>
              <a:endParaRPr lang="en-US"/>
            </a:p>
          </p:txBody>
        </p:sp>
        <p:sp>
          <p:nvSpPr>
            <p:cNvPr id="14347" name="Text Box 26"/>
            <p:cNvSpPr txBox="1">
              <a:spLocks noChangeArrowheads="1"/>
            </p:cNvSpPr>
            <p:nvPr/>
          </p:nvSpPr>
          <p:spPr bwMode="auto">
            <a:xfrm>
              <a:off x="1584" y="3408"/>
              <a:ext cx="384" cy="231"/>
            </a:xfrm>
            <a:prstGeom prst="rect">
              <a:avLst/>
            </a:prstGeom>
            <a:noFill/>
            <a:ln w="9525">
              <a:noFill/>
              <a:miter lim="800000"/>
              <a:headEnd/>
              <a:tailEnd/>
            </a:ln>
          </p:spPr>
          <p:txBody>
            <a:bodyPr>
              <a:spAutoFit/>
            </a:bodyPr>
            <a:lstStyle/>
            <a:p>
              <a:pPr>
                <a:spcBef>
                  <a:spcPct val="50000"/>
                </a:spcBef>
              </a:pPr>
              <a:r>
                <a:rPr lang="en-US"/>
                <a:t>d1</a:t>
              </a:r>
            </a:p>
          </p:txBody>
        </p:sp>
        <p:sp>
          <p:nvSpPr>
            <p:cNvPr id="14348" name="Text Box 27"/>
            <p:cNvSpPr txBox="1">
              <a:spLocks noChangeArrowheads="1"/>
            </p:cNvSpPr>
            <p:nvPr/>
          </p:nvSpPr>
          <p:spPr bwMode="auto">
            <a:xfrm>
              <a:off x="1584" y="3648"/>
              <a:ext cx="384" cy="231"/>
            </a:xfrm>
            <a:prstGeom prst="rect">
              <a:avLst/>
            </a:prstGeom>
            <a:noFill/>
            <a:ln w="9525">
              <a:noFill/>
              <a:miter lim="800000"/>
              <a:headEnd/>
              <a:tailEnd/>
            </a:ln>
          </p:spPr>
          <p:txBody>
            <a:bodyPr>
              <a:spAutoFit/>
            </a:bodyPr>
            <a:lstStyle/>
            <a:p>
              <a:pPr>
                <a:spcBef>
                  <a:spcPct val="50000"/>
                </a:spcBef>
              </a:pPr>
              <a:r>
                <a:rPr lang="en-US"/>
                <a:t>d2</a:t>
              </a:r>
            </a:p>
          </p:txBody>
        </p:sp>
        <p:sp>
          <p:nvSpPr>
            <p:cNvPr id="14349" name="Oval 28"/>
            <p:cNvSpPr>
              <a:spLocks noChangeArrowheads="1"/>
            </p:cNvSpPr>
            <p:nvPr/>
          </p:nvSpPr>
          <p:spPr bwMode="auto">
            <a:xfrm>
              <a:off x="2016" y="3456"/>
              <a:ext cx="96" cy="96"/>
            </a:xfrm>
            <a:prstGeom prst="ellipse">
              <a:avLst/>
            </a:prstGeom>
            <a:solidFill>
              <a:schemeClr val="tx1"/>
            </a:solidFill>
            <a:ln w="9525">
              <a:solidFill>
                <a:schemeClr val="tx1"/>
              </a:solidFill>
              <a:round/>
              <a:headEnd/>
              <a:tailEnd/>
            </a:ln>
          </p:spPr>
          <p:txBody>
            <a:bodyPr wrap="none" anchor="ctr"/>
            <a:lstStyle/>
            <a:p>
              <a:endParaRPr lang="en-US"/>
            </a:p>
          </p:txBody>
        </p:sp>
        <p:sp>
          <p:nvSpPr>
            <p:cNvPr id="14350" name="Oval 29"/>
            <p:cNvSpPr>
              <a:spLocks noChangeArrowheads="1"/>
            </p:cNvSpPr>
            <p:nvPr/>
          </p:nvSpPr>
          <p:spPr bwMode="auto">
            <a:xfrm>
              <a:off x="2016" y="3696"/>
              <a:ext cx="96" cy="96"/>
            </a:xfrm>
            <a:prstGeom prst="ellipse">
              <a:avLst/>
            </a:prstGeom>
            <a:solidFill>
              <a:schemeClr val="tx1"/>
            </a:solidFill>
            <a:ln w="9525">
              <a:solidFill>
                <a:schemeClr val="tx1"/>
              </a:solidFill>
              <a:round/>
              <a:headEnd/>
              <a:tailEnd/>
            </a:ln>
          </p:spPr>
          <p:txBody>
            <a:bodyPr wrap="none" anchor="ctr"/>
            <a:lstStyle/>
            <a:p>
              <a:endParaRPr lang="en-US"/>
            </a:p>
          </p:txBody>
        </p:sp>
        <p:sp>
          <p:nvSpPr>
            <p:cNvPr id="14351" name="Text Box 30"/>
            <p:cNvSpPr txBox="1">
              <a:spLocks noChangeArrowheads="1"/>
            </p:cNvSpPr>
            <p:nvPr/>
          </p:nvSpPr>
          <p:spPr bwMode="auto">
            <a:xfrm>
              <a:off x="1488" y="2832"/>
              <a:ext cx="912" cy="231"/>
            </a:xfrm>
            <a:prstGeom prst="rect">
              <a:avLst/>
            </a:prstGeom>
            <a:noFill/>
            <a:ln w="9525">
              <a:noFill/>
              <a:miter lim="800000"/>
              <a:headEnd/>
              <a:tailEnd/>
            </a:ln>
          </p:spPr>
          <p:txBody>
            <a:bodyPr>
              <a:spAutoFit/>
            </a:bodyPr>
            <a:lstStyle/>
            <a:p>
              <a:pPr algn="ctr">
                <a:spcBef>
                  <a:spcPct val="50000"/>
                </a:spcBef>
              </a:pPr>
              <a:r>
                <a:rPr lang="en-US"/>
                <a:t>Stack</a:t>
              </a:r>
            </a:p>
          </p:txBody>
        </p:sp>
        <p:sp>
          <p:nvSpPr>
            <p:cNvPr id="14352" name="Text Box 31"/>
            <p:cNvSpPr txBox="1">
              <a:spLocks noChangeArrowheads="1"/>
            </p:cNvSpPr>
            <p:nvPr/>
          </p:nvSpPr>
          <p:spPr bwMode="auto">
            <a:xfrm>
              <a:off x="2400" y="2784"/>
              <a:ext cx="1392" cy="231"/>
            </a:xfrm>
            <a:prstGeom prst="rect">
              <a:avLst/>
            </a:prstGeom>
            <a:noFill/>
            <a:ln w="9525">
              <a:noFill/>
              <a:miter lim="800000"/>
              <a:headEnd/>
              <a:tailEnd/>
            </a:ln>
          </p:spPr>
          <p:txBody>
            <a:bodyPr>
              <a:spAutoFit/>
            </a:bodyPr>
            <a:lstStyle/>
            <a:p>
              <a:pPr algn="ctr">
                <a:spcBef>
                  <a:spcPct val="50000"/>
                </a:spcBef>
              </a:pPr>
              <a:r>
                <a:rPr lang="en-US"/>
                <a:t>Heap</a:t>
              </a:r>
            </a:p>
          </p:txBody>
        </p:sp>
        <p:sp>
          <p:nvSpPr>
            <p:cNvPr id="14353" name="Line 32"/>
            <p:cNvSpPr>
              <a:spLocks noChangeShapeType="1"/>
            </p:cNvSpPr>
            <p:nvPr/>
          </p:nvSpPr>
          <p:spPr bwMode="auto">
            <a:xfrm>
              <a:off x="1536" y="3648"/>
              <a:ext cx="768" cy="0"/>
            </a:xfrm>
            <a:prstGeom prst="line">
              <a:avLst/>
            </a:prstGeom>
            <a:noFill/>
            <a:ln w="9525">
              <a:solidFill>
                <a:schemeClr val="tx1"/>
              </a:solidFill>
              <a:round/>
              <a:headEnd/>
              <a:tailEnd/>
            </a:ln>
          </p:spPr>
          <p:txBody>
            <a:bodyPr/>
            <a:lstStyle/>
            <a:p>
              <a:endParaRPr lang="en-US"/>
            </a:p>
          </p:txBody>
        </p:sp>
        <p:sp>
          <p:nvSpPr>
            <p:cNvPr id="14354" name="Text Box 33"/>
            <p:cNvSpPr txBox="1">
              <a:spLocks noChangeArrowheads="1"/>
            </p:cNvSpPr>
            <p:nvPr/>
          </p:nvSpPr>
          <p:spPr bwMode="auto">
            <a:xfrm>
              <a:off x="2400" y="3024"/>
              <a:ext cx="720" cy="751"/>
            </a:xfrm>
            <a:prstGeom prst="rect">
              <a:avLst/>
            </a:prstGeom>
            <a:noFill/>
            <a:ln w="9525">
              <a:noFill/>
              <a:miter lim="800000"/>
              <a:headEnd/>
              <a:tailEnd/>
            </a:ln>
          </p:spPr>
          <p:txBody>
            <a:bodyPr>
              <a:spAutoFit/>
            </a:bodyPr>
            <a:lstStyle/>
            <a:p>
              <a:pPr algn="ctr">
                <a:spcBef>
                  <a:spcPct val="50000"/>
                </a:spcBef>
              </a:pPr>
              <a:r>
                <a:rPr lang="en-US"/>
                <a:t>January</a:t>
              </a:r>
            </a:p>
            <a:p>
              <a:pPr algn="ctr">
                <a:spcBef>
                  <a:spcPct val="50000"/>
                </a:spcBef>
              </a:pPr>
              <a:r>
                <a:rPr lang="en-US"/>
                <a:t>1</a:t>
              </a:r>
            </a:p>
            <a:p>
              <a:pPr algn="ctr">
                <a:spcBef>
                  <a:spcPct val="50000"/>
                </a:spcBef>
              </a:pPr>
              <a:r>
                <a:rPr lang="en-US"/>
                <a:t>2000</a:t>
              </a:r>
            </a:p>
          </p:txBody>
        </p:sp>
        <p:sp>
          <p:nvSpPr>
            <p:cNvPr id="14355" name="Line 34"/>
            <p:cNvSpPr>
              <a:spLocks noChangeShapeType="1"/>
            </p:cNvSpPr>
            <p:nvPr/>
          </p:nvSpPr>
          <p:spPr bwMode="auto">
            <a:xfrm>
              <a:off x="3120" y="3024"/>
              <a:ext cx="0" cy="864"/>
            </a:xfrm>
            <a:prstGeom prst="line">
              <a:avLst/>
            </a:prstGeom>
            <a:noFill/>
            <a:ln w="9525">
              <a:solidFill>
                <a:schemeClr val="tx1"/>
              </a:solidFill>
              <a:round/>
              <a:headEnd/>
              <a:tailEnd/>
            </a:ln>
          </p:spPr>
          <p:txBody>
            <a:bodyPr/>
            <a:lstStyle/>
            <a:p>
              <a:endParaRPr lang="en-US"/>
            </a:p>
          </p:txBody>
        </p:sp>
        <p:sp>
          <p:nvSpPr>
            <p:cNvPr id="14356" name="Text Box 35"/>
            <p:cNvSpPr txBox="1">
              <a:spLocks noChangeArrowheads="1"/>
            </p:cNvSpPr>
            <p:nvPr/>
          </p:nvSpPr>
          <p:spPr bwMode="auto">
            <a:xfrm>
              <a:off x="3120" y="3024"/>
              <a:ext cx="720" cy="751"/>
            </a:xfrm>
            <a:prstGeom prst="rect">
              <a:avLst/>
            </a:prstGeom>
            <a:noFill/>
            <a:ln w="9525">
              <a:noFill/>
              <a:miter lim="800000"/>
              <a:headEnd/>
              <a:tailEnd/>
            </a:ln>
          </p:spPr>
          <p:txBody>
            <a:bodyPr>
              <a:spAutoFit/>
            </a:bodyPr>
            <a:lstStyle/>
            <a:p>
              <a:pPr algn="ctr">
                <a:spcBef>
                  <a:spcPct val="50000"/>
                </a:spcBef>
              </a:pPr>
              <a:r>
                <a:rPr lang="en-US"/>
                <a:t>July</a:t>
              </a:r>
            </a:p>
            <a:p>
              <a:pPr algn="ctr">
                <a:spcBef>
                  <a:spcPct val="50000"/>
                </a:spcBef>
              </a:pPr>
              <a:r>
                <a:rPr lang="en-US"/>
                <a:t>4</a:t>
              </a:r>
            </a:p>
            <a:p>
              <a:pPr algn="ctr">
                <a:spcBef>
                  <a:spcPct val="50000"/>
                </a:spcBef>
              </a:pPr>
              <a:r>
                <a:rPr lang="en-US"/>
                <a:t>1776</a:t>
              </a:r>
            </a:p>
          </p:txBody>
        </p:sp>
        <p:sp>
          <p:nvSpPr>
            <p:cNvPr id="14357" name="Line 36"/>
            <p:cNvSpPr>
              <a:spLocks noChangeShapeType="1"/>
            </p:cNvSpPr>
            <p:nvPr/>
          </p:nvSpPr>
          <p:spPr bwMode="auto">
            <a:xfrm>
              <a:off x="2064" y="3504"/>
              <a:ext cx="480" cy="0"/>
            </a:xfrm>
            <a:prstGeom prst="line">
              <a:avLst/>
            </a:prstGeom>
            <a:noFill/>
            <a:ln w="28575">
              <a:solidFill>
                <a:schemeClr val="tx1"/>
              </a:solidFill>
              <a:round/>
              <a:headEnd/>
              <a:tailEnd type="triangle" w="med" len="med"/>
            </a:ln>
          </p:spPr>
          <p:txBody>
            <a:bodyPr/>
            <a:lstStyle/>
            <a:p>
              <a:endParaRPr lang="en-US"/>
            </a:p>
          </p:txBody>
        </p:sp>
        <p:sp>
          <p:nvSpPr>
            <p:cNvPr id="14358" name="Freeform 37"/>
            <p:cNvSpPr>
              <a:spLocks/>
            </p:cNvSpPr>
            <p:nvPr/>
          </p:nvSpPr>
          <p:spPr bwMode="auto">
            <a:xfrm>
              <a:off x="2112" y="3744"/>
              <a:ext cx="1352" cy="392"/>
            </a:xfrm>
            <a:custGeom>
              <a:avLst/>
              <a:gdLst>
                <a:gd name="T0" fmla="*/ 0 w 1352"/>
                <a:gd name="T1" fmla="*/ 0 h 392"/>
                <a:gd name="T2" fmla="*/ 720 w 1352"/>
                <a:gd name="T3" fmla="*/ 336 h 392"/>
                <a:gd name="T4" fmla="*/ 1248 w 1352"/>
                <a:gd name="T5" fmla="*/ 336 h 392"/>
                <a:gd name="T6" fmla="*/ 1344 w 1352"/>
                <a:gd name="T7" fmla="*/ 48 h 392"/>
                <a:gd name="T8" fmla="*/ 0 60000 65536"/>
                <a:gd name="T9" fmla="*/ 0 60000 65536"/>
                <a:gd name="T10" fmla="*/ 0 60000 65536"/>
                <a:gd name="T11" fmla="*/ 0 60000 65536"/>
                <a:gd name="T12" fmla="*/ 0 w 1352"/>
                <a:gd name="T13" fmla="*/ 0 h 392"/>
                <a:gd name="T14" fmla="*/ 1352 w 1352"/>
                <a:gd name="T15" fmla="*/ 392 h 392"/>
              </a:gdLst>
              <a:ahLst/>
              <a:cxnLst>
                <a:cxn ang="T8">
                  <a:pos x="T0" y="T1"/>
                </a:cxn>
                <a:cxn ang="T9">
                  <a:pos x="T2" y="T3"/>
                </a:cxn>
                <a:cxn ang="T10">
                  <a:pos x="T4" y="T5"/>
                </a:cxn>
                <a:cxn ang="T11">
                  <a:pos x="T6" y="T7"/>
                </a:cxn>
              </a:cxnLst>
              <a:rect l="T12" t="T13" r="T14" b="T15"/>
              <a:pathLst>
                <a:path w="1352" h="392">
                  <a:moveTo>
                    <a:pt x="0" y="0"/>
                  </a:moveTo>
                  <a:cubicBezTo>
                    <a:pt x="256" y="140"/>
                    <a:pt x="512" y="280"/>
                    <a:pt x="720" y="336"/>
                  </a:cubicBezTo>
                  <a:cubicBezTo>
                    <a:pt x="928" y="392"/>
                    <a:pt x="1144" y="384"/>
                    <a:pt x="1248" y="336"/>
                  </a:cubicBezTo>
                  <a:cubicBezTo>
                    <a:pt x="1352" y="288"/>
                    <a:pt x="1348" y="168"/>
                    <a:pt x="1344" y="48"/>
                  </a:cubicBezTo>
                </a:path>
              </a:pathLst>
            </a:custGeom>
            <a:noFill/>
            <a:ln w="28575" cmpd="sng">
              <a:solidFill>
                <a:schemeClr val="tx1"/>
              </a:solidFill>
              <a:round/>
              <a:headEnd type="none" w="med" len="med"/>
              <a:tailEnd type="triangle" w="med" len="med"/>
            </a:ln>
          </p:spPr>
          <p:txBody>
            <a:bodyPr/>
            <a:lstStyle/>
            <a:p>
              <a:endParaRPr lang="en-US"/>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normAutofit fontScale="90000"/>
          </a:bodyPr>
          <a:lstStyle/>
          <a:p>
            <a:pPr algn="r" rtl="1"/>
            <a:r>
              <a:rPr lang="fa-IR" dirty="0" smtClean="0"/>
              <a:t>اهمیت موضوع (2)</a:t>
            </a:r>
            <a:endParaRPr lang="en-US" dirty="0" smtClean="0"/>
          </a:p>
        </p:txBody>
      </p:sp>
      <p:sp>
        <p:nvSpPr>
          <p:cNvPr id="15363" name="Slide Number Placeholder 5"/>
          <p:cNvSpPr>
            <a:spLocks noGrp="1"/>
          </p:cNvSpPr>
          <p:nvPr>
            <p:ph type="sldNum" sz="quarter" idx="12"/>
          </p:nvPr>
        </p:nvSpPr>
        <p:spPr>
          <a:noFill/>
        </p:spPr>
        <p:txBody>
          <a:bodyPr/>
          <a:lstStyle/>
          <a:p>
            <a:fld id="{AFA3F3C0-4292-433C-B1C6-F9B17CC850B7}" type="slidenum">
              <a:rPr lang="en-US"/>
              <a:pPr/>
              <a:t>14</a:t>
            </a:fld>
            <a:endParaRPr lang="en-US"/>
          </a:p>
        </p:txBody>
      </p:sp>
      <p:sp>
        <p:nvSpPr>
          <p:cNvPr id="15365" name="Rectangle 3"/>
          <p:cNvSpPr>
            <a:spLocks noGrp="1" noChangeArrowheads="1"/>
          </p:cNvSpPr>
          <p:nvPr>
            <p:ph sz="quarter" idx="1"/>
          </p:nvPr>
        </p:nvSpPr>
        <p:spPr>
          <a:xfrm>
            <a:off x="3276600" y="1295400"/>
            <a:ext cx="5334000" cy="1905000"/>
          </a:xfrm>
        </p:spPr>
        <p:txBody>
          <a:bodyPr/>
          <a:lstStyle/>
          <a:p>
            <a:pPr algn="r" rtl="1" eaLnBrk="1" hangingPunct="1">
              <a:lnSpc>
                <a:spcPct val="80000"/>
              </a:lnSpc>
              <a:buFontTx/>
              <a:buNone/>
            </a:pPr>
            <a:r>
              <a:rPr lang="fa-IR" sz="2000" dirty="0" smtClean="0"/>
              <a:t>حال دستورات زیر و وضعیت حافظه را پس از اجرای آنها ببینید:</a:t>
            </a:r>
            <a:endParaRPr lang="en-US" sz="2000" dirty="0" smtClean="0"/>
          </a:p>
          <a:p>
            <a:pPr eaLnBrk="1" hangingPunct="1">
              <a:lnSpc>
                <a:spcPct val="80000"/>
              </a:lnSpc>
              <a:buFontTx/>
              <a:buNone/>
            </a:pPr>
            <a:r>
              <a:rPr lang="en-US" sz="2000" dirty="0" smtClean="0">
                <a:latin typeface="Courier New" pitchFamily="49" charset="0"/>
              </a:rPr>
              <a:t>	</a:t>
            </a:r>
          </a:p>
          <a:p>
            <a:pPr eaLnBrk="1" hangingPunct="1">
              <a:lnSpc>
                <a:spcPct val="80000"/>
              </a:lnSpc>
              <a:buFontTx/>
              <a:buNone/>
            </a:pPr>
            <a:r>
              <a:rPr lang="en-US" sz="2000" dirty="0" smtClean="0">
                <a:latin typeface="Courier New" pitchFamily="49" charset="0"/>
              </a:rPr>
              <a:t>	Date d1 = new Date(1, 1, 2000);</a:t>
            </a:r>
          </a:p>
          <a:p>
            <a:pPr eaLnBrk="1" hangingPunct="1">
              <a:lnSpc>
                <a:spcPct val="80000"/>
              </a:lnSpc>
              <a:buFontTx/>
              <a:buNone/>
            </a:pPr>
            <a:r>
              <a:rPr lang="en-US" sz="2000" dirty="0" smtClean="0">
                <a:latin typeface="Courier New" pitchFamily="49" charset="0"/>
              </a:rPr>
              <a:t>	Date d2 = d1;</a:t>
            </a:r>
          </a:p>
          <a:p>
            <a:pPr eaLnBrk="1" hangingPunct="1">
              <a:lnSpc>
                <a:spcPct val="80000"/>
              </a:lnSpc>
              <a:buFontTx/>
              <a:buNone/>
            </a:pPr>
            <a:endParaRPr lang="en-US" sz="2000" dirty="0" smtClean="0">
              <a:latin typeface="Courier New" pitchFamily="49" charset="0"/>
            </a:endParaRPr>
          </a:p>
        </p:txBody>
      </p:sp>
      <p:sp>
        <p:nvSpPr>
          <p:cNvPr id="15366" name="Text Box 20"/>
          <p:cNvSpPr txBox="1">
            <a:spLocks noChangeArrowheads="1"/>
          </p:cNvSpPr>
          <p:nvPr/>
        </p:nvSpPr>
        <p:spPr bwMode="auto">
          <a:xfrm>
            <a:off x="457200" y="3886200"/>
            <a:ext cx="8153400" cy="2246769"/>
          </a:xfrm>
          <a:prstGeom prst="rect">
            <a:avLst/>
          </a:prstGeom>
          <a:noFill/>
          <a:ln w="9525">
            <a:noFill/>
            <a:miter lim="800000"/>
            <a:headEnd/>
            <a:tailEnd/>
          </a:ln>
        </p:spPr>
        <p:txBody>
          <a:bodyPr wrap="square">
            <a:spAutoFit/>
          </a:bodyPr>
          <a:lstStyle/>
          <a:p>
            <a:pPr algn="r" rtl="1"/>
            <a:r>
              <a:rPr lang="fa-IR" sz="2000" dirty="0" smtClean="0">
                <a:latin typeface="XB Kayhan" pitchFamily="2" charset="-78"/>
                <a:cs typeface="XB Kayhan" pitchFamily="2" charset="-78"/>
              </a:rPr>
              <a:t>حال </a:t>
            </a:r>
            <a:r>
              <a:rPr lang="en-US" sz="2000" dirty="0" smtClean="0">
                <a:latin typeface="XB Kayhan" pitchFamily="2" charset="-78"/>
                <a:cs typeface="XB Kayhan" pitchFamily="2" charset="-78"/>
              </a:rPr>
              <a:t> d1</a:t>
            </a:r>
            <a:r>
              <a:rPr lang="fa-IR" sz="2000" dirty="0" smtClean="0">
                <a:latin typeface="XB Kayhan" pitchFamily="2" charset="-78"/>
                <a:cs typeface="XB Kayhan" pitchFamily="2" charset="-78"/>
              </a:rPr>
              <a:t> و </a:t>
            </a:r>
            <a:r>
              <a:rPr lang="en-US" sz="2000" dirty="0" smtClean="0">
                <a:latin typeface="XB Kayhan" pitchFamily="2" charset="-78"/>
                <a:cs typeface="XB Kayhan" pitchFamily="2" charset="-78"/>
              </a:rPr>
              <a:t>d2 </a:t>
            </a:r>
            <a:r>
              <a:rPr lang="fa-IR" sz="2000" dirty="0" smtClean="0">
                <a:latin typeface="XB Kayhan" pitchFamily="2" charset="-78"/>
                <a:cs typeface="XB Kayhan" pitchFamily="2" charset="-78"/>
              </a:rPr>
              <a:t> به یک شی مشابه اشاره می کنند. به این موضوع اسم مستعار می گویند که اغلب بصورت غیر عمدی اتفاق می افتد و می تواند خطرناک باشد. چرا؟</a:t>
            </a:r>
          </a:p>
          <a:p>
            <a:pPr algn="r" rtl="1"/>
            <a:endParaRPr lang="fa-IR" dirty="0" smtClean="0">
              <a:latin typeface="XB Kayhan" pitchFamily="2" charset="-78"/>
              <a:cs typeface="XB Kayhan" pitchFamily="2" charset="-78"/>
            </a:endParaRPr>
          </a:p>
          <a:p>
            <a:pPr algn="r" rtl="1"/>
            <a:r>
              <a:rPr lang="fa-IR" sz="2000" dirty="0" smtClean="0">
                <a:latin typeface="XB Kayhan" pitchFamily="2" charset="-78"/>
                <a:cs typeface="XB Kayhan" pitchFamily="2" charset="-78"/>
              </a:rPr>
              <a:t>اگر منظور شما این است که  </a:t>
            </a:r>
            <a:r>
              <a:rPr lang="en-US" sz="2000" dirty="0" smtClean="0">
                <a:latin typeface="XB Kayhan" pitchFamily="2" charset="-78"/>
                <a:cs typeface="XB Kayhan" pitchFamily="2" charset="-78"/>
              </a:rPr>
              <a:t>d2</a:t>
            </a:r>
            <a:r>
              <a:rPr lang="fa-IR" sz="2000" dirty="0" smtClean="0">
                <a:latin typeface="XB Kayhan" pitchFamily="2" charset="-78"/>
                <a:cs typeface="XB Kayhan" pitchFamily="2" charset="-78"/>
              </a:rPr>
              <a:t> نسخه ای از </a:t>
            </a:r>
            <a:r>
              <a:rPr lang="en-US" sz="2000" dirty="0" smtClean="0">
                <a:latin typeface="XB Kayhan" pitchFamily="2" charset="-78"/>
                <a:cs typeface="XB Kayhan" pitchFamily="2" charset="-78"/>
              </a:rPr>
              <a:t>d1</a:t>
            </a:r>
            <a:r>
              <a:rPr lang="fa-IR" sz="2000" dirty="0" smtClean="0">
                <a:latin typeface="XB Kayhan" pitchFamily="2" charset="-78"/>
                <a:cs typeface="XB Kayhan" pitchFamily="2" charset="-78"/>
              </a:rPr>
              <a:t> باشد، کد زیر اینکار را بصورت صحیح انجام می دهد:</a:t>
            </a:r>
          </a:p>
          <a:p>
            <a:endParaRPr lang="en-US" dirty="0">
              <a:latin typeface="XB Kayhan" pitchFamily="2" charset="-78"/>
              <a:cs typeface="XB Kayhan" pitchFamily="2" charset="-78"/>
            </a:endParaRPr>
          </a:p>
          <a:p>
            <a:pPr algn="ctr"/>
            <a:r>
              <a:rPr lang="en-US" sz="2400" dirty="0">
                <a:latin typeface="Courier New" pitchFamily="49" charset="0"/>
                <a:cs typeface="Courier New" pitchFamily="49" charset="0"/>
              </a:rPr>
              <a:t>Date d2 = new Date( d1 );</a:t>
            </a:r>
            <a:endParaRPr lang="en-US" dirty="0">
              <a:latin typeface="Courier New" pitchFamily="49" charset="0"/>
              <a:cs typeface="Courier New" pitchFamily="49" charset="0"/>
            </a:endParaRPr>
          </a:p>
        </p:txBody>
      </p:sp>
      <p:sp>
        <p:nvSpPr>
          <p:cNvPr id="15367" name="Rectangle 22"/>
          <p:cNvSpPr>
            <a:spLocks noChangeArrowheads="1"/>
          </p:cNvSpPr>
          <p:nvPr/>
        </p:nvSpPr>
        <p:spPr bwMode="auto">
          <a:xfrm>
            <a:off x="457200" y="1752600"/>
            <a:ext cx="1357313" cy="1371600"/>
          </a:xfrm>
          <a:prstGeom prst="rect">
            <a:avLst/>
          </a:prstGeom>
          <a:noFill/>
          <a:ln w="9525">
            <a:solidFill>
              <a:schemeClr val="tx1"/>
            </a:solidFill>
            <a:miter lim="800000"/>
            <a:headEnd/>
            <a:tailEnd/>
          </a:ln>
        </p:spPr>
        <p:txBody>
          <a:bodyPr wrap="none" anchor="ctr"/>
          <a:lstStyle/>
          <a:p>
            <a:endParaRPr lang="en-US"/>
          </a:p>
        </p:txBody>
      </p:sp>
      <p:sp>
        <p:nvSpPr>
          <p:cNvPr id="15368" name="Rectangle 23"/>
          <p:cNvSpPr>
            <a:spLocks noChangeArrowheads="1"/>
          </p:cNvSpPr>
          <p:nvPr/>
        </p:nvSpPr>
        <p:spPr bwMode="auto">
          <a:xfrm>
            <a:off x="1814513" y="1752600"/>
            <a:ext cx="1081087" cy="1371600"/>
          </a:xfrm>
          <a:prstGeom prst="rect">
            <a:avLst/>
          </a:prstGeom>
          <a:noFill/>
          <a:ln w="9525">
            <a:solidFill>
              <a:schemeClr val="tx1"/>
            </a:solidFill>
            <a:miter lim="800000"/>
            <a:headEnd/>
            <a:tailEnd/>
          </a:ln>
        </p:spPr>
        <p:txBody>
          <a:bodyPr wrap="none" anchor="ctr"/>
          <a:lstStyle/>
          <a:p>
            <a:endParaRPr lang="en-US"/>
          </a:p>
        </p:txBody>
      </p:sp>
      <p:sp>
        <p:nvSpPr>
          <p:cNvPr id="15369" name="Line 24"/>
          <p:cNvSpPr>
            <a:spLocks noChangeShapeType="1"/>
          </p:cNvSpPr>
          <p:nvPr/>
        </p:nvSpPr>
        <p:spPr bwMode="auto">
          <a:xfrm>
            <a:off x="1100138" y="2286000"/>
            <a:ext cx="0" cy="762000"/>
          </a:xfrm>
          <a:prstGeom prst="line">
            <a:avLst/>
          </a:prstGeom>
          <a:noFill/>
          <a:ln w="9525">
            <a:solidFill>
              <a:schemeClr val="tx1"/>
            </a:solidFill>
            <a:round/>
            <a:headEnd/>
            <a:tailEnd/>
          </a:ln>
        </p:spPr>
        <p:txBody>
          <a:bodyPr/>
          <a:lstStyle/>
          <a:p>
            <a:endParaRPr lang="en-US"/>
          </a:p>
        </p:txBody>
      </p:sp>
      <p:sp>
        <p:nvSpPr>
          <p:cNvPr id="15370" name="Line 25"/>
          <p:cNvSpPr>
            <a:spLocks noChangeShapeType="1"/>
          </p:cNvSpPr>
          <p:nvPr/>
        </p:nvSpPr>
        <p:spPr bwMode="auto">
          <a:xfrm>
            <a:off x="528638" y="2362200"/>
            <a:ext cx="1071562" cy="0"/>
          </a:xfrm>
          <a:prstGeom prst="line">
            <a:avLst/>
          </a:prstGeom>
          <a:noFill/>
          <a:ln w="9525">
            <a:solidFill>
              <a:schemeClr val="tx1"/>
            </a:solidFill>
            <a:round/>
            <a:headEnd/>
            <a:tailEnd/>
          </a:ln>
        </p:spPr>
        <p:txBody>
          <a:bodyPr/>
          <a:lstStyle/>
          <a:p>
            <a:endParaRPr lang="en-US"/>
          </a:p>
        </p:txBody>
      </p:sp>
      <p:sp>
        <p:nvSpPr>
          <p:cNvPr id="15371" name="Text Box 26"/>
          <p:cNvSpPr txBox="1">
            <a:spLocks noChangeArrowheads="1"/>
          </p:cNvSpPr>
          <p:nvPr/>
        </p:nvSpPr>
        <p:spPr bwMode="auto">
          <a:xfrm>
            <a:off x="600075" y="2362200"/>
            <a:ext cx="571500" cy="366713"/>
          </a:xfrm>
          <a:prstGeom prst="rect">
            <a:avLst/>
          </a:prstGeom>
          <a:noFill/>
          <a:ln w="9525">
            <a:noFill/>
            <a:miter lim="800000"/>
            <a:headEnd/>
            <a:tailEnd/>
          </a:ln>
        </p:spPr>
        <p:txBody>
          <a:bodyPr>
            <a:spAutoFit/>
          </a:bodyPr>
          <a:lstStyle/>
          <a:p>
            <a:pPr>
              <a:spcBef>
                <a:spcPct val="50000"/>
              </a:spcBef>
            </a:pPr>
            <a:r>
              <a:rPr lang="en-US"/>
              <a:t>d1</a:t>
            </a:r>
          </a:p>
        </p:txBody>
      </p:sp>
      <p:sp>
        <p:nvSpPr>
          <p:cNvPr id="15372" name="Text Box 27"/>
          <p:cNvSpPr txBox="1">
            <a:spLocks noChangeArrowheads="1"/>
          </p:cNvSpPr>
          <p:nvPr/>
        </p:nvSpPr>
        <p:spPr bwMode="auto">
          <a:xfrm>
            <a:off x="600075" y="2743200"/>
            <a:ext cx="571500" cy="366713"/>
          </a:xfrm>
          <a:prstGeom prst="rect">
            <a:avLst/>
          </a:prstGeom>
          <a:noFill/>
          <a:ln w="9525">
            <a:noFill/>
            <a:miter lim="800000"/>
            <a:headEnd/>
            <a:tailEnd/>
          </a:ln>
        </p:spPr>
        <p:txBody>
          <a:bodyPr>
            <a:spAutoFit/>
          </a:bodyPr>
          <a:lstStyle/>
          <a:p>
            <a:pPr>
              <a:spcBef>
                <a:spcPct val="50000"/>
              </a:spcBef>
            </a:pPr>
            <a:r>
              <a:rPr lang="en-US"/>
              <a:t>d2</a:t>
            </a:r>
          </a:p>
        </p:txBody>
      </p:sp>
      <p:sp>
        <p:nvSpPr>
          <p:cNvPr id="15373" name="Oval 28"/>
          <p:cNvSpPr>
            <a:spLocks noChangeArrowheads="1"/>
          </p:cNvSpPr>
          <p:nvPr/>
        </p:nvSpPr>
        <p:spPr bwMode="auto">
          <a:xfrm>
            <a:off x="1243013" y="2438400"/>
            <a:ext cx="142875" cy="152400"/>
          </a:xfrm>
          <a:prstGeom prst="ellipse">
            <a:avLst/>
          </a:prstGeom>
          <a:solidFill>
            <a:schemeClr val="tx1"/>
          </a:solidFill>
          <a:ln w="9525">
            <a:solidFill>
              <a:schemeClr val="tx1"/>
            </a:solidFill>
            <a:round/>
            <a:headEnd/>
            <a:tailEnd/>
          </a:ln>
        </p:spPr>
        <p:txBody>
          <a:bodyPr wrap="none" anchor="ctr"/>
          <a:lstStyle/>
          <a:p>
            <a:endParaRPr lang="en-US"/>
          </a:p>
        </p:txBody>
      </p:sp>
      <p:sp>
        <p:nvSpPr>
          <p:cNvPr id="15374" name="Oval 29"/>
          <p:cNvSpPr>
            <a:spLocks noChangeArrowheads="1"/>
          </p:cNvSpPr>
          <p:nvPr/>
        </p:nvSpPr>
        <p:spPr bwMode="auto">
          <a:xfrm>
            <a:off x="1243013" y="2819400"/>
            <a:ext cx="142875" cy="152400"/>
          </a:xfrm>
          <a:prstGeom prst="ellipse">
            <a:avLst/>
          </a:prstGeom>
          <a:solidFill>
            <a:schemeClr val="tx1"/>
          </a:solidFill>
          <a:ln w="9525">
            <a:solidFill>
              <a:schemeClr val="tx1"/>
            </a:solidFill>
            <a:round/>
            <a:headEnd/>
            <a:tailEnd/>
          </a:ln>
        </p:spPr>
        <p:txBody>
          <a:bodyPr wrap="none" anchor="ctr"/>
          <a:lstStyle/>
          <a:p>
            <a:endParaRPr lang="en-US"/>
          </a:p>
        </p:txBody>
      </p:sp>
      <p:sp>
        <p:nvSpPr>
          <p:cNvPr id="15375" name="Text Box 30"/>
          <p:cNvSpPr txBox="1">
            <a:spLocks noChangeArrowheads="1"/>
          </p:cNvSpPr>
          <p:nvPr/>
        </p:nvSpPr>
        <p:spPr bwMode="auto">
          <a:xfrm>
            <a:off x="457200" y="1447800"/>
            <a:ext cx="1357313" cy="366713"/>
          </a:xfrm>
          <a:prstGeom prst="rect">
            <a:avLst/>
          </a:prstGeom>
          <a:noFill/>
          <a:ln w="9525">
            <a:noFill/>
            <a:miter lim="800000"/>
            <a:headEnd/>
            <a:tailEnd/>
          </a:ln>
        </p:spPr>
        <p:txBody>
          <a:bodyPr>
            <a:spAutoFit/>
          </a:bodyPr>
          <a:lstStyle/>
          <a:p>
            <a:pPr algn="ctr">
              <a:spcBef>
                <a:spcPct val="50000"/>
              </a:spcBef>
            </a:pPr>
            <a:r>
              <a:rPr lang="en-US"/>
              <a:t>Stack</a:t>
            </a:r>
          </a:p>
        </p:txBody>
      </p:sp>
      <p:sp>
        <p:nvSpPr>
          <p:cNvPr id="15376" name="Text Box 31"/>
          <p:cNvSpPr txBox="1">
            <a:spLocks noChangeArrowheads="1"/>
          </p:cNvSpPr>
          <p:nvPr/>
        </p:nvSpPr>
        <p:spPr bwMode="auto">
          <a:xfrm>
            <a:off x="2043113" y="1371600"/>
            <a:ext cx="1004887" cy="366713"/>
          </a:xfrm>
          <a:prstGeom prst="rect">
            <a:avLst/>
          </a:prstGeom>
          <a:noFill/>
          <a:ln w="9525">
            <a:noFill/>
            <a:miter lim="800000"/>
            <a:headEnd/>
            <a:tailEnd/>
          </a:ln>
        </p:spPr>
        <p:txBody>
          <a:bodyPr>
            <a:spAutoFit/>
          </a:bodyPr>
          <a:lstStyle/>
          <a:p>
            <a:pPr algn="ctr">
              <a:spcBef>
                <a:spcPct val="50000"/>
              </a:spcBef>
            </a:pPr>
            <a:r>
              <a:rPr lang="en-US"/>
              <a:t>Heap</a:t>
            </a:r>
          </a:p>
        </p:txBody>
      </p:sp>
      <p:sp>
        <p:nvSpPr>
          <p:cNvPr id="15377" name="Line 32"/>
          <p:cNvSpPr>
            <a:spLocks noChangeShapeType="1"/>
          </p:cNvSpPr>
          <p:nvPr/>
        </p:nvSpPr>
        <p:spPr bwMode="auto">
          <a:xfrm>
            <a:off x="528638" y="2743200"/>
            <a:ext cx="1143000" cy="0"/>
          </a:xfrm>
          <a:prstGeom prst="line">
            <a:avLst/>
          </a:prstGeom>
          <a:noFill/>
          <a:ln w="9525">
            <a:solidFill>
              <a:schemeClr val="tx1"/>
            </a:solidFill>
            <a:round/>
            <a:headEnd/>
            <a:tailEnd/>
          </a:ln>
        </p:spPr>
        <p:txBody>
          <a:bodyPr/>
          <a:lstStyle/>
          <a:p>
            <a:endParaRPr lang="en-US"/>
          </a:p>
        </p:txBody>
      </p:sp>
      <p:sp>
        <p:nvSpPr>
          <p:cNvPr id="15378" name="Text Box 33"/>
          <p:cNvSpPr txBox="1">
            <a:spLocks noChangeArrowheads="1"/>
          </p:cNvSpPr>
          <p:nvPr/>
        </p:nvSpPr>
        <p:spPr bwMode="auto">
          <a:xfrm>
            <a:off x="1814513" y="1752600"/>
            <a:ext cx="1071562" cy="1192213"/>
          </a:xfrm>
          <a:prstGeom prst="rect">
            <a:avLst/>
          </a:prstGeom>
          <a:noFill/>
          <a:ln w="9525">
            <a:noFill/>
            <a:miter lim="800000"/>
            <a:headEnd/>
            <a:tailEnd/>
          </a:ln>
        </p:spPr>
        <p:txBody>
          <a:bodyPr>
            <a:spAutoFit/>
          </a:bodyPr>
          <a:lstStyle/>
          <a:p>
            <a:pPr algn="ctr">
              <a:spcBef>
                <a:spcPct val="50000"/>
              </a:spcBef>
            </a:pPr>
            <a:r>
              <a:rPr lang="en-US"/>
              <a:t>January</a:t>
            </a:r>
          </a:p>
          <a:p>
            <a:pPr algn="ctr">
              <a:spcBef>
                <a:spcPct val="50000"/>
              </a:spcBef>
            </a:pPr>
            <a:r>
              <a:rPr lang="en-US"/>
              <a:t>1</a:t>
            </a:r>
          </a:p>
          <a:p>
            <a:pPr algn="ctr">
              <a:spcBef>
                <a:spcPct val="50000"/>
              </a:spcBef>
            </a:pPr>
            <a:r>
              <a:rPr lang="en-US"/>
              <a:t>2000</a:t>
            </a:r>
          </a:p>
        </p:txBody>
      </p:sp>
      <p:sp>
        <p:nvSpPr>
          <p:cNvPr id="15379" name="Line 34"/>
          <p:cNvSpPr>
            <a:spLocks noChangeShapeType="1"/>
          </p:cNvSpPr>
          <p:nvPr/>
        </p:nvSpPr>
        <p:spPr bwMode="auto">
          <a:xfrm>
            <a:off x="2886075" y="1752600"/>
            <a:ext cx="0" cy="1371600"/>
          </a:xfrm>
          <a:prstGeom prst="line">
            <a:avLst/>
          </a:prstGeom>
          <a:noFill/>
          <a:ln w="9525">
            <a:solidFill>
              <a:schemeClr val="tx1"/>
            </a:solidFill>
            <a:round/>
            <a:headEnd/>
            <a:tailEnd/>
          </a:ln>
        </p:spPr>
        <p:txBody>
          <a:bodyPr/>
          <a:lstStyle/>
          <a:p>
            <a:endParaRPr lang="en-US"/>
          </a:p>
        </p:txBody>
      </p:sp>
      <p:sp>
        <p:nvSpPr>
          <p:cNvPr id="15380" name="Line 36"/>
          <p:cNvSpPr>
            <a:spLocks noChangeShapeType="1"/>
          </p:cNvSpPr>
          <p:nvPr/>
        </p:nvSpPr>
        <p:spPr bwMode="auto">
          <a:xfrm>
            <a:off x="1314450" y="2514600"/>
            <a:ext cx="714375" cy="0"/>
          </a:xfrm>
          <a:prstGeom prst="line">
            <a:avLst/>
          </a:prstGeom>
          <a:noFill/>
          <a:ln w="28575">
            <a:solidFill>
              <a:schemeClr val="tx1"/>
            </a:solidFill>
            <a:round/>
            <a:headEnd/>
            <a:tailEnd type="triangle" w="med" len="med"/>
          </a:ln>
        </p:spPr>
        <p:txBody>
          <a:bodyPr/>
          <a:lstStyle/>
          <a:p>
            <a:endParaRPr lang="en-US"/>
          </a:p>
        </p:txBody>
      </p:sp>
      <p:sp>
        <p:nvSpPr>
          <p:cNvPr id="15381" name="Line 38"/>
          <p:cNvSpPr>
            <a:spLocks noChangeShapeType="1"/>
          </p:cNvSpPr>
          <p:nvPr/>
        </p:nvSpPr>
        <p:spPr bwMode="auto">
          <a:xfrm>
            <a:off x="1314450" y="2895600"/>
            <a:ext cx="714375" cy="0"/>
          </a:xfrm>
          <a:prstGeom prst="line">
            <a:avLst/>
          </a:prstGeom>
          <a:noFill/>
          <a:ln w="2857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Slide Number Placeholder 5"/>
          <p:cNvSpPr>
            <a:spLocks noGrp="1"/>
          </p:cNvSpPr>
          <p:nvPr>
            <p:ph type="sldNum" sz="quarter" idx="12"/>
          </p:nvPr>
        </p:nvSpPr>
        <p:spPr>
          <a:noFill/>
        </p:spPr>
        <p:txBody>
          <a:bodyPr/>
          <a:lstStyle/>
          <a:p>
            <a:fld id="{CD3DC28E-B05E-4EA9-AD51-7B955E3DF5B1}" type="slidenum">
              <a:rPr lang="en-US"/>
              <a:pPr/>
              <a:t>15</a:t>
            </a:fld>
            <a:endParaRPr lang="en-US"/>
          </a:p>
        </p:txBody>
      </p:sp>
      <p:sp>
        <p:nvSpPr>
          <p:cNvPr id="16389" name="Rectangle 3"/>
          <p:cNvSpPr>
            <a:spLocks noGrp="1" noChangeArrowheads="1"/>
          </p:cNvSpPr>
          <p:nvPr>
            <p:ph sz="quarter" idx="1"/>
          </p:nvPr>
        </p:nvSpPr>
        <p:spPr>
          <a:xfrm>
            <a:off x="457200" y="1295400"/>
            <a:ext cx="8229600" cy="1841500"/>
          </a:xfrm>
        </p:spPr>
        <p:txBody>
          <a:bodyPr>
            <a:normAutofit lnSpcReduction="10000"/>
          </a:bodyPr>
          <a:lstStyle/>
          <a:p>
            <a:pPr algn="r" rtl="1">
              <a:lnSpc>
                <a:spcPct val="80000"/>
              </a:lnSpc>
              <a:buNone/>
            </a:pPr>
            <a:endParaRPr lang="fa-IR" sz="2400" dirty="0" smtClean="0"/>
          </a:p>
          <a:p>
            <a:pPr algn="r" rtl="1">
              <a:lnSpc>
                <a:spcPct val="80000"/>
              </a:lnSpc>
              <a:buNone/>
            </a:pPr>
            <a:r>
              <a:rPr lang="fa-IR" sz="2400" dirty="0" smtClean="0"/>
              <a:t>کد زیر و وضعیت حافظه را پس از اجرای آن ببینید:</a:t>
            </a:r>
            <a:endParaRPr lang="en-US" sz="2400" dirty="0" smtClean="0"/>
          </a:p>
          <a:p>
            <a:pPr eaLnBrk="1" hangingPunct="1">
              <a:lnSpc>
                <a:spcPct val="90000"/>
              </a:lnSpc>
              <a:buFontTx/>
              <a:buNone/>
            </a:pPr>
            <a:endParaRPr lang="en-US" sz="2400" dirty="0" smtClean="0"/>
          </a:p>
          <a:p>
            <a:pPr eaLnBrk="1" hangingPunct="1">
              <a:lnSpc>
                <a:spcPct val="90000"/>
              </a:lnSpc>
              <a:buFontTx/>
              <a:buNone/>
            </a:pPr>
            <a:r>
              <a:rPr lang="en-US" sz="2400" dirty="0" smtClean="0">
                <a:latin typeface="Courier New" pitchFamily="49" charset="0"/>
              </a:rPr>
              <a:t>Date d1 = new Date(1, 1, 2000); 	// line 1</a:t>
            </a:r>
          </a:p>
          <a:p>
            <a:pPr eaLnBrk="1" hangingPunct="1">
              <a:lnSpc>
                <a:spcPct val="90000"/>
              </a:lnSpc>
              <a:buFontTx/>
              <a:buNone/>
            </a:pPr>
            <a:r>
              <a:rPr lang="en-US" sz="2400" dirty="0" smtClean="0">
                <a:latin typeface="Courier New" pitchFamily="49" charset="0"/>
              </a:rPr>
              <a:t>d1 = new Date(12, 25, 2007);		// line 2</a:t>
            </a:r>
          </a:p>
          <a:p>
            <a:pPr eaLnBrk="1" hangingPunct="1">
              <a:lnSpc>
                <a:spcPct val="90000"/>
              </a:lnSpc>
              <a:buFontTx/>
              <a:buNone/>
            </a:pPr>
            <a:endParaRPr lang="en-US" sz="2400" dirty="0" smtClean="0">
              <a:latin typeface="Courier New" pitchFamily="49" charset="0"/>
            </a:endParaRPr>
          </a:p>
          <a:p>
            <a:pPr eaLnBrk="1" hangingPunct="1">
              <a:lnSpc>
                <a:spcPct val="90000"/>
              </a:lnSpc>
              <a:buFontTx/>
              <a:buNone/>
            </a:pPr>
            <a:endParaRPr lang="en-US" sz="2400" dirty="0" smtClean="0">
              <a:latin typeface="Courier New" pitchFamily="49" charset="0"/>
            </a:endParaRPr>
          </a:p>
        </p:txBody>
      </p:sp>
      <p:grpSp>
        <p:nvGrpSpPr>
          <p:cNvPr id="16390" name="Group 80"/>
          <p:cNvGrpSpPr>
            <a:grpSpLocks/>
          </p:cNvGrpSpPr>
          <p:nvPr/>
        </p:nvGrpSpPr>
        <p:grpSpPr bwMode="auto">
          <a:xfrm>
            <a:off x="762000" y="3671887"/>
            <a:ext cx="6934200" cy="2500313"/>
            <a:chOff x="432" y="2256"/>
            <a:chExt cx="4368" cy="1575"/>
          </a:xfrm>
        </p:grpSpPr>
        <p:sp>
          <p:nvSpPr>
            <p:cNvPr id="16391" name="Rectangle 49"/>
            <p:cNvSpPr>
              <a:spLocks noChangeArrowheads="1"/>
            </p:cNvSpPr>
            <p:nvPr/>
          </p:nvSpPr>
          <p:spPr bwMode="auto">
            <a:xfrm>
              <a:off x="432" y="2496"/>
              <a:ext cx="912" cy="864"/>
            </a:xfrm>
            <a:prstGeom prst="rect">
              <a:avLst/>
            </a:prstGeom>
            <a:noFill/>
            <a:ln w="9525">
              <a:solidFill>
                <a:schemeClr val="tx1"/>
              </a:solidFill>
              <a:miter lim="800000"/>
              <a:headEnd/>
              <a:tailEnd/>
            </a:ln>
          </p:spPr>
          <p:txBody>
            <a:bodyPr wrap="none" anchor="ctr"/>
            <a:lstStyle/>
            <a:p>
              <a:endParaRPr lang="en-US"/>
            </a:p>
          </p:txBody>
        </p:sp>
        <p:sp>
          <p:nvSpPr>
            <p:cNvPr id="16392" name="Rectangle 50"/>
            <p:cNvSpPr>
              <a:spLocks noChangeArrowheads="1"/>
            </p:cNvSpPr>
            <p:nvPr/>
          </p:nvSpPr>
          <p:spPr bwMode="auto">
            <a:xfrm>
              <a:off x="1344" y="2496"/>
              <a:ext cx="720" cy="864"/>
            </a:xfrm>
            <a:prstGeom prst="rect">
              <a:avLst/>
            </a:prstGeom>
            <a:noFill/>
            <a:ln w="9525">
              <a:solidFill>
                <a:schemeClr val="tx1"/>
              </a:solidFill>
              <a:miter lim="800000"/>
              <a:headEnd/>
              <a:tailEnd/>
            </a:ln>
          </p:spPr>
          <p:txBody>
            <a:bodyPr wrap="none" anchor="ctr"/>
            <a:lstStyle/>
            <a:p>
              <a:endParaRPr lang="en-US"/>
            </a:p>
          </p:txBody>
        </p:sp>
        <p:sp>
          <p:nvSpPr>
            <p:cNvPr id="16393" name="Line 51"/>
            <p:cNvSpPr>
              <a:spLocks noChangeShapeType="1"/>
            </p:cNvSpPr>
            <p:nvPr/>
          </p:nvSpPr>
          <p:spPr bwMode="auto">
            <a:xfrm>
              <a:off x="864" y="2832"/>
              <a:ext cx="0" cy="480"/>
            </a:xfrm>
            <a:prstGeom prst="line">
              <a:avLst/>
            </a:prstGeom>
            <a:noFill/>
            <a:ln w="9525">
              <a:solidFill>
                <a:schemeClr val="tx1"/>
              </a:solidFill>
              <a:round/>
              <a:headEnd/>
              <a:tailEnd/>
            </a:ln>
          </p:spPr>
          <p:txBody>
            <a:bodyPr/>
            <a:lstStyle/>
            <a:p>
              <a:endParaRPr lang="en-US"/>
            </a:p>
          </p:txBody>
        </p:sp>
        <p:sp>
          <p:nvSpPr>
            <p:cNvPr id="16394" name="Line 52"/>
            <p:cNvSpPr>
              <a:spLocks noChangeShapeType="1"/>
            </p:cNvSpPr>
            <p:nvPr/>
          </p:nvSpPr>
          <p:spPr bwMode="auto">
            <a:xfrm>
              <a:off x="480" y="2880"/>
              <a:ext cx="720" cy="0"/>
            </a:xfrm>
            <a:prstGeom prst="line">
              <a:avLst/>
            </a:prstGeom>
            <a:noFill/>
            <a:ln w="9525">
              <a:solidFill>
                <a:schemeClr val="tx1"/>
              </a:solidFill>
              <a:round/>
              <a:headEnd/>
              <a:tailEnd/>
            </a:ln>
          </p:spPr>
          <p:txBody>
            <a:bodyPr/>
            <a:lstStyle/>
            <a:p>
              <a:endParaRPr lang="en-US"/>
            </a:p>
          </p:txBody>
        </p:sp>
        <p:sp>
          <p:nvSpPr>
            <p:cNvPr id="16395" name="Text Box 53"/>
            <p:cNvSpPr txBox="1">
              <a:spLocks noChangeArrowheads="1"/>
            </p:cNvSpPr>
            <p:nvPr/>
          </p:nvSpPr>
          <p:spPr bwMode="auto">
            <a:xfrm>
              <a:off x="528" y="2880"/>
              <a:ext cx="384" cy="231"/>
            </a:xfrm>
            <a:prstGeom prst="rect">
              <a:avLst/>
            </a:prstGeom>
            <a:noFill/>
            <a:ln w="9525">
              <a:noFill/>
              <a:miter lim="800000"/>
              <a:headEnd/>
              <a:tailEnd/>
            </a:ln>
          </p:spPr>
          <p:txBody>
            <a:bodyPr>
              <a:spAutoFit/>
            </a:bodyPr>
            <a:lstStyle/>
            <a:p>
              <a:pPr>
                <a:spcBef>
                  <a:spcPct val="50000"/>
                </a:spcBef>
              </a:pPr>
              <a:r>
                <a:rPr lang="en-US"/>
                <a:t>d1</a:t>
              </a:r>
            </a:p>
          </p:txBody>
        </p:sp>
        <p:sp>
          <p:nvSpPr>
            <p:cNvPr id="16396" name="Oval 55"/>
            <p:cNvSpPr>
              <a:spLocks noChangeArrowheads="1"/>
            </p:cNvSpPr>
            <p:nvPr/>
          </p:nvSpPr>
          <p:spPr bwMode="auto">
            <a:xfrm>
              <a:off x="960" y="2928"/>
              <a:ext cx="96" cy="96"/>
            </a:xfrm>
            <a:prstGeom prst="ellipse">
              <a:avLst/>
            </a:prstGeom>
            <a:solidFill>
              <a:schemeClr val="tx1"/>
            </a:solidFill>
            <a:ln w="9525">
              <a:solidFill>
                <a:schemeClr val="tx1"/>
              </a:solidFill>
              <a:round/>
              <a:headEnd/>
              <a:tailEnd/>
            </a:ln>
          </p:spPr>
          <p:txBody>
            <a:bodyPr wrap="none" anchor="ctr"/>
            <a:lstStyle/>
            <a:p>
              <a:endParaRPr lang="en-US"/>
            </a:p>
          </p:txBody>
        </p:sp>
        <p:sp>
          <p:nvSpPr>
            <p:cNvPr id="16397" name="Text Box 57"/>
            <p:cNvSpPr txBox="1">
              <a:spLocks noChangeArrowheads="1"/>
            </p:cNvSpPr>
            <p:nvPr/>
          </p:nvSpPr>
          <p:spPr bwMode="auto">
            <a:xfrm>
              <a:off x="432" y="2304"/>
              <a:ext cx="912" cy="231"/>
            </a:xfrm>
            <a:prstGeom prst="rect">
              <a:avLst/>
            </a:prstGeom>
            <a:noFill/>
            <a:ln w="9525">
              <a:noFill/>
              <a:miter lim="800000"/>
              <a:headEnd/>
              <a:tailEnd/>
            </a:ln>
          </p:spPr>
          <p:txBody>
            <a:bodyPr>
              <a:spAutoFit/>
            </a:bodyPr>
            <a:lstStyle/>
            <a:p>
              <a:pPr algn="ctr">
                <a:spcBef>
                  <a:spcPct val="50000"/>
                </a:spcBef>
              </a:pPr>
              <a:r>
                <a:rPr lang="en-US"/>
                <a:t>Stack</a:t>
              </a:r>
            </a:p>
          </p:txBody>
        </p:sp>
        <p:sp>
          <p:nvSpPr>
            <p:cNvPr id="16398" name="Text Box 58"/>
            <p:cNvSpPr txBox="1">
              <a:spLocks noChangeArrowheads="1"/>
            </p:cNvSpPr>
            <p:nvPr/>
          </p:nvSpPr>
          <p:spPr bwMode="auto">
            <a:xfrm>
              <a:off x="1344" y="2256"/>
              <a:ext cx="720" cy="231"/>
            </a:xfrm>
            <a:prstGeom prst="rect">
              <a:avLst/>
            </a:prstGeom>
            <a:noFill/>
            <a:ln w="9525">
              <a:noFill/>
              <a:miter lim="800000"/>
              <a:headEnd/>
              <a:tailEnd/>
            </a:ln>
          </p:spPr>
          <p:txBody>
            <a:bodyPr>
              <a:spAutoFit/>
            </a:bodyPr>
            <a:lstStyle/>
            <a:p>
              <a:pPr algn="ctr">
                <a:spcBef>
                  <a:spcPct val="50000"/>
                </a:spcBef>
              </a:pPr>
              <a:r>
                <a:rPr lang="en-US"/>
                <a:t>Heap</a:t>
              </a:r>
            </a:p>
          </p:txBody>
        </p:sp>
        <p:sp>
          <p:nvSpPr>
            <p:cNvPr id="16399" name="Text Box 60"/>
            <p:cNvSpPr txBox="1">
              <a:spLocks noChangeArrowheads="1"/>
            </p:cNvSpPr>
            <p:nvPr/>
          </p:nvSpPr>
          <p:spPr bwMode="auto">
            <a:xfrm>
              <a:off x="1344" y="2496"/>
              <a:ext cx="720" cy="751"/>
            </a:xfrm>
            <a:prstGeom prst="rect">
              <a:avLst/>
            </a:prstGeom>
            <a:noFill/>
            <a:ln w="9525">
              <a:noFill/>
              <a:miter lim="800000"/>
              <a:headEnd/>
              <a:tailEnd/>
            </a:ln>
          </p:spPr>
          <p:txBody>
            <a:bodyPr>
              <a:spAutoFit/>
            </a:bodyPr>
            <a:lstStyle/>
            <a:p>
              <a:pPr algn="ctr">
                <a:spcBef>
                  <a:spcPct val="50000"/>
                </a:spcBef>
              </a:pPr>
              <a:r>
                <a:rPr lang="en-US"/>
                <a:t>January</a:t>
              </a:r>
            </a:p>
            <a:p>
              <a:pPr algn="ctr">
                <a:spcBef>
                  <a:spcPct val="50000"/>
                </a:spcBef>
              </a:pPr>
              <a:r>
                <a:rPr lang="en-US"/>
                <a:t>1</a:t>
              </a:r>
            </a:p>
            <a:p>
              <a:pPr algn="ctr">
                <a:spcBef>
                  <a:spcPct val="50000"/>
                </a:spcBef>
              </a:pPr>
              <a:r>
                <a:rPr lang="en-US"/>
                <a:t>2000</a:t>
              </a:r>
            </a:p>
          </p:txBody>
        </p:sp>
        <p:sp>
          <p:nvSpPr>
            <p:cNvPr id="16400" name="Line 63"/>
            <p:cNvSpPr>
              <a:spLocks noChangeShapeType="1"/>
            </p:cNvSpPr>
            <p:nvPr/>
          </p:nvSpPr>
          <p:spPr bwMode="auto">
            <a:xfrm>
              <a:off x="1008" y="2976"/>
              <a:ext cx="480" cy="0"/>
            </a:xfrm>
            <a:prstGeom prst="line">
              <a:avLst/>
            </a:prstGeom>
            <a:noFill/>
            <a:ln w="28575">
              <a:solidFill>
                <a:schemeClr val="tx1"/>
              </a:solidFill>
              <a:round/>
              <a:headEnd/>
              <a:tailEnd type="triangle" w="med" len="med"/>
            </a:ln>
          </p:spPr>
          <p:txBody>
            <a:bodyPr/>
            <a:lstStyle/>
            <a:p>
              <a:endParaRPr lang="en-US"/>
            </a:p>
          </p:txBody>
        </p:sp>
        <p:sp>
          <p:nvSpPr>
            <p:cNvPr id="16401" name="Rectangle 65"/>
            <p:cNvSpPr>
              <a:spLocks noChangeArrowheads="1"/>
            </p:cNvSpPr>
            <p:nvPr/>
          </p:nvSpPr>
          <p:spPr bwMode="auto">
            <a:xfrm>
              <a:off x="2208" y="2496"/>
              <a:ext cx="912" cy="864"/>
            </a:xfrm>
            <a:prstGeom prst="rect">
              <a:avLst/>
            </a:prstGeom>
            <a:noFill/>
            <a:ln w="9525">
              <a:solidFill>
                <a:schemeClr val="tx1"/>
              </a:solidFill>
              <a:miter lim="800000"/>
              <a:headEnd/>
              <a:tailEnd/>
            </a:ln>
          </p:spPr>
          <p:txBody>
            <a:bodyPr wrap="none" anchor="ctr"/>
            <a:lstStyle/>
            <a:p>
              <a:endParaRPr lang="en-US"/>
            </a:p>
          </p:txBody>
        </p:sp>
        <p:sp>
          <p:nvSpPr>
            <p:cNvPr id="16402" name="Rectangle 66"/>
            <p:cNvSpPr>
              <a:spLocks noChangeArrowheads="1"/>
            </p:cNvSpPr>
            <p:nvPr/>
          </p:nvSpPr>
          <p:spPr bwMode="auto">
            <a:xfrm>
              <a:off x="3120" y="2496"/>
              <a:ext cx="1632" cy="864"/>
            </a:xfrm>
            <a:prstGeom prst="rect">
              <a:avLst/>
            </a:prstGeom>
            <a:noFill/>
            <a:ln w="9525">
              <a:solidFill>
                <a:schemeClr val="tx1"/>
              </a:solidFill>
              <a:miter lim="800000"/>
              <a:headEnd/>
              <a:tailEnd/>
            </a:ln>
          </p:spPr>
          <p:txBody>
            <a:bodyPr wrap="none" anchor="ctr"/>
            <a:lstStyle/>
            <a:p>
              <a:endParaRPr lang="en-US"/>
            </a:p>
          </p:txBody>
        </p:sp>
        <p:sp>
          <p:nvSpPr>
            <p:cNvPr id="16403" name="Line 67"/>
            <p:cNvSpPr>
              <a:spLocks noChangeShapeType="1"/>
            </p:cNvSpPr>
            <p:nvPr/>
          </p:nvSpPr>
          <p:spPr bwMode="auto">
            <a:xfrm>
              <a:off x="2640" y="2832"/>
              <a:ext cx="0" cy="480"/>
            </a:xfrm>
            <a:prstGeom prst="line">
              <a:avLst/>
            </a:prstGeom>
            <a:noFill/>
            <a:ln w="9525">
              <a:solidFill>
                <a:schemeClr val="tx1"/>
              </a:solidFill>
              <a:round/>
              <a:headEnd/>
              <a:tailEnd/>
            </a:ln>
          </p:spPr>
          <p:txBody>
            <a:bodyPr/>
            <a:lstStyle/>
            <a:p>
              <a:endParaRPr lang="en-US"/>
            </a:p>
          </p:txBody>
        </p:sp>
        <p:sp>
          <p:nvSpPr>
            <p:cNvPr id="16404" name="Line 68"/>
            <p:cNvSpPr>
              <a:spLocks noChangeShapeType="1"/>
            </p:cNvSpPr>
            <p:nvPr/>
          </p:nvSpPr>
          <p:spPr bwMode="auto">
            <a:xfrm>
              <a:off x="2256" y="2880"/>
              <a:ext cx="720" cy="0"/>
            </a:xfrm>
            <a:prstGeom prst="line">
              <a:avLst/>
            </a:prstGeom>
            <a:noFill/>
            <a:ln w="9525">
              <a:solidFill>
                <a:schemeClr val="tx1"/>
              </a:solidFill>
              <a:round/>
              <a:headEnd/>
              <a:tailEnd/>
            </a:ln>
          </p:spPr>
          <p:txBody>
            <a:bodyPr/>
            <a:lstStyle/>
            <a:p>
              <a:endParaRPr lang="en-US"/>
            </a:p>
          </p:txBody>
        </p:sp>
        <p:sp>
          <p:nvSpPr>
            <p:cNvPr id="16405" name="Text Box 69"/>
            <p:cNvSpPr txBox="1">
              <a:spLocks noChangeArrowheads="1"/>
            </p:cNvSpPr>
            <p:nvPr/>
          </p:nvSpPr>
          <p:spPr bwMode="auto">
            <a:xfrm>
              <a:off x="2304" y="2880"/>
              <a:ext cx="384" cy="231"/>
            </a:xfrm>
            <a:prstGeom prst="rect">
              <a:avLst/>
            </a:prstGeom>
            <a:noFill/>
            <a:ln w="9525">
              <a:noFill/>
              <a:miter lim="800000"/>
              <a:headEnd/>
              <a:tailEnd/>
            </a:ln>
          </p:spPr>
          <p:txBody>
            <a:bodyPr>
              <a:spAutoFit/>
            </a:bodyPr>
            <a:lstStyle/>
            <a:p>
              <a:pPr>
                <a:spcBef>
                  <a:spcPct val="50000"/>
                </a:spcBef>
              </a:pPr>
              <a:r>
                <a:rPr lang="en-US"/>
                <a:t>d1</a:t>
              </a:r>
            </a:p>
          </p:txBody>
        </p:sp>
        <p:sp>
          <p:nvSpPr>
            <p:cNvPr id="16406" name="Oval 70"/>
            <p:cNvSpPr>
              <a:spLocks noChangeArrowheads="1"/>
            </p:cNvSpPr>
            <p:nvPr/>
          </p:nvSpPr>
          <p:spPr bwMode="auto">
            <a:xfrm>
              <a:off x="2736" y="2928"/>
              <a:ext cx="96" cy="96"/>
            </a:xfrm>
            <a:prstGeom prst="ellipse">
              <a:avLst/>
            </a:prstGeom>
            <a:solidFill>
              <a:schemeClr val="tx1"/>
            </a:solidFill>
            <a:ln w="9525">
              <a:solidFill>
                <a:schemeClr val="tx1"/>
              </a:solidFill>
              <a:round/>
              <a:headEnd/>
              <a:tailEnd/>
            </a:ln>
          </p:spPr>
          <p:txBody>
            <a:bodyPr wrap="none" anchor="ctr"/>
            <a:lstStyle/>
            <a:p>
              <a:endParaRPr lang="en-US"/>
            </a:p>
          </p:txBody>
        </p:sp>
        <p:sp>
          <p:nvSpPr>
            <p:cNvPr id="16407" name="Text Box 71"/>
            <p:cNvSpPr txBox="1">
              <a:spLocks noChangeArrowheads="1"/>
            </p:cNvSpPr>
            <p:nvPr/>
          </p:nvSpPr>
          <p:spPr bwMode="auto">
            <a:xfrm>
              <a:off x="2208" y="2304"/>
              <a:ext cx="912" cy="231"/>
            </a:xfrm>
            <a:prstGeom prst="rect">
              <a:avLst/>
            </a:prstGeom>
            <a:noFill/>
            <a:ln w="9525">
              <a:noFill/>
              <a:miter lim="800000"/>
              <a:headEnd/>
              <a:tailEnd/>
            </a:ln>
          </p:spPr>
          <p:txBody>
            <a:bodyPr>
              <a:spAutoFit/>
            </a:bodyPr>
            <a:lstStyle/>
            <a:p>
              <a:pPr algn="ctr">
                <a:spcBef>
                  <a:spcPct val="50000"/>
                </a:spcBef>
              </a:pPr>
              <a:r>
                <a:rPr lang="en-US"/>
                <a:t>Stack</a:t>
              </a:r>
            </a:p>
          </p:txBody>
        </p:sp>
        <p:sp>
          <p:nvSpPr>
            <p:cNvPr id="16408" name="Text Box 72"/>
            <p:cNvSpPr txBox="1">
              <a:spLocks noChangeArrowheads="1"/>
            </p:cNvSpPr>
            <p:nvPr/>
          </p:nvSpPr>
          <p:spPr bwMode="auto">
            <a:xfrm>
              <a:off x="3120" y="2256"/>
              <a:ext cx="720" cy="231"/>
            </a:xfrm>
            <a:prstGeom prst="rect">
              <a:avLst/>
            </a:prstGeom>
            <a:noFill/>
            <a:ln w="9525">
              <a:noFill/>
              <a:miter lim="800000"/>
              <a:headEnd/>
              <a:tailEnd/>
            </a:ln>
          </p:spPr>
          <p:txBody>
            <a:bodyPr>
              <a:spAutoFit/>
            </a:bodyPr>
            <a:lstStyle/>
            <a:p>
              <a:pPr algn="ctr">
                <a:spcBef>
                  <a:spcPct val="50000"/>
                </a:spcBef>
              </a:pPr>
              <a:r>
                <a:rPr lang="en-US"/>
                <a:t>Heap</a:t>
              </a:r>
            </a:p>
          </p:txBody>
        </p:sp>
        <p:sp>
          <p:nvSpPr>
            <p:cNvPr id="16409" name="Text Box 73"/>
            <p:cNvSpPr txBox="1">
              <a:spLocks noChangeArrowheads="1"/>
            </p:cNvSpPr>
            <p:nvPr/>
          </p:nvSpPr>
          <p:spPr bwMode="auto">
            <a:xfrm>
              <a:off x="3168" y="2592"/>
              <a:ext cx="720" cy="751"/>
            </a:xfrm>
            <a:prstGeom prst="rect">
              <a:avLst/>
            </a:prstGeom>
            <a:noFill/>
            <a:ln w="9525">
              <a:noFill/>
              <a:miter lim="800000"/>
              <a:headEnd/>
              <a:tailEnd/>
            </a:ln>
          </p:spPr>
          <p:txBody>
            <a:bodyPr>
              <a:spAutoFit/>
            </a:bodyPr>
            <a:lstStyle/>
            <a:p>
              <a:pPr algn="ctr">
                <a:spcBef>
                  <a:spcPct val="50000"/>
                </a:spcBef>
              </a:pPr>
              <a:r>
                <a:rPr lang="en-US"/>
                <a:t>January</a:t>
              </a:r>
            </a:p>
            <a:p>
              <a:pPr algn="ctr">
                <a:spcBef>
                  <a:spcPct val="50000"/>
                </a:spcBef>
              </a:pPr>
              <a:r>
                <a:rPr lang="en-US"/>
                <a:t>1</a:t>
              </a:r>
            </a:p>
            <a:p>
              <a:pPr algn="ctr">
                <a:spcBef>
                  <a:spcPct val="50000"/>
                </a:spcBef>
              </a:pPr>
              <a:r>
                <a:rPr lang="en-US"/>
                <a:t>2000</a:t>
              </a:r>
            </a:p>
          </p:txBody>
        </p:sp>
        <p:sp>
          <p:nvSpPr>
            <p:cNvPr id="16410" name="Text Box 75"/>
            <p:cNvSpPr txBox="1">
              <a:spLocks noChangeArrowheads="1"/>
            </p:cNvSpPr>
            <p:nvPr/>
          </p:nvSpPr>
          <p:spPr bwMode="auto">
            <a:xfrm>
              <a:off x="3888" y="2544"/>
              <a:ext cx="912" cy="751"/>
            </a:xfrm>
            <a:prstGeom prst="rect">
              <a:avLst/>
            </a:prstGeom>
            <a:noFill/>
            <a:ln w="9525">
              <a:noFill/>
              <a:miter lim="800000"/>
              <a:headEnd/>
              <a:tailEnd/>
            </a:ln>
          </p:spPr>
          <p:txBody>
            <a:bodyPr>
              <a:spAutoFit/>
            </a:bodyPr>
            <a:lstStyle/>
            <a:p>
              <a:pPr algn="ctr">
                <a:spcBef>
                  <a:spcPct val="50000"/>
                </a:spcBef>
              </a:pPr>
              <a:r>
                <a:rPr lang="en-US"/>
                <a:t>December</a:t>
              </a:r>
            </a:p>
            <a:p>
              <a:pPr algn="ctr">
                <a:spcBef>
                  <a:spcPct val="50000"/>
                </a:spcBef>
              </a:pPr>
              <a:r>
                <a:rPr lang="en-US"/>
                <a:t>25</a:t>
              </a:r>
            </a:p>
            <a:p>
              <a:pPr algn="ctr">
                <a:spcBef>
                  <a:spcPct val="50000"/>
                </a:spcBef>
              </a:pPr>
              <a:r>
                <a:rPr lang="en-US"/>
                <a:t>2007</a:t>
              </a:r>
            </a:p>
          </p:txBody>
        </p:sp>
        <p:sp>
          <p:nvSpPr>
            <p:cNvPr id="16411" name="Line 76"/>
            <p:cNvSpPr>
              <a:spLocks noChangeShapeType="1"/>
            </p:cNvSpPr>
            <p:nvPr/>
          </p:nvSpPr>
          <p:spPr bwMode="auto">
            <a:xfrm>
              <a:off x="3936" y="2496"/>
              <a:ext cx="0" cy="864"/>
            </a:xfrm>
            <a:prstGeom prst="line">
              <a:avLst/>
            </a:prstGeom>
            <a:noFill/>
            <a:ln w="9525">
              <a:solidFill>
                <a:schemeClr val="tx1"/>
              </a:solidFill>
              <a:round/>
              <a:headEnd/>
              <a:tailEnd/>
            </a:ln>
          </p:spPr>
          <p:txBody>
            <a:bodyPr/>
            <a:lstStyle/>
            <a:p>
              <a:endParaRPr lang="en-US"/>
            </a:p>
          </p:txBody>
        </p:sp>
        <p:sp>
          <p:nvSpPr>
            <p:cNvPr id="16412" name="Freeform 77"/>
            <p:cNvSpPr>
              <a:spLocks/>
            </p:cNvSpPr>
            <p:nvPr/>
          </p:nvSpPr>
          <p:spPr bwMode="auto">
            <a:xfrm>
              <a:off x="2784" y="2976"/>
              <a:ext cx="1344" cy="672"/>
            </a:xfrm>
            <a:custGeom>
              <a:avLst/>
              <a:gdLst>
                <a:gd name="T0" fmla="*/ 0 w 1728"/>
                <a:gd name="T1" fmla="*/ 0 h 696"/>
                <a:gd name="T2" fmla="*/ 240 w 1728"/>
                <a:gd name="T3" fmla="*/ 528 h 696"/>
                <a:gd name="T4" fmla="*/ 1440 w 1728"/>
                <a:gd name="T5" fmla="*/ 624 h 696"/>
                <a:gd name="T6" fmla="*/ 1728 w 1728"/>
                <a:gd name="T7" fmla="*/ 96 h 696"/>
                <a:gd name="T8" fmla="*/ 0 60000 65536"/>
                <a:gd name="T9" fmla="*/ 0 60000 65536"/>
                <a:gd name="T10" fmla="*/ 0 60000 65536"/>
                <a:gd name="T11" fmla="*/ 0 60000 65536"/>
                <a:gd name="T12" fmla="*/ 0 w 1728"/>
                <a:gd name="T13" fmla="*/ 0 h 696"/>
                <a:gd name="T14" fmla="*/ 1728 w 1728"/>
                <a:gd name="T15" fmla="*/ 696 h 696"/>
              </a:gdLst>
              <a:ahLst/>
              <a:cxnLst>
                <a:cxn ang="T8">
                  <a:pos x="T0" y="T1"/>
                </a:cxn>
                <a:cxn ang="T9">
                  <a:pos x="T2" y="T3"/>
                </a:cxn>
                <a:cxn ang="T10">
                  <a:pos x="T4" y="T5"/>
                </a:cxn>
                <a:cxn ang="T11">
                  <a:pos x="T6" y="T7"/>
                </a:cxn>
              </a:cxnLst>
              <a:rect l="T12" t="T13" r="T14" b="T15"/>
              <a:pathLst>
                <a:path w="1728" h="696">
                  <a:moveTo>
                    <a:pt x="0" y="0"/>
                  </a:moveTo>
                  <a:cubicBezTo>
                    <a:pt x="0" y="212"/>
                    <a:pt x="0" y="424"/>
                    <a:pt x="240" y="528"/>
                  </a:cubicBezTo>
                  <a:cubicBezTo>
                    <a:pt x="480" y="632"/>
                    <a:pt x="1192" y="696"/>
                    <a:pt x="1440" y="624"/>
                  </a:cubicBezTo>
                  <a:cubicBezTo>
                    <a:pt x="1688" y="552"/>
                    <a:pt x="1680" y="184"/>
                    <a:pt x="1728" y="96"/>
                  </a:cubicBezTo>
                </a:path>
              </a:pathLst>
            </a:custGeom>
            <a:noFill/>
            <a:ln w="28575" cmpd="sng">
              <a:solidFill>
                <a:schemeClr val="tx1"/>
              </a:solidFill>
              <a:round/>
              <a:headEnd type="none" w="med" len="med"/>
              <a:tailEnd type="triangle" w="med" len="med"/>
            </a:ln>
          </p:spPr>
          <p:txBody>
            <a:bodyPr/>
            <a:lstStyle/>
            <a:p>
              <a:endParaRPr lang="en-US"/>
            </a:p>
          </p:txBody>
        </p:sp>
        <p:sp>
          <p:nvSpPr>
            <p:cNvPr id="16413" name="Text Box 78"/>
            <p:cNvSpPr txBox="1">
              <a:spLocks noChangeArrowheads="1"/>
            </p:cNvSpPr>
            <p:nvPr/>
          </p:nvSpPr>
          <p:spPr bwMode="auto">
            <a:xfrm>
              <a:off x="480" y="3600"/>
              <a:ext cx="1632" cy="231"/>
            </a:xfrm>
            <a:prstGeom prst="rect">
              <a:avLst/>
            </a:prstGeom>
            <a:noFill/>
            <a:ln w="9525">
              <a:noFill/>
              <a:miter lim="800000"/>
              <a:headEnd/>
              <a:tailEnd/>
            </a:ln>
          </p:spPr>
          <p:txBody>
            <a:bodyPr>
              <a:spAutoFit/>
            </a:bodyPr>
            <a:lstStyle/>
            <a:p>
              <a:pPr algn="ctr">
                <a:spcBef>
                  <a:spcPct val="50000"/>
                </a:spcBef>
              </a:pPr>
              <a:r>
                <a:rPr lang="en-US"/>
                <a:t>After line 1</a:t>
              </a:r>
            </a:p>
          </p:txBody>
        </p:sp>
        <p:sp>
          <p:nvSpPr>
            <p:cNvPr id="16414" name="Text Box 79"/>
            <p:cNvSpPr txBox="1">
              <a:spLocks noChangeArrowheads="1"/>
            </p:cNvSpPr>
            <p:nvPr/>
          </p:nvSpPr>
          <p:spPr bwMode="auto">
            <a:xfrm>
              <a:off x="2208" y="3600"/>
              <a:ext cx="2544" cy="231"/>
            </a:xfrm>
            <a:prstGeom prst="rect">
              <a:avLst/>
            </a:prstGeom>
            <a:noFill/>
            <a:ln w="9525">
              <a:noFill/>
              <a:miter lim="800000"/>
              <a:headEnd/>
              <a:tailEnd/>
            </a:ln>
          </p:spPr>
          <p:txBody>
            <a:bodyPr>
              <a:spAutoFit/>
            </a:bodyPr>
            <a:lstStyle/>
            <a:p>
              <a:pPr algn="ctr">
                <a:spcBef>
                  <a:spcPct val="50000"/>
                </a:spcBef>
              </a:pPr>
              <a:r>
                <a:rPr lang="en-US"/>
                <a:t>After line 2</a:t>
              </a:r>
            </a:p>
          </p:txBody>
        </p:sp>
      </p:grpSp>
      <p:sp>
        <p:nvSpPr>
          <p:cNvPr id="31" name="Title 30"/>
          <p:cNvSpPr>
            <a:spLocks noGrp="1"/>
          </p:cNvSpPr>
          <p:nvPr>
            <p:ph type="title"/>
          </p:nvPr>
        </p:nvSpPr>
        <p:spPr/>
        <p:txBody>
          <a:bodyPr>
            <a:normAutofit fontScale="90000"/>
          </a:bodyPr>
          <a:lstStyle/>
          <a:p>
            <a:pPr algn="r" rtl="1"/>
            <a:r>
              <a:rPr lang="fa-IR" dirty="0" smtClean="0"/>
              <a:t>اهمیت موضوع (3)</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p:txBody>
          <a:bodyPr>
            <a:normAutofit fontScale="90000"/>
          </a:bodyPr>
          <a:lstStyle/>
          <a:p>
            <a:pPr algn="r" rtl="1"/>
            <a:r>
              <a:rPr lang="fa-IR" dirty="0" smtClean="0"/>
              <a:t>اهمیت موضوع (4)</a:t>
            </a:r>
            <a:endParaRPr lang="en-US" dirty="0" smtClean="0"/>
          </a:p>
        </p:txBody>
      </p:sp>
      <p:sp>
        <p:nvSpPr>
          <p:cNvPr id="17411" name="Slide Number Placeholder 5"/>
          <p:cNvSpPr>
            <a:spLocks noGrp="1"/>
          </p:cNvSpPr>
          <p:nvPr>
            <p:ph type="sldNum" sz="quarter" idx="12"/>
          </p:nvPr>
        </p:nvSpPr>
        <p:spPr>
          <a:noFill/>
        </p:spPr>
        <p:txBody>
          <a:bodyPr/>
          <a:lstStyle/>
          <a:p>
            <a:fld id="{391DEFB4-CBEC-48FB-8C2B-99D8CD82EA79}" type="slidenum">
              <a:rPr lang="en-US"/>
              <a:pPr/>
              <a:t>16</a:t>
            </a:fld>
            <a:endParaRPr lang="en-US"/>
          </a:p>
        </p:txBody>
      </p:sp>
      <p:sp>
        <p:nvSpPr>
          <p:cNvPr id="17413" name="Rectangle 3"/>
          <p:cNvSpPr>
            <a:spLocks noGrp="1" noChangeArrowheads="1"/>
          </p:cNvSpPr>
          <p:nvPr>
            <p:ph sz="quarter" idx="1"/>
          </p:nvPr>
        </p:nvSpPr>
        <p:spPr>
          <a:xfrm>
            <a:off x="4876800" y="1371600"/>
            <a:ext cx="3810000" cy="1841500"/>
          </a:xfrm>
        </p:spPr>
        <p:txBody>
          <a:bodyPr>
            <a:normAutofit fontScale="92500"/>
          </a:bodyPr>
          <a:lstStyle/>
          <a:p>
            <a:pPr algn="r" rtl="1" eaLnBrk="1" hangingPunct="1"/>
            <a:r>
              <a:rPr lang="fa-IR" dirty="0" smtClean="0"/>
              <a:t>جمع آوری آشغال</a:t>
            </a:r>
          </a:p>
          <a:p>
            <a:pPr algn="r" rtl="1" eaLnBrk="1" hangingPunct="1">
              <a:buNone/>
            </a:pPr>
            <a:r>
              <a:rPr lang="fa-IR" sz="2200" dirty="0" smtClean="0"/>
              <a:t>همانطور که دیاگرام نشان می دهد پس از اجرای خط دوم، هیچ متغییری به محلی که شامل  </a:t>
            </a:r>
            <a:r>
              <a:rPr lang="en-US" sz="2200" dirty="0" smtClean="0"/>
              <a:t>“January”, 1, 2000</a:t>
            </a:r>
            <a:r>
              <a:rPr lang="fa-IR" sz="2200" dirty="0" smtClean="0"/>
              <a:t> است اشاره نمی کند. </a:t>
            </a:r>
            <a:endParaRPr lang="en-US" sz="2200" dirty="0" smtClean="0"/>
          </a:p>
        </p:txBody>
      </p:sp>
      <p:sp>
        <p:nvSpPr>
          <p:cNvPr id="17414" name="Text Box 20"/>
          <p:cNvSpPr txBox="1">
            <a:spLocks noChangeArrowheads="1"/>
          </p:cNvSpPr>
          <p:nvPr/>
        </p:nvSpPr>
        <p:spPr bwMode="auto">
          <a:xfrm>
            <a:off x="381000" y="3048000"/>
            <a:ext cx="8153400" cy="3416320"/>
          </a:xfrm>
          <a:prstGeom prst="rect">
            <a:avLst/>
          </a:prstGeom>
          <a:noFill/>
          <a:ln w="9525">
            <a:noFill/>
            <a:miter lim="800000"/>
            <a:headEnd/>
            <a:tailEnd/>
          </a:ln>
        </p:spPr>
        <p:txBody>
          <a:bodyPr>
            <a:spAutoFit/>
          </a:bodyPr>
          <a:lstStyle/>
          <a:p>
            <a:pPr algn="r" rtl="1"/>
            <a:endParaRPr lang="fa-IR" sz="2400" dirty="0" smtClean="0">
              <a:latin typeface="XB Kayhan" pitchFamily="2" charset="-78"/>
              <a:cs typeface="XB Kayhan" pitchFamily="2" charset="-78"/>
            </a:endParaRPr>
          </a:p>
          <a:p>
            <a:pPr algn="r" rtl="1"/>
            <a:r>
              <a:rPr lang="fa-IR" sz="2400" dirty="0" smtClean="0">
                <a:latin typeface="XB Kayhan" pitchFamily="2" charset="-78"/>
                <a:cs typeface="XB Kayhan" pitchFamily="2" charset="-78"/>
              </a:rPr>
              <a:t>در </a:t>
            </a:r>
            <a:r>
              <a:rPr lang="en-US" sz="2400" dirty="0" smtClean="0">
                <a:latin typeface="XB Kayhan" pitchFamily="2" charset="-78"/>
                <a:cs typeface="XB Kayhan" pitchFamily="2" charset="-78"/>
              </a:rPr>
              <a:t>C/C++</a:t>
            </a:r>
            <a:r>
              <a:rPr lang="fa-IR" sz="2400" dirty="0" smtClean="0">
                <a:latin typeface="XB Kayhan" pitchFamily="2" charset="-78"/>
                <a:cs typeface="XB Kayhan" pitchFamily="2" charset="-78"/>
              </a:rPr>
              <a:t> این موضوع به عنوان نشت حافظه شناخته می شود. در </a:t>
            </a:r>
            <a:r>
              <a:rPr lang="en-US" sz="2400" dirty="0" smtClean="0">
                <a:latin typeface="XB Kayhan" pitchFamily="2" charset="-78"/>
                <a:cs typeface="XB Kayhan" pitchFamily="2" charset="-78"/>
              </a:rPr>
              <a:t>C/C++</a:t>
            </a:r>
            <a:r>
              <a:rPr lang="fa-IR" sz="2400" dirty="0" smtClean="0">
                <a:latin typeface="XB Kayhan" pitchFamily="2" charset="-78"/>
                <a:cs typeface="XB Kayhan" pitchFamily="2" charset="-78"/>
              </a:rPr>
              <a:t> این وظیفه ی برنامه نویس است که حافظه های تخصیص یافته ی دینامیک را به قسمت  خالی توده برگرداند. </a:t>
            </a:r>
            <a:r>
              <a:rPr lang="en-US" sz="2400" dirty="0" smtClean="0">
                <a:latin typeface="XB Kayhan" pitchFamily="2" charset="-78"/>
                <a:cs typeface="XB Kayhan" pitchFamily="2" charset="-78"/>
              </a:rPr>
              <a:t> </a:t>
            </a:r>
            <a:endParaRPr lang="fa-IR" sz="2400" dirty="0" smtClean="0">
              <a:latin typeface="XB Kayhan" pitchFamily="2" charset="-78"/>
              <a:cs typeface="XB Kayhan" pitchFamily="2" charset="-78"/>
            </a:endParaRPr>
          </a:p>
          <a:p>
            <a:pPr algn="r" rtl="1"/>
            <a:endParaRPr lang="fa-IR" sz="2400" dirty="0" smtClean="0">
              <a:latin typeface="XB Kayhan" pitchFamily="2" charset="-78"/>
              <a:cs typeface="XB Kayhan" pitchFamily="2" charset="-78"/>
            </a:endParaRPr>
          </a:p>
          <a:p>
            <a:pPr algn="r" rtl="1"/>
            <a:r>
              <a:rPr lang="fa-IR" sz="2400" dirty="0" smtClean="0">
                <a:latin typeface="XB Kayhan" pitchFamily="2" charset="-78"/>
                <a:cs typeface="XB Kayhan" pitchFamily="2" charset="-78"/>
              </a:rPr>
              <a:t>جاوا یک جمع کننده ی آشغال پیش ساخته دارد. جاوا بصورت منظم اشیاء یتیم را پیدا کرده و حافظه ی اشغال شده توسط آنها را به قسمت  خالی توده بر می گرداند. </a:t>
            </a:r>
          </a:p>
          <a:p>
            <a:endParaRPr lang="en-US" sz="2400" dirty="0">
              <a:latin typeface="XB Kayhan" pitchFamily="2" charset="-78"/>
              <a:cs typeface="XB Kayhan" pitchFamily="2" charset="-78"/>
            </a:endParaRPr>
          </a:p>
        </p:txBody>
      </p:sp>
      <p:grpSp>
        <p:nvGrpSpPr>
          <p:cNvPr id="17415" name="Group 33"/>
          <p:cNvGrpSpPr>
            <a:grpSpLocks/>
          </p:cNvGrpSpPr>
          <p:nvPr/>
        </p:nvGrpSpPr>
        <p:grpSpPr bwMode="auto">
          <a:xfrm>
            <a:off x="533400" y="1371600"/>
            <a:ext cx="4114800" cy="1752600"/>
            <a:chOff x="2880" y="912"/>
            <a:chExt cx="2592" cy="1104"/>
          </a:xfrm>
        </p:grpSpPr>
        <p:sp>
          <p:nvSpPr>
            <p:cNvPr id="17416" name="Rectangle 21"/>
            <p:cNvSpPr>
              <a:spLocks noChangeArrowheads="1"/>
            </p:cNvSpPr>
            <p:nvPr/>
          </p:nvSpPr>
          <p:spPr bwMode="auto">
            <a:xfrm>
              <a:off x="2880" y="1152"/>
              <a:ext cx="912" cy="864"/>
            </a:xfrm>
            <a:prstGeom prst="rect">
              <a:avLst/>
            </a:prstGeom>
            <a:noFill/>
            <a:ln w="9525">
              <a:solidFill>
                <a:schemeClr val="tx1"/>
              </a:solidFill>
              <a:miter lim="800000"/>
              <a:headEnd/>
              <a:tailEnd/>
            </a:ln>
          </p:spPr>
          <p:txBody>
            <a:bodyPr wrap="none" anchor="ctr"/>
            <a:lstStyle/>
            <a:p>
              <a:endParaRPr lang="en-US"/>
            </a:p>
          </p:txBody>
        </p:sp>
        <p:sp>
          <p:nvSpPr>
            <p:cNvPr id="17417" name="Rectangle 22"/>
            <p:cNvSpPr>
              <a:spLocks noChangeArrowheads="1"/>
            </p:cNvSpPr>
            <p:nvPr/>
          </p:nvSpPr>
          <p:spPr bwMode="auto">
            <a:xfrm>
              <a:off x="3792" y="1152"/>
              <a:ext cx="1632" cy="864"/>
            </a:xfrm>
            <a:prstGeom prst="rect">
              <a:avLst/>
            </a:prstGeom>
            <a:noFill/>
            <a:ln w="9525">
              <a:solidFill>
                <a:schemeClr val="tx1"/>
              </a:solidFill>
              <a:miter lim="800000"/>
              <a:headEnd/>
              <a:tailEnd/>
            </a:ln>
          </p:spPr>
          <p:txBody>
            <a:bodyPr wrap="none" anchor="ctr"/>
            <a:lstStyle/>
            <a:p>
              <a:endParaRPr lang="en-US"/>
            </a:p>
          </p:txBody>
        </p:sp>
        <p:sp>
          <p:nvSpPr>
            <p:cNvPr id="17418" name="Line 23"/>
            <p:cNvSpPr>
              <a:spLocks noChangeShapeType="1"/>
            </p:cNvSpPr>
            <p:nvPr/>
          </p:nvSpPr>
          <p:spPr bwMode="auto">
            <a:xfrm>
              <a:off x="3312" y="1488"/>
              <a:ext cx="0" cy="480"/>
            </a:xfrm>
            <a:prstGeom prst="line">
              <a:avLst/>
            </a:prstGeom>
            <a:noFill/>
            <a:ln w="9525">
              <a:solidFill>
                <a:schemeClr val="tx1"/>
              </a:solidFill>
              <a:round/>
              <a:headEnd/>
              <a:tailEnd/>
            </a:ln>
          </p:spPr>
          <p:txBody>
            <a:bodyPr/>
            <a:lstStyle/>
            <a:p>
              <a:endParaRPr lang="en-US"/>
            </a:p>
          </p:txBody>
        </p:sp>
        <p:sp>
          <p:nvSpPr>
            <p:cNvPr id="17419" name="Line 24"/>
            <p:cNvSpPr>
              <a:spLocks noChangeShapeType="1"/>
            </p:cNvSpPr>
            <p:nvPr/>
          </p:nvSpPr>
          <p:spPr bwMode="auto">
            <a:xfrm>
              <a:off x="2928" y="1536"/>
              <a:ext cx="720" cy="0"/>
            </a:xfrm>
            <a:prstGeom prst="line">
              <a:avLst/>
            </a:prstGeom>
            <a:noFill/>
            <a:ln w="9525">
              <a:solidFill>
                <a:schemeClr val="tx1"/>
              </a:solidFill>
              <a:round/>
              <a:headEnd/>
              <a:tailEnd/>
            </a:ln>
          </p:spPr>
          <p:txBody>
            <a:bodyPr/>
            <a:lstStyle/>
            <a:p>
              <a:endParaRPr lang="en-US"/>
            </a:p>
          </p:txBody>
        </p:sp>
        <p:sp>
          <p:nvSpPr>
            <p:cNvPr id="17420" name="Text Box 25"/>
            <p:cNvSpPr txBox="1">
              <a:spLocks noChangeArrowheads="1"/>
            </p:cNvSpPr>
            <p:nvPr/>
          </p:nvSpPr>
          <p:spPr bwMode="auto">
            <a:xfrm>
              <a:off x="2976" y="1536"/>
              <a:ext cx="384" cy="231"/>
            </a:xfrm>
            <a:prstGeom prst="rect">
              <a:avLst/>
            </a:prstGeom>
            <a:noFill/>
            <a:ln w="9525">
              <a:noFill/>
              <a:miter lim="800000"/>
              <a:headEnd/>
              <a:tailEnd/>
            </a:ln>
          </p:spPr>
          <p:txBody>
            <a:bodyPr>
              <a:spAutoFit/>
            </a:bodyPr>
            <a:lstStyle/>
            <a:p>
              <a:pPr>
                <a:spcBef>
                  <a:spcPct val="50000"/>
                </a:spcBef>
              </a:pPr>
              <a:r>
                <a:rPr lang="en-US"/>
                <a:t>d1</a:t>
              </a:r>
            </a:p>
          </p:txBody>
        </p:sp>
        <p:sp>
          <p:nvSpPr>
            <p:cNvPr id="17421" name="Oval 26"/>
            <p:cNvSpPr>
              <a:spLocks noChangeArrowheads="1"/>
            </p:cNvSpPr>
            <p:nvPr/>
          </p:nvSpPr>
          <p:spPr bwMode="auto">
            <a:xfrm>
              <a:off x="3408" y="1584"/>
              <a:ext cx="96" cy="96"/>
            </a:xfrm>
            <a:prstGeom prst="ellipse">
              <a:avLst/>
            </a:prstGeom>
            <a:solidFill>
              <a:schemeClr val="tx1"/>
            </a:solidFill>
            <a:ln w="9525">
              <a:solidFill>
                <a:schemeClr val="tx1"/>
              </a:solidFill>
              <a:round/>
              <a:headEnd/>
              <a:tailEnd/>
            </a:ln>
          </p:spPr>
          <p:txBody>
            <a:bodyPr wrap="none" anchor="ctr"/>
            <a:lstStyle/>
            <a:p>
              <a:endParaRPr lang="en-US"/>
            </a:p>
          </p:txBody>
        </p:sp>
        <p:sp>
          <p:nvSpPr>
            <p:cNvPr id="17422" name="Text Box 27"/>
            <p:cNvSpPr txBox="1">
              <a:spLocks noChangeArrowheads="1"/>
            </p:cNvSpPr>
            <p:nvPr/>
          </p:nvSpPr>
          <p:spPr bwMode="auto">
            <a:xfrm>
              <a:off x="2880" y="960"/>
              <a:ext cx="912" cy="231"/>
            </a:xfrm>
            <a:prstGeom prst="rect">
              <a:avLst/>
            </a:prstGeom>
            <a:noFill/>
            <a:ln w="9525">
              <a:noFill/>
              <a:miter lim="800000"/>
              <a:headEnd/>
              <a:tailEnd/>
            </a:ln>
          </p:spPr>
          <p:txBody>
            <a:bodyPr>
              <a:spAutoFit/>
            </a:bodyPr>
            <a:lstStyle/>
            <a:p>
              <a:pPr algn="ctr">
                <a:spcBef>
                  <a:spcPct val="50000"/>
                </a:spcBef>
              </a:pPr>
              <a:r>
                <a:rPr lang="en-US"/>
                <a:t>Stack</a:t>
              </a:r>
            </a:p>
          </p:txBody>
        </p:sp>
        <p:sp>
          <p:nvSpPr>
            <p:cNvPr id="17423" name="Text Box 28"/>
            <p:cNvSpPr txBox="1">
              <a:spLocks noChangeArrowheads="1"/>
            </p:cNvSpPr>
            <p:nvPr/>
          </p:nvSpPr>
          <p:spPr bwMode="auto">
            <a:xfrm>
              <a:off x="3792" y="912"/>
              <a:ext cx="720" cy="231"/>
            </a:xfrm>
            <a:prstGeom prst="rect">
              <a:avLst/>
            </a:prstGeom>
            <a:noFill/>
            <a:ln w="9525">
              <a:noFill/>
              <a:miter lim="800000"/>
              <a:headEnd/>
              <a:tailEnd/>
            </a:ln>
          </p:spPr>
          <p:txBody>
            <a:bodyPr>
              <a:spAutoFit/>
            </a:bodyPr>
            <a:lstStyle/>
            <a:p>
              <a:pPr algn="ctr">
                <a:spcBef>
                  <a:spcPct val="50000"/>
                </a:spcBef>
              </a:pPr>
              <a:r>
                <a:rPr lang="en-US"/>
                <a:t>Heap</a:t>
              </a:r>
            </a:p>
          </p:txBody>
        </p:sp>
        <p:sp>
          <p:nvSpPr>
            <p:cNvPr id="17424" name="Text Box 29"/>
            <p:cNvSpPr txBox="1">
              <a:spLocks noChangeArrowheads="1"/>
            </p:cNvSpPr>
            <p:nvPr/>
          </p:nvSpPr>
          <p:spPr bwMode="auto">
            <a:xfrm>
              <a:off x="3840" y="1248"/>
              <a:ext cx="720" cy="751"/>
            </a:xfrm>
            <a:prstGeom prst="rect">
              <a:avLst/>
            </a:prstGeom>
            <a:noFill/>
            <a:ln w="9525">
              <a:noFill/>
              <a:miter lim="800000"/>
              <a:headEnd/>
              <a:tailEnd/>
            </a:ln>
          </p:spPr>
          <p:txBody>
            <a:bodyPr>
              <a:spAutoFit/>
            </a:bodyPr>
            <a:lstStyle/>
            <a:p>
              <a:pPr algn="ctr">
                <a:spcBef>
                  <a:spcPct val="50000"/>
                </a:spcBef>
              </a:pPr>
              <a:r>
                <a:rPr lang="en-US"/>
                <a:t>January</a:t>
              </a:r>
            </a:p>
            <a:p>
              <a:pPr algn="ctr">
                <a:spcBef>
                  <a:spcPct val="50000"/>
                </a:spcBef>
              </a:pPr>
              <a:r>
                <a:rPr lang="en-US"/>
                <a:t>1</a:t>
              </a:r>
            </a:p>
            <a:p>
              <a:pPr algn="ctr">
                <a:spcBef>
                  <a:spcPct val="50000"/>
                </a:spcBef>
              </a:pPr>
              <a:r>
                <a:rPr lang="en-US"/>
                <a:t>2000</a:t>
              </a:r>
            </a:p>
          </p:txBody>
        </p:sp>
        <p:sp>
          <p:nvSpPr>
            <p:cNvPr id="17425" name="Text Box 30"/>
            <p:cNvSpPr txBox="1">
              <a:spLocks noChangeArrowheads="1"/>
            </p:cNvSpPr>
            <p:nvPr/>
          </p:nvSpPr>
          <p:spPr bwMode="auto">
            <a:xfrm>
              <a:off x="4560" y="1200"/>
              <a:ext cx="912" cy="751"/>
            </a:xfrm>
            <a:prstGeom prst="rect">
              <a:avLst/>
            </a:prstGeom>
            <a:noFill/>
            <a:ln w="9525">
              <a:noFill/>
              <a:miter lim="800000"/>
              <a:headEnd/>
              <a:tailEnd/>
            </a:ln>
          </p:spPr>
          <p:txBody>
            <a:bodyPr>
              <a:spAutoFit/>
            </a:bodyPr>
            <a:lstStyle/>
            <a:p>
              <a:pPr algn="ctr">
                <a:spcBef>
                  <a:spcPct val="50000"/>
                </a:spcBef>
              </a:pPr>
              <a:r>
                <a:rPr lang="en-US"/>
                <a:t>December</a:t>
              </a:r>
            </a:p>
            <a:p>
              <a:pPr algn="ctr">
                <a:spcBef>
                  <a:spcPct val="50000"/>
                </a:spcBef>
              </a:pPr>
              <a:r>
                <a:rPr lang="en-US"/>
                <a:t>25</a:t>
              </a:r>
            </a:p>
            <a:p>
              <a:pPr algn="ctr">
                <a:spcBef>
                  <a:spcPct val="50000"/>
                </a:spcBef>
              </a:pPr>
              <a:r>
                <a:rPr lang="en-US"/>
                <a:t>2007</a:t>
              </a:r>
            </a:p>
          </p:txBody>
        </p:sp>
        <p:sp>
          <p:nvSpPr>
            <p:cNvPr id="17426" name="Line 31"/>
            <p:cNvSpPr>
              <a:spLocks noChangeShapeType="1"/>
            </p:cNvSpPr>
            <p:nvPr/>
          </p:nvSpPr>
          <p:spPr bwMode="auto">
            <a:xfrm>
              <a:off x="4608" y="1152"/>
              <a:ext cx="0" cy="864"/>
            </a:xfrm>
            <a:prstGeom prst="line">
              <a:avLst/>
            </a:prstGeom>
            <a:noFill/>
            <a:ln w="9525">
              <a:solidFill>
                <a:schemeClr val="tx1"/>
              </a:solidFill>
              <a:round/>
              <a:headEnd/>
              <a:tailEnd/>
            </a:ln>
          </p:spPr>
          <p:txBody>
            <a:bodyPr/>
            <a:lstStyle/>
            <a:p>
              <a:endParaRPr lang="en-US"/>
            </a:p>
          </p:txBody>
        </p:sp>
        <p:cxnSp>
          <p:nvCxnSpPr>
            <p:cNvPr id="17427" name="AutoShape 32"/>
            <p:cNvCxnSpPr>
              <a:cxnSpLocks noChangeShapeType="1"/>
              <a:stCxn id="17421" idx="2"/>
              <a:endCxn id="17425" idx="2"/>
            </p:cNvCxnSpPr>
            <p:nvPr/>
          </p:nvCxnSpPr>
          <p:spPr bwMode="auto">
            <a:xfrm rot="10800000" flipH="1" flipV="1">
              <a:off x="3408" y="1632"/>
              <a:ext cx="1608" cy="319"/>
            </a:xfrm>
            <a:prstGeom prst="curvedConnector4">
              <a:avLst>
                <a:gd name="adj1" fmla="val -8954"/>
                <a:gd name="adj2" fmla="val 144829"/>
              </a:avLst>
            </a:prstGeom>
            <a:noFill/>
            <a:ln w="28575">
              <a:solidFill>
                <a:schemeClr val="tx1"/>
              </a:solidFill>
              <a:round/>
              <a:headEnd/>
              <a:tailEnd type="triangle" w="med" len="med"/>
            </a:ln>
          </p:spPr>
        </p:cxn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lide Number Placeholder 3"/>
          <p:cNvSpPr>
            <a:spLocks noGrp="1"/>
          </p:cNvSpPr>
          <p:nvPr>
            <p:ph type="sldNum" sz="quarter" idx="12"/>
          </p:nvPr>
        </p:nvSpPr>
        <p:spPr>
          <a:noFill/>
        </p:spPr>
        <p:txBody>
          <a:bodyPr/>
          <a:lstStyle/>
          <a:p>
            <a:fld id="{A2B0816F-ADAF-41AB-9AF0-91251227141B}" type="slidenum">
              <a:rPr lang="en-US"/>
              <a:pPr/>
              <a:t>17</a:t>
            </a:fld>
            <a:endParaRPr lang="en-US"/>
          </a:p>
        </p:txBody>
      </p:sp>
      <p:sp>
        <p:nvSpPr>
          <p:cNvPr id="18436" name="Rectangle 2"/>
          <p:cNvSpPr>
            <a:spLocks noGrp="1" noChangeArrowheads="1"/>
          </p:cNvSpPr>
          <p:nvPr>
            <p:ph type="title" idx="4294967295"/>
          </p:nvPr>
        </p:nvSpPr>
        <p:spPr>
          <a:xfrm>
            <a:off x="0" y="152400"/>
            <a:ext cx="8229600" cy="792163"/>
          </a:xfrm>
        </p:spPr>
        <p:txBody>
          <a:bodyPr>
            <a:normAutofit/>
          </a:bodyPr>
          <a:lstStyle/>
          <a:p>
            <a:pPr algn="r" rtl="1" eaLnBrk="1" hangingPunct="1"/>
            <a:r>
              <a:rPr lang="fa-IR" dirty="0" smtClean="0"/>
              <a:t>آرایه ای از اشیاء</a:t>
            </a:r>
            <a:endParaRPr lang="en-US" dirty="0" smtClean="0"/>
          </a:p>
        </p:txBody>
      </p:sp>
      <p:sp>
        <p:nvSpPr>
          <p:cNvPr id="18437" name="Rectangle 3"/>
          <p:cNvSpPr>
            <a:spLocks noGrp="1" noChangeArrowheads="1"/>
          </p:cNvSpPr>
          <p:nvPr>
            <p:ph type="body" idx="4294967295"/>
          </p:nvPr>
        </p:nvSpPr>
        <p:spPr>
          <a:xfrm>
            <a:off x="228600" y="1143000"/>
            <a:ext cx="8610600" cy="5181600"/>
          </a:xfrm>
        </p:spPr>
        <p:txBody>
          <a:bodyPr>
            <a:normAutofit fontScale="92500" lnSpcReduction="10000"/>
          </a:bodyPr>
          <a:lstStyle/>
          <a:p>
            <a:pPr algn="r" rtl="1" eaLnBrk="1" hangingPunct="1"/>
            <a:r>
              <a:rPr lang="fa-IR" sz="2800" dirty="0" smtClean="0"/>
              <a:t>می توان نوع پایه ی آرایه را از نوع کلاس در نظر گرفت.</a:t>
            </a:r>
          </a:p>
          <a:p>
            <a:pPr algn="r" rtl="1" eaLnBrk="1" hangingPunct="1"/>
            <a:r>
              <a:rPr lang="fa-IR" sz="2800" dirty="0" smtClean="0"/>
              <a:t>دستور: </a:t>
            </a:r>
          </a:p>
          <a:p>
            <a:pPr eaLnBrk="1" hangingPunct="1">
              <a:buFontTx/>
              <a:buNone/>
            </a:pPr>
            <a:endParaRPr lang="en-US" sz="1000" dirty="0" smtClean="0"/>
          </a:p>
          <a:p>
            <a:pPr lvl="1" eaLnBrk="1" hangingPunct="1">
              <a:buFontTx/>
              <a:buNone/>
            </a:pPr>
            <a:r>
              <a:rPr lang="en-US" sz="2400" b="1" dirty="0" smtClean="0">
                <a:solidFill>
                  <a:srgbClr val="034CA1"/>
                </a:solidFill>
                <a:latin typeface="Courier New" pitchFamily="49" charset="0"/>
              </a:rPr>
              <a:t>	</a:t>
            </a:r>
            <a:r>
              <a:rPr lang="en-US" sz="2400" b="1" dirty="0" smtClean="0">
                <a:latin typeface="Courier New" pitchFamily="49" charset="0"/>
              </a:rPr>
              <a:t>Date[]</a:t>
            </a:r>
            <a:r>
              <a:rPr lang="en-US" sz="2400" dirty="0" smtClean="0">
                <a:latin typeface="Courier New" pitchFamily="49" charset="0"/>
              </a:rPr>
              <a:t> </a:t>
            </a:r>
            <a:r>
              <a:rPr lang="en-US" sz="2400" b="1" dirty="0" err="1" smtClean="0">
                <a:latin typeface="Courier New" pitchFamily="49" charset="0"/>
              </a:rPr>
              <a:t>holidayList</a:t>
            </a:r>
            <a:r>
              <a:rPr lang="en-US" sz="2400" b="1" dirty="0" smtClean="0">
                <a:latin typeface="Courier New" pitchFamily="49" charset="0"/>
              </a:rPr>
              <a:t> = new</a:t>
            </a:r>
            <a:r>
              <a:rPr lang="en-US" sz="2400" dirty="0" smtClean="0">
                <a:latin typeface="Courier New" pitchFamily="49" charset="0"/>
              </a:rPr>
              <a:t> </a:t>
            </a:r>
            <a:r>
              <a:rPr lang="en-US" sz="2400" b="1" dirty="0" smtClean="0">
                <a:latin typeface="Courier New" pitchFamily="49" charset="0"/>
              </a:rPr>
              <a:t>Date[20]</a:t>
            </a:r>
            <a:r>
              <a:rPr lang="en-US" sz="2400" dirty="0" smtClean="0">
                <a:latin typeface="Courier New" pitchFamily="49" charset="0"/>
              </a:rPr>
              <a:t>;</a:t>
            </a:r>
          </a:p>
          <a:p>
            <a:pPr lvl="1" eaLnBrk="1" hangingPunct="1">
              <a:buFontTx/>
              <a:buNone/>
            </a:pPr>
            <a:endParaRPr lang="fa-IR" sz="2400" dirty="0" smtClean="0"/>
          </a:p>
          <a:p>
            <a:pPr lvl="1" algn="r" rtl="1" eaLnBrk="1" hangingPunct="1">
              <a:buFontTx/>
              <a:buNone/>
            </a:pPr>
            <a:r>
              <a:rPr lang="fa-IR" sz="2000" dirty="0" smtClean="0"/>
              <a:t>20 </a:t>
            </a:r>
            <a:r>
              <a:rPr lang="fa-IR" sz="2000" b="1" u="sng" dirty="0" smtClean="0">
                <a:solidFill>
                  <a:srgbClr val="FF0000"/>
                </a:solidFill>
              </a:rPr>
              <a:t>متغییر ارجاع </a:t>
            </a:r>
            <a:r>
              <a:rPr lang="fa-IR" sz="2000" dirty="0" smtClean="0"/>
              <a:t>ایجاد می کند که می توانند به اشیائی از نوع </a:t>
            </a:r>
            <a:r>
              <a:rPr lang="en-US" sz="2000" dirty="0" smtClean="0"/>
              <a:t>Date</a:t>
            </a:r>
            <a:r>
              <a:rPr lang="fa-IR" sz="2000" dirty="0" smtClean="0"/>
              <a:t> اشاره کنند. </a:t>
            </a:r>
          </a:p>
          <a:p>
            <a:pPr lvl="1" algn="r" rtl="1" eaLnBrk="1" hangingPunct="1">
              <a:buFontTx/>
              <a:buNone/>
            </a:pPr>
            <a:endParaRPr lang="fa-IR" sz="2000" dirty="0" smtClean="0"/>
          </a:p>
          <a:p>
            <a:pPr marL="274320" lvl="1" indent="-274320" algn="r" rtl="1">
              <a:spcBef>
                <a:spcPts val="580"/>
              </a:spcBef>
              <a:buClr>
                <a:schemeClr val="accent1"/>
              </a:buClr>
            </a:pPr>
            <a:r>
              <a:rPr lang="fa-IR" sz="2800" dirty="0" smtClean="0"/>
              <a:t>بر خلاف انتظار، این دستور 20 شی از نوع  </a:t>
            </a:r>
            <a:r>
              <a:rPr lang="en-US" sz="2800" dirty="0" smtClean="0"/>
              <a:t>Date</a:t>
            </a:r>
            <a:r>
              <a:rPr lang="fa-IR" sz="2800" dirty="0" smtClean="0"/>
              <a:t> ایجاد نمی کند. </a:t>
            </a:r>
          </a:p>
          <a:p>
            <a:pPr marL="274320" lvl="1" indent="-274320" algn="r" rtl="1">
              <a:spcBef>
                <a:spcPts val="580"/>
              </a:spcBef>
              <a:buClr>
                <a:schemeClr val="accent1"/>
              </a:buClr>
            </a:pPr>
            <a:endParaRPr lang="fa-IR" sz="2800" dirty="0" smtClean="0"/>
          </a:p>
          <a:p>
            <a:pPr marL="274320" lvl="1" indent="-274320" algn="r" rtl="1">
              <a:spcBef>
                <a:spcPts val="580"/>
              </a:spcBef>
              <a:buClr>
                <a:schemeClr val="accent1"/>
              </a:buClr>
            </a:pPr>
            <a:r>
              <a:rPr lang="fa-IR" sz="2800" dirty="0" smtClean="0"/>
              <a:t>متغییرهای فوق الذکر بصورت اتوماتیک دارای مقدار </a:t>
            </a:r>
            <a:r>
              <a:rPr lang="en-US" sz="2800" dirty="0" smtClean="0"/>
              <a:t>null</a:t>
            </a:r>
            <a:r>
              <a:rPr lang="fa-IR" sz="2800" dirty="0" smtClean="0"/>
              <a:t> هستند. </a:t>
            </a:r>
          </a:p>
          <a:p>
            <a:pPr marL="274320" lvl="1" indent="-274320" algn="r" rtl="1">
              <a:spcBef>
                <a:spcPts val="580"/>
              </a:spcBef>
              <a:buClr>
                <a:schemeClr val="accent1"/>
              </a:buClr>
            </a:pPr>
            <a:endParaRPr lang="fa-IR" sz="2800" dirty="0" smtClean="0"/>
          </a:p>
          <a:p>
            <a:pPr marL="274320" lvl="1" indent="-274320" algn="r" rtl="1">
              <a:spcBef>
                <a:spcPts val="580"/>
              </a:spcBef>
              <a:buClr>
                <a:schemeClr val="accent1"/>
              </a:buClr>
            </a:pPr>
            <a:r>
              <a:rPr lang="fa-IR" sz="2800" dirty="0" smtClean="0"/>
              <a:t>هر گونه تلاشی برای ارجاع به آنها موجب تولید پیغام خطای </a:t>
            </a:r>
            <a:r>
              <a:rPr lang="en-US" sz="2800" b="1" i="1" dirty="0" smtClean="0"/>
              <a:t>null pointer exception</a:t>
            </a:r>
            <a:r>
              <a:rPr lang="en-US" sz="2800" dirty="0" smtClean="0"/>
              <a:t> </a:t>
            </a:r>
            <a:r>
              <a:rPr lang="fa-IR" sz="2800" dirty="0" smtClean="0"/>
              <a:t> خواهد شد. </a:t>
            </a:r>
            <a:endParaRPr lang="en-US" sz="2800" dirty="0" smtClean="0"/>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Slide Number Placeholder 3"/>
          <p:cNvSpPr>
            <a:spLocks noGrp="1"/>
          </p:cNvSpPr>
          <p:nvPr>
            <p:ph type="sldNum" sz="quarter" idx="12"/>
          </p:nvPr>
        </p:nvSpPr>
        <p:spPr>
          <a:noFill/>
        </p:spPr>
        <p:txBody>
          <a:bodyPr/>
          <a:lstStyle/>
          <a:p>
            <a:fld id="{43039A83-4A1E-4E39-BFCF-39F66C89FF8B}" type="slidenum">
              <a:rPr lang="en-US"/>
              <a:pPr/>
              <a:t>18</a:t>
            </a:fld>
            <a:endParaRPr lang="en-US"/>
          </a:p>
        </p:txBody>
      </p:sp>
      <p:sp>
        <p:nvSpPr>
          <p:cNvPr id="19460" name="Rectangle 2"/>
          <p:cNvSpPr>
            <a:spLocks noGrp="1" noChangeArrowheads="1"/>
          </p:cNvSpPr>
          <p:nvPr>
            <p:ph type="title" idx="4294967295"/>
          </p:nvPr>
        </p:nvSpPr>
        <p:spPr>
          <a:xfrm>
            <a:off x="0" y="228600"/>
            <a:ext cx="8229600" cy="990600"/>
          </a:xfrm>
        </p:spPr>
        <p:txBody>
          <a:bodyPr>
            <a:normAutofit/>
          </a:bodyPr>
          <a:lstStyle/>
          <a:p>
            <a:pPr algn="r" rtl="1" eaLnBrk="1" hangingPunct="1"/>
            <a:r>
              <a:rPr lang="fa-IR" sz="3600" dirty="0" smtClean="0"/>
              <a:t>متغییرهای پایه و مرجع</a:t>
            </a:r>
            <a:endParaRPr lang="en-US" sz="3600" dirty="0" smtClean="0"/>
          </a:p>
        </p:txBody>
      </p:sp>
      <p:sp>
        <p:nvSpPr>
          <p:cNvPr id="19461" name="Rectangle 3"/>
          <p:cNvSpPr>
            <a:spLocks noGrp="1" noChangeArrowheads="1"/>
          </p:cNvSpPr>
          <p:nvPr>
            <p:ph type="body" idx="4294967295"/>
          </p:nvPr>
        </p:nvSpPr>
        <p:spPr>
          <a:xfrm>
            <a:off x="609600" y="1447800"/>
            <a:ext cx="8229600" cy="5029200"/>
          </a:xfrm>
        </p:spPr>
        <p:txBody>
          <a:bodyPr>
            <a:normAutofit fontScale="92500"/>
          </a:bodyPr>
          <a:lstStyle/>
          <a:p>
            <a:pPr algn="r" rtl="1" eaLnBrk="1" hangingPunct="1">
              <a:lnSpc>
                <a:spcPct val="110000"/>
              </a:lnSpc>
            </a:pPr>
            <a:r>
              <a:rPr lang="fa-IR" sz="2800" dirty="0" smtClean="0"/>
              <a:t>هر متغییری دارای یک محل در حافظه است. </a:t>
            </a:r>
          </a:p>
          <a:p>
            <a:pPr algn="r" rtl="1" eaLnBrk="1" hangingPunct="1">
              <a:lnSpc>
                <a:spcPct val="110000"/>
              </a:lnSpc>
            </a:pPr>
            <a:r>
              <a:rPr lang="fa-IR" sz="2800" dirty="0" smtClean="0"/>
              <a:t>در مورد متغییرهای پایه، مقدار متغییر در محلی از حافظه که به متغییر تخصیص داده شده است ذخیره می گردد. </a:t>
            </a:r>
          </a:p>
          <a:p>
            <a:pPr lvl="1" algn="r" rtl="1">
              <a:lnSpc>
                <a:spcPct val="110000"/>
              </a:lnSpc>
            </a:pPr>
            <a:r>
              <a:rPr lang="fa-IR" dirty="0" smtClean="0"/>
              <a:t>یعنی متغییرهای پایه همیشه به مقدار مشخصی حافظه نیاز دارند. </a:t>
            </a:r>
          </a:p>
          <a:p>
            <a:pPr algn="r" rtl="1">
              <a:lnSpc>
                <a:spcPct val="110000"/>
              </a:lnSpc>
            </a:pPr>
            <a:r>
              <a:rPr lang="fa-IR" dirty="0" smtClean="0"/>
              <a:t>وقتی که متغییر از نوع کلاس باشد، فقط آدرس شی (آدرس ارجاع) در </a:t>
            </a:r>
            <a:r>
              <a:rPr lang="fa-IR" sz="2400" dirty="0" smtClean="0"/>
              <a:t>در محلی از حافظه که به متغییر تخصیص داده شده است ذخیره می گردد (در پشته). </a:t>
            </a:r>
            <a:endParaRPr lang="fa-IR" dirty="0" smtClean="0"/>
          </a:p>
          <a:p>
            <a:pPr lvl="1" algn="r" rtl="1">
              <a:lnSpc>
                <a:spcPct val="110000"/>
              </a:lnSpc>
            </a:pPr>
            <a:r>
              <a:rPr lang="fa-IR" dirty="0" smtClean="0"/>
              <a:t>خود شی در توده قرار دارد.</a:t>
            </a:r>
          </a:p>
          <a:p>
            <a:pPr lvl="1" algn="r" rtl="1">
              <a:lnSpc>
                <a:spcPct val="110000"/>
              </a:lnSpc>
            </a:pPr>
            <a:r>
              <a:rPr lang="fa-IR" dirty="0" smtClean="0"/>
              <a:t>مثل متغییرهای پایه، اندازه ی حافظه ی متغییر مرجع  در پشته ثابت است. </a:t>
            </a:r>
          </a:p>
          <a:p>
            <a:pPr lvl="1" algn="r" rtl="1">
              <a:lnSpc>
                <a:spcPct val="110000"/>
              </a:lnSpc>
            </a:pPr>
            <a:r>
              <a:rPr lang="fa-IR" dirty="0" smtClean="0"/>
              <a:t>اما، اندازه ی حافظه تخصیص داده به شی  در توده می تواند هر مقداری باشد. </a:t>
            </a:r>
          </a:p>
          <a:p>
            <a:pPr lvl="1">
              <a:lnSpc>
                <a:spcPct val="110000"/>
              </a:lnSpc>
              <a:buNone/>
            </a:pPr>
            <a:endParaRPr lang="en-US" sz="1000" dirty="0" smtClean="0"/>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p:spPr>
        <p:txBody>
          <a:bodyPr/>
          <a:lstStyle/>
          <a:p>
            <a:fld id="{AC805290-04F5-48F0-89DF-3ECC20C7DE4D}" type="slidenum">
              <a:rPr lang="en-US">
                <a:solidFill>
                  <a:schemeClr val="accent1">
                    <a:lumMod val="75000"/>
                  </a:schemeClr>
                </a:solidFill>
              </a:rPr>
              <a:pPr/>
              <a:t>19</a:t>
            </a:fld>
            <a:endParaRPr lang="en-US">
              <a:solidFill>
                <a:schemeClr val="accent1">
                  <a:lumMod val="75000"/>
                </a:schemeClr>
              </a:solidFill>
            </a:endParaRPr>
          </a:p>
        </p:txBody>
      </p:sp>
      <p:sp>
        <p:nvSpPr>
          <p:cNvPr id="21508" name="Rectangle 2"/>
          <p:cNvSpPr>
            <a:spLocks noGrp="1" noChangeArrowheads="1"/>
          </p:cNvSpPr>
          <p:nvPr>
            <p:ph type="title" idx="4294967295"/>
          </p:nvPr>
        </p:nvSpPr>
        <p:spPr>
          <a:xfrm>
            <a:off x="0" y="274638"/>
            <a:ext cx="8229600" cy="792162"/>
          </a:xfrm>
        </p:spPr>
        <p:txBody>
          <a:bodyPr/>
          <a:lstStyle/>
          <a:p>
            <a:pPr algn="r" rtl="1"/>
            <a:r>
              <a:rPr lang="fa-IR" dirty="0" smtClean="0"/>
              <a:t>پارامترهای کلاس</a:t>
            </a:r>
            <a:endParaRPr lang="en-US" dirty="0" smtClean="0"/>
          </a:p>
        </p:txBody>
      </p:sp>
      <p:sp>
        <p:nvSpPr>
          <p:cNvPr id="21509" name="Rectangle 3"/>
          <p:cNvSpPr>
            <a:spLocks noGrp="1" noChangeArrowheads="1"/>
          </p:cNvSpPr>
          <p:nvPr>
            <p:ph type="body" idx="4294967295"/>
          </p:nvPr>
        </p:nvSpPr>
        <p:spPr>
          <a:xfrm>
            <a:off x="990600" y="1301750"/>
            <a:ext cx="7931150" cy="4460875"/>
          </a:xfrm>
        </p:spPr>
        <p:txBody>
          <a:bodyPr>
            <a:normAutofit/>
          </a:bodyPr>
          <a:lstStyle/>
          <a:p>
            <a:pPr algn="r" rtl="1" eaLnBrk="1" hangingPunct="1"/>
            <a:r>
              <a:rPr lang="fa-IR" sz="3200" dirty="0" smtClean="0"/>
              <a:t>تمام پارامترهای جاوا از متد ارجاع با مقدار استفاده می کنند.</a:t>
            </a:r>
          </a:p>
          <a:p>
            <a:pPr lvl="1" algn="r" rtl="1"/>
            <a:r>
              <a:rPr lang="fa-IR" sz="2800" dirty="0" smtClean="0"/>
              <a:t>یعنی پارامتر یک متغییر محلی است که مقدار آن با مقدار آرگومان یکی است.</a:t>
            </a:r>
          </a:p>
          <a:p>
            <a:pPr lvl="1" algn="r" rtl="1"/>
            <a:r>
              <a:rPr lang="fa-IR" sz="2800" dirty="0" smtClean="0"/>
              <a:t>لذا تغییر مقدار پارامتر باعث تغییر مقدار آرگومان نمی شود. </a:t>
            </a:r>
          </a:p>
          <a:p>
            <a:pPr algn="r" rtl="1"/>
            <a:r>
              <a:rPr lang="fa-IR" sz="2800" dirty="0" smtClean="0"/>
              <a:t>پارامتراهای که از نوع کلاس هستند،  نسبت به پارامترهایی که از نوع پایه هستند رفتار متفاوتی دارند. </a:t>
            </a:r>
          </a:p>
          <a:p>
            <a:pPr lvl="1" algn="r" rtl="1"/>
            <a:r>
              <a:rPr lang="fa-IR" sz="2800" dirty="0" smtClean="0"/>
              <a:t>آنها مثل زبانهایی عمل می کنند که از متد ارجاع با آدرس (مثل زبان </a:t>
            </a:r>
            <a:r>
              <a:rPr lang="en-US" sz="2800" dirty="0" smtClean="0"/>
              <a:t>C++</a:t>
            </a:r>
            <a:r>
              <a:rPr lang="fa-IR" sz="2800" dirty="0" smtClean="0"/>
              <a:t>) برای پارامترها پشتیبانی می کنند.  </a:t>
            </a:r>
            <a:endParaRPr lang="en-US" sz="2800" dirty="0" smtClean="0"/>
          </a:p>
          <a:p>
            <a:pPr eaLnBrk="1" hangingPunct="1">
              <a:buFontTx/>
              <a:buNone/>
            </a:pPr>
            <a:endParaRPr lang="en-US" sz="1050" dirty="0" smtClean="0"/>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457200" y="152400"/>
            <a:ext cx="8229600" cy="792163"/>
          </a:xfrm>
        </p:spPr>
        <p:txBody>
          <a:bodyPr/>
          <a:lstStyle/>
          <a:p>
            <a:pPr algn="r" rtl="1" eaLnBrk="1" hangingPunct="1"/>
            <a:r>
              <a:rPr lang="fa-IR" dirty="0" smtClean="0"/>
              <a:t>ایجاد اشیاء</a:t>
            </a:r>
            <a:endParaRPr lang="en-US" dirty="0" smtClean="0"/>
          </a:p>
        </p:txBody>
      </p:sp>
      <p:sp>
        <p:nvSpPr>
          <p:cNvPr id="3075" name="Slide Number Placeholder 5"/>
          <p:cNvSpPr>
            <a:spLocks noGrp="1"/>
          </p:cNvSpPr>
          <p:nvPr>
            <p:ph type="sldNum" sz="quarter" idx="12"/>
          </p:nvPr>
        </p:nvSpPr>
        <p:spPr>
          <a:noFill/>
        </p:spPr>
        <p:txBody>
          <a:bodyPr/>
          <a:lstStyle/>
          <a:p>
            <a:fld id="{893AE229-2715-475B-AF52-19F11E52DE1C}" type="slidenum">
              <a:rPr lang="en-US"/>
              <a:pPr/>
              <a:t>2</a:t>
            </a:fld>
            <a:endParaRPr lang="en-US"/>
          </a:p>
        </p:txBody>
      </p:sp>
      <p:sp>
        <p:nvSpPr>
          <p:cNvPr id="3077" name="Rectangle 3"/>
          <p:cNvSpPr>
            <a:spLocks noGrp="1" noChangeArrowheads="1"/>
          </p:cNvSpPr>
          <p:nvPr>
            <p:ph sz="quarter" idx="1"/>
          </p:nvPr>
        </p:nvSpPr>
        <p:spPr>
          <a:xfrm>
            <a:off x="457200" y="1066800"/>
            <a:ext cx="8229600" cy="5257800"/>
          </a:xfrm>
        </p:spPr>
        <p:txBody>
          <a:bodyPr>
            <a:normAutofit/>
          </a:bodyPr>
          <a:lstStyle/>
          <a:p>
            <a:pPr algn="r" rtl="1" eaLnBrk="1" hangingPunct="1">
              <a:lnSpc>
                <a:spcPct val="90000"/>
              </a:lnSpc>
            </a:pPr>
            <a:r>
              <a:rPr lang="fa-IR" dirty="0" smtClean="0"/>
              <a:t>اشیاء توسط عملگر  </a:t>
            </a:r>
            <a:r>
              <a:rPr lang="en-US" dirty="0" smtClean="0"/>
              <a:t>new</a:t>
            </a:r>
            <a:r>
              <a:rPr lang="fa-IR" dirty="0" smtClean="0"/>
              <a:t> ایجاد می شوند:</a:t>
            </a:r>
          </a:p>
          <a:p>
            <a:pPr algn="r" rtl="1" eaLnBrk="1" hangingPunct="1">
              <a:lnSpc>
                <a:spcPct val="90000"/>
              </a:lnSpc>
            </a:pPr>
            <a:endParaRPr lang="fa-IR" dirty="0" smtClean="0"/>
          </a:p>
          <a:p>
            <a:pPr eaLnBrk="1" hangingPunct="1">
              <a:lnSpc>
                <a:spcPct val="90000"/>
              </a:lnSpc>
              <a:buFontTx/>
              <a:buNone/>
            </a:pPr>
            <a:r>
              <a:rPr lang="en-US" dirty="0" smtClean="0"/>
              <a:t>		</a:t>
            </a:r>
            <a:r>
              <a:rPr lang="en-US" b="1" dirty="0" smtClean="0">
                <a:latin typeface="Courier New" pitchFamily="49" charset="0"/>
              </a:rPr>
              <a:t>Date </a:t>
            </a:r>
            <a:r>
              <a:rPr lang="en-US" b="1" dirty="0" err="1" smtClean="0">
                <a:latin typeface="Courier New" pitchFamily="49" charset="0"/>
              </a:rPr>
              <a:t>myDate</a:t>
            </a:r>
            <a:r>
              <a:rPr lang="en-US" b="1" dirty="0" smtClean="0">
                <a:latin typeface="Courier New" pitchFamily="49" charset="0"/>
              </a:rPr>
              <a:t> = new Date( );</a:t>
            </a:r>
          </a:p>
          <a:p>
            <a:pPr eaLnBrk="1" hangingPunct="1">
              <a:lnSpc>
                <a:spcPct val="90000"/>
              </a:lnSpc>
              <a:buFontTx/>
              <a:buNone/>
            </a:pPr>
            <a:endParaRPr lang="en-US" sz="1000" b="1" dirty="0" smtClean="0">
              <a:latin typeface="Courier New" pitchFamily="49" charset="0"/>
            </a:endParaRPr>
          </a:p>
          <a:p>
            <a:pPr algn="r" rtl="1" eaLnBrk="1" hangingPunct="1">
              <a:lnSpc>
                <a:spcPct val="90000"/>
              </a:lnSpc>
            </a:pPr>
            <a:r>
              <a:rPr lang="fa-IR" dirty="0" smtClean="0"/>
              <a:t>عبارت:</a:t>
            </a:r>
            <a:endParaRPr lang="en-US" dirty="0" smtClean="0"/>
          </a:p>
          <a:p>
            <a:pPr eaLnBrk="1" hangingPunct="1">
              <a:lnSpc>
                <a:spcPct val="90000"/>
              </a:lnSpc>
              <a:buFontTx/>
              <a:buNone/>
            </a:pPr>
            <a:r>
              <a:rPr lang="en-US" dirty="0" smtClean="0">
                <a:latin typeface="Courier New" pitchFamily="49" charset="0"/>
              </a:rPr>
              <a:t>			</a:t>
            </a:r>
            <a:r>
              <a:rPr lang="en-US" b="1" dirty="0" smtClean="0">
                <a:latin typeface="Courier New" pitchFamily="49" charset="0"/>
              </a:rPr>
              <a:t>new Date( )</a:t>
            </a:r>
            <a:r>
              <a:rPr lang="en-US" b="1" dirty="0" smtClean="0"/>
              <a:t> </a:t>
            </a:r>
          </a:p>
          <a:p>
            <a:pPr algn="r" rtl="1" eaLnBrk="1" hangingPunct="1">
              <a:lnSpc>
                <a:spcPct val="90000"/>
              </a:lnSpc>
              <a:buFontTx/>
              <a:buNone/>
            </a:pPr>
            <a:r>
              <a:rPr lang="fa-IR" dirty="0" smtClean="0"/>
              <a:t>باعث فراخوانی متد خاصی به اسم جز سازنده می شود. </a:t>
            </a:r>
          </a:p>
          <a:p>
            <a:pPr algn="r" rtl="1" eaLnBrk="1" hangingPunct="1">
              <a:lnSpc>
                <a:spcPct val="90000"/>
              </a:lnSpc>
              <a:buFontTx/>
              <a:buNone/>
            </a:pPr>
            <a:endParaRPr lang="fa-IR" dirty="0" smtClean="0"/>
          </a:p>
          <a:p>
            <a:pPr algn="r" rtl="1" eaLnBrk="1" hangingPunct="1">
              <a:lnSpc>
                <a:spcPct val="90000"/>
              </a:lnSpc>
              <a:buFontTx/>
              <a:buNone/>
            </a:pPr>
            <a:r>
              <a:rPr lang="fa-IR" dirty="0" smtClean="0"/>
              <a:t>سازنده ها جهت ساخت اشیاء و مقدار دهی اولیه متغییرهای کلاس استفاده می شوند. </a:t>
            </a:r>
            <a:r>
              <a:rPr lang="en-US" dirty="0" smtClean="0"/>
              <a:t>	</a:t>
            </a:r>
            <a:endParaRPr lang="fa-IR" dirty="0" smtClean="0"/>
          </a:p>
          <a:p>
            <a:pPr eaLnBrk="1" hangingPunct="1">
              <a:lnSpc>
                <a:spcPct val="90000"/>
              </a:lnSpc>
              <a:buFontTx/>
              <a:buNone/>
            </a:pP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Slide Number Placeholder 3"/>
          <p:cNvSpPr>
            <a:spLocks noGrp="1"/>
          </p:cNvSpPr>
          <p:nvPr>
            <p:ph type="sldNum" sz="quarter" idx="12"/>
          </p:nvPr>
        </p:nvSpPr>
        <p:spPr>
          <a:noFill/>
        </p:spPr>
        <p:txBody>
          <a:bodyPr/>
          <a:lstStyle/>
          <a:p>
            <a:fld id="{01257274-25A9-4ED0-B138-29137CD5BA9C}" type="slidenum">
              <a:rPr lang="en-US"/>
              <a:pPr/>
              <a:t>20</a:t>
            </a:fld>
            <a:endParaRPr lang="en-US"/>
          </a:p>
        </p:txBody>
      </p:sp>
      <p:sp>
        <p:nvSpPr>
          <p:cNvPr id="22532" name="Rectangle 2"/>
          <p:cNvSpPr>
            <a:spLocks noGrp="1" noChangeArrowheads="1"/>
          </p:cNvSpPr>
          <p:nvPr>
            <p:ph type="title" idx="4294967295"/>
          </p:nvPr>
        </p:nvSpPr>
        <p:spPr>
          <a:xfrm>
            <a:off x="0" y="274638"/>
            <a:ext cx="8229600" cy="792162"/>
          </a:xfrm>
        </p:spPr>
        <p:txBody>
          <a:bodyPr/>
          <a:lstStyle/>
          <a:p>
            <a:pPr algn="r" rtl="1"/>
            <a:r>
              <a:rPr lang="fa-IR" dirty="0" smtClean="0"/>
              <a:t>پارامترهای کلاس</a:t>
            </a:r>
            <a:endParaRPr lang="en-US" dirty="0" smtClean="0"/>
          </a:p>
        </p:txBody>
      </p:sp>
      <p:sp>
        <p:nvSpPr>
          <p:cNvPr id="22533" name="Rectangle 3"/>
          <p:cNvSpPr>
            <a:spLocks noGrp="1" noChangeArrowheads="1"/>
          </p:cNvSpPr>
          <p:nvPr>
            <p:ph type="body" idx="4294967295"/>
          </p:nvPr>
        </p:nvSpPr>
        <p:spPr>
          <a:xfrm>
            <a:off x="838200" y="1371600"/>
            <a:ext cx="8001000" cy="4708525"/>
          </a:xfrm>
        </p:spPr>
        <p:txBody>
          <a:bodyPr>
            <a:normAutofit/>
          </a:bodyPr>
          <a:lstStyle/>
          <a:p>
            <a:pPr algn="r" rtl="1" eaLnBrk="1" hangingPunct="1">
              <a:lnSpc>
                <a:spcPct val="80000"/>
              </a:lnSpc>
            </a:pPr>
            <a:r>
              <a:rPr lang="fa-IR" sz="2800" dirty="0" smtClean="0"/>
              <a:t>مقداری که در پارامتر از نوع کلاس قرار داده می شود یک آدرس ارجاع (آدرس شی در توده) است. </a:t>
            </a:r>
          </a:p>
          <a:p>
            <a:pPr lvl="1" algn="r" rtl="1">
              <a:lnSpc>
                <a:spcPct val="80000"/>
              </a:lnSpc>
            </a:pPr>
            <a:endParaRPr lang="fa-IR" dirty="0" smtClean="0"/>
          </a:p>
          <a:p>
            <a:pPr lvl="1" algn="r" rtl="1">
              <a:lnSpc>
                <a:spcPct val="80000"/>
              </a:lnSpc>
            </a:pPr>
            <a:r>
              <a:rPr lang="fa-IR" dirty="0" smtClean="0"/>
              <a:t>یعنی پارامتر یک اسم دیگر برای آرگومان است. </a:t>
            </a:r>
          </a:p>
          <a:p>
            <a:pPr lvl="1" algn="r" rtl="1">
              <a:lnSpc>
                <a:spcPct val="80000"/>
              </a:lnSpc>
            </a:pPr>
            <a:endParaRPr lang="fa-IR" dirty="0" smtClean="0"/>
          </a:p>
          <a:p>
            <a:pPr lvl="1" algn="r" rtl="1">
              <a:lnSpc>
                <a:spcPct val="80000"/>
              </a:lnSpc>
            </a:pPr>
            <a:r>
              <a:rPr lang="fa-IR" dirty="0" smtClean="0"/>
              <a:t>لذا هر گونه تغییر در شی مورد ارجاع </a:t>
            </a:r>
            <a:r>
              <a:rPr lang="fa-IR" b="1" dirty="0" smtClean="0"/>
              <a:t>پارامتر</a:t>
            </a:r>
            <a:r>
              <a:rPr lang="fa-IR" dirty="0" smtClean="0"/>
              <a:t> باعث تغییر شی مورد ارجاع توسط </a:t>
            </a:r>
            <a:r>
              <a:rPr lang="fa-IR" b="1" dirty="0" smtClean="0"/>
              <a:t>آرگومان</a:t>
            </a:r>
            <a:r>
              <a:rPr lang="fa-IR" dirty="0" smtClean="0"/>
              <a:t> می گردد. چون هر دو به یک شی اشاره می کنند. </a:t>
            </a:r>
          </a:p>
          <a:p>
            <a:pPr lvl="1" algn="r" rtl="1">
              <a:lnSpc>
                <a:spcPct val="80000"/>
              </a:lnSpc>
            </a:pPr>
            <a:endParaRPr lang="fa-IR" dirty="0" smtClean="0"/>
          </a:p>
          <a:p>
            <a:pPr lvl="1" algn="r" rtl="1">
              <a:lnSpc>
                <a:spcPct val="80000"/>
              </a:lnSpc>
            </a:pPr>
            <a:r>
              <a:rPr lang="fa-IR" dirty="0" smtClean="0"/>
              <a:t>اما تغییر خود پارامتر تاثیری روی آرگومان ندارد و فقط باعث می شود پارامتر به جای دیگری اشاره کند.  </a:t>
            </a:r>
          </a:p>
        </p:txBody>
      </p:sp>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p:cNvSpPr>
            <a:spLocks noGrp="1" noChangeArrowheads="1"/>
          </p:cNvSpPr>
          <p:nvPr>
            <p:ph type="title"/>
          </p:nvPr>
        </p:nvSpPr>
        <p:spPr>
          <a:xfrm>
            <a:off x="457200" y="319088"/>
            <a:ext cx="8229600" cy="442912"/>
          </a:xfrm>
        </p:spPr>
        <p:txBody>
          <a:bodyPr>
            <a:noAutofit/>
          </a:bodyPr>
          <a:lstStyle/>
          <a:p>
            <a:pPr algn="r" rtl="1" eaLnBrk="1" hangingPunct="1"/>
            <a:r>
              <a:rPr lang="fa-IR" dirty="0" smtClean="0"/>
              <a:t>مثال</a:t>
            </a:r>
            <a:endParaRPr lang="en-US" dirty="0" smtClean="0"/>
          </a:p>
        </p:txBody>
      </p:sp>
      <p:sp>
        <p:nvSpPr>
          <p:cNvPr id="23557" name="Rectangle 3"/>
          <p:cNvSpPr>
            <a:spLocks noGrp="1" noChangeArrowheads="1"/>
          </p:cNvSpPr>
          <p:nvPr>
            <p:ph sz="quarter" idx="1"/>
          </p:nvPr>
        </p:nvSpPr>
        <p:spPr>
          <a:xfrm>
            <a:off x="533400" y="914400"/>
            <a:ext cx="8229600" cy="5257800"/>
          </a:xfrm>
        </p:spPr>
        <p:txBody>
          <a:bodyPr>
            <a:normAutofit fontScale="92500" lnSpcReduction="20000"/>
          </a:bodyPr>
          <a:lstStyle/>
          <a:p>
            <a:pPr eaLnBrk="1" hangingPunct="1">
              <a:lnSpc>
                <a:spcPct val="80000"/>
              </a:lnSpc>
              <a:buFontTx/>
              <a:buNone/>
            </a:pPr>
            <a:r>
              <a:rPr lang="en-US" sz="1600" b="1" dirty="0" smtClean="0">
                <a:latin typeface="Courier New" pitchFamily="49" charset="0"/>
              </a:rPr>
              <a:t>public class </a:t>
            </a:r>
            <a:r>
              <a:rPr lang="en-US" sz="1600" b="1" dirty="0" err="1" smtClean="0">
                <a:latin typeface="Courier New" pitchFamily="49" charset="0"/>
              </a:rPr>
              <a:t>DateParameterTest</a:t>
            </a:r>
            <a:endParaRPr lang="en-US" sz="1600" b="1" dirty="0" smtClean="0">
              <a:latin typeface="Courier New" pitchFamily="49" charset="0"/>
            </a:endParaRPr>
          </a:p>
          <a:p>
            <a:pPr eaLnBrk="1" hangingPunct="1">
              <a:lnSpc>
                <a:spcPct val="80000"/>
              </a:lnSpc>
              <a:buFontTx/>
              <a:buNone/>
            </a:pPr>
            <a:r>
              <a:rPr lang="en-US" sz="1600" b="1" dirty="0" smtClean="0">
                <a:latin typeface="Courier New" pitchFamily="49" charset="0"/>
              </a:rPr>
              <a:t>{</a:t>
            </a:r>
          </a:p>
          <a:p>
            <a:pPr eaLnBrk="1" hangingPunct="1">
              <a:lnSpc>
                <a:spcPct val="80000"/>
              </a:lnSpc>
              <a:buFontTx/>
              <a:buNone/>
            </a:pPr>
            <a:r>
              <a:rPr lang="en-US" sz="1600" b="1" dirty="0" smtClean="0">
                <a:latin typeface="Courier New" pitchFamily="49" charset="0"/>
              </a:rPr>
              <a:t>	public static void </a:t>
            </a:r>
            <a:r>
              <a:rPr lang="en-US" sz="1600" b="1" dirty="0" err="1" smtClean="0">
                <a:latin typeface="Courier New" pitchFamily="49" charset="0"/>
              </a:rPr>
              <a:t>changeDay</a:t>
            </a:r>
            <a:r>
              <a:rPr lang="en-US" sz="1600" b="1" dirty="0" smtClean="0">
                <a:latin typeface="Courier New" pitchFamily="49" charset="0"/>
              </a:rPr>
              <a:t> (</a:t>
            </a:r>
            <a:r>
              <a:rPr lang="en-US" sz="1600" b="1" dirty="0" err="1" smtClean="0">
                <a:latin typeface="Courier New" pitchFamily="49" charset="0"/>
              </a:rPr>
              <a:t>int</a:t>
            </a:r>
            <a:r>
              <a:rPr lang="en-US" sz="1600" b="1" dirty="0" smtClean="0">
                <a:latin typeface="Courier New" pitchFamily="49" charset="0"/>
              </a:rPr>
              <a:t> day)</a:t>
            </a:r>
            <a:br>
              <a:rPr lang="en-US" sz="1600" b="1" dirty="0" smtClean="0">
                <a:latin typeface="Courier New" pitchFamily="49" charset="0"/>
              </a:rPr>
            </a:br>
            <a:r>
              <a:rPr lang="en-US" sz="1600" b="1" dirty="0" smtClean="0">
                <a:latin typeface="Courier New" pitchFamily="49" charset="0"/>
              </a:rPr>
              <a:t>	{ day = 1; }</a:t>
            </a:r>
          </a:p>
          <a:p>
            <a:pPr eaLnBrk="1" hangingPunct="1">
              <a:lnSpc>
                <a:spcPct val="80000"/>
              </a:lnSpc>
              <a:buFontTx/>
              <a:buNone/>
            </a:pPr>
            <a:endParaRPr lang="en-US" sz="1600" b="1" dirty="0" smtClean="0">
              <a:latin typeface="Courier New" pitchFamily="49" charset="0"/>
            </a:endParaRPr>
          </a:p>
          <a:p>
            <a:pPr eaLnBrk="1" hangingPunct="1">
              <a:lnSpc>
                <a:spcPct val="80000"/>
              </a:lnSpc>
              <a:buFontTx/>
              <a:buNone/>
            </a:pPr>
            <a:r>
              <a:rPr lang="en-US" sz="1600" b="1" dirty="0" smtClean="0">
                <a:latin typeface="Courier New" pitchFamily="49" charset="0"/>
              </a:rPr>
              <a:t>	public static void changeDate1( Date </a:t>
            </a:r>
            <a:r>
              <a:rPr lang="en-US" sz="1600" b="1" dirty="0" err="1" smtClean="0">
                <a:latin typeface="Courier New" pitchFamily="49" charset="0"/>
              </a:rPr>
              <a:t>aDate</a:t>
            </a:r>
            <a:r>
              <a:rPr lang="en-US" sz="1600" b="1" dirty="0" smtClean="0">
                <a:latin typeface="Courier New" pitchFamily="49" charset="0"/>
              </a:rPr>
              <a:t> )</a:t>
            </a:r>
          </a:p>
          <a:p>
            <a:pPr eaLnBrk="1" hangingPunct="1">
              <a:lnSpc>
                <a:spcPct val="80000"/>
              </a:lnSpc>
              <a:buFontTx/>
              <a:buNone/>
            </a:pPr>
            <a:r>
              <a:rPr lang="en-US" sz="1600" b="1" dirty="0" smtClean="0">
                <a:latin typeface="Courier New" pitchFamily="49" charset="0"/>
              </a:rPr>
              <a:t>		{ </a:t>
            </a:r>
            <a:r>
              <a:rPr lang="en-US" sz="1600" b="1" dirty="0" err="1" smtClean="0">
                <a:latin typeface="Courier New" pitchFamily="49" charset="0"/>
              </a:rPr>
              <a:t>aDate</a:t>
            </a:r>
            <a:r>
              <a:rPr lang="en-US" sz="1600" b="1" dirty="0" smtClean="0">
                <a:latin typeface="Courier New" pitchFamily="49" charset="0"/>
              </a:rPr>
              <a:t> = new Date( 1, 1, 2001); }</a:t>
            </a:r>
          </a:p>
          <a:p>
            <a:pPr eaLnBrk="1" hangingPunct="1">
              <a:lnSpc>
                <a:spcPct val="80000"/>
              </a:lnSpc>
              <a:buFontTx/>
              <a:buNone/>
            </a:pPr>
            <a:r>
              <a:rPr lang="en-US" sz="1600" b="1" dirty="0" smtClean="0">
                <a:latin typeface="Courier New" pitchFamily="49" charset="0"/>
              </a:rPr>
              <a:t/>
            </a:r>
            <a:br>
              <a:rPr lang="en-US" sz="1600" b="1" dirty="0" smtClean="0">
                <a:latin typeface="Courier New" pitchFamily="49" charset="0"/>
              </a:rPr>
            </a:br>
            <a:r>
              <a:rPr lang="en-US" sz="1600" b="1" dirty="0" smtClean="0">
                <a:latin typeface="Courier New" pitchFamily="49" charset="0"/>
              </a:rPr>
              <a:t>public static void changeDate2( Date </a:t>
            </a:r>
            <a:r>
              <a:rPr lang="en-US" sz="1600" b="1" dirty="0" err="1" smtClean="0">
                <a:latin typeface="Courier New" pitchFamily="49" charset="0"/>
              </a:rPr>
              <a:t>aDate</a:t>
            </a:r>
            <a:r>
              <a:rPr lang="en-US" sz="1600" b="1" dirty="0" smtClean="0">
                <a:latin typeface="Courier New" pitchFamily="49" charset="0"/>
              </a:rPr>
              <a:t> )</a:t>
            </a:r>
            <a:br>
              <a:rPr lang="en-US" sz="1600" b="1" dirty="0" smtClean="0">
                <a:latin typeface="Courier New" pitchFamily="49" charset="0"/>
              </a:rPr>
            </a:br>
            <a:r>
              <a:rPr lang="en-US" sz="1600" b="1" dirty="0" smtClean="0">
                <a:latin typeface="Courier New" pitchFamily="49" charset="0"/>
              </a:rPr>
              <a:t>	{ </a:t>
            </a:r>
            <a:r>
              <a:rPr lang="en-US" sz="1600" b="1" dirty="0" err="1" smtClean="0">
                <a:latin typeface="Courier New" pitchFamily="49" charset="0"/>
              </a:rPr>
              <a:t>aDate.setDate</a:t>
            </a:r>
            <a:r>
              <a:rPr lang="en-US" sz="1600" b="1" dirty="0" smtClean="0">
                <a:latin typeface="Courier New" pitchFamily="49" charset="0"/>
              </a:rPr>
              <a:t>( 1, 1, 2001 ); }</a:t>
            </a:r>
          </a:p>
          <a:p>
            <a:pPr eaLnBrk="1" hangingPunct="1">
              <a:lnSpc>
                <a:spcPct val="80000"/>
              </a:lnSpc>
              <a:buFontTx/>
              <a:buNone/>
            </a:pPr>
            <a:endParaRPr lang="en-US" sz="1600" b="1" dirty="0" smtClean="0">
              <a:latin typeface="Courier New" pitchFamily="49" charset="0"/>
            </a:endParaRPr>
          </a:p>
          <a:p>
            <a:pPr eaLnBrk="1" hangingPunct="1">
              <a:lnSpc>
                <a:spcPct val="80000"/>
              </a:lnSpc>
              <a:buFontTx/>
              <a:buNone/>
            </a:pPr>
            <a:r>
              <a:rPr lang="en-US" sz="1600" b="1" dirty="0" smtClean="0">
                <a:latin typeface="Courier New" pitchFamily="49" charset="0"/>
              </a:rPr>
              <a:t>	public static void main( String[ ] </a:t>
            </a:r>
            <a:r>
              <a:rPr lang="en-US" sz="1600" b="1" dirty="0" err="1" smtClean="0">
                <a:latin typeface="Courier New" pitchFamily="49" charset="0"/>
              </a:rPr>
              <a:t>args</a:t>
            </a:r>
            <a:r>
              <a:rPr lang="en-US" sz="1600" b="1" dirty="0" smtClean="0">
                <a:latin typeface="Courier New" pitchFamily="49" charset="0"/>
              </a:rPr>
              <a:t> )</a:t>
            </a:r>
            <a:br>
              <a:rPr lang="en-US" sz="1600" b="1" dirty="0" smtClean="0">
                <a:latin typeface="Courier New" pitchFamily="49" charset="0"/>
              </a:rPr>
            </a:br>
            <a:r>
              <a:rPr lang="en-US" sz="1600" b="1" dirty="0" smtClean="0">
                <a:latin typeface="Courier New" pitchFamily="49" charset="0"/>
              </a:rPr>
              <a:t>{</a:t>
            </a:r>
          </a:p>
          <a:p>
            <a:pPr eaLnBrk="1" hangingPunct="1">
              <a:lnSpc>
                <a:spcPct val="80000"/>
              </a:lnSpc>
              <a:buFontTx/>
              <a:buNone/>
            </a:pPr>
            <a:r>
              <a:rPr lang="en-US" sz="1600" b="1" dirty="0" smtClean="0">
                <a:latin typeface="Courier New" pitchFamily="49" charset="0"/>
              </a:rPr>
              <a:t>		Date birthday = new Date( 1, 23, 1982 );</a:t>
            </a:r>
            <a:br>
              <a:rPr lang="en-US" sz="1600" b="1" dirty="0" smtClean="0">
                <a:latin typeface="Courier New" pitchFamily="49" charset="0"/>
              </a:rPr>
            </a:br>
            <a:r>
              <a:rPr lang="en-US" sz="1600" b="1" dirty="0" smtClean="0">
                <a:latin typeface="Courier New" pitchFamily="49" charset="0"/>
              </a:rPr>
              <a:t>	</a:t>
            </a:r>
          </a:p>
          <a:p>
            <a:pPr eaLnBrk="1" hangingPunct="1">
              <a:lnSpc>
                <a:spcPct val="80000"/>
              </a:lnSpc>
              <a:buFontTx/>
              <a:buNone/>
            </a:pPr>
            <a:r>
              <a:rPr lang="en-US" sz="1600" b="1" dirty="0" smtClean="0">
                <a:latin typeface="Courier New" pitchFamily="49" charset="0"/>
              </a:rPr>
              <a:t>		</a:t>
            </a:r>
            <a:r>
              <a:rPr lang="en-US" sz="1600" b="1" dirty="0" err="1" smtClean="0">
                <a:latin typeface="Courier New" pitchFamily="49" charset="0"/>
              </a:rPr>
              <a:t>changeDay</a:t>
            </a:r>
            <a:r>
              <a:rPr lang="en-US" sz="1600" b="1" dirty="0" smtClean="0">
                <a:latin typeface="Courier New" pitchFamily="49" charset="0"/>
              </a:rPr>
              <a:t>( </a:t>
            </a:r>
            <a:r>
              <a:rPr lang="en-US" sz="1600" b="1" dirty="0" err="1" smtClean="0">
                <a:latin typeface="Courier New" pitchFamily="49" charset="0"/>
              </a:rPr>
              <a:t>birthday.getDay</a:t>
            </a:r>
            <a:r>
              <a:rPr lang="en-US" sz="1600" b="1" dirty="0" smtClean="0">
                <a:latin typeface="Courier New" pitchFamily="49" charset="0"/>
              </a:rPr>
              <a:t>( ) );</a:t>
            </a:r>
            <a:br>
              <a:rPr lang="en-US" sz="1600" b="1" dirty="0" smtClean="0">
                <a:latin typeface="Courier New" pitchFamily="49" charset="0"/>
              </a:rPr>
            </a:br>
            <a:r>
              <a:rPr lang="en-US" sz="1600" b="1" dirty="0" smtClean="0">
                <a:latin typeface="Courier New" pitchFamily="49" charset="0"/>
              </a:rPr>
              <a:t>	</a:t>
            </a:r>
            <a:r>
              <a:rPr lang="en-US" sz="1600" b="1" dirty="0" err="1" smtClean="0">
                <a:latin typeface="Courier New" pitchFamily="49" charset="0"/>
              </a:rPr>
              <a:t>System.out.println</a:t>
            </a:r>
            <a:r>
              <a:rPr lang="en-US" sz="1600" b="1" dirty="0" smtClean="0">
                <a:latin typeface="Courier New" pitchFamily="49" charset="0"/>
              </a:rPr>
              <a:t>(</a:t>
            </a:r>
            <a:r>
              <a:rPr lang="en-US" sz="1600" b="1" dirty="0" err="1" smtClean="0">
                <a:latin typeface="Courier New" pitchFamily="49" charset="0"/>
              </a:rPr>
              <a:t>birthday.toString</a:t>
            </a:r>
            <a:r>
              <a:rPr lang="en-US" sz="1600" b="1" dirty="0" smtClean="0">
                <a:latin typeface="Courier New" pitchFamily="49" charset="0"/>
              </a:rPr>
              <a:t>( ));	// output?</a:t>
            </a:r>
          </a:p>
          <a:p>
            <a:pPr eaLnBrk="1" hangingPunct="1">
              <a:lnSpc>
                <a:spcPct val="80000"/>
              </a:lnSpc>
              <a:buFontTx/>
              <a:buNone/>
            </a:pPr>
            <a:endParaRPr lang="en-US" sz="1600" b="1" dirty="0" smtClean="0">
              <a:latin typeface="Courier New" pitchFamily="49" charset="0"/>
            </a:endParaRPr>
          </a:p>
          <a:p>
            <a:pPr eaLnBrk="1" hangingPunct="1">
              <a:lnSpc>
                <a:spcPct val="80000"/>
              </a:lnSpc>
              <a:buFontTx/>
              <a:buNone/>
            </a:pPr>
            <a:r>
              <a:rPr lang="en-US" sz="1600" b="1" dirty="0" smtClean="0">
                <a:latin typeface="Courier New" pitchFamily="49" charset="0"/>
              </a:rPr>
              <a:t>		changeDate1( birthday );</a:t>
            </a:r>
          </a:p>
          <a:p>
            <a:pPr eaLnBrk="1" hangingPunct="1">
              <a:lnSpc>
                <a:spcPct val="80000"/>
              </a:lnSpc>
              <a:buFontTx/>
              <a:buNone/>
            </a:pPr>
            <a:r>
              <a:rPr lang="en-US" sz="1600" b="1" dirty="0" smtClean="0">
                <a:latin typeface="Courier New" pitchFamily="49" charset="0"/>
              </a:rPr>
              <a:t>		</a:t>
            </a:r>
            <a:r>
              <a:rPr lang="en-US" sz="1600" b="1" dirty="0" err="1" smtClean="0">
                <a:latin typeface="Courier New" pitchFamily="49" charset="0"/>
              </a:rPr>
              <a:t>System.out.println</a:t>
            </a:r>
            <a:r>
              <a:rPr lang="en-US" sz="1600" b="1" dirty="0" smtClean="0">
                <a:latin typeface="Courier New" pitchFamily="49" charset="0"/>
              </a:rPr>
              <a:t>(</a:t>
            </a:r>
            <a:r>
              <a:rPr lang="en-US" sz="1600" b="1" dirty="0" err="1" smtClean="0">
                <a:latin typeface="Courier New" pitchFamily="49" charset="0"/>
              </a:rPr>
              <a:t>birthday.toString</a:t>
            </a:r>
            <a:r>
              <a:rPr lang="en-US" sz="1600" b="1" dirty="0" smtClean="0">
                <a:latin typeface="Courier New" pitchFamily="49" charset="0"/>
              </a:rPr>
              <a:t>( ));	// output?</a:t>
            </a:r>
          </a:p>
          <a:p>
            <a:pPr eaLnBrk="1" hangingPunct="1">
              <a:lnSpc>
                <a:spcPct val="80000"/>
              </a:lnSpc>
              <a:buFontTx/>
              <a:buNone/>
            </a:pPr>
            <a:endParaRPr lang="en-US" sz="1600" b="1" dirty="0" smtClean="0">
              <a:latin typeface="Courier New" pitchFamily="49" charset="0"/>
            </a:endParaRPr>
          </a:p>
          <a:p>
            <a:pPr eaLnBrk="1" hangingPunct="1">
              <a:lnSpc>
                <a:spcPct val="80000"/>
              </a:lnSpc>
              <a:buFontTx/>
              <a:buNone/>
            </a:pPr>
            <a:r>
              <a:rPr lang="en-US" sz="1600" b="1" dirty="0" smtClean="0">
                <a:latin typeface="Courier New" pitchFamily="49" charset="0"/>
              </a:rPr>
              <a:t>		changeDate2( birthday );</a:t>
            </a:r>
          </a:p>
          <a:p>
            <a:pPr eaLnBrk="1" hangingPunct="1">
              <a:lnSpc>
                <a:spcPct val="80000"/>
              </a:lnSpc>
              <a:buFontTx/>
              <a:buNone/>
            </a:pPr>
            <a:r>
              <a:rPr lang="en-US" sz="1600" b="1" dirty="0" smtClean="0">
                <a:latin typeface="Courier New" pitchFamily="49" charset="0"/>
              </a:rPr>
              <a:t>		</a:t>
            </a:r>
            <a:r>
              <a:rPr lang="en-US" sz="1600" b="1" dirty="0" err="1" smtClean="0">
                <a:latin typeface="Courier New" pitchFamily="49" charset="0"/>
              </a:rPr>
              <a:t>System.out.println</a:t>
            </a:r>
            <a:r>
              <a:rPr lang="en-US" sz="1600" b="1" dirty="0" smtClean="0">
                <a:latin typeface="Courier New" pitchFamily="49" charset="0"/>
              </a:rPr>
              <a:t>(</a:t>
            </a:r>
            <a:r>
              <a:rPr lang="en-US" sz="1600" b="1" dirty="0" err="1" smtClean="0">
                <a:latin typeface="Courier New" pitchFamily="49" charset="0"/>
              </a:rPr>
              <a:t>birthday.toString</a:t>
            </a:r>
            <a:r>
              <a:rPr lang="en-US" sz="1600" b="1" dirty="0" smtClean="0">
                <a:latin typeface="Courier New" pitchFamily="49" charset="0"/>
              </a:rPr>
              <a:t>( ));	// output?</a:t>
            </a:r>
          </a:p>
          <a:p>
            <a:pPr eaLnBrk="1" hangingPunct="1">
              <a:lnSpc>
                <a:spcPct val="80000"/>
              </a:lnSpc>
              <a:buFontTx/>
              <a:buNone/>
            </a:pPr>
            <a:r>
              <a:rPr lang="en-US" sz="1600" b="1" dirty="0" smtClean="0">
                <a:latin typeface="Courier New" pitchFamily="49" charset="0"/>
              </a:rPr>
              <a:t>	}</a:t>
            </a:r>
          </a:p>
          <a:p>
            <a:pPr eaLnBrk="1" hangingPunct="1">
              <a:lnSpc>
                <a:spcPct val="80000"/>
              </a:lnSpc>
              <a:buFontTx/>
              <a:buNone/>
            </a:pPr>
            <a:r>
              <a:rPr lang="en-US" sz="1600" b="1" dirty="0" smtClean="0">
                <a:latin typeface="Courier New" pitchFamily="49" charset="0"/>
              </a:rPr>
              <a: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idx="4294967295"/>
          </p:nvPr>
        </p:nvSpPr>
        <p:spPr>
          <a:xfrm>
            <a:off x="533400" y="274638"/>
            <a:ext cx="8229600" cy="792162"/>
          </a:xfrm>
        </p:spPr>
        <p:txBody>
          <a:bodyPr>
            <a:normAutofit/>
          </a:bodyPr>
          <a:lstStyle/>
          <a:p>
            <a:pPr algn="r" rtl="1" eaLnBrk="1" hangingPunct="1"/>
            <a:r>
              <a:rPr lang="fa-IR" sz="2800" dirty="0" smtClean="0"/>
              <a:t>استفاده از = و == با متغییرهای کلاس</a:t>
            </a:r>
            <a:endParaRPr lang="en-US" sz="2800" dirty="0" smtClean="0"/>
          </a:p>
        </p:txBody>
      </p:sp>
      <p:sp>
        <p:nvSpPr>
          <p:cNvPr id="24581" name="Rectangle 3"/>
          <p:cNvSpPr>
            <a:spLocks noGrp="1" noChangeArrowheads="1"/>
          </p:cNvSpPr>
          <p:nvPr>
            <p:ph type="body" idx="4294967295"/>
          </p:nvPr>
        </p:nvSpPr>
        <p:spPr>
          <a:xfrm>
            <a:off x="989012" y="1295400"/>
            <a:ext cx="7926388" cy="5105400"/>
          </a:xfrm>
        </p:spPr>
        <p:txBody>
          <a:bodyPr>
            <a:normAutofit/>
          </a:bodyPr>
          <a:lstStyle/>
          <a:p>
            <a:pPr algn="r" rtl="1" eaLnBrk="1" hangingPunct="1"/>
            <a:r>
              <a:rPr lang="fa-IR" sz="3200" dirty="0" smtClean="0"/>
              <a:t>عملگر انتساب (=) دو متغییر ارجاع تولید می کند که به شی یکسانی اشاره دارند. </a:t>
            </a:r>
          </a:p>
          <a:p>
            <a:pPr algn="r" rtl="1" eaLnBrk="1" hangingPunct="1"/>
            <a:r>
              <a:rPr lang="fa-IR" sz="3200" dirty="0" smtClean="0"/>
              <a:t>عملگر تساوی (==)</a:t>
            </a:r>
            <a:r>
              <a:rPr lang="en-US" sz="3200" dirty="0" smtClean="0"/>
              <a:t> </a:t>
            </a:r>
            <a:r>
              <a:rPr lang="fa-IR" sz="3200" dirty="0" smtClean="0"/>
              <a:t>نیز در متغییرهای کلاس رفتار متفاوتی دارد.</a:t>
            </a:r>
          </a:p>
          <a:p>
            <a:pPr lvl="1" algn="r" rtl="1"/>
            <a:r>
              <a:rPr lang="fa-IR" sz="2800" dirty="0" smtClean="0"/>
              <a:t>این عملگر تساوی متغییرهایی که به اشیا اشاره می کنند را چک می کند. یعنی  مقدار آن در صورتی صحیح است که هر دو متغییر به یک مکان از حافظه  رجوع کنند. </a:t>
            </a:r>
          </a:p>
          <a:p>
            <a:pPr lvl="1" algn="r" rtl="1"/>
            <a:r>
              <a:rPr lang="fa-IR" sz="2800" dirty="0" smtClean="0"/>
              <a:t>اما تساوی مقادیر متغییرهای خصوصی دو کلاس را چک نمی کند. </a:t>
            </a:r>
          </a:p>
          <a:p>
            <a:pPr lvl="1" algn="r" rtl="1"/>
            <a:r>
              <a:rPr lang="fa-IR" sz="2800" dirty="0" smtClean="0"/>
              <a:t>لذا، اگر دو شی با مقادیر خصوصی یکسان در دو محل مختلف از حافظه باشند، این عملگر مقدار غلط بر می گرداند.</a:t>
            </a:r>
          </a:p>
        </p:txBody>
      </p:sp>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idx="4294967295"/>
          </p:nvPr>
        </p:nvSpPr>
        <p:spPr>
          <a:xfrm>
            <a:off x="685800" y="274638"/>
            <a:ext cx="8229600" cy="792162"/>
          </a:xfrm>
        </p:spPr>
        <p:txBody>
          <a:bodyPr/>
          <a:lstStyle/>
          <a:p>
            <a:pPr algn="r" rtl="1" eaLnBrk="1" hangingPunct="1"/>
            <a:r>
              <a:rPr lang="fa-IR" dirty="0" smtClean="0"/>
              <a:t>مقدار </a:t>
            </a:r>
            <a:r>
              <a:rPr lang="en-US" b="1" dirty="0" smtClean="0">
                <a:latin typeface="Courier New" pitchFamily="49" charset="0"/>
              </a:rPr>
              <a:t>null</a:t>
            </a:r>
            <a:endParaRPr lang="en-US" dirty="0" smtClean="0"/>
          </a:p>
        </p:txBody>
      </p:sp>
      <p:sp>
        <p:nvSpPr>
          <p:cNvPr id="25605" name="Rectangle 3"/>
          <p:cNvSpPr>
            <a:spLocks noGrp="1" noChangeArrowheads="1"/>
          </p:cNvSpPr>
          <p:nvPr>
            <p:ph type="body" idx="4294967295"/>
          </p:nvPr>
        </p:nvSpPr>
        <p:spPr>
          <a:xfrm>
            <a:off x="533400" y="1219200"/>
            <a:ext cx="8229600" cy="4906963"/>
          </a:xfrm>
        </p:spPr>
        <p:txBody>
          <a:bodyPr>
            <a:normAutofit/>
          </a:bodyPr>
          <a:lstStyle/>
          <a:p>
            <a:pPr algn="r" rtl="1" eaLnBrk="1" hangingPunct="1"/>
            <a:r>
              <a:rPr lang="en-US" sz="2400" b="1" dirty="0" smtClean="0">
                <a:solidFill>
                  <a:srgbClr val="034CA1"/>
                </a:solidFill>
                <a:latin typeface="Courier New" pitchFamily="49" charset="0"/>
              </a:rPr>
              <a:t>null</a:t>
            </a:r>
            <a:r>
              <a:rPr lang="fa-IR" sz="2400" b="1" dirty="0" smtClean="0">
                <a:solidFill>
                  <a:srgbClr val="034CA1"/>
                </a:solidFill>
                <a:latin typeface="Courier New" pitchFamily="49" charset="0"/>
              </a:rPr>
              <a:t> </a:t>
            </a:r>
            <a:r>
              <a:rPr lang="fa-IR" sz="2400" dirty="0" smtClean="0"/>
              <a:t>یک ثابت است که می توان آنرا به متغییر ارجاع هر کلاسی نسبت داد. </a:t>
            </a:r>
          </a:p>
          <a:p>
            <a:pPr lvl="2" eaLnBrk="1" hangingPunct="1">
              <a:buFontTx/>
              <a:buNone/>
            </a:pPr>
            <a:r>
              <a:rPr lang="en-US" sz="2200" b="1" dirty="0" err="1" smtClean="0">
                <a:solidFill>
                  <a:srgbClr val="034CA1"/>
                </a:solidFill>
                <a:latin typeface="Courier New" pitchFamily="49" charset="0"/>
              </a:rPr>
              <a:t>YourClass</a:t>
            </a:r>
            <a:r>
              <a:rPr lang="en-US" sz="2200" b="1" dirty="0" smtClean="0">
                <a:solidFill>
                  <a:srgbClr val="034CA1"/>
                </a:solidFill>
                <a:latin typeface="Courier New" pitchFamily="49" charset="0"/>
              </a:rPr>
              <a:t> </a:t>
            </a:r>
            <a:r>
              <a:rPr lang="en-US" sz="2200" b="1" dirty="0" err="1" smtClean="0">
                <a:solidFill>
                  <a:srgbClr val="034CA1"/>
                </a:solidFill>
                <a:latin typeface="Courier New" pitchFamily="49" charset="0"/>
              </a:rPr>
              <a:t>yourObject</a:t>
            </a:r>
            <a:r>
              <a:rPr lang="en-US" sz="2200" b="1" dirty="0" smtClean="0">
                <a:solidFill>
                  <a:srgbClr val="034CA1"/>
                </a:solidFill>
                <a:latin typeface="Courier New" pitchFamily="49" charset="0"/>
              </a:rPr>
              <a:t> = null;</a:t>
            </a:r>
          </a:p>
          <a:p>
            <a:pPr eaLnBrk="1" hangingPunct="1">
              <a:buFontTx/>
              <a:buNone/>
            </a:pPr>
            <a:endParaRPr lang="en-US" sz="1000" dirty="0" smtClean="0"/>
          </a:p>
          <a:p>
            <a:pPr algn="r" rtl="1" eaLnBrk="1" hangingPunct="1"/>
            <a:r>
              <a:rPr lang="fa-IR" sz="2400" dirty="0" smtClean="0"/>
              <a:t>به این معنا که متغییر ارجاع مورد نظر دارای مقدار واقعی نیست. </a:t>
            </a:r>
          </a:p>
          <a:p>
            <a:pPr lvl="1" algn="r" rtl="1"/>
            <a:r>
              <a:rPr lang="fa-IR" sz="2200" dirty="0" smtClean="0"/>
              <a:t>در جزء سازنده برای مقدار دهی اولیه متغییرهای کلاس کاربرد دارد. </a:t>
            </a:r>
          </a:p>
          <a:p>
            <a:pPr lvl="1" algn="r" rtl="1"/>
            <a:endParaRPr lang="fa-IR" sz="2200" dirty="0" smtClean="0"/>
          </a:p>
          <a:p>
            <a:pPr algn="r" rtl="1"/>
            <a:r>
              <a:rPr lang="en-US" dirty="0" smtClean="0"/>
              <a:t>null</a:t>
            </a:r>
            <a:r>
              <a:rPr lang="fa-IR" dirty="0" smtClean="0"/>
              <a:t> یک شی نیست. بلکه برای متغییر ارجاعی که به هیچ مکانی از حافظه اشاره نمی کند، مثل یک مکان عمل می کند. </a:t>
            </a:r>
          </a:p>
          <a:p>
            <a:pPr lvl="1" algn="r" rtl="1"/>
            <a:r>
              <a:rPr lang="fa-IR" dirty="0" smtClean="0"/>
              <a:t>چون که عملکرد </a:t>
            </a:r>
            <a:r>
              <a:rPr lang="en-US" dirty="0" smtClean="0"/>
              <a:t>null</a:t>
            </a:r>
            <a:r>
              <a:rPr lang="fa-IR" dirty="0" smtClean="0"/>
              <a:t> مثل آدرسهای حافظه است، می توان از عملگرهای </a:t>
            </a:r>
            <a:r>
              <a:rPr lang="en-US" dirty="0" smtClean="0"/>
              <a:t>==</a:t>
            </a:r>
            <a:r>
              <a:rPr lang="fa-IR" dirty="0" smtClean="0"/>
              <a:t> و </a:t>
            </a:r>
            <a:r>
              <a:rPr lang="en-US" dirty="0" smtClean="0"/>
              <a:t>!=</a:t>
            </a:r>
            <a:r>
              <a:rPr lang="fa-IR" dirty="0" smtClean="0"/>
              <a:t> برای آزمایش این موضوع که آیا متغییر ارجاع به جایی اشاره دارد یا نه، استفاده کرد: </a:t>
            </a:r>
          </a:p>
          <a:p>
            <a:pPr lvl="1" eaLnBrk="1" hangingPunct="1">
              <a:buFontTx/>
              <a:buNone/>
            </a:pPr>
            <a:endParaRPr lang="en-US" sz="1000" dirty="0" smtClean="0"/>
          </a:p>
          <a:p>
            <a:pPr lvl="2" eaLnBrk="1" hangingPunct="1">
              <a:buFontTx/>
              <a:buNone/>
            </a:pPr>
            <a:r>
              <a:rPr lang="en-US" sz="2200" b="1" dirty="0" smtClean="0">
                <a:solidFill>
                  <a:srgbClr val="034CA1"/>
                </a:solidFill>
                <a:latin typeface="Courier New" pitchFamily="49" charset="0"/>
              </a:rPr>
              <a:t>if (</a:t>
            </a:r>
            <a:r>
              <a:rPr lang="en-US" sz="2200" b="1" dirty="0" err="1" smtClean="0">
                <a:solidFill>
                  <a:srgbClr val="034CA1"/>
                </a:solidFill>
                <a:latin typeface="Courier New" pitchFamily="49" charset="0"/>
              </a:rPr>
              <a:t>yourObject</a:t>
            </a:r>
            <a:r>
              <a:rPr lang="en-US" sz="2200" b="1" dirty="0" smtClean="0">
                <a:solidFill>
                  <a:srgbClr val="034CA1"/>
                </a:solidFill>
                <a:latin typeface="Courier New" pitchFamily="49" charset="0"/>
              </a:rPr>
              <a:t> == null)  . . .</a:t>
            </a:r>
            <a:endParaRPr lang="en-US" sz="2200" dirty="0" smtClean="0">
              <a:solidFill>
                <a:srgbClr val="034CA1"/>
              </a:solidFill>
              <a:latin typeface="Courier New" pitchFamily="49" charset="0"/>
            </a:endParaRPr>
          </a:p>
        </p:txBody>
      </p:sp>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p:cNvSpPr>
            <a:spLocks noGrp="1" noChangeArrowheads="1"/>
          </p:cNvSpPr>
          <p:nvPr>
            <p:ph type="title" idx="4294967295"/>
          </p:nvPr>
        </p:nvSpPr>
        <p:spPr>
          <a:xfrm>
            <a:off x="609600" y="274638"/>
            <a:ext cx="8229600" cy="792162"/>
          </a:xfrm>
        </p:spPr>
        <p:txBody>
          <a:bodyPr/>
          <a:lstStyle/>
          <a:p>
            <a:pPr algn="r" rtl="1" eaLnBrk="1" hangingPunct="1"/>
            <a:r>
              <a:rPr lang="fa-IR" sz="3200" dirty="0" smtClean="0"/>
              <a:t>اشیاء ناشناس</a:t>
            </a:r>
            <a:endParaRPr lang="en-US" sz="3200" dirty="0" smtClean="0"/>
          </a:p>
        </p:txBody>
      </p:sp>
      <p:sp>
        <p:nvSpPr>
          <p:cNvPr id="26629" name="Rectangle 3"/>
          <p:cNvSpPr>
            <a:spLocks noGrp="1" noChangeArrowheads="1"/>
          </p:cNvSpPr>
          <p:nvPr>
            <p:ph type="body" idx="4294967295"/>
          </p:nvPr>
        </p:nvSpPr>
        <p:spPr>
          <a:xfrm>
            <a:off x="762000" y="1219200"/>
            <a:ext cx="8229600" cy="4906963"/>
          </a:xfrm>
        </p:spPr>
        <p:txBody>
          <a:bodyPr>
            <a:normAutofit/>
          </a:bodyPr>
          <a:lstStyle/>
          <a:p>
            <a:pPr algn="r" rtl="1" eaLnBrk="1" hangingPunct="1"/>
            <a:r>
              <a:rPr lang="fa-IR" sz="2400" dirty="0" smtClean="0"/>
              <a:t>به خاطر بیاورید که عملگر </a:t>
            </a:r>
            <a:r>
              <a:rPr lang="en-US" sz="2400" dirty="0" smtClean="0"/>
              <a:t>new</a:t>
            </a:r>
          </a:p>
          <a:p>
            <a:pPr lvl="1" algn="r" rtl="1"/>
            <a:r>
              <a:rPr lang="fa-IR" sz="2200" dirty="0" smtClean="0"/>
              <a:t>باعث فراخوانی سازنده و ایجاد شی می شود. </a:t>
            </a:r>
          </a:p>
          <a:p>
            <a:pPr lvl="1" algn="r" rtl="1"/>
            <a:r>
              <a:rPr lang="fa-IR" sz="2200" dirty="0" smtClean="0"/>
              <a:t>آدرس مکانی از حافظه که شی در آن ایجاد شده است را بر می گرداند. </a:t>
            </a:r>
          </a:p>
          <a:p>
            <a:pPr algn="r" rtl="1"/>
            <a:r>
              <a:rPr lang="fa-IR" dirty="0" smtClean="0"/>
              <a:t>این آدرس را می توان به هر متغییری که از نوع کلاس شی ایجاد شده باشد نسبت داد. </a:t>
            </a:r>
          </a:p>
          <a:p>
            <a:pPr algn="r" rtl="1"/>
            <a:r>
              <a:rPr lang="fa-IR" dirty="0" smtClean="0"/>
              <a:t>گاهی اوقات شی ایجاد شده آرگومان یک متد است و بعد از آن دیگر استفاده نمی شود. </a:t>
            </a:r>
          </a:p>
          <a:p>
            <a:pPr lvl="1" algn="r" rtl="1"/>
            <a:r>
              <a:rPr lang="fa-IR" dirty="0" smtClean="0"/>
              <a:t>در این حالت شی به هیچ متغییر ارجاعی نسبت داده نشده است. یعنی اسم ندارد. </a:t>
            </a:r>
          </a:p>
          <a:p>
            <a:pPr algn="r" rtl="1"/>
            <a:r>
              <a:rPr lang="fa-IR" dirty="0" smtClean="0"/>
              <a:t>شی  ناشناس شی است که به هیچ متغییر ارجاعی نسبت داده نشده باشد. </a:t>
            </a:r>
          </a:p>
        </p:txBody>
      </p:sp>
    </p:spTree>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Grp="1" noChangeArrowheads="1"/>
          </p:cNvSpPr>
          <p:nvPr>
            <p:ph type="title"/>
          </p:nvPr>
        </p:nvSpPr>
        <p:spPr/>
        <p:txBody>
          <a:bodyPr>
            <a:normAutofit fontScale="90000"/>
          </a:bodyPr>
          <a:lstStyle/>
          <a:p>
            <a:pPr algn="r" rtl="1" eaLnBrk="1" hangingPunct="1"/>
            <a:r>
              <a:rPr lang="fa-IR" dirty="0" smtClean="0"/>
              <a:t>مثال شی ناشناس</a:t>
            </a:r>
            <a:endParaRPr lang="en-US" dirty="0" smtClean="0"/>
          </a:p>
        </p:txBody>
      </p:sp>
      <p:sp>
        <p:nvSpPr>
          <p:cNvPr id="27651" name="Slide Number Placeholder 5"/>
          <p:cNvSpPr>
            <a:spLocks noGrp="1"/>
          </p:cNvSpPr>
          <p:nvPr>
            <p:ph type="sldNum" sz="quarter" idx="12"/>
          </p:nvPr>
        </p:nvSpPr>
        <p:spPr>
          <a:noFill/>
        </p:spPr>
        <p:txBody>
          <a:bodyPr/>
          <a:lstStyle/>
          <a:p>
            <a:fld id="{1CA0D10B-007C-48E0-8126-B1A6B1C2A93E}" type="slidenum">
              <a:rPr lang="en-US"/>
              <a:pPr/>
              <a:t>25</a:t>
            </a:fld>
            <a:endParaRPr lang="en-US"/>
          </a:p>
        </p:txBody>
      </p:sp>
      <p:sp>
        <p:nvSpPr>
          <p:cNvPr id="27653" name="Rectangle 3"/>
          <p:cNvSpPr>
            <a:spLocks noGrp="1" noChangeArrowheads="1"/>
          </p:cNvSpPr>
          <p:nvPr>
            <p:ph sz="quarter" idx="1"/>
          </p:nvPr>
        </p:nvSpPr>
        <p:spPr>
          <a:xfrm>
            <a:off x="457200" y="1219200"/>
            <a:ext cx="8229600" cy="4876800"/>
          </a:xfrm>
        </p:spPr>
        <p:txBody>
          <a:bodyPr/>
          <a:lstStyle/>
          <a:p>
            <a:pPr eaLnBrk="1" hangingPunct="1">
              <a:lnSpc>
                <a:spcPct val="80000"/>
              </a:lnSpc>
              <a:buFontTx/>
              <a:buNone/>
            </a:pPr>
            <a:endParaRPr lang="en-US" sz="2400" dirty="0" smtClean="0">
              <a:latin typeface="Courier New" pitchFamily="49" charset="0"/>
            </a:endParaRPr>
          </a:p>
          <a:p>
            <a:pPr algn="r" rtl="1" eaLnBrk="1" hangingPunct="1">
              <a:lnSpc>
                <a:spcPct val="80000"/>
              </a:lnSpc>
            </a:pPr>
            <a:r>
              <a:rPr lang="fa-IR" sz="2400" dirty="0" smtClean="0"/>
              <a:t>یک شی ناشناس بعنوان پارامتر به تابع ارسال شده است:</a:t>
            </a:r>
            <a:endParaRPr lang="en-US" sz="2400" dirty="0" smtClean="0"/>
          </a:p>
          <a:p>
            <a:pPr eaLnBrk="1" hangingPunct="1">
              <a:lnSpc>
                <a:spcPct val="80000"/>
              </a:lnSpc>
              <a:buFontTx/>
              <a:buNone/>
            </a:pPr>
            <a:r>
              <a:rPr lang="en-US" sz="1800" dirty="0" smtClean="0">
                <a:latin typeface="Courier New" pitchFamily="49" charset="0"/>
              </a:rPr>
              <a:t>	</a:t>
            </a:r>
          </a:p>
          <a:p>
            <a:pPr eaLnBrk="1" hangingPunct="1">
              <a:lnSpc>
                <a:spcPct val="80000"/>
              </a:lnSpc>
              <a:buFontTx/>
              <a:buNone/>
            </a:pPr>
            <a:r>
              <a:rPr lang="en-US" sz="1600" dirty="0" smtClean="0">
                <a:latin typeface="Courier New" pitchFamily="49" charset="0"/>
              </a:rPr>
              <a:t>	</a:t>
            </a:r>
            <a:r>
              <a:rPr lang="en-US" sz="1800" dirty="0" smtClean="0">
                <a:latin typeface="Courier New" pitchFamily="49" charset="0"/>
              </a:rPr>
              <a:t>Date birthday = new Date( 1, 23, 1982 );</a:t>
            </a:r>
            <a:br>
              <a:rPr lang="en-US" sz="1800" dirty="0" smtClean="0">
                <a:latin typeface="Courier New" pitchFamily="49" charset="0"/>
              </a:rPr>
            </a:br>
            <a:r>
              <a:rPr lang="en-US" sz="1800" dirty="0" smtClean="0">
                <a:latin typeface="Courier New" pitchFamily="49" charset="0"/>
              </a:rPr>
              <a:t>if (</a:t>
            </a:r>
            <a:r>
              <a:rPr lang="en-US" sz="1800" dirty="0" err="1" smtClean="0">
                <a:latin typeface="Courier New" pitchFamily="49" charset="0"/>
              </a:rPr>
              <a:t>birthday.equals</a:t>
            </a:r>
            <a:r>
              <a:rPr lang="en-US" sz="1800" dirty="0" smtClean="0">
                <a:latin typeface="Courier New" pitchFamily="49" charset="0"/>
              </a:rPr>
              <a:t>( </a:t>
            </a:r>
            <a:r>
              <a:rPr lang="en-US" sz="1800" b="1" dirty="0" smtClean="0">
                <a:latin typeface="Courier New" pitchFamily="49" charset="0"/>
              </a:rPr>
              <a:t>new Date ( 1, 7, 2000 )</a:t>
            </a:r>
            <a:r>
              <a:rPr lang="en-US" sz="1800" dirty="0" smtClean="0">
                <a:latin typeface="Courier New" pitchFamily="49" charset="0"/>
              </a:rPr>
              <a:t> )</a:t>
            </a:r>
            <a:br>
              <a:rPr lang="en-US" sz="1800" dirty="0" smtClean="0">
                <a:latin typeface="Courier New" pitchFamily="49" charset="0"/>
              </a:rPr>
            </a:br>
            <a:r>
              <a:rPr lang="en-US" sz="1800" dirty="0" smtClean="0">
                <a:latin typeface="Courier New" pitchFamily="49" charset="0"/>
              </a:rPr>
              <a:t>	</a:t>
            </a:r>
            <a:r>
              <a:rPr lang="en-US" sz="1800" dirty="0" err="1" smtClean="0">
                <a:latin typeface="Courier New" pitchFamily="49" charset="0"/>
              </a:rPr>
              <a:t>System.out.println</a:t>
            </a:r>
            <a:r>
              <a:rPr lang="en-US" sz="1800" dirty="0" smtClean="0">
                <a:latin typeface="Courier New" pitchFamily="49" charset="0"/>
              </a:rPr>
              <a:t>( “Equal!” );</a:t>
            </a:r>
          </a:p>
          <a:p>
            <a:pPr eaLnBrk="1" hangingPunct="1">
              <a:lnSpc>
                <a:spcPct val="80000"/>
              </a:lnSpc>
              <a:buFontTx/>
              <a:buNone/>
            </a:pPr>
            <a:endParaRPr lang="en-US" sz="1800" dirty="0" smtClean="0">
              <a:latin typeface="Courier New" pitchFamily="49" charset="0"/>
            </a:endParaRPr>
          </a:p>
          <a:p>
            <a:pPr algn="r" rtl="1" eaLnBrk="1" hangingPunct="1">
              <a:lnSpc>
                <a:spcPct val="80000"/>
              </a:lnSpc>
            </a:pPr>
            <a:r>
              <a:rPr lang="fa-IR" sz="2400" dirty="0" smtClean="0"/>
              <a:t>همان کار با یک شی دارای اسم</a:t>
            </a:r>
            <a:r>
              <a:rPr lang="en-US" sz="2400" dirty="0" smtClean="0"/>
              <a:t>(temp) </a:t>
            </a:r>
            <a:r>
              <a:rPr lang="fa-IR" sz="2400" dirty="0" smtClean="0"/>
              <a:t> انجام شده است:</a:t>
            </a:r>
            <a:endParaRPr lang="en-US" sz="2400" dirty="0" smtClean="0"/>
          </a:p>
          <a:p>
            <a:pPr eaLnBrk="1" hangingPunct="1">
              <a:lnSpc>
                <a:spcPct val="80000"/>
              </a:lnSpc>
              <a:buFontTx/>
              <a:buNone/>
            </a:pPr>
            <a:r>
              <a:rPr lang="en-US" sz="2000" dirty="0" smtClean="0">
                <a:latin typeface="Courier New" pitchFamily="49" charset="0"/>
              </a:rPr>
              <a:t>	</a:t>
            </a:r>
          </a:p>
          <a:p>
            <a:pPr eaLnBrk="1" hangingPunct="1">
              <a:lnSpc>
                <a:spcPct val="80000"/>
              </a:lnSpc>
              <a:buFontTx/>
              <a:buNone/>
            </a:pPr>
            <a:r>
              <a:rPr lang="en-US" sz="2000" dirty="0" smtClean="0">
                <a:latin typeface="Courier New" pitchFamily="49" charset="0"/>
              </a:rPr>
              <a:t>	</a:t>
            </a:r>
            <a:r>
              <a:rPr lang="en-US" sz="1800" dirty="0" smtClean="0">
                <a:latin typeface="Courier New" pitchFamily="49" charset="0"/>
              </a:rPr>
              <a:t>Date birthday = new Date( 1, 23, 1982 );</a:t>
            </a:r>
          </a:p>
          <a:p>
            <a:pPr eaLnBrk="1" hangingPunct="1">
              <a:lnSpc>
                <a:spcPct val="80000"/>
              </a:lnSpc>
              <a:buFontTx/>
              <a:buNone/>
            </a:pPr>
            <a:r>
              <a:rPr lang="en-US" sz="1800" dirty="0" smtClean="0">
                <a:latin typeface="Courier New" pitchFamily="49" charset="0"/>
              </a:rPr>
              <a:t>	Date temp = new Date( 1, 7, 2000 );</a:t>
            </a:r>
            <a:br>
              <a:rPr lang="en-US" sz="1800" dirty="0" smtClean="0">
                <a:latin typeface="Courier New" pitchFamily="49" charset="0"/>
              </a:rPr>
            </a:br>
            <a:r>
              <a:rPr lang="en-US" sz="1800" dirty="0" smtClean="0">
                <a:latin typeface="Courier New" pitchFamily="49" charset="0"/>
              </a:rPr>
              <a:t>if (</a:t>
            </a:r>
            <a:r>
              <a:rPr lang="en-US" sz="1800" dirty="0" err="1" smtClean="0">
                <a:latin typeface="Courier New" pitchFamily="49" charset="0"/>
              </a:rPr>
              <a:t>birthday.equals</a:t>
            </a:r>
            <a:r>
              <a:rPr lang="en-US" sz="1800" dirty="0" smtClean="0">
                <a:latin typeface="Courier New" pitchFamily="49" charset="0"/>
              </a:rPr>
              <a:t>( temp )</a:t>
            </a:r>
            <a:br>
              <a:rPr lang="en-US" sz="1800" dirty="0" smtClean="0">
                <a:latin typeface="Courier New" pitchFamily="49" charset="0"/>
              </a:rPr>
            </a:br>
            <a:r>
              <a:rPr lang="en-US" sz="1800" dirty="0" smtClean="0">
                <a:latin typeface="Courier New" pitchFamily="49" charset="0"/>
              </a:rPr>
              <a:t>	</a:t>
            </a:r>
            <a:r>
              <a:rPr lang="en-US" sz="1800" dirty="0" err="1" smtClean="0">
                <a:latin typeface="Courier New" pitchFamily="49" charset="0"/>
              </a:rPr>
              <a:t>System.out.println</a:t>
            </a:r>
            <a:r>
              <a:rPr lang="en-US" sz="1800" dirty="0" smtClean="0">
                <a:latin typeface="Courier New" pitchFamily="49" charset="0"/>
              </a:rPr>
              <a:t>( “Equal!”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p:txBody>
          <a:bodyPr>
            <a:normAutofit fontScale="90000"/>
          </a:bodyPr>
          <a:lstStyle/>
          <a:p>
            <a:pPr algn="r" rtl="1" eaLnBrk="1" hangingPunct="1"/>
            <a:r>
              <a:rPr lang="fa-IR" dirty="0" smtClean="0"/>
              <a:t>سازنده</a:t>
            </a:r>
            <a:endParaRPr lang="en-US" dirty="0" smtClean="0"/>
          </a:p>
        </p:txBody>
      </p:sp>
      <p:sp>
        <p:nvSpPr>
          <p:cNvPr id="4099" name="Slide Number Placeholder 5"/>
          <p:cNvSpPr>
            <a:spLocks noGrp="1"/>
          </p:cNvSpPr>
          <p:nvPr>
            <p:ph type="sldNum" sz="quarter" idx="12"/>
          </p:nvPr>
        </p:nvSpPr>
        <p:spPr>
          <a:noFill/>
        </p:spPr>
        <p:txBody>
          <a:bodyPr/>
          <a:lstStyle/>
          <a:p>
            <a:fld id="{61938DD0-DC9C-4609-8B4D-A841CC7DED56}" type="slidenum">
              <a:rPr lang="en-US"/>
              <a:pPr/>
              <a:t>3</a:t>
            </a:fld>
            <a:endParaRPr lang="en-US"/>
          </a:p>
        </p:txBody>
      </p:sp>
      <p:sp>
        <p:nvSpPr>
          <p:cNvPr id="4101" name="Rectangle 3"/>
          <p:cNvSpPr>
            <a:spLocks noGrp="1" noChangeArrowheads="1"/>
          </p:cNvSpPr>
          <p:nvPr>
            <p:ph sz="quarter" idx="1"/>
          </p:nvPr>
        </p:nvSpPr>
        <p:spPr/>
        <p:txBody>
          <a:bodyPr>
            <a:normAutofit fontScale="92500" lnSpcReduction="10000"/>
          </a:bodyPr>
          <a:lstStyle/>
          <a:p>
            <a:pPr algn="r" rtl="1" eaLnBrk="1" hangingPunct="1"/>
            <a:r>
              <a:rPr lang="fa-IR" sz="2800" dirty="0" smtClean="0"/>
              <a:t>یک سازنده:</a:t>
            </a:r>
          </a:p>
          <a:p>
            <a:pPr lvl="1" algn="r" rtl="1"/>
            <a:r>
              <a:rPr lang="fa-IR" dirty="0" smtClean="0"/>
              <a:t>هم اسم کلاسی است که  توسط سازنده ساخته می گردد.</a:t>
            </a:r>
          </a:p>
          <a:p>
            <a:pPr lvl="1" algn="r" rtl="1"/>
            <a:r>
              <a:rPr lang="fa-IR" dirty="0" smtClean="0"/>
              <a:t>دارای مقدار بازگشتی نیست. (حتی  </a:t>
            </a:r>
            <a:r>
              <a:rPr lang="en-US" dirty="0" smtClean="0"/>
              <a:t>void</a:t>
            </a:r>
            <a:r>
              <a:rPr lang="fa-IR" dirty="0" smtClean="0"/>
              <a:t>)</a:t>
            </a:r>
          </a:p>
          <a:p>
            <a:pPr algn="r" rtl="1"/>
            <a:endParaRPr lang="fa-IR" dirty="0" smtClean="0"/>
          </a:p>
          <a:p>
            <a:pPr algn="r" rtl="1"/>
            <a:r>
              <a:rPr lang="fa-IR" dirty="0" smtClean="0"/>
              <a:t>اگر پیاده کننده ی کلاس سازنده را تعریف نکند، کامپایلر جاوا بصورت اتوماتیک یک سازنده ی بدون پارامتر برای کلاس تعریف می کند. </a:t>
            </a:r>
          </a:p>
          <a:p>
            <a:pPr algn="r" rtl="1"/>
            <a:endParaRPr lang="fa-IR" dirty="0" smtClean="0"/>
          </a:p>
          <a:p>
            <a:pPr algn="r" rtl="1"/>
            <a:r>
              <a:rPr lang="fa-IR" dirty="0" smtClean="0"/>
              <a:t>اغلب ما سازنده ها را دوباره بارگذاری می کنیم. </a:t>
            </a:r>
          </a:p>
          <a:p>
            <a:pPr algn="r" rtl="1"/>
            <a:endParaRPr lang="fa-IR" dirty="0" smtClean="0"/>
          </a:p>
          <a:p>
            <a:pPr algn="r" rtl="1"/>
            <a:r>
              <a:rPr lang="fa-IR" dirty="0" smtClean="0"/>
              <a:t>خوب است که همیشه یک جزء سازنده ی بدون پارامتر در کلاس داشته باشیم.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a:xfrm>
            <a:off x="457200" y="152400"/>
            <a:ext cx="8229600" cy="792163"/>
          </a:xfrm>
        </p:spPr>
        <p:txBody>
          <a:bodyPr/>
          <a:lstStyle/>
          <a:p>
            <a:pPr algn="r" rtl="1" eaLnBrk="1" hangingPunct="1"/>
            <a:r>
              <a:rPr lang="fa-IR" dirty="0" smtClean="0"/>
              <a:t>نسخه ی تقریباً نهایی کلاس </a:t>
            </a:r>
            <a:r>
              <a:rPr lang="en-US" dirty="0" smtClean="0"/>
              <a:t>Date</a:t>
            </a:r>
          </a:p>
        </p:txBody>
      </p:sp>
      <p:sp>
        <p:nvSpPr>
          <p:cNvPr id="5123" name="Slide Number Placeholder 5"/>
          <p:cNvSpPr>
            <a:spLocks noGrp="1"/>
          </p:cNvSpPr>
          <p:nvPr>
            <p:ph type="sldNum" sz="quarter" idx="12"/>
          </p:nvPr>
        </p:nvSpPr>
        <p:spPr>
          <a:noFill/>
        </p:spPr>
        <p:txBody>
          <a:bodyPr/>
          <a:lstStyle/>
          <a:p>
            <a:fld id="{844CF7A1-C614-4DF0-9180-9A634778856D}" type="slidenum">
              <a:rPr lang="en-US"/>
              <a:pPr/>
              <a:t>4</a:t>
            </a:fld>
            <a:endParaRPr lang="en-US"/>
          </a:p>
        </p:txBody>
      </p:sp>
      <p:sp>
        <p:nvSpPr>
          <p:cNvPr id="5125" name="Rectangle 3"/>
          <p:cNvSpPr>
            <a:spLocks noGrp="1" noChangeArrowheads="1"/>
          </p:cNvSpPr>
          <p:nvPr>
            <p:ph sz="quarter" idx="1"/>
          </p:nvPr>
        </p:nvSpPr>
        <p:spPr>
          <a:xfrm>
            <a:off x="457200" y="990600"/>
            <a:ext cx="8229600" cy="5257800"/>
          </a:xfrm>
        </p:spPr>
        <p:txBody>
          <a:bodyPr>
            <a:normAutofit fontScale="92500" lnSpcReduction="10000"/>
          </a:bodyPr>
          <a:lstStyle/>
          <a:p>
            <a:pPr eaLnBrk="1" hangingPunct="1">
              <a:lnSpc>
                <a:spcPct val="80000"/>
              </a:lnSpc>
              <a:buFontTx/>
              <a:buNone/>
            </a:pPr>
            <a:r>
              <a:rPr lang="en-US" sz="1600" b="1" smtClean="0">
                <a:latin typeface="Courier New" pitchFamily="49" charset="0"/>
              </a:rPr>
              <a:t>public class Date</a:t>
            </a:r>
          </a:p>
          <a:p>
            <a:pPr eaLnBrk="1" hangingPunct="1">
              <a:lnSpc>
                <a:spcPct val="80000"/>
              </a:lnSpc>
              <a:buFontTx/>
              <a:buNone/>
            </a:pPr>
            <a:r>
              <a:rPr lang="en-US" sz="1600" b="1" smtClean="0">
                <a:latin typeface="Courier New" pitchFamily="49" charset="0"/>
              </a:rPr>
              <a:t>{</a:t>
            </a:r>
          </a:p>
          <a:p>
            <a:pPr eaLnBrk="1" hangingPunct="1">
              <a:lnSpc>
                <a:spcPct val="80000"/>
              </a:lnSpc>
              <a:buFontTx/>
              <a:buNone/>
            </a:pPr>
            <a:r>
              <a:rPr lang="en-US" sz="1600" b="1" smtClean="0">
                <a:latin typeface="Courier New" pitchFamily="49" charset="0"/>
              </a:rPr>
              <a:t>	private String month;</a:t>
            </a:r>
          </a:p>
          <a:p>
            <a:pPr eaLnBrk="1" hangingPunct="1">
              <a:lnSpc>
                <a:spcPct val="80000"/>
              </a:lnSpc>
              <a:buFontTx/>
              <a:buNone/>
            </a:pPr>
            <a:r>
              <a:rPr lang="en-US" sz="1600" b="1" smtClean="0">
                <a:latin typeface="Courier New" pitchFamily="49" charset="0"/>
              </a:rPr>
              <a:t>	private int day;		// 1 - 31</a:t>
            </a:r>
          </a:p>
          <a:p>
            <a:pPr eaLnBrk="1" hangingPunct="1">
              <a:lnSpc>
                <a:spcPct val="80000"/>
              </a:lnSpc>
              <a:buFontTx/>
              <a:buNone/>
            </a:pPr>
            <a:r>
              <a:rPr lang="en-US" sz="1600" b="1" smtClean="0">
                <a:latin typeface="Courier New" pitchFamily="49" charset="0"/>
              </a:rPr>
              <a:t>	private int year;		//4 digits </a:t>
            </a:r>
          </a:p>
          <a:p>
            <a:pPr eaLnBrk="1" hangingPunct="1">
              <a:lnSpc>
                <a:spcPct val="80000"/>
              </a:lnSpc>
              <a:buFontTx/>
              <a:buNone/>
            </a:pPr>
            <a:r>
              <a:rPr lang="en-US" sz="1600" b="1" smtClean="0">
                <a:latin typeface="Courier New" pitchFamily="49" charset="0"/>
              </a:rPr>
              <a:t>	</a:t>
            </a:r>
          </a:p>
          <a:p>
            <a:pPr eaLnBrk="1" hangingPunct="1">
              <a:lnSpc>
                <a:spcPct val="80000"/>
              </a:lnSpc>
              <a:buFontTx/>
              <a:buNone/>
            </a:pPr>
            <a:r>
              <a:rPr lang="en-US" sz="1600" b="1" smtClean="0">
                <a:latin typeface="Courier New" pitchFamily="49" charset="0"/>
              </a:rPr>
              <a:t>	// no-argument constructor</a:t>
            </a:r>
          </a:p>
          <a:p>
            <a:pPr eaLnBrk="1" hangingPunct="1">
              <a:lnSpc>
                <a:spcPct val="80000"/>
              </a:lnSpc>
              <a:buFontTx/>
              <a:buNone/>
            </a:pPr>
            <a:r>
              <a:rPr lang="en-US" sz="1600" b="1" smtClean="0">
                <a:latin typeface="Courier New" pitchFamily="49" charset="0"/>
              </a:rPr>
              <a:t>	// implementer chooses the default month, day, year</a:t>
            </a:r>
          </a:p>
          <a:p>
            <a:pPr eaLnBrk="1" hangingPunct="1">
              <a:lnSpc>
                <a:spcPct val="80000"/>
              </a:lnSpc>
              <a:buFontTx/>
              <a:buNone/>
            </a:pPr>
            <a:r>
              <a:rPr lang="en-US" sz="1600" b="1" smtClean="0">
                <a:latin typeface="Courier New" pitchFamily="49" charset="0"/>
              </a:rPr>
              <a:t>	public Date( )</a:t>
            </a:r>
            <a:br>
              <a:rPr lang="en-US" sz="1600" b="1" smtClean="0">
                <a:latin typeface="Courier New" pitchFamily="49" charset="0"/>
              </a:rPr>
            </a:br>
            <a:r>
              <a:rPr lang="en-US" sz="1600" b="1" smtClean="0">
                <a:latin typeface="Courier New" pitchFamily="49" charset="0"/>
              </a:rPr>
              <a:t>{</a:t>
            </a:r>
            <a:br>
              <a:rPr lang="en-US" sz="1600" b="1" smtClean="0">
                <a:latin typeface="Courier New" pitchFamily="49" charset="0"/>
              </a:rPr>
            </a:br>
            <a:r>
              <a:rPr lang="en-US" sz="1600" b="1" smtClean="0">
                <a:latin typeface="Courier New" pitchFamily="49" charset="0"/>
              </a:rPr>
              <a:t>	month = “January”;</a:t>
            </a:r>
          </a:p>
          <a:p>
            <a:pPr eaLnBrk="1" hangingPunct="1">
              <a:lnSpc>
                <a:spcPct val="80000"/>
              </a:lnSpc>
              <a:buFontTx/>
              <a:buNone/>
            </a:pPr>
            <a:r>
              <a:rPr lang="en-US" sz="1600" b="1" smtClean="0">
                <a:latin typeface="Courier New" pitchFamily="49" charset="0"/>
              </a:rPr>
              <a:t>		day = 1;</a:t>
            </a:r>
          </a:p>
          <a:p>
            <a:pPr eaLnBrk="1" hangingPunct="1">
              <a:lnSpc>
                <a:spcPct val="80000"/>
              </a:lnSpc>
              <a:buFontTx/>
              <a:buNone/>
            </a:pPr>
            <a:r>
              <a:rPr lang="en-US" sz="1600" b="1" smtClean="0">
                <a:latin typeface="Courier New" pitchFamily="49" charset="0"/>
              </a:rPr>
              <a:t>		year = 2007;</a:t>
            </a:r>
          </a:p>
          <a:p>
            <a:pPr eaLnBrk="1" hangingPunct="1">
              <a:lnSpc>
                <a:spcPct val="80000"/>
              </a:lnSpc>
              <a:buFontTx/>
              <a:buNone/>
            </a:pPr>
            <a:r>
              <a:rPr lang="en-US" sz="1600" b="1" smtClean="0">
                <a:latin typeface="Courier New" pitchFamily="49" charset="0"/>
              </a:rPr>
              <a:t>		// or better yet, call setDate(1, 1, 2007);</a:t>
            </a:r>
          </a:p>
          <a:p>
            <a:pPr eaLnBrk="1" hangingPunct="1">
              <a:lnSpc>
                <a:spcPct val="80000"/>
              </a:lnSpc>
              <a:buFontTx/>
              <a:buNone/>
            </a:pPr>
            <a:r>
              <a:rPr lang="en-US" sz="1600" b="1" smtClean="0">
                <a:latin typeface="Courier New" pitchFamily="49" charset="0"/>
              </a:rPr>
              <a:t>	}</a:t>
            </a:r>
          </a:p>
          <a:p>
            <a:pPr eaLnBrk="1" hangingPunct="1">
              <a:lnSpc>
                <a:spcPct val="80000"/>
              </a:lnSpc>
              <a:buFontTx/>
              <a:buNone/>
            </a:pPr>
            <a:r>
              <a:rPr lang="en-US" sz="1600" b="1" smtClean="0">
                <a:latin typeface="Courier New" pitchFamily="49" charset="0"/>
              </a:rPr>
              <a:t>	// alternative constructor</a:t>
            </a:r>
          </a:p>
          <a:p>
            <a:pPr eaLnBrk="1" hangingPunct="1">
              <a:lnSpc>
                <a:spcPct val="80000"/>
              </a:lnSpc>
              <a:buFontTx/>
              <a:buNone/>
            </a:pPr>
            <a:r>
              <a:rPr lang="en-US" sz="1600" b="1" smtClean="0">
                <a:latin typeface="Courier New" pitchFamily="49" charset="0"/>
              </a:rPr>
              <a:t>	public Date( int month, int day, int year )</a:t>
            </a:r>
            <a:br>
              <a:rPr lang="en-US" sz="1600" b="1" smtClean="0">
                <a:latin typeface="Courier New" pitchFamily="49" charset="0"/>
              </a:rPr>
            </a:br>
            <a:r>
              <a:rPr lang="en-US" sz="1600" b="1" smtClean="0">
                <a:latin typeface="Courier New" pitchFamily="49" charset="0"/>
              </a:rPr>
              <a:t>{</a:t>
            </a:r>
            <a:br>
              <a:rPr lang="en-US" sz="1600" b="1" smtClean="0">
                <a:latin typeface="Courier New" pitchFamily="49" charset="0"/>
              </a:rPr>
            </a:br>
            <a:r>
              <a:rPr lang="en-US" sz="1600" b="1" smtClean="0">
                <a:latin typeface="Courier New" pitchFamily="49" charset="0"/>
              </a:rPr>
              <a:t>	this.month = monthString(month)</a:t>
            </a:r>
          </a:p>
          <a:p>
            <a:pPr eaLnBrk="1" hangingPunct="1">
              <a:lnSpc>
                <a:spcPct val="80000"/>
              </a:lnSpc>
              <a:buFontTx/>
              <a:buNone/>
            </a:pPr>
            <a:r>
              <a:rPr lang="en-US" sz="1600" b="1" smtClean="0">
                <a:latin typeface="Courier New" pitchFamily="49" charset="0"/>
              </a:rPr>
              <a:t>		this.day = day;</a:t>
            </a:r>
          </a:p>
          <a:p>
            <a:pPr eaLnBrk="1" hangingPunct="1">
              <a:lnSpc>
                <a:spcPct val="80000"/>
              </a:lnSpc>
              <a:buFontTx/>
              <a:buNone/>
            </a:pPr>
            <a:r>
              <a:rPr lang="en-US" sz="1600" b="1" smtClean="0">
                <a:latin typeface="Courier New" pitchFamily="49" charset="0"/>
              </a:rPr>
              <a:t>		this.year = year;</a:t>
            </a:r>
          </a:p>
          <a:p>
            <a:pPr eaLnBrk="1" hangingPunct="1">
              <a:lnSpc>
                <a:spcPct val="80000"/>
              </a:lnSpc>
              <a:buFontTx/>
              <a:buNone/>
            </a:pPr>
            <a:r>
              <a:rPr lang="en-US" sz="1600" b="1" smtClean="0">
                <a:latin typeface="Courier New" pitchFamily="49" charset="0"/>
              </a:rPr>
              <a:t>	}</a:t>
            </a:r>
          </a:p>
          <a:p>
            <a:pPr eaLnBrk="1" hangingPunct="1">
              <a:lnSpc>
                <a:spcPct val="80000"/>
              </a:lnSpc>
              <a:buFontTx/>
              <a:buNone/>
            </a:pPr>
            <a:r>
              <a:rPr lang="en-US" sz="1600" b="1" smtClean="0">
                <a:latin typeface="Courier New" pitchFamily="49" charset="0"/>
              </a:rPr>
              <a:t>								(continued)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a:xfrm>
            <a:off x="457200" y="76200"/>
            <a:ext cx="8229600" cy="792163"/>
          </a:xfrm>
        </p:spPr>
        <p:txBody>
          <a:bodyPr/>
          <a:lstStyle/>
          <a:p>
            <a:pPr eaLnBrk="1" hangingPunct="1"/>
            <a:r>
              <a:rPr lang="en-US" smtClean="0"/>
              <a:t>Date Class (cont’d)</a:t>
            </a:r>
          </a:p>
        </p:txBody>
      </p:sp>
      <p:sp>
        <p:nvSpPr>
          <p:cNvPr id="6147" name="Slide Number Placeholder 5"/>
          <p:cNvSpPr>
            <a:spLocks noGrp="1"/>
          </p:cNvSpPr>
          <p:nvPr>
            <p:ph type="sldNum" sz="quarter" idx="12"/>
          </p:nvPr>
        </p:nvSpPr>
        <p:spPr>
          <a:noFill/>
        </p:spPr>
        <p:txBody>
          <a:bodyPr/>
          <a:lstStyle/>
          <a:p>
            <a:fld id="{7FE12531-A205-4049-AEF3-7F18D1F0002C}" type="slidenum">
              <a:rPr lang="en-US"/>
              <a:pPr/>
              <a:t>5</a:t>
            </a:fld>
            <a:endParaRPr lang="en-US"/>
          </a:p>
        </p:txBody>
      </p:sp>
      <p:sp>
        <p:nvSpPr>
          <p:cNvPr id="6149" name="Rectangle 3"/>
          <p:cNvSpPr>
            <a:spLocks noGrp="1" noChangeArrowheads="1"/>
          </p:cNvSpPr>
          <p:nvPr>
            <p:ph sz="quarter" idx="1"/>
          </p:nvPr>
        </p:nvSpPr>
        <p:spPr>
          <a:xfrm>
            <a:off x="457200" y="990600"/>
            <a:ext cx="8229600" cy="5410200"/>
          </a:xfrm>
        </p:spPr>
        <p:txBody>
          <a:bodyPr>
            <a:normAutofit lnSpcReduction="10000"/>
          </a:bodyPr>
          <a:lstStyle/>
          <a:p>
            <a:pPr eaLnBrk="1" hangingPunct="1">
              <a:lnSpc>
                <a:spcPct val="80000"/>
              </a:lnSpc>
              <a:buFontTx/>
              <a:buNone/>
            </a:pPr>
            <a:r>
              <a:rPr lang="en-US" sz="1600" b="1" smtClean="0">
                <a:latin typeface="Courier New" pitchFamily="49" charset="0"/>
              </a:rPr>
              <a:t>	// another alternative constructor</a:t>
            </a:r>
          </a:p>
          <a:p>
            <a:pPr eaLnBrk="1" hangingPunct="1">
              <a:lnSpc>
                <a:spcPct val="80000"/>
              </a:lnSpc>
              <a:buFontTx/>
              <a:buNone/>
            </a:pPr>
            <a:r>
              <a:rPr lang="en-US" sz="1600" b="1" smtClean="0">
                <a:latin typeface="Courier New" pitchFamily="49" charset="0"/>
              </a:rPr>
              <a:t>	// January 1 of the specified year</a:t>
            </a:r>
          </a:p>
          <a:p>
            <a:pPr eaLnBrk="1" hangingPunct="1">
              <a:lnSpc>
                <a:spcPct val="80000"/>
              </a:lnSpc>
              <a:buFontTx/>
              <a:buNone/>
            </a:pPr>
            <a:r>
              <a:rPr lang="en-US" sz="1600" b="1" smtClean="0">
                <a:latin typeface="Courier New" pitchFamily="49" charset="0"/>
              </a:rPr>
              <a:t>	public Date( int newYear )</a:t>
            </a:r>
            <a:br>
              <a:rPr lang="en-US" sz="1600" b="1" smtClean="0">
                <a:latin typeface="Courier New" pitchFamily="49" charset="0"/>
              </a:rPr>
            </a:br>
            <a:r>
              <a:rPr lang="en-US" sz="1600" b="1" smtClean="0">
                <a:latin typeface="Courier New" pitchFamily="49" charset="0"/>
              </a:rPr>
              <a:t>{</a:t>
            </a:r>
            <a:br>
              <a:rPr lang="en-US" sz="1600" b="1" smtClean="0">
                <a:latin typeface="Courier New" pitchFamily="49" charset="0"/>
              </a:rPr>
            </a:br>
            <a:r>
              <a:rPr lang="en-US" sz="1600" b="1" smtClean="0">
                <a:latin typeface="Courier New" pitchFamily="49" charset="0"/>
              </a:rPr>
              <a:t>	this.month = monthString( 1 )</a:t>
            </a:r>
          </a:p>
          <a:p>
            <a:pPr eaLnBrk="1" hangingPunct="1">
              <a:lnSpc>
                <a:spcPct val="80000"/>
              </a:lnSpc>
              <a:buFontTx/>
              <a:buNone/>
            </a:pPr>
            <a:r>
              <a:rPr lang="en-US" sz="1600" b="1" smtClean="0">
                <a:latin typeface="Courier New" pitchFamily="49" charset="0"/>
              </a:rPr>
              <a:t>		this.day = 1;</a:t>
            </a:r>
          </a:p>
          <a:p>
            <a:pPr eaLnBrk="1" hangingPunct="1">
              <a:lnSpc>
                <a:spcPct val="80000"/>
              </a:lnSpc>
              <a:buFontTx/>
              <a:buNone/>
            </a:pPr>
            <a:r>
              <a:rPr lang="en-US" sz="1600" b="1" smtClean="0">
                <a:latin typeface="Courier New" pitchFamily="49" charset="0"/>
              </a:rPr>
              <a:t>		this.year = newYear;</a:t>
            </a:r>
          </a:p>
          <a:p>
            <a:pPr eaLnBrk="1" hangingPunct="1">
              <a:lnSpc>
                <a:spcPct val="80000"/>
              </a:lnSpc>
              <a:buFontTx/>
              <a:buNone/>
            </a:pPr>
            <a:r>
              <a:rPr lang="en-US" sz="1600" b="1" smtClean="0">
                <a:latin typeface="Courier New" pitchFamily="49" charset="0"/>
              </a:rPr>
              <a:t>	}</a:t>
            </a:r>
          </a:p>
          <a:p>
            <a:pPr eaLnBrk="1" hangingPunct="1">
              <a:lnSpc>
                <a:spcPct val="80000"/>
              </a:lnSpc>
              <a:buFontTx/>
              <a:buNone/>
            </a:pPr>
            <a:endParaRPr lang="en-US" sz="1600" b="1" smtClean="0">
              <a:latin typeface="Courier New" pitchFamily="49" charset="0"/>
            </a:endParaRPr>
          </a:p>
          <a:p>
            <a:pPr eaLnBrk="1" hangingPunct="1">
              <a:lnSpc>
                <a:spcPct val="80000"/>
              </a:lnSpc>
              <a:buFontTx/>
              <a:buNone/>
            </a:pPr>
            <a:r>
              <a:rPr lang="en-US" sz="1600" b="1" smtClean="0">
                <a:latin typeface="Courier New" pitchFamily="49" charset="0"/>
              </a:rPr>
              <a:t>	// a constructor which makes a copy of an existing Date object</a:t>
            </a:r>
          </a:p>
          <a:p>
            <a:pPr eaLnBrk="1" hangingPunct="1">
              <a:lnSpc>
                <a:spcPct val="80000"/>
              </a:lnSpc>
              <a:buFontTx/>
              <a:buNone/>
            </a:pPr>
            <a:r>
              <a:rPr lang="en-US" sz="1600" b="1" smtClean="0">
                <a:latin typeface="Courier New" pitchFamily="49" charset="0"/>
              </a:rPr>
              <a:t>	// discussed in more detail later</a:t>
            </a:r>
          </a:p>
          <a:p>
            <a:pPr eaLnBrk="1" hangingPunct="1">
              <a:lnSpc>
                <a:spcPct val="80000"/>
              </a:lnSpc>
              <a:buFontTx/>
              <a:buNone/>
            </a:pPr>
            <a:r>
              <a:rPr lang="en-US" sz="1600" b="1" smtClean="0">
                <a:latin typeface="Courier New" pitchFamily="49" charset="0"/>
              </a:rPr>
              <a:t>	public Date( Date otherDate )</a:t>
            </a:r>
            <a:br>
              <a:rPr lang="en-US" sz="1600" b="1" smtClean="0">
                <a:latin typeface="Courier New" pitchFamily="49" charset="0"/>
              </a:rPr>
            </a:br>
            <a:r>
              <a:rPr lang="en-US" sz="1600" b="1" smtClean="0">
                <a:latin typeface="Courier New" pitchFamily="49" charset="0"/>
              </a:rPr>
              <a:t>{</a:t>
            </a:r>
            <a:br>
              <a:rPr lang="en-US" sz="1600" b="1" smtClean="0">
                <a:latin typeface="Courier New" pitchFamily="49" charset="0"/>
              </a:rPr>
            </a:br>
            <a:r>
              <a:rPr lang="en-US" sz="1600" b="1" smtClean="0">
                <a:latin typeface="Courier New" pitchFamily="49" charset="0"/>
              </a:rPr>
              <a:t>	    month = otherDate.month;</a:t>
            </a:r>
            <a:br>
              <a:rPr lang="en-US" sz="1600" b="1" smtClean="0">
                <a:latin typeface="Courier New" pitchFamily="49" charset="0"/>
              </a:rPr>
            </a:br>
            <a:r>
              <a:rPr lang="en-US" sz="1600" b="1" smtClean="0">
                <a:latin typeface="Courier New" pitchFamily="49" charset="0"/>
              </a:rPr>
              <a:t>	    day = otherDate.day;</a:t>
            </a:r>
            <a:br>
              <a:rPr lang="en-US" sz="1600" b="1" smtClean="0">
                <a:latin typeface="Courier New" pitchFamily="49" charset="0"/>
              </a:rPr>
            </a:br>
            <a:r>
              <a:rPr lang="en-US" sz="1600" b="1" smtClean="0">
                <a:latin typeface="Courier New" pitchFamily="49" charset="0"/>
              </a:rPr>
              <a:t>	    year = otherDate.year;</a:t>
            </a:r>
            <a:br>
              <a:rPr lang="en-US" sz="1600" b="1" smtClean="0">
                <a:latin typeface="Courier New" pitchFamily="49" charset="0"/>
              </a:rPr>
            </a:br>
            <a:r>
              <a:rPr lang="en-US" sz="1600" b="1" smtClean="0">
                <a:latin typeface="Courier New" pitchFamily="49" charset="0"/>
              </a:rPr>
              <a:t>}</a:t>
            </a:r>
          </a:p>
          <a:p>
            <a:pPr eaLnBrk="1" hangingPunct="1">
              <a:lnSpc>
                <a:spcPct val="80000"/>
              </a:lnSpc>
              <a:buFontTx/>
              <a:buNone/>
            </a:pPr>
            <a:r>
              <a:rPr lang="en-US" sz="1600" b="1" smtClean="0">
                <a:latin typeface="Courier New" pitchFamily="49" charset="0"/>
              </a:rPr>
              <a:t>	</a:t>
            </a:r>
          </a:p>
          <a:p>
            <a:pPr eaLnBrk="1" hangingPunct="1">
              <a:lnSpc>
                <a:spcPct val="80000"/>
              </a:lnSpc>
              <a:buFontTx/>
              <a:buNone/>
            </a:pPr>
            <a:r>
              <a:rPr lang="en-US" sz="1600" b="1" smtClean="0">
                <a:latin typeface="Courier New" pitchFamily="49" charset="0"/>
              </a:rPr>
              <a:t>	// remaining Date methods such as setDate, accessors, mutators</a:t>
            </a:r>
          </a:p>
          <a:p>
            <a:pPr eaLnBrk="1" hangingPunct="1">
              <a:lnSpc>
                <a:spcPct val="80000"/>
              </a:lnSpc>
              <a:buFontTx/>
              <a:buNone/>
            </a:pPr>
            <a:r>
              <a:rPr lang="en-US" sz="1600" b="1" smtClean="0">
                <a:latin typeface="Courier New" pitchFamily="49" charset="0"/>
              </a:rPr>
              <a:t>	// equals, toString, and stringMonth</a:t>
            </a:r>
          </a:p>
          <a:p>
            <a:pPr eaLnBrk="1" hangingPunct="1">
              <a:lnSpc>
                <a:spcPct val="80000"/>
              </a:lnSpc>
              <a:buFontTx/>
              <a:buNone/>
            </a:pPr>
            <a:endParaRPr lang="en-US" sz="1600" b="1" smtClean="0">
              <a:latin typeface="Courier New" pitchFamily="49" charset="0"/>
            </a:endParaRPr>
          </a:p>
          <a:p>
            <a:pPr eaLnBrk="1" hangingPunct="1">
              <a:lnSpc>
                <a:spcPct val="80000"/>
              </a:lnSpc>
              <a:buFontTx/>
              <a:buNone/>
            </a:pPr>
            <a:r>
              <a:rPr lang="en-US" sz="1600" b="1" smtClean="0">
                <a:latin typeface="Courier New" pitchFamily="49" charset="0"/>
              </a:rPr>
              <a:t>} // end of Date class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457200" y="274638"/>
            <a:ext cx="8229600" cy="654050"/>
          </a:xfrm>
        </p:spPr>
        <p:txBody>
          <a:bodyPr>
            <a:normAutofit fontScale="90000"/>
          </a:bodyPr>
          <a:lstStyle/>
          <a:p>
            <a:pPr algn="r" rtl="1" eaLnBrk="1" hangingPunct="1"/>
            <a:r>
              <a:rPr lang="fa-IR" dirty="0" smtClean="0"/>
              <a:t>استفاده از سازنده ی کلاس </a:t>
            </a:r>
            <a:r>
              <a:rPr lang="en-US" dirty="0" smtClean="0"/>
              <a:t>Date</a:t>
            </a:r>
          </a:p>
        </p:txBody>
      </p:sp>
      <p:sp>
        <p:nvSpPr>
          <p:cNvPr id="7171" name="Slide Number Placeholder 5"/>
          <p:cNvSpPr>
            <a:spLocks noGrp="1"/>
          </p:cNvSpPr>
          <p:nvPr>
            <p:ph type="sldNum" sz="quarter" idx="12"/>
          </p:nvPr>
        </p:nvSpPr>
        <p:spPr>
          <a:noFill/>
        </p:spPr>
        <p:txBody>
          <a:bodyPr/>
          <a:lstStyle/>
          <a:p>
            <a:fld id="{037C4FB0-2B90-4C1A-B331-C83081BF9D35}" type="slidenum">
              <a:rPr lang="en-US"/>
              <a:pPr/>
              <a:t>6</a:t>
            </a:fld>
            <a:endParaRPr lang="en-US"/>
          </a:p>
        </p:txBody>
      </p:sp>
      <p:sp>
        <p:nvSpPr>
          <p:cNvPr id="7173" name="Rectangle 3"/>
          <p:cNvSpPr>
            <a:spLocks noGrp="1" noChangeArrowheads="1"/>
          </p:cNvSpPr>
          <p:nvPr>
            <p:ph sz="quarter" idx="1"/>
          </p:nvPr>
        </p:nvSpPr>
        <p:spPr>
          <a:xfrm>
            <a:off x="457200" y="990600"/>
            <a:ext cx="8229600" cy="5140325"/>
          </a:xfrm>
        </p:spPr>
        <p:txBody>
          <a:bodyPr>
            <a:normAutofit lnSpcReduction="10000"/>
          </a:bodyPr>
          <a:lstStyle/>
          <a:p>
            <a:pPr eaLnBrk="1" hangingPunct="1">
              <a:lnSpc>
                <a:spcPct val="80000"/>
              </a:lnSpc>
              <a:buFontTx/>
              <a:buNone/>
            </a:pPr>
            <a:r>
              <a:rPr lang="en-US" sz="1600" b="1" dirty="0" smtClean="0">
                <a:latin typeface="Courier New" pitchFamily="49" charset="0"/>
              </a:rPr>
              <a:t>public class </a:t>
            </a:r>
            <a:r>
              <a:rPr lang="en-US" sz="1600" b="1" dirty="0" err="1" smtClean="0">
                <a:latin typeface="Courier New" pitchFamily="49" charset="0"/>
              </a:rPr>
              <a:t>DateDemo</a:t>
            </a:r>
            <a:endParaRPr lang="en-US" sz="1600" b="1" dirty="0" smtClean="0">
              <a:latin typeface="Courier New" pitchFamily="49" charset="0"/>
            </a:endParaRPr>
          </a:p>
          <a:p>
            <a:pPr eaLnBrk="1" hangingPunct="1">
              <a:lnSpc>
                <a:spcPct val="80000"/>
              </a:lnSpc>
              <a:buFontTx/>
              <a:buNone/>
            </a:pPr>
            <a:r>
              <a:rPr lang="en-US" sz="1600" b="1" dirty="0" smtClean="0">
                <a:latin typeface="Courier New" pitchFamily="49" charset="0"/>
              </a:rPr>
              <a:t>{</a:t>
            </a:r>
          </a:p>
          <a:p>
            <a:pPr eaLnBrk="1" hangingPunct="1">
              <a:lnSpc>
                <a:spcPct val="80000"/>
              </a:lnSpc>
              <a:buFontTx/>
              <a:buNone/>
            </a:pPr>
            <a:r>
              <a:rPr lang="en-US" sz="1600" b="1" dirty="0" smtClean="0">
                <a:latin typeface="Courier New" pitchFamily="49" charset="0"/>
              </a:rPr>
              <a:t>	public static void main( String[ ] </a:t>
            </a:r>
            <a:r>
              <a:rPr lang="en-US" sz="1600" b="1" dirty="0" err="1" smtClean="0">
                <a:latin typeface="Courier New" pitchFamily="49" charset="0"/>
              </a:rPr>
              <a:t>args</a:t>
            </a:r>
            <a:r>
              <a:rPr lang="en-US" sz="1600" b="1" dirty="0" smtClean="0">
                <a:latin typeface="Courier New" pitchFamily="49" charset="0"/>
              </a:rPr>
              <a:t>)</a:t>
            </a:r>
            <a:br>
              <a:rPr lang="en-US" sz="1600" b="1" dirty="0" smtClean="0">
                <a:latin typeface="Courier New" pitchFamily="49" charset="0"/>
              </a:rPr>
            </a:br>
            <a:r>
              <a:rPr lang="en-US" sz="1600" b="1" dirty="0" smtClean="0">
                <a:latin typeface="Courier New" pitchFamily="49" charset="0"/>
              </a:rPr>
              <a:t>{</a:t>
            </a:r>
            <a:br>
              <a:rPr lang="en-US" sz="1600" b="1" dirty="0" smtClean="0">
                <a:latin typeface="Courier New" pitchFamily="49" charset="0"/>
              </a:rPr>
            </a:br>
            <a:r>
              <a:rPr lang="en-US" sz="1600" b="1" dirty="0" smtClean="0">
                <a:latin typeface="Courier New" pitchFamily="49" charset="0"/>
              </a:rPr>
              <a:t>	Date birthday = new Date( 1, 23, 1982 );</a:t>
            </a:r>
          </a:p>
          <a:p>
            <a:pPr eaLnBrk="1" hangingPunct="1">
              <a:lnSpc>
                <a:spcPct val="80000"/>
              </a:lnSpc>
              <a:buFontTx/>
              <a:buNone/>
            </a:pPr>
            <a:r>
              <a:rPr lang="en-US" sz="1600" b="1" dirty="0" smtClean="0">
                <a:latin typeface="Courier New" pitchFamily="49" charset="0"/>
              </a:rPr>
              <a:t>		String s1 = </a:t>
            </a:r>
            <a:r>
              <a:rPr lang="en-US" sz="1600" b="1" dirty="0" err="1" smtClean="0">
                <a:latin typeface="Courier New" pitchFamily="49" charset="0"/>
              </a:rPr>
              <a:t>birthday.toString</a:t>
            </a:r>
            <a:r>
              <a:rPr lang="en-US" sz="1600" b="1" dirty="0" smtClean="0">
                <a:latin typeface="Courier New" pitchFamily="49" charset="0"/>
              </a:rPr>
              <a:t>( ); 	// January 23, 1982</a:t>
            </a:r>
          </a:p>
          <a:p>
            <a:pPr eaLnBrk="1" hangingPunct="1">
              <a:lnSpc>
                <a:spcPct val="80000"/>
              </a:lnSpc>
              <a:buFontTx/>
              <a:buNone/>
            </a:pPr>
            <a:r>
              <a:rPr lang="en-US" sz="1600" b="1" dirty="0" smtClean="0">
                <a:latin typeface="Courier New" pitchFamily="49" charset="0"/>
              </a:rPr>
              <a:t>		</a:t>
            </a:r>
            <a:r>
              <a:rPr lang="en-US" sz="1600" b="1" dirty="0" err="1" smtClean="0">
                <a:latin typeface="Courier New" pitchFamily="49" charset="0"/>
              </a:rPr>
              <a:t>System.out.println</a:t>
            </a:r>
            <a:r>
              <a:rPr lang="en-US" sz="1600" b="1" dirty="0" smtClean="0">
                <a:latin typeface="Courier New" pitchFamily="49" charset="0"/>
              </a:rPr>
              <a:t>( s1 );</a:t>
            </a:r>
          </a:p>
          <a:p>
            <a:pPr eaLnBrk="1" hangingPunct="1">
              <a:lnSpc>
                <a:spcPct val="80000"/>
              </a:lnSpc>
              <a:buFontTx/>
              <a:buNone/>
            </a:pPr>
            <a:endParaRPr lang="en-US" sz="1600" b="1" dirty="0" smtClean="0">
              <a:latin typeface="Courier New" pitchFamily="49" charset="0"/>
            </a:endParaRPr>
          </a:p>
          <a:p>
            <a:pPr eaLnBrk="1" hangingPunct="1">
              <a:lnSpc>
                <a:spcPct val="80000"/>
              </a:lnSpc>
              <a:buFontTx/>
              <a:buNone/>
            </a:pPr>
            <a:r>
              <a:rPr lang="en-US" sz="1600" b="1" dirty="0" smtClean="0">
                <a:latin typeface="Courier New" pitchFamily="49" charset="0"/>
              </a:rPr>
              <a:t>		Date </a:t>
            </a:r>
            <a:r>
              <a:rPr lang="en-US" sz="1600" b="1" dirty="0" err="1" smtClean="0">
                <a:latin typeface="Courier New" pitchFamily="49" charset="0"/>
              </a:rPr>
              <a:t>newYears</a:t>
            </a:r>
            <a:r>
              <a:rPr lang="en-US" sz="1600" b="1" dirty="0" smtClean="0">
                <a:latin typeface="Courier New" pitchFamily="49" charset="0"/>
              </a:rPr>
              <a:t> = new Date( 2009 );</a:t>
            </a:r>
          </a:p>
          <a:p>
            <a:pPr eaLnBrk="1" hangingPunct="1">
              <a:lnSpc>
                <a:spcPct val="80000"/>
              </a:lnSpc>
              <a:buFontTx/>
              <a:buNone/>
            </a:pPr>
            <a:r>
              <a:rPr lang="en-US" sz="1600" b="1" dirty="0" smtClean="0">
                <a:latin typeface="Courier New" pitchFamily="49" charset="0"/>
              </a:rPr>
              <a:t>		String s2 = </a:t>
            </a:r>
            <a:r>
              <a:rPr lang="en-US" sz="1600" b="1" dirty="0" err="1" smtClean="0">
                <a:latin typeface="Courier New" pitchFamily="49" charset="0"/>
              </a:rPr>
              <a:t>newYears.toString</a:t>
            </a:r>
            <a:r>
              <a:rPr lang="en-US" sz="1600" b="1" dirty="0" smtClean="0">
                <a:latin typeface="Courier New" pitchFamily="49" charset="0"/>
              </a:rPr>
              <a:t>( );	// January 1, 2009</a:t>
            </a:r>
          </a:p>
          <a:p>
            <a:pPr eaLnBrk="1" hangingPunct="1">
              <a:lnSpc>
                <a:spcPct val="80000"/>
              </a:lnSpc>
              <a:buFontTx/>
              <a:buNone/>
            </a:pPr>
            <a:r>
              <a:rPr lang="en-US" sz="1600" b="1" dirty="0" smtClean="0">
                <a:latin typeface="Courier New" pitchFamily="49" charset="0"/>
              </a:rPr>
              <a:t>		</a:t>
            </a:r>
            <a:r>
              <a:rPr lang="en-US" sz="1600" b="1" dirty="0" err="1" smtClean="0">
                <a:latin typeface="Courier New" pitchFamily="49" charset="0"/>
              </a:rPr>
              <a:t>System.out.println</a:t>
            </a:r>
            <a:r>
              <a:rPr lang="en-US" sz="1600" b="1" dirty="0" smtClean="0">
                <a:latin typeface="Courier New" pitchFamily="49" charset="0"/>
              </a:rPr>
              <a:t>( s2 );</a:t>
            </a:r>
          </a:p>
          <a:p>
            <a:pPr eaLnBrk="1" hangingPunct="1">
              <a:lnSpc>
                <a:spcPct val="80000"/>
              </a:lnSpc>
              <a:buFontTx/>
              <a:buNone/>
            </a:pPr>
            <a:endParaRPr lang="en-US" sz="1600" b="1" dirty="0" smtClean="0">
              <a:latin typeface="Courier New" pitchFamily="49" charset="0"/>
            </a:endParaRPr>
          </a:p>
          <a:p>
            <a:pPr eaLnBrk="1" hangingPunct="1">
              <a:lnSpc>
                <a:spcPct val="80000"/>
              </a:lnSpc>
              <a:buFontTx/>
              <a:buNone/>
            </a:pPr>
            <a:r>
              <a:rPr lang="en-US" sz="1600" b="1" dirty="0" smtClean="0">
                <a:latin typeface="Courier New" pitchFamily="49" charset="0"/>
              </a:rPr>
              <a:t>		Date holiday = new Date( birthday );</a:t>
            </a:r>
          </a:p>
          <a:p>
            <a:pPr eaLnBrk="1" hangingPunct="1">
              <a:lnSpc>
                <a:spcPct val="80000"/>
              </a:lnSpc>
              <a:buFontTx/>
              <a:buNone/>
            </a:pPr>
            <a:r>
              <a:rPr lang="en-US" sz="1600" b="1" dirty="0" smtClean="0">
                <a:latin typeface="Courier New" pitchFamily="49" charset="0"/>
              </a:rPr>
              <a:t>		String s3 = </a:t>
            </a:r>
            <a:r>
              <a:rPr lang="en-US" sz="1600" b="1" dirty="0" err="1" smtClean="0">
                <a:latin typeface="Courier New" pitchFamily="49" charset="0"/>
              </a:rPr>
              <a:t>holiday.toString</a:t>
            </a:r>
            <a:r>
              <a:rPr lang="en-US" sz="1600" b="1" dirty="0" smtClean="0">
                <a:latin typeface="Courier New" pitchFamily="49" charset="0"/>
              </a:rPr>
              <a:t>( ); 	// January 23, 1982</a:t>
            </a:r>
          </a:p>
          <a:p>
            <a:pPr eaLnBrk="1" hangingPunct="1">
              <a:lnSpc>
                <a:spcPct val="80000"/>
              </a:lnSpc>
              <a:buFontTx/>
              <a:buNone/>
            </a:pPr>
            <a:r>
              <a:rPr lang="en-US" sz="1600" b="1" dirty="0" smtClean="0">
                <a:latin typeface="Courier New" pitchFamily="49" charset="0"/>
              </a:rPr>
              <a:t>		</a:t>
            </a:r>
            <a:r>
              <a:rPr lang="en-US" sz="1600" b="1" dirty="0" err="1" smtClean="0">
                <a:latin typeface="Courier New" pitchFamily="49" charset="0"/>
              </a:rPr>
              <a:t>System.out.println</a:t>
            </a:r>
            <a:r>
              <a:rPr lang="en-US" sz="1600" b="1" dirty="0" smtClean="0">
                <a:latin typeface="Courier New" pitchFamily="49" charset="0"/>
              </a:rPr>
              <a:t>( s3 );</a:t>
            </a:r>
          </a:p>
          <a:p>
            <a:pPr eaLnBrk="1" hangingPunct="1">
              <a:lnSpc>
                <a:spcPct val="80000"/>
              </a:lnSpc>
              <a:buFontTx/>
              <a:buNone/>
            </a:pPr>
            <a:endParaRPr lang="en-US" sz="1600" b="1" dirty="0" smtClean="0">
              <a:latin typeface="Courier New" pitchFamily="49" charset="0"/>
            </a:endParaRPr>
          </a:p>
          <a:p>
            <a:pPr eaLnBrk="1" hangingPunct="1">
              <a:lnSpc>
                <a:spcPct val="80000"/>
              </a:lnSpc>
              <a:buFontTx/>
              <a:buNone/>
            </a:pPr>
            <a:r>
              <a:rPr lang="en-US" sz="1600" b="1" dirty="0" smtClean="0">
                <a:latin typeface="Courier New" pitchFamily="49" charset="0"/>
              </a:rPr>
              <a:t>		Date </a:t>
            </a:r>
            <a:r>
              <a:rPr lang="en-US" sz="1600" b="1" dirty="0" err="1" smtClean="0">
                <a:latin typeface="Courier New" pitchFamily="49" charset="0"/>
              </a:rPr>
              <a:t>defaultDate</a:t>
            </a:r>
            <a:r>
              <a:rPr lang="en-US" sz="1600" b="1" dirty="0" smtClean="0">
                <a:latin typeface="Courier New" pitchFamily="49" charset="0"/>
              </a:rPr>
              <a:t> = new Date( );</a:t>
            </a:r>
          </a:p>
          <a:p>
            <a:pPr eaLnBrk="1" hangingPunct="1">
              <a:lnSpc>
                <a:spcPct val="80000"/>
              </a:lnSpc>
              <a:buFontTx/>
              <a:buNone/>
            </a:pPr>
            <a:r>
              <a:rPr lang="en-US" sz="1600" b="1" dirty="0" smtClean="0">
                <a:latin typeface="Courier New" pitchFamily="49" charset="0"/>
              </a:rPr>
              <a:t>		String s4 = </a:t>
            </a:r>
            <a:r>
              <a:rPr lang="en-US" sz="1600" b="1" dirty="0" err="1" smtClean="0">
                <a:latin typeface="Courier New" pitchFamily="49" charset="0"/>
              </a:rPr>
              <a:t>defaultDate.toString</a:t>
            </a:r>
            <a:r>
              <a:rPr lang="en-US" sz="1600" b="1" dirty="0" smtClean="0">
                <a:latin typeface="Courier New" pitchFamily="49" charset="0"/>
              </a:rPr>
              <a:t>( );	// January 1</a:t>
            </a:r>
            <a:r>
              <a:rPr lang="en-US" sz="1600" b="1" smtClean="0">
                <a:latin typeface="Courier New" pitchFamily="49" charset="0"/>
              </a:rPr>
              <a:t>, 2007</a:t>
            </a:r>
            <a:endParaRPr lang="en-US" sz="1600" b="1" dirty="0" smtClean="0">
              <a:latin typeface="Courier New" pitchFamily="49" charset="0"/>
            </a:endParaRPr>
          </a:p>
          <a:p>
            <a:pPr eaLnBrk="1" hangingPunct="1">
              <a:lnSpc>
                <a:spcPct val="80000"/>
              </a:lnSpc>
              <a:buFontTx/>
              <a:buNone/>
            </a:pPr>
            <a:r>
              <a:rPr lang="en-US" sz="1600" b="1" dirty="0" smtClean="0">
                <a:latin typeface="Courier New" pitchFamily="49" charset="0"/>
              </a:rPr>
              <a:t>		</a:t>
            </a:r>
            <a:r>
              <a:rPr lang="en-US" sz="1600" b="1" dirty="0" err="1" smtClean="0">
                <a:latin typeface="Courier New" pitchFamily="49" charset="0"/>
              </a:rPr>
              <a:t>System.out.println</a:t>
            </a:r>
            <a:r>
              <a:rPr lang="en-US" sz="1600" b="1" dirty="0" smtClean="0">
                <a:latin typeface="Courier New" pitchFamily="49" charset="0"/>
              </a:rPr>
              <a:t>( s4 );</a:t>
            </a:r>
          </a:p>
          <a:p>
            <a:pPr eaLnBrk="1" hangingPunct="1">
              <a:lnSpc>
                <a:spcPct val="80000"/>
              </a:lnSpc>
              <a:buFontTx/>
              <a:buNone/>
            </a:pPr>
            <a:r>
              <a:rPr lang="en-US" sz="1600" b="1" dirty="0" smtClean="0">
                <a:latin typeface="Courier New" pitchFamily="49" charset="0"/>
              </a:rPr>
              <a:t>	}</a:t>
            </a:r>
          </a:p>
          <a:p>
            <a:pPr eaLnBrk="1" hangingPunct="1">
              <a:lnSpc>
                <a:spcPct val="80000"/>
              </a:lnSpc>
              <a:buFontTx/>
              <a:buNone/>
            </a:pPr>
            <a:r>
              <a:rPr lang="en-US" sz="1600" b="1" dirty="0" smtClean="0">
                <a:latin typeface="Courier New" pitchFamily="49" charset="0"/>
              </a:rPr>
              <a:t>}</a:t>
            </a:r>
          </a:p>
          <a:p>
            <a:pPr eaLnBrk="1" hangingPunct="1">
              <a:lnSpc>
                <a:spcPct val="80000"/>
              </a:lnSpc>
              <a:buFontTx/>
              <a:buNone/>
            </a:pPr>
            <a:endParaRPr lang="en-US" sz="1600" b="1" dirty="0" smtClean="0">
              <a:latin typeface="Courier New" pitchFamily="49"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p:txBody>
          <a:bodyPr>
            <a:normAutofit fontScale="90000"/>
          </a:bodyPr>
          <a:lstStyle/>
          <a:p>
            <a:pPr algn="r" rtl="1"/>
            <a:r>
              <a:rPr lang="fa-IR" dirty="0" smtClean="0"/>
              <a:t>سازنده ی</a:t>
            </a:r>
            <a:r>
              <a:rPr lang="en-US" dirty="0" smtClean="0"/>
              <a:t>this( ) </a:t>
            </a:r>
          </a:p>
        </p:txBody>
      </p:sp>
      <p:sp>
        <p:nvSpPr>
          <p:cNvPr id="8195" name="Slide Number Placeholder 5"/>
          <p:cNvSpPr>
            <a:spLocks noGrp="1"/>
          </p:cNvSpPr>
          <p:nvPr>
            <p:ph type="sldNum" sz="quarter" idx="12"/>
          </p:nvPr>
        </p:nvSpPr>
        <p:spPr>
          <a:noFill/>
        </p:spPr>
        <p:txBody>
          <a:bodyPr/>
          <a:lstStyle/>
          <a:p>
            <a:fld id="{24881FCC-211A-48D1-9B72-D9FC063143F0}" type="slidenum">
              <a:rPr lang="en-US"/>
              <a:pPr/>
              <a:t>7</a:t>
            </a:fld>
            <a:endParaRPr lang="en-US"/>
          </a:p>
        </p:txBody>
      </p:sp>
      <p:sp>
        <p:nvSpPr>
          <p:cNvPr id="8197" name="Rectangle 3"/>
          <p:cNvSpPr>
            <a:spLocks noGrp="1" noChangeArrowheads="1"/>
          </p:cNvSpPr>
          <p:nvPr>
            <p:ph sz="quarter" idx="1"/>
          </p:nvPr>
        </p:nvSpPr>
        <p:spPr/>
        <p:txBody>
          <a:bodyPr/>
          <a:lstStyle/>
          <a:p>
            <a:pPr algn="r" rtl="1" eaLnBrk="1" hangingPunct="1"/>
            <a:r>
              <a:rPr lang="fa-IR" dirty="0" smtClean="0"/>
              <a:t>اگر چندین سازنده برای کلاس بنویسیم، می توانیم داخل یک سازنده ی کلاس سازنده ی دیگری را فراخوانی کنیم.</a:t>
            </a:r>
          </a:p>
          <a:p>
            <a:pPr algn="r" rtl="1" eaLnBrk="1" hangingPunct="1"/>
            <a:endParaRPr lang="fa-IR" dirty="0" smtClean="0"/>
          </a:p>
          <a:p>
            <a:pPr algn="r" rtl="1"/>
            <a:r>
              <a:rPr lang="fa-IR" dirty="0" smtClean="0"/>
              <a:t>سازنده ی فراخوانی شده </a:t>
            </a:r>
            <a:r>
              <a:rPr lang="en-US" dirty="0" smtClean="0">
                <a:solidFill>
                  <a:srgbClr val="0000FF"/>
                </a:solidFill>
              </a:rPr>
              <a:t>this( )</a:t>
            </a:r>
            <a:r>
              <a:rPr lang="fa-IR" dirty="0" smtClean="0">
                <a:solidFill>
                  <a:srgbClr val="0000FF"/>
                </a:solidFill>
              </a:rPr>
              <a:t> </a:t>
            </a:r>
            <a:r>
              <a:rPr lang="fa-IR" dirty="0" smtClean="0"/>
              <a:t>نام دارد.</a:t>
            </a:r>
          </a:p>
          <a:p>
            <a:pPr eaLnBrk="1" hangingPunct="1"/>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a:xfrm>
            <a:off x="457200" y="76200"/>
            <a:ext cx="8229600" cy="792163"/>
          </a:xfrm>
        </p:spPr>
        <p:txBody>
          <a:bodyPr/>
          <a:lstStyle/>
          <a:p>
            <a:pPr algn="r" rtl="1" eaLnBrk="1" hangingPunct="1"/>
            <a:r>
              <a:rPr lang="fa-IR" b="1" dirty="0" smtClean="0"/>
              <a:t>سازنده های بهتر </a:t>
            </a:r>
            <a:r>
              <a:rPr lang="en-US" b="1" dirty="0" smtClean="0"/>
              <a:t>Date</a:t>
            </a:r>
          </a:p>
        </p:txBody>
      </p:sp>
      <p:sp>
        <p:nvSpPr>
          <p:cNvPr id="9219" name="Slide Number Placeholder 5"/>
          <p:cNvSpPr>
            <a:spLocks noGrp="1"/>
          </p:cNvSpPr>
          <p:nvPr>
            <p:ph type="sldNum" sz="quarter" idx="12"/>
          </p:nvPr>
        </p:nvSpPr>
        <p:spPr>
          <a:noFill/>
        </p:spPr>
        <p:txBody>
          <a:bodyPr/>
          <a:lstStyle/>
          <a:p>
            <a:fld id="{35684011-7878-4DB2-9E7C-A13E75EC2A15}" type="slidenum">
              <a:rPr lang="en-US"/>
              <a:pPr/>
              <a:t>8</a:t>
            </a:fld>
            <a:endParaRPr lang="en-US"/>
          </a:p>
        </p:txBody>
      </p:sp>
      <p:sp>
        <p:nvSpPr>
          <p:cNvPr id="9221" name="Rectangle 3"/>
          <p:cNvSpPr>
            <a:spLocks noGrp="1" noChangeArrowheads="1"/>
          </p:cNvSpPr>
          <p:nvPr>
            <p:ph sz="quarter" idx="1"/>
          </p:nvPr>
        </p:nvSpPr>
        <p:spPr>
          <a:xfrm>
            <a:off x="457200" y="762000"/>
            <a:ext cx="8382000" cy="5715000"/>
          </a:xfrm>
        </p:spPr>
        <p:txBody>
          <a:bodyPr>
            <a:normAutofit lnSpcReduction="10000"/>
          </a:bodyPr>
          <a:lstStyle/>
          <a:p>
            <a:pPr eaLnBrk="1" hangingPunct="1">
              <a:lnSpc>
                <a:spcPct val="80000"/>
              </a:lnSpc>
              <a:buFontTx/>
              <a:buNone/>
            </a:pPr>
            <a:r>
              <a:rPr lang="en-US" sz="1600" b="1" smtClean="0">
                <a:latin typeface="Courier New" pitchFamily="49" charset="0"/>
              </a:rPr>
              <a:t>	</a:t>
            </a:r>
          </a:p>
          <a:p>
            <a:pPr eaLnBrk="1" hangingPunct="1">
              <a:lnSpc>
                <a:spcPct val="80000"/>
              </a:lnSpc>
              <a:buFontTx/>
              <a:buNone/>
            </a:pPr>
            <a:r>
              <a:rPr lang="en-US" sz="1600" b="1" smtClean="0">
                <a:latin typeface="Courier New" pitchFamily="49" charset="0"/>
              </a:rPr>
              <a:t>	// no-argument constructor</a:t>
            </a:r>
          </a:p>
          <a:p>
            <a:pPr eaLnBrk="1" hangingPunct="1">
              <a:lnSpc>
                <a:spcPct val="80000"/>
              </a:lnSpc>
              <a:buFontTx/>
              <a:buNone/>
            </a:pPr>
            <a:r>
              <a:rPr lang="en-US" sz="1600" b="1" smtClean="0">
                <a:latin typeface="Courier New" pitchFamily="49" charset="0"/>
              </a:rPr>
              <a:t>	// implementer chooses the default month, day, year</a:t>
            </a:r>
          </a:p>
          <a:p>
            <a:pPr eaLnBrk="1" hangingPunct="1">
              <a:lnSpc>
                <a:spcPct val="80000"/>
              </a:lnSpc>
              <a:buFontTx/>
              <a:buNone/>
            </a:pPr>
            <a:r>
              <a:rPr lang="en-US" sz="1600" b="1" smtClean="0">
                <a:latin typeface="Courier New" pitchFamily="49" charset="0"/>
              </a:rPr>
              <a:t>	public Date( )</a:t>
            </a:r>
            <a:br>
              <a:rPr lang="en-US" sz="1600" b="1" smtClean="0">
                <a:latin typeface="Courier New" pitchFamily="49" charset="0"/>
              </a:rPr>
            </a:br>
            <a:r>
              <a:rPr lang="en-US" sz="1600" b="1" smtClean="0">
                <a:latin typeface="Courier New" pitchFamily="49" charset="0"/>
              </a:rPr>
              <a:t>{</a:t>
            </a:r>
            <a:br>
              <a:rPr lang="en-US" sz="1600" b="1" smtClean="0">
                <a:latin typeface="Courier New" pitchFamily="49" charset="0"/>
              </a:rPr>
            </a:br>
            <a:r>
              <a:rPr lang="en-US" sz="1600" b="1" smtClean="0">
                <a:latin typeface="Courier New" pitchFamily="49" charset="0"/>
              </a:rPr>
              <a:t>	this( 1, 1, 2007 );</a:t>
            </a:r>
          </a:p>
          <a:p>
            <a:pPr eaLnBrk="1" hangingPunct="1">
              <a:lnSpc>
                <a:spcPct val="80000"/>
              </a:lnSpc>
              <a:buFontTx/>
              <a:buNone/>
            </a:pPr>
            <a:r>
              <a:rPr lang="en-US" sz="1600" b="1" smtClean="0">
                <a:latin typeface="Courier New" pitchFamily="49" charset="0"/>
              </a:rPr>
              <a:t>	}</a:t>
            </a:r>
          </a:p>
          <a:p>
            <a:pPr eaLnBrk="1" hangingPunct="1">
              <a:lnSpc>
                <a:spcPct val="80000"/>
              </a:lnSpc>
              <a:buFontTx/>
              <a:buNone/>
            </a:pPr>
            <a:endParaRPr lang="en-US" sz="1600" b="1" smtClean="0">
              <a:latin typeface="Courier New" pitchFamily="49" charset="0"/>
            </a:endParaRPr>
          </a:p>
          <a:p>
            <a:pPr eaLnBrk="1" hangingPunct="1">
              <a:lnSpc>
                <a:spcPct val="90000"/>
              </a:lnSpc>
              <a:buFontTx/>
              <a:buNone/>
            </a:pPr>
            <a:r>
              <a:rPr lang="en-US" sz="1600" b="1" smtClean="0">
                <a:latin typeface="Courier New" pitchFamily="49" charset="0"/>
              </a:rPr>
              <a:t>	// alternative constructor</a:t>
            </a:r>
          </a:p>
          <a:p>
            <a:pPr eaLnBrk="1" hangingPunct="1">
              <a:lnSpc>
                <a:spcPct val="90000"/>
              </a:lnSpc>
              <a:buFontTx/>
              <a:buNone/>
            </a:pPr>
            <a:r>
              <a:rPr lang="en-US" sz="1600" b="1" smtClean="0">
                <a:latin typeface="Courier New" pitchFamily="49" charset="0"/>
              </a:rPr>
              <a:t>	// January 1 of the specified year</a:t>
            </a:r>
          </a:p>
          <a:p>
            <a:pPr eaLnBrk="1" hangingPunct="1">
              <a:lnSpc>
                <a:spcPct val="90000"/>
              </a:lnSpc>
              <a:buFontTx/>
              <a:buNone/>
            </a:pPr>
            <a:r>
              <a:rPr lang="en-US" sz="1600" b="1" smtClean="0">
                <a:latin typeface="Courier New" pitchFamily="49" charset="0"/>
              </a:rPr>
              <a:t>	public Date( int newYear )</a:t>
            </a:r>
            <a:br>
              <a:rPr lang="en-US" sz="1600" b="1" smtClean="0">
                <a:latin typeface="Courier New" pitchFamily="49" charset="0"/>
              </a:rPr>
            </a:br>
            <a:r>
              <a:rPr lang="en-US" sz="1600" b="1" smtClean="0">
                <a:latin typeface="Courier New" pitchFamily="49" charset="0"/>
              </a:rPr>
              <a:t>{</a:t>
            </a:r>
            <a:br>
              <a:rPr lang="en-US" sz="1600" b="1" smtClean="0">
                <a:latin typeface="Courier New" pitchFamily="49" charset="0"/>
              </a:rPr>
            </a:br>
            <a:r>
              <a:rPr lang="en-US" sz="1600" b="1" smtClean="0">
                <a:latin typeface="Courier New" pitchFamily="49" charset="0"/>
              </a:rPr>
              <a:t>	this ( 1, 1, newYear );</a:t>
            </a:r>
            <a:br>
              <a:rPr lang="en-US" sz="1600" b="1" smtClean="0">
                <a:latin typeface="Courier New" pitchFamily="49" charset="0"/>
              </a:rPr>
            </a:br>
            <a:r>
              <a:rPr lang="en-US" sz="1600" b="1" smtClean="0">
                <a:latin typeface="Courier New" pitchFamily="49" charset="0"/>
              </a:rPr>
              <a:t>}</a:t>
            </a:r>
          </a:p>
          <a:p>
            <a:pPr eaLnBrk="1" hangingPunct="1">
              <a:lnSpc>
                <a:spcPct val="90000"/>
              </a:lnSpc>
              <a:buFontTx/>
              <a:buNone/>
            </a:pPr>
            <a:endParaRPr lang="en-US" sz="1600" b="1" smtClean="0">
              <a:latin typeface="Courier New" pitchFamily="49" charset="0"/>
            </a:endParaRPr>
          </a:p>
          <a:p>
            <a:pPr eaLnBrk="1" hangingPunct="1">
              <a:lnSpc>
                <a:spcPct val="80000"/>
              </a:lnSpc>
              <a:buFontTx/>
              <a:buNone/>
            </a:pPr>
            <a:r>
              <a:rPr lang="en-US" sz="1600" b="1" smtClean="0">
                <a:latin typeface="Courier New" pitchFamily="49" charset="0"/>
              </a:rPr>
              <a:t>	// most general alternative constructor called by other</a:t>
            </a:r>
          </a:p>
          <a:p>
            <a:pPr eaLnBrk="1" hangingPunct="1">
              <a:lnSpc>
                <a:spcPct val="80000"/>
              </a:lnSpc>
              <a:buFontTx/>
              <a:buNone/>
            </a:pPr>
            <a:r>
              <a:rPr lang="en-US" sz="1600" b="1" smtClean="0">
                <a:latin typeface="Courier New" pitchFamily="49" charset="0"/>
              </a:rPr>
              <a:t>   // constructors</a:t>
            </a:r>
          </a:p>
          <a:p>
            <a:pPr eaLnBrk="1" hangingPunct="1">
              <a:lnSpc>
                <a:spcPct val="80000"/>
              </a:lnSpc>
              <a:buFontTx/>
              <a:buNone/>
            </a:pPr>
            <a:r>
              <a:rPr lang="en-US" sz="1600" b="1" smtClean="0">
                <a:latin typeface="Courier New" pitchFamily="49" charset="0"/>
              </a:rPr>
              <a:t>	public Date( int month, int day, int year )</a:t>
            </a:r>
            <a:br>
              <a:rPr lang="en-US" sz="1600" b="1" smtClean="0">
                <a:latin typeface="Courier New" pitchFamily="49" charset="0"/>
              </a:rPr>
            </a:br>
            <a:r>
              <a:rPr lang="en-US" sz="1600" b="1" smtClean="0">
                <a:latin typeface="Courier New" pitchFamily="49" charset="0"/>
              </a:rPr>
              <a:t>{</a:t>
            </a:r>
            <a:br>
              <a:rPr lang="en-US" sz="1600" b="1" smtClean="0">
                <a:latin typeface="Courier New" pitchFamily="49" charset="0"/>
              </a:rPr>
            </a:br>
            <a:r>
              <a:rPr lang="en-US" sz="1600" b="1" smtClean="0">
                <a:latin typeface="Courier New" pitchFamily="49" charset="0"/>
              </a:rPr>
              <a:t>	this.month = monthString(month)</a:t>
            </a:r>
          </a:p>
          <a:p>
            <a:pPr eaLnBrk="1" hangingPunct="1">
              <a:lnSpc>
                <a:spcPct val="90000"/>
              </a:lnSpc>
              <a:buFontTx/>
              <a:buNone/>
            </a:pPr>
            <a:r>
              <a:rPr lang="en-US" sz="1600" b="1" smtClean="0">
                <a:latin typeface="Courier New" pitchFamily="49" charset="0"/>
              </a:rPr>
              <a:t>		this.day = day;</a:t>
            </a:r>
          </a:p>
          <a:p>
            <a:pPr eaLnBrk="1" hangingPunct="1">
              <a:lnSpc>
                <a:spcPct val="90000"/>
              </a:lnSpc>
              <a:buFontTx/>
              <a:buNone/>
            </a:pPr>
            <a:r>
              <a:rPr lang="en-US" sz="1600" b="1" smtClean="0">
                <a:latin typeface="Courier New" pitchFamily="49" charset="0"/>
              </a:rPr>
              <a:t>		this.year = year;</a:t>
            </a:r>
          </a:p>
          <a:p>
            <a:pPr eaLnBrk="1" hangingPunct="1">
              <a:lnSpc>
                <a:spcPct val="80000"/>
              </a:lnSpc>
              <a:buFontTx/>
              <a:buNone/>
            </a:pPr>
            <a:r>
              <a:rPr lang="en-US" sz="1600" b="1" smtClean="0">
                <a:latin typeface="Courier New" pitchFamily="49" charset="0"/>
              </a:rPr>
              <a:t>	}</a:t>
            </a:r>
          </a:p>
          <a:p>
            <a:pPr eaLnBrk="1" hangingPunct="1">
              <a:lnSpc>
                <a:spcPct val="90000"/>
              </a:lnSpc>
            </a:pPr>
            <a:endParaRPr lang="en-US" sz="1600" b="1"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normAutofit/>
          </a:bodyPr>
          <a:lstStyle/>
          <a:p>
            <a:pPr algn="r" rtl="1" eaLnBrk="1" hangingPunct="1"/>
            <a:r>
              <a:rPr lang="fa-IR" sz="3200" dirty="0" smtClean="0"/>
              <a:t>در حافظه چه اتفاقی می افتد: پشته و توده</a:t>
            </a:r>
            <a:endParaRPr lang="en-US" sz="3200" dirty="0" smtClean="0"/>
          </a:p>
        </p:txBody>
      </p:sp>
      <p:sp>
        <p:nvSpPr>
          <p:cNvPr id="10243" name="Slide Number Placeholder 5"/>
          <p:cNvSpPr>
            <a:spLocks noGrp="1"/>
          </p:cNvSpPr>
          <p:nvPr>
            <p:ph type="sldNum" sz="quarter" idx="12"/>
          </p:nvPr>
        </p:nvSpPr>
        <p:spPr>
          <a:noFill/>
        </p:spPr>
        <p:txBody>
          <a:bodyPr/>
          <a:lstStyle/>
          <a:p>
            <a:fld id="{3E639E21-9E4C-43EE-A1AC-524491A64513}" type="slidenum">
              <a:rPr lang="en-US"/>
              <a:pPr/>
              <a:t>9</a:t>
            </a:fld>
            <a:endParaRPr lang="en-US"/>
          </a:p>
        </p:txBody>
      </p:sp>
      <p:sp>
        <p:nvSpPr>
          <p:cNvPr id="10245" name="Rectangle 3"/>
          <p:cNvSpPr>
            <a:spLocks noGrp="1" noChangeArrowheads="1"/>
          </p:cNvSpPr>
          <p:nvPr>
            <p:ph sz="quarter" idx="1"/>
          </p:nvPr>
        </p:nvSpPr>
        <p:spPr>
          <a:xfrm>
            <a:off x="457200" y="1371600"/>
            <a:ext cx="8458200" cy="5334000"/>
          </a:xfrm>
        </p:spPr>
        <p:txBody>
          <a:bodyPr>
            <a:normAutofit/>
          </a:bodyPr>
          <a:lstStyle/>
          <a:p>
            <a:pPr algn="r" rtl="1" eaLnBrk="1" hangingPunct="1">
              <a:lnSpc>
                <a:spcPct val="90000"/>
              </a:lnSpc>
            </a:pPr>
            <a:r>
              <a:rPr lang="fa-IR" sz="2800" dirty="0" smtClean="0"/>
              <a:t>هنگام اجرای برنامه، متغییرهای محلی در محلی از حافظه به اسم پشته دخیره می شوند. </a:t>
            </a:r>
          </a:p>
          <a:p>
            <a:pPr algn="r" rtl="1" eaLnBrk="1" hangingPunct="1">
              <a:lnSpc>
                <a:spcPct val="90000"/>
              </a:lnSpc>
            </a:pPr>
            <a:r>
              <a:rPr lang="fa-IR" sz="2800" dirty="0" smtClean="0"/>
              <a:t>می توان از یک جدول برای توصیف متغییرهای ذخیره شده در پشته استفاده کرد:</a:t>
            </a:r>
          </a:p>
          <a:p>
            <a:pPr eaLnBrk="1" hangingPunct="1">
              <a:lnSpc>
                <a:spcPct val="90000"/>
              </a:lnSpc>
              <a:buFontTx/>
              <a:buNone/>
            </a:pPr>
            <a:r>
              <a:rPr lang="en-US" sz="2800" dirty="0" smtClean="0"/>
              <a:t/>
            </a:r>
            <a:br>
              <a:rPr lang="en-US" sz="2800" dirty="0" smtClean="0"/>
            </a:br>
            <a:r>
              <a:rPr lang="en-US" sz="2800" dirty="0" smtClean="0"/>
              <a:t>			</a:t>
            </a:r>
            <a:r>
              <a:rPr lang="en-US" sz="2800" dirty="0" err="1" smtClean="0"/>
              <a:t>Var</a:t>
            </a:r>
            <a:r>
              <a:rPr lang="en-US" sz="2800" dirty="0" smtClean="0"/>
              <a:t>     Value</a:t>
            </a:r>
            <a:br>
              <a:rPr lang="en-US" sz="2800" dirty="0" smtClean="0"/>
            </a:br>
            <a:r>
              <a:rPr lang="en-US" sz="2800" dirty="0" smtClean="0"/>
              <a:t>			  x	     42</a:t>
            </a:r>
          </a:p>
          <a:p>
            <a:pPr lvl="1" eaLnBrk="1" hangingPunct="1">
              <a:lnSpc>
                <a:spcPct val="90000"/>
              </a:lnSpc>
              <a:buFontTx/>
              <a:buNone/>
            </a:pPr>
            <a:r>
              <a:rPr lang="en-US" dirty="0" smtClean="0"/>
              <a:t>				  y	     3.7</a:t>
            </a:r>
          </a:p>
          <a:p>
            <a:pPr lvl="1" eaLnBrk="1" hangingPunct="1">
              <a:lnSpc>
                <a:spcPct val="90000"/>
              </a:lnSpc>
              <a:buFontTx/>
              <a:buNone/>
            </a:pPr>
            <a:endParaRPr lang="en-US" sz="1000" dirty="0" smtClean="0"/>
          </a:p>
          <a:p>
            <a:pPr algn="r" rtl="1" eaLnBrk="1" hangingPunct="1">
              <a:lnSpc>
                <a:spcPct val="90000"/>
              </a:lnSpc>
            </a:pPr>
            <a:r>
              <a:rPr lang="fa-IR" sz="2800" dirty="0" smtClean="0"/>
              <a:t>بقیه ی حافظه تحت عنوان توده شناخته می شود و برای تخصیص های دینامیک استفاده می شود. </a:t>
            </a:r>
          </a:p>
        </p:txBody>
      </p:sp>
      <p:grpSp>
        <p:nvGrpSpPr>
          <p:cNvPr id="10246" name="Group 6"/>
          <p:cNvGrpSpPr>
            <a:grpSpLocks/>
          </p:cNvGrpSpPr>
          <p:nvPr/>
        </p:nvGrpSpPr>
        <p:grpSpPr bwMode="auto">
          <a:xfrm>
            <a:off x="3048000" y="3124200"/>
            <a:ext cx="2209800" cy="1219200"/>
            <a:chOff x="2016" y="2208"/>
            <a:chExt cx="1392" cy="768"/>
          </a:xfrm>
        </p:grpSpPr>
        <p:sp>
          <p:nvSpPr>
            <p:cNvPr id="10247" name="Line 4"/>
            <p:cNvSpPr>
              <a:spLocks noChangeShapeType="1"/>
            </p:cNvSpPr>
            <p:nvPr/>
          </p:nvSpPr>
          <p:spPr bwMode="auto">
            <a:xfrm>
              <a:off x="2016" y="2352"/>
              <a:ext cx="1392" cy="0"/>
            </a:xfrm>
            <a:prstGeom prst="line">
              <a:avLst/>
            </a:prstGeom>
            <a:noFill/>
            <a:ln w="9525">
              <a:solidFill>
                <a:schemeClr val="tx1"/>
              </a:solidFill>
              <a:round/>
              <a:headEnd/>
              <a:tailEnd/>
            </a:ln>
          </p:spPr>
          <p:txBody>
            <a:bodyPr/>
            <a:lstStyle/>
            <a:p>
              <a:endParaRPr lang="en-US"/>
            </a:p>
          </p:txBody>
        </p:sp>
        <p:sp>
          <p:nvSpPr>
            <p:cNvPr id="10248" name="Line 5"/>
            <p:cNvSpPr>
              <a:spLocks noChangeShapeType="1"/>
            </p:cNvSpPr>
            <p:nvPr/>
          </p:nvSpPr>
          <p:spPr bwMode="auto">
            <a:xfrm>
              <a:off x="2640" y="2208"/>
              <a:ext cx="0" cy="768"/>
            </a:xfrm>
            <a:prstGeom prst="line">
              <a:avLst/>
            </a:prstGeom>
            <a:noFill/>
            <a:ln w="9525">
              <a:solidFill>
                <a:schemeClr val="tx1"/>
              </a:solidFill>
              <a:round/>
              <a:headEnd/>
              <a:tailEnd/>
            </a:ln>
          </p:spPr>
          <p:txBody>
            <a:bodyPr/>
            <a:lstStyle/>
            <a:p>
              <a:endParaRPr lang="en-US"/>
            </a:p>
          </p:txBody>
        </p:sp>
      </p:gr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Lec5 - Encapsulation</Template>
  <TotalTime>1823</TotalTime>
  <Words>1227</Words>
  <Application>Microsoft Office PowerPoint</Application>
  <PresentationFormat>On-screen Show (4:3)</PresentationFormat>
  <Paragraphs>349</Paragraphs>
  <Slides>25</Slides>
  <Notes>8</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Equity</vt:lpstr>
      <vt:lpstr>اجزاء سازنده</vt:lpstr>
      <vt:lpstr>ایجاد اشیاء</vt:lpstr>
      <vt:lpstr>سازنده</vt:lpstr>
      <vt:lpstr>نسخه ی تقریباً نهایی کلاس Date</vt:lpstr>
      <vt:lpstr>Date Class (cont’d)</vt:lpstr>
      <vt:lpstr>استفاده از سازنده ی کلاس Date</vt:lpstr>
      <vt:lpstr>سازنده یthis( ) </vt:lpstr>
      <vt:lpstr>سازنده های بهتر Date</vt:lpstr>
      <vt:lpstr>در حافظه چه اتفاقی می افتد: پشته و توده</vt:lpstr>
      <vt:lpstr>حافظه ی اصلی</vt:lpstr>
      <vt:lpstr>ایجاد شی</vt:lpstr>
      <vt:lpstr>اشیاء در حافظه</vt:lpstr>
      <vt:lpstr>اهمیت موضوع (1)</vt:lpstr>
      <vt:lpstr>اهمیت موضوع (2)</vt:lpstr>
      <vt:lpstr>اهمیت موضوع (3)</vt:lpstr>
      <vt:lpstr>اهمیت موضوع (4)</vt:lpstr>
      <vt:lpstr>آرایه ای از اشیاء</vt:lpstr>
      <vt:lpstr>متغییرهای پایه و مرجع</vt:lpstr>
      <vt:lpstr>پارامترهای کلاس</vt:lpstr>
      <vt:lpstr>پارامترهای کلاس</vt:lpstr>
      <vt:lpstr>مثال</vt:lpstr>
      <vt:lpstr>استفاده از = و == با متغییرهای کلاس</vt:lpstr>
      <vt:lpstr>مقدار null</vt:lpstr>
      <vt:lpstr>اشیاء ناشناس</vt:lpstr>
      <vt:lpstr>مثال شی ناشناس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CMSC 202</dc:title>
  <dc:creator>Dennis L. Frey</dc:creator>
  <cp:lastModifiedBy>mozafar</cp:lastModifiedBy>
  <cp:revision>208</cp:revision>
  <dcterms:created xsi:type="dcterms:W3CDTF">2007-08-06T14:33:34Z</dcterms:created>
  <dcterms:modified xsi:type="dcterms:W3CDTF">2016-04-09T17:06:14Z</dcterms:modified>
</cp:coreProperties>
</file>