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72" r:id="rId4"/>
    <p:sldId id="281" r:id="rId5"/>
    <p:sldId id="282" r:id="rId6"/>
    <p:sldId id="273" r:id="rId7"/>
    <p:sldId id="260" r:id="rId8"/>
    <p:sldId id="276" r:id="rId9"/>
    <p:sldId id="287" r:id="rId10"/>
    <p:sldId id="288" r:id="rId11"/>
    <p:sldId id="289" r:id="rId12"/>
    <p:sldId id="275" r:id="rId13"/>
    <p:sldId id="277" r:id="rId14"/>
    <p:sldId id="283" r:id="rId15"/>
    <p:sldId id="284" r:id="rId16"/>
    <p:sldId id="285" r:id="rId17"/>
    <p:sldId id="286" r:id="rId18"/>
    <p:sldId id="28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CF14729-5A0D-45FD-976F-40F25DA3A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6939C-3D65-41FB-B778-56A7E03A47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C89DF-C9BC-488C-A2B2-16810CCB0F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C8017-AE76-4AE0-8AD9-9F1BFEECE6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C5098-6070-424B-9F69-2F3D588FF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8221990-C6BC-48D7-A1C3-846560112C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50075-F003-4D84-99CF-83F3D16B9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1CB49-5612-474E-B35B-74126F2985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CB16F-7499-4132-80DD-9A2069D691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98DA1-347F-4A63-B850-807D0351C9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994B7-2CC2-44A3-8EB9-91C6067FEA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0F98F865-0BE1-4EC4-87FB-6A138CBD09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Version 9/10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66A35CC-7BA8-4195-8C69-F1A33C10B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Basics:</a:t>
            </a:r>
          </a:p>
          <a:p>
            <a:pPr eaLnBrk="1" hangingPunct="1"/>
            <a:r>
              <a:rPr lang="en-US" smtClean="0"/>
              <a:t>Coupling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CMSC 202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Sample CashRegister Driver (Partial, con’t)</a:t>
            </a:r>
          </a:p>
        </p:txBody>
      </p:sp>
      <p:sp>
        <p:nvSpPr>
          <p:cNvPr id="1126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1E4338-FA24-4FF5-8E90-A3A456B2C54E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09600" y="1066800"/>
            <a:ext cx="80772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1600"/>
              <a:t>// Testing removeMoney()</a:t>
            </a:r>
          </a:p>
          <a:p>
            <a:pPr lvl="1"/>
            <a:endParaRPr lang="en-US" sz="1600"/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.println("***Testing removeMoney()***");</a:t>
            </a:r>
          </a:p>
          <a:p>
            <a:pPr lvl="1"/>
            <a:r>
              <a:rPr lang="en-US" sz="1600"/>
              <a:t>CashRegister cr5 = </a:t>
            </a:r>
            <a:r>
              <a:rPr lang="en-US" sz="1600" b="1"/>
              <a:t>new</a:t>
            </a:r>
            <a:r>
              <a:rPr lang="en-US" sz="1600"/>
              <a:t> CashRegister();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 // register is locked</a:t>
            </a:r>
          </a:p>
          <a:p>
            <a:pPr lvl="1"/>
            <a:r>
              <a:rPr lang="en-US" sz="1600"/>
              <a:t>cr5.unlock();  // unlock register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 // register is unlocked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.println("Success = " + cr5.addMoney(5, 6, 7, 8));  // add money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// success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.println("Success = " + cr5.removeMoney(-1, 1, 1, 1));  // negative $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// fail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.println("Success = " + cr5.removeMoney(4, 3, 2, 1));  // good $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// success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.println("Success = " + cr5.removeMoney(10, 1, 1, 1));  // too much $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// fail</a:t>
            </a:r>
          </a:p>
          <a:p>
            <a:pPr lvl="1"/>
            <a:r>
              <a:rPr lang="en-US" sz="1600"/>
              <a:t>cr5.lock();  // lock register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.println("Success = " + cr5.removeMoney(1, 1, 1, 1));  // locked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.println(cr5.toString()); // fail</a:t>
            </a:r>
          </a:p>
          <a:p>
            <a:pPr lvl="1"/>
            <a:r>
              <a:rPr lang="en-US" sz="1600"/>
              <a:t>System.</a:t>
            </a:r>
            <a:r>
              <a:rPr lang="en-US" sz="1600" i="1"/>
              <a:t>out</a:t>
            </a:r>
            <a:r>
              <a:rPr lang="en-US" sz="1600"/>
              <a:t>.println();</a:t>
            </a:r>
          </a:p>
          <a:p>
            <a:r>
              <a:rPr lang="en-US" sz="1600"/>
              <a:t>}  // end main(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Project1 Stub (Partial)</a:t>
            </a:r>
          </a:p>
        </p:txBody>
      </p:sp>
      <p:sp>
        <p:nvSpPr>
          <p:cNvPr id="1229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A8A436-AD9B-4B64-AF2A-80BF3989B515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09600" y="914400"/>
            <a:ext cx="80010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500" b="1"/>
              <a:t>package</a:t>
            </a:r>
            <a:r>
              <a:rPr lang="en-US" sz="1500"/>
              <a:t> proj1;</a:t>
            </a:r>
          </a:p>
          <a:p>
            <a:endParaRPr lang="en-US" sz="1500"/>
          </a:p>
          <a:p>
            <a:r>
              <a:rPr lang="en-US" sz="1500" b="1"/>
              <a:t>public</a:t>
            </a:r>
            <a:r>
              <a:rPr lang="en-US" sz="1500"/>
              <a:t> </a:t>
            </a:r>
            <a:r>
              <a:rPr lang="en-US" sz="1500" b="1"/>
              <a:t>class</a:t>
            </a:r>
            <a:r>
              <a:rPr lang="en-US" sz="1500"/>
              <a:t> CashRegister {</a:t>
            </a:r>
          </a:p>
          <a:p>
            <a:pPr lvl="1"/>
            <a:r>
              <a:rPr lang="en-US" sz="1500"/>
              <a:t>     . . .</a:t>
            </a:r>
          </a:p>
          <a:p>
            <a:pPr lvl="1"/>
            <a:endParaRPr lang="en-US" sz="1500" b="1"/>
          </a:p>
          <a:p>
            <a:pPr lvl="1"/>
            <a:r>
              <a:rPr lang="en-US" sz="1500" b="1"/>
              <a:t>public</a:t>
            </a:r>
            <a:r>
              <a:rPr lang="en-US" sz="1500"/>
              <a:t> </a:t>
            </a:r>
            <a:r>
              <a:rPr lang="en-US" sz="1500" b="1"/>
              <a:t>boolean</a:t>
            </a:r>
            <a:r>
              <a:rPr lang="en-US" sz="1500"/>
              <a:t> addMoney(</a:t>
            </a:r>
            <a:r>
              <a:rPr lang="en-US" sz="1500" b="1"/>
              <a:t>int</a:t>
            </a:r>
            <a:r>
              <a:rPr lang="en-US" sz="1500"/>
              <a:t> twenties, </a:t>
            </a:r>
            <a:r>
              <a:rPr lang="en-US" sz="1500" b="1"/>
              <a:t>int</a:t>
            </a:r>
            <a:r>
              <a:rPr lang="en-US" sz="1500"/>
              <a:t> tens, </a:t>
            </a:r>
            <a:r>
              <a:rPr lang="en-US" sz="1500" b="1"/>
              <a:t>int</a:t>
            </a:r>
            <a:r>
              <a:rPr lang="en-US" sz="1500"/>
              <a:t> fives, </a:t>
            </a:r>
            <a:r>
              <a:rPr lang="en-US" sz="1500" b="1"/>
              <a:t>int</a:t>
            </a:r>
            <a:r>
              <a:rPr lang="en-US" sz="1500"/>
              <a:t> ones) {</a:t>
            </a:r>
          </a:p>
          <a:p>
            <a:pPr lvl="1"/>
            <a:r>
              <a:rPr lang="en-US" sz="1500"/>
              <a:t>     System.out.println(“addMoney called”);</a:t>
            </a:r>
          </a:p>
          <a:p>
            <a:pPr lvl="1"/>
            <a:r>
              <a:rPr lang="en-US" sz="1500"/>
              <a:t>     System.out.println(“twenties = “ + twenties);</a:t>
            </a:r>
          </a:p>
          <a:p>
            <a:pPr lvl="1"/>
            <a:r>
              <a:rPr lang="en-US" sz="1500"/>
              <a:t>     System.out.println(“tens = “ + tens);</a:t>
            </a:r>
          </a:p>
          <a:p>
            <a:pPr lvl="1"/>
            <a:r>
              <a:rPr lang="en-US" sz="1500"/>
              <a:t>     System.out.println(“tens = “ + tens);</a:t>
            </a:r>
          </a:p>
          <a:p>
            <a:pPr lvl="1"/>
            <a:endParaRPr lang="en-US" sz="1500"/>
          </a:p>
          <a:p>
            <a:pPr lvl="1"/>
            <a:r>
              <a:rPr lang="en-US" sz="1500" b="1"/>
              <a:t>     return (true)</a:t>
            </a:r>
            <a:r>
              <a:rPr lang="en-US" sz="1500"/>
              <a:t>;</a:t>
            </a:r>
          </a:p>
          <a:p>
            <a:pPr lvl="1"/>
            <a:r>
              <a:rPr lang="en-US" sz="1500"/>
              <a:t>}</a:t>
            </a:r>
          </a:p>
          <a:p>
            <a:pPr lvl="1"/>
            <a:endParaRPr lang="en-US" sz="1500"/>
          </a:p>
          <a:p>
            <a:pPr lvl="1"/>
            <a:r>
              <a:rPr lang="en-US" sz="1500" b="1"/>
              <a:t>public</a:t>
            </a:r>
            <a:r>
              <a:rPr lang="en-US" sz="1500"/>
              <a:t> </a:t>
            </a:r>
            <a:r>
              <a:rPr lang="en-US" sz="1500" b="1"/>
              <a:t>boolean</a:t>
            </a:r>
            <a:r>
              <a:rPr lang="en-US" sz="1500"/>
              <a:t> removeMoney(</a:t>
            </a:r>
            <a:r>
              <a:rPr lang="en-US" sz="1500" b="1"/>
              <a:t>int</a:t>
            </a:r>
            <a:r>
              <a:rPr lang="en-US" sz="1500"/>
              <a:t> twenties, </a:t>
            </a:r>
            <a:r>
              <a:rPr lang="en-US" sz="1500" b="1"/>
              <a:t>int</a:t>
            </a:r>
            <a:r>
              <a:rPr lang="en-US" sz="1500"/>
              <a:t> tens, </a:t>
            </a:r>
            <a:r>
              <a:rPr lang="en-US" sz="1500" b="1"/>
              <a:t>int</a:t>
            </a:r>
            <a:r>
              <a:rPr lang="en-US" sz="1500"/>
              <a:t> fives, </a:t>
            </a:r>
            <a:r>
              <a:rPr lang="en-US" sz="1500" b="1"/>
              <a:t>int</a:t>
            </a:r>
            <a:r>
              <a:rPr lang="en-US" sz="1500"/>
              <a:t> ones) {</a:t>
            </a:r>
          </a:p>
          <a:p>
            <a:pPr lvl="1"/>
            <a:r>
              <a:rPr lang="en-US" sz="1500"/>
              <a:t>     System.out.println(“removeMoney called”);</a:t>
            </a:r>
          </a:p>
          <a:p>
            <a:pPr lvl="1"/>
            <a:r>
              <a:rPr lang="en-US" sz="1500"/>
              <a:t>     System.out.println(“twenties = “ + twenties);</a:t>
            </a:r>
          </a:p>
          <a:p>
            <a:pPr lvl="1"/>
            <a:r>
              <a:rPr lang="en-US" sz="1500"/>
              <a:t>     System.out.println(“tens = “ + tens);</a:t>
            </a:r>
          </a:p>
          <a:p>
            <a:pPr lvl="1"/>
            <a:r>
              <a:rPr lang="en-US" sz="1500"/>
              <a:t>     System.out.println(“tens = “ + tens);</a:t>
            </a:r>
          </a:p>
          <a:p>
            <a:pPr lvl="1"/>
            <a:r>
              <a:rPr lang="en-US" sz="1500" b="1"/>
              <a:t>     return (true)</a:t>
            </a:r>
            <a:r>
              <a:rPr lang="en-US" sz="1500"/>
              <a:t>;</a:t>
            </a:r>
          </a:p>
          <a:p>
            <a:pPr lvl="1"/>
            <a:r>
              <a:rPr lang="en-US" sz="1500"/>
              <a:t>}</a:t>
            </a:r>
          </a:p>
          <a:p>
            <a:pPr lvl="1"/>
            <a:r>
              <a:rPr lang="en-US" sz="1500"/>
              <a:t>// other stub methods</a:t>
            </a:r>
          </a:p>
          <a:p>
            <a:r>
              <a:rPr lang="en-US" sz="1500"/>
              <a:t>}</a:t>
            </a:r>
          </a:p>
          <a:p>
            <a:endParaRPr lang="en-US" sz="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72E8E6-490A-47AE-AEB9-FAA26062F484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152400" y="93663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A More Complex System Design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1981200" y="1295400"/>
            <a:ext cx="6172200" cy="4648200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rgbClr val="FFFFCC"/>
              </a:gs>
              <a:gs pos="100000">
                <a:srgbClr val="FFCC6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7A"/>
            </a:prstShdw>
          </a:effectLst>
        </p:spPr>
        <p:txBody>
          <a:bodyPr wrap="none" lIns="91429" tIns="45714" rIns="91429" bIns="45714"/>
          <a:lstStyle/>
          <a:p>
            <a:pPr eaLnBrk="0" hangingPunct="0"/>
            <a:r>
              <a:rPr lang="en-US" sz="2400">
                <a:latin typeface="Verdana" pitchFamily="34" charset="0"/>
              </a:rPr>
              <a:t>System</a:t>
            </a:r>
          </a:p>
        </p:txBody>
      </p:sp>
      <p:grpSp>
        <p:nvGrpSpPr>
          <p:cNvPr id="13318" name="Group 5"/>
          <p:cNvGrpSpPr>
            <a:grpSpLocks/>
          </p:cNvGrpSpPr>
          <p:nvPr/>
        </p:nvGrpSpPr>
        <p:grpSpPr bwMode="auto">
          <a:xfrm>
            <a:off x="1295400" y="2667000"/>
            <a:ext cx="304800" cy="609600"/>
            <a:chOff x="336" y="2880"/>
            <a:chExt cx="192" cy="384"/>
          </a:xfrm>
        </p:grpSpPr>
        <p:sp>
          <p:nvSpPr>
            <p:cNvPr id="13340" name="Oval 6"/>
            <p:cNvSpPr>
              <a:spLocks noChangeArrowheads="1"/>
            </p:cNvSpPr>
            <p:nvPr/>
          </p:nvSpPr>
          <p:spPr bwMode="auto">
            <a:xfrm>
              <a:off x="384" y="2880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Line 7"/>
            <p:cNvSpPr>
              <a:spLocks noChangeShapeType="1"/>
            </p:cNvSpPr>
            <p:nvPr/>
          </p:nvSpPr>
          <p:spPr bwMode="auto">
            <a:xfrm>
              <a:off x="432" y="297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Line 8"/>
            <p:cNvSpPr>
              <a:spLocks noChangeShapeType="1"/>
            </p:cNvSpPr>
            <p:nvPr/>
          </p:nvSpPr>
          <p:spPr bwMode="auto">
            <a:xfrm flipH="1">
              <a:off x="336" y="312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Line 9"/>
            <p:cNvSpPr>
              <a:spLocks noChangeShapeType="1"/>
            </p:cNvSpPr>
            <p:nvPr/>
          </p:nvSpPr>
          <p:spPr bwMode="auto">
            <a:xfrm>
              <a:off x="432" y="312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Line 10"/>
            <p:cNvSpPr>
              <a:spLocks noChangeShapeType="1"/>
            </p:cNvSpPr>
            <p:nvPr/>
          </p:nvSpPr>
          <p:spPr bwMode="auto">
            <a:xfrm>
              <a:off x="336" y="302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5029200" y="2286000"/>
            <a:ext cx="2590800" cy="25908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2400">
                <a:latin typeface="Verdana" pitchFamily="34" charset="0"/>
              </a:rPr>
              <a:t>Application</a:t>
            </a:r>
          </a:p>
        </p:txBody>
      </p:sp>
      <p:sp>
        <p:nvSpPr>
          <p:cNvPr id="13320" name="Rectangle 13"/>
          <p:cNvSpPr>
            <a:spLocks noChangeArrowheads="1"/>
          </p:cNvSpPr>
          <p:nvPr/>
        </p:nvSpPr>
        <p:spPr bwMode="auto">
          <a:xfrm>
            <a:off x="2286000" y="2590800"/>
            <a:ext cx="1828800" cy="19812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 anchorCtr="1"/>
          <a:lstStyle/>
          <a:p>
            <a:pPr algn="ctr" eaLnBrk="0" hangingPunct="0"/>
            <a:r>
              <a:rPr lang="en-US" sz="2400">
                <a:latin typeface="Verdana" pitchFamily="34" charset="0"/>
              </a:rPr>
              <a:t>UI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276600" y="5181600"/>
            <a:ext cx="8382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 i="1">
                <a:latin typeface="Verdana" pitchFamily="34" charset="0"/>
              </a:rPr>
              <a:t>Driver</a:t>
            </a:r>
          </a:p>
        </p:txBody>
      </p:sp>
      <p:sp>
        <p:nvSpPr>
          <p:cNvPr id="13322" name="Line 19"/>
          <p:cNvSpPr>
            <a:spLocks noChangeShapeType="1"/>
          </p:cNvSpPr>
          <p:nvPr/>
        </p:nvSpPr>
        <p:spPr bwMode="auto">
          <a:xfrm>
            <a:off x="1676400" y="2971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029200" y="1524000"/>
            <a:ext cx="8382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 i="1">
                <a:latin typeface="Verdana" pitchFamily="34" charset="0"/>
              </a:rPr>
              <a:t>Stub</a:t>
            </a:r>
          </a:p>
        </p:txBody>
      </p:sp>
      <p:sp>
        <p:nvSpPr>
          <p:cNvPr id="13324" name="Rectangle 44"/>
          <p:cNvSpPr>
            <a:spLocks noChangeArrowheads="1"/>
          </p:cNvSpPr>
          <p:nvPr/>
        </p:nvSpPr>
        <p:spPr bwMode="auto">
          <a:xfrm>
            <a:off x="3276600" y="32004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B</a:t>
            </a:r>
          </a:p>
        </p:txBody>
      </p:sp>
      <p:sp>
        <p:nvSpPr>
          <p:cNvPr id="13325" name="Rectangle 43"/>
          <p:cNvSpPr>
            <a:spLocks noChangeArrowheads="1"/>
          </p:cNvSpPr>
          <p:nvPr/>
        </p:nvSpPr>
        <p:spPr bwMode="auto">
          <a:xfrm>
            <a:off x="2438400" y="32004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A</a:t>
            </a:r>
          </a:p>
        </p:txBody>
      </p:sp>
      <p:sp>
        <p:nvSpPr>
          <p:cNvPr id="13326" name="Rectangle 45"/>
          <p:cNvSpPr>
            <a:spLocks noChangeArrowheads="1"/>
          </p:cNvSpPr>
          <p:nvPr/>
        </p:nvSpPr>
        <p:spPr bwMode="auto">
          <a:xfrm>
            <a:off x="3276600" y="38100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C</a:t>
            </a:r>
          </a:p>
        </p:txBody>
      </p:sp>
      <p:sp>
        <p:nvSpPr>
          <p:cNvPr id="13327" name="Text Box 46"/>
          <p:cNvSpPr txBox="1">
            <a:spLocks noChangeArrowheads="1"/>
          </p:cNvSpPr>
          <p:nvPr/>
        </p:nvSpPr>
        <p:spPr bwMode="auto">
          <a:xfrm>
            <a:off x="2286000" y="4267200"/>
            <a:ext cx="181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One or more classes</a:t>
            </a:r>
          </a:p>
        </p:txBody>
      </p:sp>
      <p:cxnSp>
        <p:nvCxnSpPr>
          <p:cNvPr id="13328" name="AutoShape 48"/>
          <p:cNvCxnSpPr>
            <a:cxnSpLocks noChangeShapeType="1"/>
            <a:stCxn id="13324" idx="1"/>
            <a:endCxn id="13325" idx="3"/>
          </p:cNvCxnSpPr>
          <p:nvPr/>
        </p:nvCxnSpPr>
        <p:spPr bwMode="auto">
          <a:xfrm flipH="1">
            <a:off x="2971800" y="33909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9" name="AutoShape 49"/>
          <p:cNvCxnSpPr>
            <a:cxnSpLocks noChangeShapeType="1"/>
            <a:stCxn id="13324" idx="2"/>
            <a:endCxn id="13326" idx="0"/>
          </p:cNvCxnSpPr>
          <p:nvPr/>
        </p:nvCxnSpPr>
        <p:spPr bwMode="auto">
          <a:xfrm>
            <a:off x="3543300" y="35814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330" name="Rectangle 51"/>
          <p:cNvSpPr>
            <a:spLocks noChangeArrowheads="1"/>
          </p:cNvSpPr>
          <p:nvPr/>
        </p:nvSpPr>
        <p:spPr bwMode="auto">
          <a:xfrm>
            <a:off x="6400800" y="30480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E</a:t>
            </a:r>
          </a:p>
        </p:txBody>
      </p:sp>
      <p:sp>
        <p:nvSpPr>
          <p:cNvPr id="13331" name="Rectangle 52"/>
          <p:cNvSpPr>
            <a:spLocks noChangeArrowheads="1"/>
          </p:cNvSpPr>
          <p:nvPr/>
        </p:nvSpPr>
        <p:spPr bwMode="auto">
          <a:xfrm>
            <a:off x="5562600" y="30480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D</a:t>
            </a:r>
          </a:p>
        </p:txBody>
      </p:sp>
      <p:sp>
        <p:nvSpPr>
          <p:cNvPr id="13332" name="Rectangle 53"/>
          <p:cNvSpPr>
            <a:spLocks noChangeArrowheads="1"/>
          </p:cNvSpPr>
          <p:nvPr/>
        </p:nvSpPr>
        <p:spPr bwMode="auto">
          <a:xfrm>
            <a:off x="6400800" y="36576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F</a:t>
            </a:r>
          </a:p>
        </p:txBody>
      </p:sp>
      <p:cxnSp>
        <p:nvCxnSpPr>
          <p:cNvPr id="13333" name="AutoShape 54"/>
          <p:cNvCxnSpPr>
            <a:cxnSpLocks noChangeShapeType="1"/>
            <a:stCxn id="13330" idx="1"/>
            <a:endCxn id="13331" idx="3"/>
          </p:cNvCxnSpPr>
          <p:nvPr/>
        </p:nvCxnSpPr>
        <p:spPr bwMode="auto">
          <a:xfrm flipH="1">
            <a:off x="6096000" y="32385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4" name="AutoShape 55"/>
          <p:cNvCxnSpPr>
            <a:cxnSpLocks noChangeShapeType="1"/>
            <a:stCxn id="13330" idx="2"/>
            <a:endCxn id="13332" idx="0"/>
          </p:cNvCxnSpPr>
          <p:nvPr/>
        </p:nvCxnSpPr>
        <p:spPr bwMode="auto">
          <a:xfrm>
            <a:off x="6667500" y="3429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335" name="Text Box 56"/>
          <p:cNvSpPr txBox="1">
            <a:spLocks noChangeArrowheads="1"/>
          </p:cNvSpPr>
          <p:nvPr/>
        </p:nvSpPr>
        <p:spPr bwMode="auto">
          <a:xfrm>
            <a:off x="5334000" y="4191000"/>
            <a:ext cx="181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One or more classes</a:t>
            </a:r>
          </a:p>
        </p:txBody>
      </p:sp>
      <p:cxnSp>
        <p:nvCxnSpPr>
          <p:cNvPr id="13336" name="AutoShape 57"/>
          <p:cNvCxnSpPr>
            <a:cxnSpLocks noChangeShapeType="1"/>
            <a:stCxn id="13320" idx="3"/>
            <a:endCxn id="13319" idx="1"/>
          </p:cNvCxnSpPr>
          <p:nvPr/>
        </p:nvCxnSpPr>
        <p:spPr bwMode="auto">
          <a:xfrm>
            <a:off x="4114800" y="3581400"/>
            <a:ext cx="914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10" name="AutoShape 58"/>
          <p:cNvCxnSpPr>
            <a:cxnSpLocks noChangeShapeType="1"/>
            <a:stCxn id="23566" idx="3"/>
            <a:endCxn id="13319" idx="1"/>
          </p:cNvCxnSpPr>
          <p:nvPr/>
        </p:nvCxnSpPr>
        <p:spPr bwMode="auto">
          <a:xfrm flipV="1">
            <a:off x="4114800" y="3581400"/>
            <a:ext cx="914400" cy="1790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11" name="AutoShape 59"/>
          <p:cNvCxnSpPr>
            <a:cxnSpLocks noChangeShapeType="1"/>
            <a:stCxn id="13320" idx="3"/>
            <a:endCxn id="23579" idx="1"/>
          </p:cNvCxnSpPr>
          <p:nvPr/>
        </p:nvCxnSpPr>
        <p:spPr bwMode="auto">
          <a:xfrm flipV="1">
            <a:off x="4114800" y="1714500"/>
            <a:ext cx="914400" cy="186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2209800" y="6096000"/>
            <a:ext cx="5089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Stub</a:t>
            </a:r>
            <a:r>
              <a:rPr lang="en-US" sz="1400"/>
              <a:t>:    all code necessary to emulate the application interface</a:t>
            </a:r>
          </a:p>
          <a:p>
            <a:r>
              <a:rPr lang="en-US" sz="1400" b="1"/>
              <a:t>Driver</a:t>
            </a:r>
            <a:r>
              <a:rPr lang="en-US" sz="1400"/>
              <a:t>: all code necessary to fully exercise the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 animBg="1"/>
      <p:bldP spid="23579" grpId="0" animBg="1"/>
      <p:bldP spid="236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4AAB32-170C-4DBD-B7A0-79821D844024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981200" y="1295400"/>
            <a:ext cx="6172200" cy="4648200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rgbClr val="FFFFCC"/>
              </a:gs>
              <a:gs pos="100000">
                <a:srgbClr val="FFCC6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7A"/>
            </a:prstShdw>
          </a:effectLst>
        </p:spPr>
        <p:txBody>
          <a:bodyPr wrap="none" lIns="91429" tIns="45714" rIns="91429" bIns="45714"/>
          <a:lstStyle/>
          <a:p>
            <a:pPr eaLnBrk="0" hangingPunct="0"/>
            <a:r>
              <a:rPr lang="en-US" sz="2400">
                <a:latin typeface="Verdana" pitchFamily="34" charset="0"/>
              </a:rPr>
              <a:t>Game</a:t>
            </a:r>
          </a:p>
        </p:txBody>
      </p:sp>
      <p:sp>
        <p:nvSpPr>
          <p:cNvPr id="14341" name="Rectangle 10"/>
          <p:cNvSpPr>
            <a:spLocks noChangeArrowheads="1"/>
          </p:cNvSpPr>
          <p:nvPr/>
        </p:nvSpPr>
        <p:spPr bwMode="auto">
          <a:xfrm>
            <a:off x="5105400" y="2057400"/>
            <a:ext cx="2895600" cy="37338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2400">
                <a:latin typeface="Verdana" pitchFamily="34" charset="0"/>
              </a:rPr>
              <a:t>Application</a:t>
            </a:r>
          </a:p>
        </p:txBody>
      </p:sp>
      <p:sp>
        <p:nvSpPr>
          <p:cNvPr id="14342" name="Rectangle 38"/>
          <p:cNvSpPr>
            <a:spLocks noChangeArrowheads="1"/>
          </p:cNvSpPr>
          <p:nvPr/>
        </p:nvSpPr>
        <p:spPr bwMode="auto">
          <a:xfrm>
            <a:off x="5410200" y="2667000"/>
            <a:ext cx="2286000" cy="12954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Controller Class</a:t>
            </a:r>
          </a:p>
          <a:p>
            <a:pPr algn="ctr" eaLnBrk="0" hangingPunct="0"/>
            <a:r>
              <a:rPr lang="en-US" sz="1600">
                <a:latin typeface="Verdana" pitchFamily="34" charset="0"/>
              </a:rPr>
              <a:t>(e.g. Poker)</a:t>
            </a:r>
          </a:p>
        </p:txBody>
      </p:sp>
      <p:sp>
        <p:nvSpPr>
          <p:cNvPr id="14343" name="Rectangle 2"/>
          <p:cNvSpPr>
            <a:spLocks noChangeArrowheads="1"/>
          </p:cNvSpPr>
          <p:nvPr/>
        </p:nvSpPr>
        <p:spPr bwMode="auto">
          <a:xfrm>
            <a:off x="152400" y="93663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An Example from Later This Semester …</a:t>
            </a:r>
          </a:p>
        </p:txBody>
      </p:sp>
      <p:grpSp>
        <p:nvGrpSpPr>
          <p:cNvPr id="14344" name="Group 4"/>
          <p:cNvGrpSpPr>
            <a:grpSpLocks/>
          </p:cNvGrpSpPr>
          <p:nvPr/>
        </p:nvGrpSpPr>
        <p:grpSpPr bwMode="auto">
          <a:xfrm>
            <a:off x="1295400" y="2667000"/>
            <a:ext cx="304800" cy="609600"/>
            <a:chOff x="336" y="2880"/>
            <a:chExt cx="192" cy="384"/>
          </a:xfrm>
        </p:grpSpPr>
        <p:sp>
          <p:nvSpPr>
            <p:cNvPr id="14361" name="Oval 5"/>
            <p:cNvSpPr>
              <a:spLocks noChangeArrowheads="1"/>
            </p:cNvSpPr>
            <p:nvPr/>
          </p:nvSpPr>
          <p:spPr bwMode="auto">
            <a:xfrm>
              <a:off x="384" y="2880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Line 6"/>
            <p:cNvSpPr>
              <a:spLocks noChangeShapeType="1"/>
            </p:cNvSpPr>
            <p:nvPr/>
          </p:nvSpPr>
          <p:spPr bwMode="auto">
            <a:xfrm>
              <a:off x="432" y="297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7"/>
            <p:cNvSpPr>
              <a:spLocks noChangeShapeType="1"/>
            </p:cNvSpPr>
            <p:nvPr/>
          </p:nvSpPr>
          <p:spPr bwMode="auto">
            <a:xfrm flipH="1">
              <a:off x="336" y="312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8"/>
            <p:cNvSpPr>
              <a:spLocks noChangeShapeType="1"/>
            </p:cNvSpPr>
            <p:nvPr/>
          </p:nvSpPr>
          <p:spPr bwMode="auto">
            <a:xfrm>
              <a:off x="432" y="312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9"/>
            <p:cNvSpPr>
              <a:spLocks noChangeShapeType="1"/>
            </p:cNvSpPr>
            <p:nvPr/>
          </p:nvSpPr>
          <p:spPr bwMode="auto">
            <a:xfrm>
              <a:off x="336" y="302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2286000" y="2590800"/>
            <a:ext cx="1828800" cy="19812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 anchorCtr="1"/>
          <a:lstStyle/>
          <a:p>
            <a:pPr algn="ctr" eaLnBrk="0" hangingPunct="0"/>
            <a:r>
              <a:rPr lang="en-US" sz="2400">
                <a:latin typeface="Verdana" pitchFamily="34" charset="0"/>
              </a:rPr>
              <a:t>UI</a:t>
            </a:r>
          </a:p>
        </p:txBody>
      </p:sp>
      <p:sp>
        <p:nvSpPr>
          <p:cNvPr id="14346" name="Line 13"/>
          <p:cNvSpPr>
            <a:spLocks noChangeShapeType="1"/>
          </p:cNvSpPr>
          <p:nvPr/>
        </p:nvSpPr>
        <p:spPr bwMode="auto">
          <a:xfrm>
            <a:off x="1676400" y="2971800"/>
            <a:ext cx="609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347" name="AutoShape 27"/>
          <p:cNvCxnSpPr>
            <a:cxnSpLocks noChangeShapeType="1"/>
            <a:stCxn id="14345" idx="3"/>
            <a:endCxn id="14341" idx="1"/>
          </p:cNvCxnSpPr>
          <p:nvPr/>
        </p:nvCxnSpPr>
        <p:spPr bwMode="auto">
          <a:xfrm>
            <a:off x="4114800" y="3581400"/>
            <a:ext cx="990600" cy="342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4348" name="Rectangle 31"/>
          <p:cNvSpPr>
            <a:spLocks noChangeArrowheads="1"/>
          </p:cNvSpPr>
          <p:nvPr/>
        </p:nvSpPr>
        <p:spPr bwMode="auto">
          <a:xfrm>
            <a:off x="5410200" y="4114800"/>
            <a:ext cx="2286000" cy="14478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>
                <a:latin typeface="Verdana" pitchFamily="34" charset="0"/>
              </a:rPr>
              <a:t>Model Classes</a:t>
            </a:r>
          </a:p>
        </p:txBody>
      </p:sp>
      <p:sp>
        <p:nvSpPr>
          <p:cNvPr id="14349" name="Rectangle 32"/>
          <p:cNvSpPr>
            <a:spLocks noChangeArrowheads="1"/>
          </p:cNvSpPr>
          <p:nvPr/>
        </p:nvSpPr>
        <p:spPr bwMode="auto">
          <a:xfrm>
            <a:off x="6629400" y="44958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400">
                <a:latin typeface="Verdana" pitchFamily="34" charset="0"/>
              </a:rPr>
              <a:t>Card</a:t>
            </a:r>
          </a:p>
        </p:txBody>
      </p:sp>
      <p:sp>
        <p:nvSpPr>
          <p:cNvPr id="14350" name="Rectangle 33"/>
          <p:cNvSpPr>
            <a:spLocks noChangeArrowheads="1"/>
          </p:cNvSpPr>
          <p:nvPr/>
        </p:nvSpPr>
        <p:spPr bwMode="auto">
          <a:xfrm>
            <a:off x="5791200" y="44958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400">
                <a:latin typeface="Verdana" pitchFamily="34" charset="0"/>
              </a:rPr>
              <a:t>Deck</a:t>
            </a:r>
          </a:p>
        </p:txBody>
      </p:sp>
      <p:sp>
        <p:nvSpPr>
          <p:cNvPr id="14351" name="Rectangle 34"/>
          <p:cNvSpPr>
            <a:spLocks noChangeArrowheads="1"/>
          </p:cNvSpPr>
          <p:nvPr/>
        </p:nvSpPr>
        <p:spPr bwMode="auto">
          <a:xfrm>
            <a:off x="6629400" y="5105400"/>
            <a:ext cx="5334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400">
                <a:latin typeface="Verdana" pitchFamily="34" charset="0"/>
              </a:rPr>
              <a:t>Hand</a:t>
            </a:r>
          </a:p>
        </p:txBody>
      </p:sp>
      <p:cxnSp>
        <p:nvCxnSpPr>
          <p:cNvPr id="14352" name="AutoShape 35"/>
          <p:cNvCxnSpPr>
            <a:cxnSpLocks noChangeShapeType="1"/>
            <a:stCxn id="14349" idx="1"/>
            <a:endCxn id="14350" idx="3"/>
          </p:cNvCxnSpPr>
          <p:nvPr/>
        </p:nvCxnSpPr>
        <p:spPr bwMode="auto">
          <a:xfrm flipH="1">
            <a:off x="6324600" y="46863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53" name="AutoShape 36"/>
          <p:cNvCxnSpPr>
            <a:cxnSpLocks noChangeShapeType="1"/>
            <a:stCxn id="14349" idx="2"/>
            <a:endCxn id="14351" idx="0"/>
          </p:cNvCxnSpPr>
          <p:nvPr/>
        </p:nvCxnSpPr>
        <p:spPr bwMode="auto">
          <a:xfrm>
            <a:off x="6896100" y="4876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4354" name="Text Box 39"/>
          <p:cNvSpPr txBox="1">
            <a:spLocks noChangeArrowheads="1"/>
          </p:cNvSpPr>
          <p:nvPr/>
        </p:nvSpPr>
        <p:spPr bwMode="auto">
          <a:xfrm>
            <a:off x="5465763" y="5181600"/>
            <a:ext cx="11636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other classes?</a:t>
            </a:r>
          </a:p>
        </p:txBody>
      </p:sp>
      <p:sp>
        <p:nvSpPr>
          <p:cNvPr id="14355" name="Line 40"/>
          <p:cNvSpPr>
            <a:spLocks noChangeShapeType="1"/>
          </p:cNvSpPr>
          <p:nvPr/>
        </p:nvSpPr>
        <p:spPr bwMode="auto">
          <a:xfrm>
            <a:off x="4572000" y="1066800"/>
            <a:ext cx="0" cy="5105400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Text Box 41"/>
          <p:cNvSpPr txBox="1">
            <a:spLocks noChangeArrowheads="1"/>
          </p:cNvSpPr>
          <p:nvPr/>
        </p:nvSpPr>
        <p:spPr bwMode="auto">
          <a:xfrm>
            <a:off x="2438400" y="472440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 write this</a:t>
            </a:r>
          </a:p>
        </p:txBody>
      </p:sp>
      <p:sp>
        <p:nvSpPr>
          <p:cNvPr id="14357" name="Text Box 42"/>
          <p:cNvSpPr txBox="1">
            <a:spLocks noChangeArrowheads="1"/>
          </p:cNvSpPr>
          <p:nvPr/>
        </p:nvSpPr>
        <p:spPr bwMode="auto">
          <a:xfrm>
            <a:off x="5715000" y="15240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You write this</a:t>
            </a:r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 flipH="1" flipV="1">
            <a:off x="4648200" y="3733800"/>
            <a:ext cx="381000" cy="251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3962400" y="6172200"/>
            <a:ext cx="381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So, in this situation, who writes the application interface?</a:t>
            </a:r>
          </a:p>
        </p:txBody>
      </p:sp>
      <p:cxnSp>
        <p:nvCxnSpPr>
          <p:cNvPr id="14360" name="AutoShape 47"/>
          <p:cNvCxnSpPr>
            <a:cxnSpLocks noChangeShapeType="1"/>
            <a:stCxn id="14342" idx="2"/>
            <a:endCxn id="14348" idx="0"/>
          </p:cNvCxnSpPr>
          <p:nvPr/>
        </p:nvCxnSpPr>
        <p:spPr bwMode="auto">
          <a:xfrm>
            <a:off x="6553200" y="39624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9" grpId="0" animBg="1"/>
      <p:bldP spid="266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1: Evaluating Coupling</a:t>
            </a:r>
          </a:p>
        </p:txBody>
      </p:sp>
      <p:sp>
        <p:nvSpPr>
          <p:cNvPr id="15362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330350-34C3-446A-B2A4-7D09D32F5036}" type="slidenum">
              <a:rPr lang="en-US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1592263"/>
            <a:ext cx="4038600" cy="3671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public void someMethod(int flag) {</a:t>
            </a:r>
          </a:p>
          <a:p>
            <a:r>
              <a:rPr lang="en-US"/>
              <a:t>     . . .</a:t>
            </a:r>
          </a:p>
          <a:p>
            <a:endParaRPr lang="en-US"/>
          </a:p>
          <a:p>
            <a:r>
              <a:rPr lang="en-US"/>
              <a:t>     if (flag == 1)</a:t>
            </a:r>
          </a:p>
          <a:p>
            <a:r>
              <a:rPr lang="en-US"/>
              <a:t>          . . .</a:t>
            </a:r>
          </a:p>
          <a:p>
            <a:r>
              <a:rPr lang="en-US"/>
              <a:t>     else if (flag == 2)</a:t>
            </a:r>
          </a:p>
          <a:p>
            <a:r>
              <a:rPr lang="en-US"/>
              <a:t>          . . .</a:t>
            </a:r>
          </a:p>
          <a:p>
            <a:r>
              <a:rPr lang="en-US"/>
              <a:t>     else if (flag  == 3)</a:t>
            </a:r>
          </a:p>
          <a:p>
            <a:r>
              <a:rPr lang="en-US"/>
              <a:t>          . . .</a:t>
            </a:r>
          </a:p>
          <a:p>
            <a:r>
              <a:rPr lang="en-US"/>
              <a:t>     else . . .</a:t>
            </a:r>
          </a:p>
          <a:p>
            <a:endParaRPr lang="en-US"/>
          </a:p>
          <a:p>
            <a:r>
              <a:rPr lang="en-US"/>
              <a:t>     . . .</a:t>
            </a:r>
          </a:p>
          <a:p>
            <a:r>
              <a:rPr lang="en-US"/>
              <a:t>}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105400" y="1219200"/>
            <a:ext cx="36576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This code is </a:t>
            </a:r>
            <a:r>
              <a:rPr lang="en-US" u="sng"/>
              <a:t>very strongly</a:t>
            </a:r>
            <a:r>
              <a:rPr lang="en-US"/>
              <a:t> coupled to any other internal or external code that calls it.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Yes, there is only one coupling point between the caller and someMethod( ). But it is very strong (complex).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The calling code must be aware of the meaning of all flag values.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someMethod must be careful if it adds flag values, deletes flag values, or changes the meaning of any flag values.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105400" y="5546725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Relative to coupling, what’s a better way to implement this code?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828800" y="1233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1: A Better Solution</a:t>
            </a:r>
          </a:p>
        </p:txBody>
      </p:sp>
      <p:sp>
        <p:nvSpPr>
          <p:cNvPr id="1638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00F74F-93B1-4D5F-B2D9-BBCCB5673551}" type="slidenum">
              <a:rPr lang="en-US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1776413"/>
            <a:ext cx="4038600" cy="4090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public void someMethod1( ) {</a:t>
            </a:r>
          </a:p>
          <a:p>
            <a:pPr>
              <a:spcBef>
                <a:spcPct val="50000"/>
              </a:spcBef>
            </a:pPr>
            <a:r>
              <a:rPr lang="en-US"/>
              <a:t>     // method to call if (flag == 1)</a:t>
            </a:r>
          </a:p>
          <a:p>
            <a:pPr>
              <a:spcBef>
                <a:spcPct val="50000"/>
              </a:spcBef>
            </a:pPr>
            <a:r>
              <a:rPr lang="en-US"/>
              <a:t>}</a:t>
            </a:r>
          </a:p>
          <a:p>
            <a:pPr>
              <a:spcBef>
                <a:spcPct val="50000"/>
              </a:spcBef>
            </a:pPr>
            <a:r>
              <a:rPr lang="en-US"/>
              <a:t>public void someMethod2( ) {</a:t>
            </a:r>
          </a:p>
          <a:p>
            <a:pPr>
              <a:spcBef>
                <a:spcPct val="50000"/>
              </a:spcBef>
            </a:pPr>
            <a:r>
              <a:rPr lang="en-US"/>
              <a:t>    // method to call if (flag == 2)</a:t>
            </a:r>
          </a:p>
          <a:p>
            <a:pPr>
              <a:spcBef>
                <a:spcPct val="50000"/>
              </a:spcBef>
            </a:pPr>
            <a:r>
              <a:rPr lang="en-US"/>
              <a:t>}</a:t>
            </a:r>
          </a:p>
          <a:p>
            <a:pPr>
              <a:spcBef>
                <a:spcPct val="50000"/>
              </a:spcBef>
            </a:pPr>
            <a:r>
              <a:rPr lang="en-US"/>
              <a:t>. . .</a:t>
            </a:r>
          </a:p>
          <a:p>
            <a:pPr>
              <a:spcBef>
                <a:spcPct val="50000"/>
              </a:spcBef>
            </a:pPr>
            <a:r>
              <a:rPr lang="en-US"/>
              <a:t>public void someMethodN( ) {</a:t>
            </a:r>
          </a:p>
          <a:p>
            <a:pPr>
              <a:spcBef>
                <a:spcPct val="50000"/>
              </a:spcBef>
            </a:pPr>
            <a:r>
              <a:rPr lang="en-US"/>
              <a:t>   // method to call if (flag == “N”)</a:t>
            </a:r>
          </a:p>
          <a:p>
            <a:pPr>
              <a:spcBef>
                <a:spcPct val="50000"/>
              </a:spcBef>
            </a:pPr>
            <a:r>
              <a:rPr lang="en-US"/>
              <a:t>}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800600" y="1219200"/>
            <a:ext cx="4038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Each of these methods is more </a:t>
            </a:r>
            <a:r>
              <a:rPr lang="en-US" b="1" i="1"/>
              <a:t>cohesive</a:t>
            </a:r>
            <a:r>
              <a:rPr lang="en-US"/>
              <a:t> than the method on the previous slide. They each perform one specific task.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Yes, the caller needs to know which method to call. But a change to one of these methods will not affect any of the other methods.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If new functionality is needed by the caller, a new corresponding method is written. The calling code then simply tests for the newly added flag value and calls the new method.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The number of coupling points has increased, but each is weak (loose).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66800" y="13858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Replacement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2: Evaluating Coupling</a:t>
            </a:r>
          </a:p>
        </p:txBody>
      </p:sp>
      <p:sp>
        <p:nvSpPr>
          <p:cNvPr id="1741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D6C59-C807-41EB-894B-F325416EED87}" type="slidenum">
              <a:rPr lang="en-US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1592263"/>
            <a:ext cx="4038600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public int anotherMethod( ) {</a:t>
            </a:r>
          </a:p>
          <a:p>
            <a:r>
              <a:rPr lang="en-US"/>
              <a:t>     . . .</a:t>
            </a:r>
          </a:p>
          <a:p>
            <a:endParaRPr lang="en-US"/>
          </a:p>
          <a:p>
            <a:r>
              <a:rPr lang="en-US"/>
              <a:t>     if (condition1) {</a:t>
            </a:r>
          </a:p>
          <a:p>
            <a:r>
              <a:rPr lang="en-US"/>
              <a:t>          . . .</a:t>
            </a:r>
          </a:p>
          <a:p>
            <a:r>
              <a:rPr lang="en-US"/>
              <a:t>          return (1); }</a:t>
            </a:r>
          </a:p>
          <a:p>
            <a:r>
              <a:rPr lang="en-US"/>
              <a:t>     else if (condition2) {</a:t>
            </a:r>
          </a:p>
          <a:p>
            <a:r>
              <a:rPr lang="en-US"/>
              <a:t>          . . .</a:t>
            </a:r>
          </a:p>
          <a:p>
            <a:r>
              <a:rPr lang="en-US"/>
              <a:t>          return (2); }</a:t>
            </a:r>
          </a:p>
          <a:p>
            <a:r>
              <a:rPr lang="en-US"/>
              <a:t>     else if (condition3) {</a:t>
            </a:r>
          </a:p>
          <a:p>
            <a:r>
              <a:rPr lang="en-US"/>
              <a:t>          . . .</a:t>
            </a:r>
          </a:p>
          <a:p>
            <a:r>
              <a:rPr lang="en-US"/>
              <a:t>          return (3); }</a:t>
            </a:r>
          </a:p>
          <a:p>
            <a:r>
              <a:rPr lang="en-US"/>
              <a:t>     else . . .</a:t>
            </a:r>
          </a:p>
          <a:p>
            <a:endParaRPr lang="en-US"/>
          </a:p>
          <a:p>
            <a:r>
              <a:rPr lang="en-US"/>
              <a:t>     . . .</a:t>
            </a:r>
          </a:p>
          <a:p>
            <a:r>
              <a:rPr lang="en-US"/>
              <a:t>}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828800" y="1233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Method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953000" y="1066800"/>
            <a:ext cx="38100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Once again, this code is </a:t>
            </a:r>
            <a:r>
              <a:rPr lang="en-US" u="sng"/>
              <a:t>very strongly</a:t>
            </a:r>
            <a:r>
              <a:rPr lang="en-US"/>
              <a:t> coupled to any other internal or external code that calls it.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Again, the coupling point between the caller and anotherMethod( ) is very strong (complex).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The calling code must be aware of the meaning of all return values.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anotherMethod( ) must be careful if it adds flag conditions, deletes flag conditions, or changes the meaning of any flag conditions.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029200" y="5699125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Relative to coupling, what’s a better way to implement this code?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2: A Better Solution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2D4DE2-5F12-4E5C-AD21-A3131DAF84C6}" type="slidenum">
              <a:rPr lang="en-US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This one is not as easy to get around.</a:t>
            </a:r>
          </a:p>
          <a:p>
            <a:pPr eaLnBrk="1" hangingPunct="1"/>
            <a:r>
              <a:rPr lang="en-US" sz="2800" smtClean="0"/>
              <a:t>It’s common for predefined library functions/methods to return flags that may have many values.</a:t>
            </a:r>
          </a:p>
          <a:p>
            <a:pPr eaLnBrk="1" hangingPunct="1"/>
            <a:r>
              <a:rPr lang="en-US" sz="2800" smtClean="0"/>
              <a:t>If it’s possible to compute the condition to be tested outside of anotherMethod( ), then break up anotherMethod( ) into separate methods.</a:t>
            </a:r>
          </a:p>
          <a:p>
            <a:pPr eaLnBrk="1" hangingPunct="1"/>
            <a:r>
              <a:rPr lang="en-US" sz="2800" smtClean="0"/>
              <a:t>If the condition to be tested must be computed inside of anotherMethod( ), you just need to deal carefully with the coupling.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3: Evaluating Coupling</a:t>
            </a:r>
          </a:p>
        </p:txBody>
      </p:sp>
      <p:sp>
        <p:nvSpPr>
          <p:cNvPr id="1945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034142-0555-4596-9128-1231365CB46E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81600" y="1752600"/>
            <a:ext cx="914400" cy="762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UI</a:t>
            </a:r>
          </a:p>
          <a:p>
            <a:pPr algn="ctr"/>
            <a:r>
              <a:rPr lang="en-US"/>
              <a:t>(main)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276600" y="1752600"/>
            <a:ext cx="914400" cy="762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Course 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276600" y="3200400"/>
            <a:ext cx="914400" cy="762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Section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181600" y="3200400"/>
            <a:ext cx="914400" cy="762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Student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181600" y="4724400"/>
            <a:ext cx="914400" cy="762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Date</a:t>
            </a:r>
          </a:p>
        </p:txBody>
      </p:sp>
      <p:cxnSp>
        <p:nvCxnSpPr>
          <p:cNvPr id="19466" name="AutoShape 10"/>
          <p:cNvCxnSpPr>
            <a:cxnSpLocks noChangeShapeType="1"/>
            <a:stCxn id="19461" idx="1"/>
            <a:endCxn id="19462" idx="3"/>
          </p:cNvCxnSpPr>
          <p:nvPr/>
        </p:nvCxnSpPr>
        <p:spPr bwMode="auto">
          <a:xfrm flipH="1">
            <a:off x="4198938" y="2133600"/>
            <a:ext cx="9747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19467" name="AutoShape 11"/>
          <p:cNvCxnSpPr>
            <a:cxnSpLocks noChangeShapeType="1"/>
            <a:stCxn id="19462" idx="2"/>
            <a:endCxn id="19463" idx="0"/>
          </p:cNvCxnSpPr>
          <p:nvPr/>
        </p:nvCxnSpPr>
        <p:spPr bwMode="auto">
          <a:xfrm>
            <a:off x="3733800" y="2522538"/>
            <a:ext cx="0" cy="6699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19468" name="AutoShape 12"/>
          <p:cNvCxnSpPr>
            <a:cxnSpLocks noChangeShapeType="1"/>
            <a:stCxn id="19463" idx="3"/>
            <a:endCxn id="19464" idx="1"/>
          </p:cNvCxnSpPr>
          <p:nvPr/>
        </p:nvCxnSpPr>
        <p:spPr bwMode="auto">
          <a:xfrm>
            <a:off x="4198938" y="3581400"/>
            <a:ext cx="9747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19469" name="AutoShape 13"/>
          <p:cNvCxnSpPr>
            <a:cxnSpLocks noChangeShapeType="1"/>
            <a:stCxn id="19464" idx="2"/>
            <a:endCxn id="19465" idx="0"/>
          </p:cNvCxnSpPr>
          <p:nvPr/>
        </p:nvCxnSpPr>
        <p:spPr bwMode="auto">
          <a:xfrm>
            <a:off x="5638800" y="3970338"/>
            <a:ext cx="0" cy="746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04800" y="5778500"/>
            <a:ext cx="87566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latin typeface="Courier New" pitchFamily="49" charset="0"/>
              </a:rPr>
              <a:t>course.getSection(sectionId).getStudent(studentId).getTranscript().getGPA()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7010400" y="3200400"/>
            <a:ext cx="1143000" cy="762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Transcipt</a:t>
            </a:r>
          </a:p>
        </p:txBody>
      </p:sp>
      <p:cxnSp>
        <p:nvCxnSpPr>
          <p:cNvPr id="19472" name="AutoShape 16"/>
          <p:cNvCxnSpPr>
            <a:cxnSpLocks noChangeShapeType="1"/>
            <a:stCxn id="19464" idx="3"/>
            <a:endCxn id="19471" idx="1"/>
          </p:cNvCxnSpPr>
          <p:nvPr/>
        </p:nvCxnSpPr>
        <p:spPr bwMode="auto">
          <a:xfrm>
            <a:off x="6103938" y="3581400"/>
            <a:ext cx="8985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19473" name="AutoShape 17"/>
          <p:cNvCxnSpPr>
            <a:cxnSpLocks noChangeShapeType="1"/>
            <a:stCxn id="19471" idx="2"/>
            <a:endCxn id="19465" idx="3"/>
          </p:cNvCxnSpPr>
          <p:nvPr/>
        </p:nvCxnSpPr>
        <p:spPr bwMode="auto">
          <a:xfrm flipH="1">
            <a:off x="6103938" y="3970338"/>
            <a:ext cx="1477962" cy="11350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29714" name="AutoShape 18"/>
          <p:cNvCxnSpPr>
            <a:cxnSpLocks noChangeShapeType="1"/>
            <a:endCxn id="19463" idx="0"/>
          </p:cNvCxnSpPr>
          <p:nvPr/>
        </p:nvCxnSpPr>
        <p:spPr bwMode="auto">
          <a:xfrm flipH="1">
            <a:off x="3733800" y="2514600"/>
            <a:ext cx="1905000" cy="677863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arrow" w="lg" len="lg"/>
          </a:ln>
        </p:spPr>
      </p:cxnSp>
      <p:cxnSp>
        <p:nvCxnSpPr>
          <p:cNvPr id="29715" name="AutoShape 19"/>
          <p:cNvCxnSpPr>
            <a:cxnSpLocks noChangeShapeType="1"/>
            <a:stCxn id="19461" idx="2"/>
            <a:endCxn id="19464" idx="0"/>
          </p:cNvCxnSpPr>
          <p:nvPr/>
        </p:nvCxnSpPr>
        <p:spPr bwMode="auto">
          <a:xfrm>
            <a:off x="5638800" y="2522538"/>
            <a:ext cx="0" cy="669925"/>
          </a:xfrm>
          <a:prstGeom prst="straightConnector1">
            <a:avLst/>
          </a:prstGeom>
          <a:noFill/>
          <a:ln w="19050">
            <a:solidFill>
              <a:schemeClr val="accent2"/>
            </a:solidFill>
            <a:round/>
            <a:headEnd/>
            <a:tailEnd type="arrow" w="lg" len="lg"/>
          </a:ln>
        </p:spPr>
      </p:cxn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81000" y="1066800"/>
            <a:ext cx="855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Problem: Create a program to track students registered for all sections of a course.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304800" y="5199063"/>
            <a:ext cx="46767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/>
              <a:t>Suppose we want the GPA for a given student.</a:t>
            </a:r>
          </a:p>
          <a:p>
            <a:r>
              <a:rPr lang="en-US" sz="1700"/>
              <a:t>From the UI class, we could: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6781800" y="1905000"/>
            <a:ext cx="168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But…</a:t>
            </a:r>
          </a:p>
          <a:p>
            <a:r>
              <a:rPr lang="en-US">
                <a:solidFill>
                  <a:schemeClr val="accent2"/>
                </a:solidFill>
              </a:rPr>
              <a:t>more coupling!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4572000" y="25146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5410200" y="25908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7162800" y="19050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152400" y="2122488"/>
            <a:ext cx="8223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700"/>
              <a:t>Better: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6200" y="2654300"/>
            <a:ext cx="37274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latin typeface="Courier New" pitchFamily="49" charset="0"/>
              </a:rPr>
              <a:t>course.getStudentGPA(studentId)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457200" y="4025900"/>
            <a:ext cx="3841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latin typeface="Courier New" pitchFamily="49" charset="0"/>
              </a:rPr>
              <a:t>section.getStudentGPA(studentId)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1295400" y="56388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858000" y="56388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4572000" y="56388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  <p:cxnSp>
        <p:nvCxnSpPr>
          <p:cNvPr id="33" name="Straight Arrow Connector 32"/>
          <p:cNvCxnSpPr>
            <a:cxnSpLocks noChangeShapeType="1"/>
            <a:stCxn id="19461" idx="3"/>
            <a:endCxn id="19471" idx="0"/>
          </p:cNvCxnSpPr>
          <p:nvPr/>
        </p:nvCxnSpPr>
        <p:spPr bwMode="auto">
          <a:xfrm>
            <a:off x="6096000" y="2133600"/>
            <a:ext cx="1485900" cy="1066800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1143000" y="4343400"/>
            <a:ext cx="2838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latin typeface="Courier New" pitchFamily="49" charset="0"/>
              </a:rPr>
              <a:t>student.getTranscript()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1504950" y="4629150"/>
            <a:ext cx="23764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latin typeface="Courier New" pitchFamily="49" charset="0"/>
              </a:rPr>
              <a:t>transcript.getGPA()</a:t>
            </a:r>
          </a:p>
        </p:txBody>
      </p: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6553200" y="2316163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/>
      <p:bldP spid="29717" grpId="0"/>
      <p:bldP spid="29718" grpId="0"/>
      <p:bldP spid="29719" grpId="0"/>
      <p:bldP spid="29720" grpId="0"/>
      <p:bldP spid="29721" grpId="0"/>
      <p:bldP spid="29722" grpId="0"/>
      <p:bldP spid="29723" grpId="0"/>
      <p:bldP spid="29724" grpId="0"/>
      <p:bldP spid="29725" grpId="0"/>
      <p:bldP spid="29726" grpId="0"/>
      <p:bldP spid="29727" grpId="0"/>
      <p:bldP spid="34" grpId="0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Coupling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8CA04A-95FC-4A62-9AB2-0F54153ED859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degree to which software modules rely upon one another.</a:t>
            </a:r>
            <a:endParaRPr lang="en-US" sz="1600" smtClean="0"/>
          </a:p>
          <a:p>
            <a:pPr eaLnBrk="1" hangingPunct="1"/>
            <a:r>
              <a:rPr lang="en-US" sz="2400" smtClean="0"/>
              <a:t>If module A is coupled to module B, module A has a </a:t>
            </a:r>
            <a:r>
              <a:rPr lang="en-US" sz="2400" b="1" i="1" smtClean="0"/>
              <a:t>dependency</a:t>
            </a:r>
            <a:r>
              <a:rPr lang="en-US" sz="2400" smtClean="0"/>
              <a:t> on module B.</a:t>
            </a:r>
          </a:p>
          <a:p>
            <a:pPr eaLnBrk="1" hangingPunct="1"/>
            <a:r>
              <a:rPr lang="en-US" sz="2400" smtClean="0"/>
              <a:t>For example, if class A below has an instance variable of class type B (composition),</a:t>
            </a:r>
          </a:p>
          <a:p>
            <a:pPr lvl="1" eaLnBrk="1" hangingPunct="1"/>
            <a:r>
              <a:rPr lang="en-US" sz="2000" smtClean="0"/>
              <a:t>A is coupled to B,</a:t>
            </a:r>
          </a:p>
          <a:p>
            <a:pPr lvl="1" eaLnBrk="1" hangingPunct="1"/>
            <a:r>
              <a:rPr lang="en-US" sz="2000" smtClean="0"/>
              <a:t>A depends on B, but</a:t>
            </a:r>
          </a:p>
          <a:p>
            <a:pPr lvl="1" eaLnBrk="1" hangingPunct="1"/>
            <a:r>
              <a:rPr lang="en-US" sz="2000" smtClean="0"/>
              <a:t>B is </a:t>
            </a:r>
            <a:r>
              <a:rPr lang="en-US" sz="2000" u="sng" smtClean="0"/>
              <a:t>not</a:t>
            </a:r>
            <a:r>
              <a:rPr lang="en-US" sz="2000" smtClean="0"/>
              <a:t> coupled to A and</a:t>
            </a:r>
          </a:p>
          <a:p>
            <a:pPr lvl="1" eaLnBrk="1" hangingPunct="1"/>
            <a:r>
              <a:rPr lang="en-US" sz="2000" smtClean="0"/>
              <a:t>B does </a:t>
            </a:r>
            <a:r>
              <a:rPr lang="en-US" sz="2000" u="sng" smtClean="0"/>
              <a:t>not</a:t>
            </a:r>
            <a:r>
              <a:rPr lang="en-US" sz="2000" smtClean="0"/>
              <a:t> depend on A.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2363788" y="5256213"/>
            <a:ext cx="1371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Class</a:t>
            </a:r>
          </a:p>
          <a:p>
            <a:pPr algn="ctr"/>
            <a:r>
              <a:rPr lang="en-US"/>
              <a:t>A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5105400" y="5257800"/>
            <a:ext cx="1371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Class</a:t>
            </a:r>
          </a:p>
          <a:p>
            <a:pPr algn="ctr"/>
            <a:r>
              <a:rPr lang="en-US"/>
              <a:t>B</a:t>
            </a:r>
          </a:p>
        </p:txBody>
      </p:sp>
      <p:cxnSp>
        <p:nvCxnSpPr>
          <p:cNvPr id="3080" name="AutoShape 8"/>
          <p:cNvCxnSpPr>
            <a:cxnSpLocks noChangeShapeType="1"/>
            <a:stCxn id="3078" idx="3"/>
            <a:endCxn id="3079" idx="1"/>
          </p:cNvCxnSpPr>
          <p:nvPr/>
        </p:nvCxnSpPr>
        <p:spPr bwMode="auto">
          <a:xfrm>
            <a:off x="3735388" y="5675313"/>
            <a:ext cx="1370012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486400" y="3581400"/>
            <a:ext cx="2209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600" b="1">
                <a:latin typeface="Courier New" pitchFamily="49" charset="0"/>
              </a:rPr>
              <a:t>public class A {</a:t>
            </a:r>
          </a:p>
          <a:p>
            <a:r>
              <a:rPr lang="en-US" sz="1600" b="1">
                <a:latin typeface="Courier New" pitchFamily="49" charset="0"/>
              </a:rPr>
              <a:t>    private B b;</a:t>
            </a:r>
          </a:p>
          <a:p>
            <a:r>
              <a:rPr lang="en-US" sz="1600" b="1">
                <a:latin typeface="Courier New" pitchFamily="49" charset="0"/>
              </a:rPr>
              <a:t>    ...</a:t>
            </a:r>
          </a:p>
          <a:p>
            <a:r>
              <a:rPr lang="en-US" sz="1600" b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Coupling (con’t)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B722DA-EF18-499B-9236-68EDE9CBEC18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Coupling strength</a:t>
            </a:r>
            <a:r>
              <a:rPr lang="en-US" smtClean="0"/>
              <a:t> is based on the</a:t>
            </a:r>
          </a:p>
          <a:p>
            <a:pPr lvl="1" eaLnBrk="1" hangingPunct="1"/>
            <a:r>
              <a:rPr lang="en-US" smtClean="0"/>
              <a:t>quantity of module coupling points, and</a:t>
            </a:r>
          </a:p>
          <a:p>
            <a:pPr lvl="1" eaLnBrk="1" hangingPunct="1"/>
            <a:r>
              <a:rPr lang="en-US" smtClean="0"/>
              <a:t>the complexity of the coupling points.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1219200" y="3124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219200" y="3886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12192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2133600" y="3505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6096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18288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4108" name="AutoShape 10"/>
          <p:cNvCxnSpPr>
            <a:cxnSpLocks noChangeShapeType="1"/>
            <a:stCxn id="4102" idx="2"/>
            <a:endCxn id="4103" idx="0"/>
          </p:cNvCxnSpPr>
          <p:nvPr/>
        </p:nvCxnSpPr>
        <p:spPr bwMode="auto">
          <a:xfrm>
            <a:off x="1447800" y="3505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stCxn id="4102" idx="3"/>
            <a:endCxn id="4105" idx="1"/>
          </p:cNvCxnSpPr>
          <p:nvPr/>
        </p:nvCxnSpPr>
        <p:spPr bwMode="auto">
          <a:xfrm>
            <a:off x="1676400" y="33147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3" idx="2"/>
            <a:endCxn id="4104" idx="0"/>
          </p:cNvCxnSpPr>
          <p:nvPr/>
        </p:nvCxnSpPr>
        <p:spPr bwMode="auto">
          <a:xfrm>
            <a:off x="1447800" y="4267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3" idx="2"/>
            <a:endCxn id="4107" idx="0"/>
          </p:cNvCxnSpPr>
          <p:nvPr/>
        </p:nvCxnSpPr>
        <p:spPr bwMode="auto">
          <a:xfrm>
            <a:off x="1447800" y="42672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2" name="AutoShape 14"/>
          <p:cNvCxnSpPr>
            <a:cxnSpLocks noChangeShapeType="1"/>
            <a:stCxn id="4103" idx="2"/>
            <a:endCxn id="4106" idx="0"/>
          </p:cNvCxnSpPr>
          <p:nvPr/>
        </p:nvCxnSpPr>
        <p:spPr bwMode="auto">
          <a:xfrm flipH="1">
            <a:off x="838200" y="42672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113" name="Rectangle 15"/>
          <p:cNvSpPr>
            <a:spLocks noChangeArrowheads="1"/>
          </p:cNvSpPr>
          <p:nvPr/>
        </p:nvSpPr>
        <p:spPr bwMode="auto">
          <a:xfrm>
            <a:off x="3886200" y="3124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114" name="Rectangle 16"/>
          <p:cNvSpPr>
            <a:spLocks noChangeArrowheads="1"/>
          </p:cNvSpPr>
          <p:nvPr/>
        </p:nvSpPr>
        <p:spPr bwMode="auto">
          <a:xfrm>
            <a:off x="3886200" y="3886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8862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4800600" y="3505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2766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118" name="Rectangle 20"/>
          <p:cNvSpPr>
            <a:spLocks noChangeArrowheads="1"/>
          </p:cNvSpPr>
          <p:nvPr/>
        </p:nvSpPr>
        <p:spPr bwMode="auto">
          <a:xfrm>
            <a:off x="44958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4119" name="AutoShape 21"/>
          <p:cNvCxnSpPr>
            <a:cxnSpLocks noChangeShapeType="1"/>
            <a:stCxn id="4113" idx="2"/>
            <a:endCxn id="4114" idx="0"/>
          </p:cNvCxnSpPr>
          <p:nvPr/>
        </p:nvCxnSpPr>
        <p:spPr bwMode="auto">
          <a:xfrm>
            <a:off x="4114800" y="3505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20" name="AutoShape 22"/>
          <p:cNvCxnSpPr>
            <a:cxnSpLocks noChangeShapeType="1"/>
            <a:stCxn id="4113" idx="3"/>
            <a:endCxn id="4116" idx="1"/>
          </p:cNvCxnSpPr>
          <p:nvPr/>
        </p:nvCxnSpPr>
        <p:spPr bwMode="auto">
          <a:xfrm>
            <a:off x="4343400" y="33147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21" name="AutoShape 23"/>
          <p:cNvCxnSpPr>
            <a:cxnSpLocks noChangeShapeType="1"/>
            <a:stCxn id="4114" idx="2"/>
            <a:endCxn id="4115" idx="0"/>
          </p:cNvCxnSpPr>
          <p:nvPr/>
        </p:nvCxnSpPr>
        <p:spPr bwMode="auto">
          <a:xfrm>
            <a:off x="4114800" y="4267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22" name="AutoShape 24"/>
          <p:cNvCxnSpPr>
            <a:cxnSpLocks noChangeShapeType="1"/>
            <a:stCxn id="4114" idx="2"/>
            <a:endCxn id="4118" idx="0"/>
          </p:cNvCxnSpPr>
          <p:nvPr/>
        </p:nvCxnSpPr>
        <p:spPr bwMode="auto">
          <a:xfrm>
            <a:off x="4114800" y="42672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23" name="AutoShape 25"/>
          <p:cNvCxnSpPr>
            <a:cxnSpLocks noChangeShapeType="1"/>
            <a:stCxn id="4114" idx="2"/>
            <a:endCxn id="4117" idx="0"/>
          </p:cNvCxnSpPr>
          <p:nvPr/>
        </p:nvCxnSpPr>
        <p:spPr bwMode="auto">
          <a:xfrm flipH="1">
            <a:off x="3505200" y="42672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24" name="AutoShape 26"/>
          <p:cNvCxnSpPr>
            <a:cxnSpLocks noChangeShapeType="1"/>
            <a:stCxn id="4114" idx="3"/>
            <a:endCxn id="4116" idx="1"/>
          </p:cNvCxnSpPr>
          <p:nvPr/>
        </p:nvCxnSpPr>
        <p:spPr bwMode="auto">
          <a:xfrm flipV="1">
            <a:off x="4343400" y="36957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25" name="AutoShape 27"/>
          <p:cNvCxnSpPr>
            <a:cxnSpLocks noChangeShapeType="1"/>
            <a:stCxn id="4117" idx="0"/>
            <a:endCxn id="4114" idx="1"/>
          </p:cNvCxnSpPr>
          <p:nvPr/>
        </p:nvCxnSpPr>
        <p:spPr bwMode="auto">
          <a:xfrm flipV="1">
            <a:off x="3505200" y="4076700"/>
            <a:ext cx="38100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126" name="Rectangle 28"/>
          <p:cNvSpPr>
            <a:spLocks noChangeArrowheads="1"/>
          </p:cNvSpPr>
          <p:nvPr/>
        </p:nvSpPr>
        <p:spPr bwMode="auto">
          <a:xfrm>
            <a:off x="6553200" y="3124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127" name="Rectangle 29"/>
          <p:cNvSpPr>
            <a:spLocks noChangeArrowheads="1"/>
          </p:cNvSpPr>
          <p:nvPr/>
        </p:nvSpPr>
        <p:spPr bwMode="auto">
          <a:xfrm>
            <a:off x="6553200" y="3886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28" name="Rectangle 30"/>
          <p:cNvSpPr>
            <a:spLocks noChangeArrowheads="1"/>
          </p:cNvSpPr>
          <p:nvPr/>
        </p:nvSpPr>
        <p:spPr bwMode="auto">
          <a:xfrm>
            <a:off x="65532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129" name="Rectangle 31"/>
          <p:cNvSpPr>
            <a:spLocks noChangeArrowheads="1"/>
          </p:cNvSpPr>
          <p:nvPr/>
        </p:nvSpPr>
        <p:spPr bwMode="auto">
          <a:xfrm>
            <a:off x="7467600" y="3505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30" name="Rectangle 32"/>
          <p:cNvSpPr>
            <a:spLocks noChangeArrowheads="1"/>
          </p:cNvSpPr>
          <p:nvPr/>
        </p:nvSpPr>
        <p:spPr bwMode="auto">
          <a:xfrm>
            <a:off x="59436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131" name="Rectangle 33"/>
          <p:cNvSpPr>
            <a:spLocks noChangeArrowheads="1"/>
          </p:cNvSpPr>
          <p:nvPr/>
        </p:nvSpPr>
        <p:spPr bwMode="auto">
          <a:xfrm>
            <a:off x="7162800" y="46482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4132" name="AutoShape 34"/>
          <p:cNvCxnSpPr>
            <a:cxnSpLocks noChangeShapeType="1"/>
            <a:stCxn id="4126" idx="2"/>
            <a:endCxn id="4127" idx="0"/>
          </p:cNvCxnSpPr>
          <p:nvPr/>
        </p:nvCxnSpPr>
        <p:spPr bwMode="auto">
          <a:xfrm>
            <a:off x="6781800" y="3505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3" name="AutoShape 35"/>
          <p:cNvCxnSpPr>
            <a:cxnSpLocks noChangeShapeType="1"/>
            <a:stCxn id="4126" idx="3"/>
            <a:endCxn id="4129" idx="1"/>
          </p:cNvCxnSpPr>
          <p:nvPr/>
        </p:nvCxnSpPr>
        <p:spPr bwMode="auto">
          <a:xfrm>
            <a:off x="7010400" y="33147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4" name="AutoShape 36"/>
          <p:cNvCxnSpPr>
            <a:cxnSpLocks noChangeShapeType="1"/>
            <a:stCxn id="4127" idx="2"/>
            <a:endCxn id="4128" idx="0"/>
          </p:cNvCxnSpPr>
          <p:nvPr/>
        </p:nvCxnSpPr>
        <p:spPr bwMode="auto">
          <a:xfrm>
            <a:off x="6781800" y="4267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5" name="AutoShape 37"/>
          <p:cNvCxnSpPr>
            <a:cxnSpLocks noChangeShapeType="1"/>
            <a:stCxn id="4127" idx="2"/>
            <a:endCxn id="4131" idx="0"/>
          </p:cNvCxnSpPr>
          <p:nvPr/>
        </p:nvCxnSpPr>
        <p:spPr bwMode="auto">
          <a:xfrm>
            <a:off x="6781800" y="42672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6" name="AutoShape 38"/>
          <p:cNvCxnSpPr>
            <a:cxnSpLocks noChangeShapeType="1"/>
            <a:stCxn id="4127" idx="2"/>
            <a:endCxn id="4130" idx="0"/>
          </p:cNvCxnSpPr>
          <p:nvPr/>
        </p:nvCxnSpPr>
        <p:spPr bwMode="auto">
          <a:xfrm flipH="1">
            <a:off x="6172200" y="42672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7" name="AutoShape 39"/>
          <p:cNvCxnSpPr>
            <a:cxnSpLocks noChangeShapeType="1"/>
            <a:stCxn id="4127" idx="3"/>
            <a:endCxn id="4129" idx="1"/>
          </p:cNvCxnSpPr>
          <p:nvPr/>
        </p:nvCxnSpPr>
        <p:spPr bwMode="auto">
          <a:xfrm flipV="1">
            <a:off x="7010400" y="36957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8" name="AutoShape 40"/>
          <p:cNvCxnSpPr>
            <a:cxnSpLocks noChangeShapeType="1"/>
            <a:stCxn id="4130" idx="0"/>
            <a:endCxn id="4127" idx="1"/>
          </p:cNvCxnSpPr>
          <p:nvPr/>
        </p:nvCxnSpPr>
        <p:spPr bwMode="auto">
          <a:xfrm flipV="1">
            <a:off x="6172200" y="4076700"/>
            <a:ext cx="38100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39" name="AutoShape 41"/>
          <p:cNvCxnSpPr>
            <a:cxnSpLocks noChangeShapeType="1"/>
            <a:stCxn id="4131" idx="0"/>
            <a:endCxn id="4129" idx="2"/>
          </p:cNvCxnSpPr>
          <p:nvPr/>
        </p:nvCxnSpPr>
        <p:spPr bwMode="auto">
          <a:xfrm flipV="1">
            <a:off x="7391400" y="38862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40" name="AutoShape 42"/>
          <p:cNvCxnSpPr>
            <a:cxnSpLocks noChangeShapeType="1"/>
            <a:stCxn id="4130" idx="3"/>
            <a:endCxn id="4128" idx="1"/>
          </p:cNvCxnSpPr>
          <p:nvPr/>
        </p:nvCxnSpPr>
        <p:spPr bwMode="auto">
          <a:xfrm>
            <a:off x="6400800" y="4838700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41" name="AutoShape 43"/>
          <p:cNvCxnSpPr>
            <a:cxnSpLocks noChangeShapeType="1"/>
            <a:stCxn id="4130" idx="0"/>
            <a:endCxn id="4126" idx="1"/>
          </p:cNvCxnSpPr>
          <p:nvPr/>
        </p:nvCxnSpPr>
        <p:spPr bwMode="auto">
          <a:xfrm flipV="1">
            <a:off x="6172200" y="3314700"/>
            <a:ext cx="381000" cy="133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42" name="AutoShape 44"/>
          <p:cNvCxnSpPr>
            <a:cxnSpLocks noChangeShapeType="1"/>
            <a:stCxn id="4131" idx="1"/>
            <a:endCxn id="4128" idx="3"/>
          </p:cNvCxnSpPr>
          <p:nvPr/>
        </p:nvCxnSpPr>
        <p:spPr bwMode="auto">
          <a:xfrm flipH="1">
            <a:off x="7010400" y="4838700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143" name="Text Box 45"/>
          <p:cNvSpPr txBox="1">
            <a:spLocks noChangeArrowheads="1"/>
          </p:cNvSpPr>
          <p:nvPr/>
        </p:nvSpPr>
        <p:spPr bwMode="auto">
          <a:xfrm>
            <a:off x="838200" y="52578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Low coupling</a:t>
            </a:r>
          </a:p>
        </p:txBody>
      </p:sp>
      <p:sp>
        <p:nvSpPr>
          <p:cNvPr id="4144" name="Text Box 46"/>
          <p:cNvSpPr txBox="1">
            <a:spLocks noChangeArrowheads="1"/>
          </p:cNvSpPr>
          <p:nvPr/>
        </p:nvSpPr>
        <p:spPr bwMode="auto">
          <a:xfrm>
            <a:off x="3429000" y="52578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Higher coupling</a:t>
            </a:r>
          </a:p>
        </p:txBody>
      </p:sp>
      <p:sp>
        <p:nvSpPr>
          <p:cNvPr id="4145" name="Text Box 47"/>
          <p:cNvSpPr txBox="1">
            <a:spLocks noChangeArrowheads="1"/>
          </p:cNvSpPr>
          <p:nvPr/>
        </p:nvSpPr>
        <p:spPr bwMode="auto">
          <a:xfrm>
            <a:off x="5943600" y="52578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Very high coupling</a:t>
            </a:r>
          </a:p>
        </p:txBody>
      </p:sp>
      <p:sp>
        <p:nvSpPr>
          <p:cNvPr id="4146" name="Text Box 48"/>
          <p:cNvSpPr txBox="1">
            <a:spLocks noChangeArrowheads="1"/>
          </p:cNvSpPr>
          <p:nvPr/>
        </p:nvSpPr>
        <p:spPr bwMode="auto">
          <a:xfrm>
            <a:off x="2057400" y="5791200"/>
            <a:ext cx="533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each example above, what are the concerns when the module C must be modified or replaced?</a:t>
            </a:r>
          </a:p>
        </p:txBody>
      </p:sp>
      <p:cxnSp>
        <p:nvCxnSpPr>
          <p:cNvPr id="4147" name="AutoShape 49"/>
          <p:cNvCxnSpPr>
            <a:cxnSpLocks noChangeShapeType="1"/>
            <a:stCxn id="4129" idx="2"/>
            <a:endCxn id="4127" idx="3"/>
          </p:cNvCxnSpPr>
          <p:nvPr/>
        </p:nvCxnSpPr>
        <p:spPr bwMode="auto">
          <a:xfrm flipH="1">
            <a:off x="7010400" y="3886200"/>
            <a:ext cx="685800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Low Coupling Situation</a:t>
            </a:r>
          </a:p>
        </p:txBody>
      </p:sp>
      <p:sp>
        <p:nvSpPr>
          <p:cNvPr id="5122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6D2924-7D1A-4143-9C42-BC9F451168E9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219200" y="14478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219200" y="2209800"/>
            <a:ext cx="4572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219200" y="29718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133600" y="18288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609600" y="29718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828800" y="29718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5131" name="AutoShape 11"/>
          <p:cNvCxnSpPr>
            <a:cxnSpLocks noChangeShapeType="1"/>
            <a:stCxn id="5125" idx="2"/>
            <a:endCxn id="5126" idx="0"/>
          </p:cNvCxnSpPr>
          <p:nvPr/>
        </p:nvCxnSpPr>
        <p:spPr bwMode="auto">
          <a:xfrm>
            <a:off x="1447800" y="1828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2" name="AutoShape 12"/>
          <p:cNvCxnSpPr>
            <a:cxnSpLocks noChangeShapeType="1"/>
            <a:stCxn id="5125" idx="3"/>
            <a:endCxn id="5128" idx="1"/>
          </p:cNvCxnSpPr>
          <p:nvPr/>
        </p:nvCxnSpPr>
        <p:spPr bwMode="auto">
          <a:xfrm>
            <a:off x="1676400" y="16383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3" name="AutoShape 13"/>
          <p:cNvCxnSpPr>
            <a:cxnSpLocks noChangeShapeType="1"/>
            <a:stCxn id="5126" idx="2"/>
            <a:endCxn id="5127" idx="0"/>
          </p:cNvCxnSpPr>
          <p:nvPr/>
        </p:nvCxnSpPr>
        <p:spPr bwMode="auto">
          <a:xfrm>
            <a:off x="1447800" y="2590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4" name="AutoShape 14"/>
          <p:cNvCxnSpPr>
            <a:cxnSpLocks noChangeShapeType="1"/>
            <a:stCxn id="5126" idx="2"/>
            <a:endCxn id="5130" idx="0"/>
          </p:cNvCxnSpPr>
          <p:nvPr/>
        </p:nvCxnSpPr>
        <p:spPr bwMode="auto">
          <a:xfrm>
            <a:off x="1447800" y="25908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5" name="AutoShape 15"/>
          <p:cNvCxnSpPr>
            <a:cxnSpLocks noChangeShapeType="1"/>
            <a:stCxn id="5126" idx="2"/>
            <a:endCxn id="5129" idx="0"/>
          </p:cNvCxnSpPr>
          <p:nvPr/>
        </p:nvCxnSpPr>
        <p:spPr bwMode="auto">
          <a:xfrm flipH="1">
            <a:off x="838200" y="25908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838200" y="35814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Low coupling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276600" y="1143000"/>
            <a:ext cx="533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public class A {</a:t>
            </a:r>
          </a:p>
          <a:p>
            <a:r>
              <a:rPr lang="en-US" sz="1400"/>
              <a:t>     . . .</a:t>
            </a:r>
          </a:p>
          <a:p>
            <a:r>
              <a:rPr lang="en-US" sz="1400"/>
              <a:t>     private B bVar = new B( );</a:t>
            </a:r>
          </a:p>
          <a:p>
            <a:r>
              <a:rPr lang="en-US" sz="1400"/>
              <a:t>     private C cVar = new C( );   // instance variable of type C</a:t>
            </a:r>
          </a:p>
          <a:p>
            <a:r>
              <a:rPr lang="en-US" sz="1400"/>
              <a:t>     . . .</a:t>
            </a:r>
          </a:p>
          <a:p>
            <a:r>
              <a:rPr lang="en-US" sz="1400"/>
              <a:t>     private void aMethod1( ) {</a:t>
            </a:r>
          </a:p>
          <a:p>
            <a:r>
              <a:rPr lang="en-US" sz="1400"/>
              <a:t>          . . .</a:t>
            </a:r>
          </a:p>
          <a:p>
            <a:r>
              <a:rPr lang="en-US" sz="1400"/>
              <a:t>         int x = cVar.cMethod1( );     // call to a method in class C</a:t>
            </a:r>
          </a:p>
          <a:p>
            <a:r>
              <a:rPr lang="en-US" sz="1400"/>
              <a:t>         . . .</a:t>
            </a:r>
          </a:p>
          <a:p>
            <a:r>
              <a:rPr lang="en-US" sz="1400"/>
              <a:t>     }</a:t>
            </a:r>
          </a:p>
          <a:p>
            <a:r>
              <a:rPr lang="en-US" sz="1400"/>
              <a:t>     // other methods which may call methods in class C</a:t>
            </a:r>
          </a:p>
          <a:p>
            <a:r>
              <a:rPr lang="en-US" sz="1400"/>
              <a:t>}</a:t>
            </a:r>
          </a:p>
          <a:p>
            <a:endParaRPr lang="en-US" sz="1400"/>
          </a:p>
          <a:p>
            <a:r>
              <a:rPr lang="en-US" sz="1400"/>
              <a:t>public class C {</a:t>
            </a:r>
          </a:p>
          <a:p>
            <a:r>
              <a:rPr lang="en-US" sz="1400"/>
              <a:t>     . . .</a:t>
            </a:r>
          </a:p>
          <a:p>
            <a:r>
              <a:rPr lang="en-US" sz="1400"/>
              <a:t>     private D dVar = new D( );   // instance variable of type D</a:t>
            </a:r>
          </a:p>
          <a:p>
            <a:r>
              <a:rPr lang="en-US" sz="1400"/>
              <a:t>     private E eVar = new E( );   // instance variable of type E</a:t>
            </a:r>
          </a:p>
          <a:p>
            <a:r>
              <a:rPr lang="en-US" sz="1400"/>
              <a:t>     . . .</a:t>
            </a:r>
          </a:p>
          <a:p>
            <a:r>
              <a:rPr lang="en-US" sz="1400"/>
              <a:t>     public int cMethod1( ) {    // called from class A</a:t>
            </a:r>
          </a:p>
          <a:p>
            <a:r>
              <a:rPr lang="en-US" sz="1400"/>
              <a:t>          F fVar = new F( );</a:t>
            </a:r>
          </a:p>
          <a:p>
            <a:r>
              <a:rPr lang="en-US" sz="1400"/>
              <a:t>          . . .    // code that uses fVar</a:t>
            </a:r>
          </a:p>
          <a:p>
            <a:r>
              <a:rPr lang="en-US" sz="1400"/>
              <a:t>     }</a:t>
            </a:r>
          </a:p>
          <a:p>
            <a:r>
              <a:rPr lang="en-US" sz="1400"/>
              <a:t>    // other methods that are called by methods in class A</a:t>
            </a:r>
          </a:p>
          <a:p>
            <a:r>
              <a:rPr lang="en-US" sz="1400"/>
              <a:t>    // other methods that call methods in classes D and E</a:t>
            </a:r>
          </a:p>
          <a:p>
            <a:r>
              <a:rPr lang="en-US" sz="1400"/>
              <a:t>}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28600" y="4267200"/>
            <a:ext cx="2743200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C must be aware of: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/>
              <a:t> Which of its methods are used by class 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/>
              <a:t> What it needs from classes D, E, and F (instance variables and methods)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H="1">
            <a:off x="5410200" y="53340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629400" y="1066800"/>
            <a:ext cx="1676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This is a “has a” dependency (i.e. composition)</a:t>
            </a:r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H="1">
            <a:off x="5791200" y="1371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7239000" y="5121275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This is a “uses a” dependency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Very High Coupling Situation</a:t>
            </a:r>
          </a:p>
        </p:txBody>
      </p:sp>
      <p:sp>
        <p:nvSpPr>
          <p:cNvPr id="614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A1E78E-E673-4517-AE9F-CF08D5C7CE29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24000" y="22860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524000" y="3048000"/>
            <a:ext cx="4572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524000" y="38100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914400" y="38100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133600" y="38100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6155" name="AutoShape 11"/>
          <p:cNvCxnSpPr>
            <a:cxnSpLocks noChangeShapeType="1"/>
            <a:stCxn id="6149" idx="2"/>
            <a:endCxn id="6150" idx="0"/>
          </p:cNvCxnSpPr>
          <p:nvPr/>
        </p:nvCxnSpPr>
        <p:spPr bwMode="auto">
          <a:xfrm>
            <a:off x="1752600" y="26670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6" name="AutoShape 12"/>
          <p:cNvCxnSpPr>
            <a:cxnSpLocks noChangeShapeType="1"/>
            <a:stCxn id="6149" idx="3"/>
            <a:endCxn id="6152" idx="1"/>
          </p:cNvCxnSpPr>
          <p:nvPr/>
        </p:nvCxnSpPr>
        <p:spPr bwMode="auto">
          <a:xfrm>
            <a:off x="1981200" y="24765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7" name="AutoShape 13"/>
          <p:cNvCxnSpPr>
            <a:cxnSpLocks noChangeShapeType="1"/>
            <a:stCxn id="6150" idx="2"/>
            <a:endCxn id="6151" idx="0"/>
          </p:cNvCxnSpPr>
          <p:nvPr/>
        </p:nvCxnSpPr>
        <p:spPr bwMode="auto">
          <a:xfrm>
            <a:off x="1752600" y="34290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8" name="AutoShape 14"/>
          <p:cNvCxnSpPr>
            <a:cxnSpLocks noChangeShapeType="1"/>
            <a:stCxn id="6150" idx="2"/>
            <a:endCxn id="6154" idx="0"/>
          </p:cNvCxnSpPr>
          <p:nvPr/>
        </p:nvCxnSpPr>
        <p:spPr bwMode="auto">
          <a:xfrm>
            <a:off x="1752600" y="34290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9" name="AutoShape 15"/>
          <p:cNvCxnSpPr>
            <a:cxnSpLocks noChangeShapeType="1"/>
            <a:stCxn id="6150" idx="2"/>
            <a:endCxn id="6153" idx="0"/>
          </p:cNvCxnSpPr>
          <p:nvPr/>
        </p:nvCxnSpPr>
        <p:spPr bwMode="auto">
          <a:xfrm flipH="1">
            <a:off x="1143000" y="34290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0" name="AutoShape 16"/>
          <p:cNvCxnSpPr>
            <a:cxnSpLocks noChangeShapeType="1"/>
            <a:stCxn id="6150" idx="3"/>
            <a:endCxn id="6152" idx="1"/>
          </p:cNvCxnSpPr>
          <p:nvPr/>
        </p:nvCxnSpPr>
        <p:spPr bwMode="auto">
          <a:xfrm flipV="1">
            <a:off x="1981200" y="28575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1" name="AutoShape 17"/>
          <p:cNvCxnSpPr>
            <a:cxnSpLocks noChangeShapeType="1"/>
            <a:stCxn id="6153" idx="0"/>
            <a:endCxn id="6150" idx="1"/>
          </p:cNvCxnSpPr>
          <p:nvPr/>
        </p:nvCxnSpPr>
        <p:spPr bwMode="auto">
          <a:xfrm flipV="1">
            <a:off x="1143000" y="3238500"/>
            <a:ext cx="38100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2" name="AutoShape 18"/>
          <p:cNvCxnSpPr>
            <a:cxnSpLocks noChangeShapeType="1"/>
            <a:stCxn id="6154" idx="0"/>
            <a:endCxn id="6152" idx="2"/>
          </p:cNvCxnSpPr>
          <p:nvPr/>
        </p:nvCxnSpPr>
        <p:spPr bwMode="auto">
          <a:xfrm flipV="1">
            <a:off x="2362200" y="3048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3" name="AutoShape 19"/>
          <p:cNvCxnSpPr>
            <a:cxnSpLocks noChangeShapeType="1"/>
            <a:stCxn id="6153" idx="3"/>
            <a:endCxn id="6151" idx="1"/>
          </p:cNvCxnSpPr>
          <p:nvPr/>
        </p:nvCxnSpPr>
        <p:spPr bwMode="auto">
          <a:xfrm>
            <a:off x="1371600" y="4000500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4" name="AutoShape 20"/>
          <p:cNvCxnSpPr>
            <a:cxnSpLocks noChangeShapeType="1"/>
            <a:stCxn id="6153" idx="0"/>
            <a:endCxn id="6149" idx="1"/>
          </p:cNvCxnSpPr>
          <p:nvPr/>
        </p:nvCxnSpPr>
        <p:spPr bwMode="auto">
          <a:xfrm flipV="1">
            <a:off x="1143000" y="2476500"/>
            <a:ext cx="381000" cy="133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5" name="AutoShape 21"/>
          <p:cNvCxnSpPr>
            <a:cxnSpLocks noChangeShapeType="1"/>
            <a:stCxn id="6154" idx="1"/>
            <a:endCxn id="6151" idx="3"/>
          </p:cNvCxnSpPr>
          <p:nvPr/>
        </p:nvCxnSpPr>
        <p:spPr bwMode="auto">
          <a:xfrm flipH="1">
            <a:off x="1981200" y="4000500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6" name="AutoShape 22"/>
          <p:cNvCxnSpPr>
            <a:cxnSpLocks noChangeShapeType="1"/>
            <a:stCxn id="6152" idx="2"/>
            <a:endCxn id="6150" idx="3"/>
          </p:cNvCxnSpPr>
          <p:nvPr/>
        </p:nvCxnSpPr>
        <p:spPr bwMode="auto">
          <a:xfrm flipH="1">
            <a:off x="1981200" y="3048000"/>
            <a:ext cx="685800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810000" y="2698750"/>
            <a:ext cx="3962400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 must be aware of: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/>
              <a:t> Which of its methods are used by classes A, B, and 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/>
              <a:t> What it needs from classes B, D, E, and F (instance variables and methods)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191000" y="182880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It’s now much more complex to make modifications to class 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Coupling (con’t)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A29FB2-8582-4363-B283-01157CD06023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Want </a:t>
            </a:r>
            <a:r>
              <a:rPr lang="en-US" b="1" i="1" smtClean="0"/>
              <a:t>weak (loose) coupling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Cannot have zero coupling, so our goals are to</a:t>
            </a:r>
          </a:p>
          <a:p>
            <a:pPr lvl="1" eaLnBrk="1" hangingPunct="1"/>
            <a:r>
              <a:rPr lang="en-US" smtClean="0"/>
              <a:t>minimize coupling,</a:t>
            </a:r>
          </a:p>
          <a:p>
            <a:pPr lvl="1" eaLnBrk="1" hangingPunct="1"/>
            <a:r>
              <a:rPr lang="en-US" smtClean="0"/>
              <a:t>weaken (loosen) coupling, and</a:t>
            </a:r>
          </a:p>
          <a:p>
            <a:pPr lvl="1" eaLnBrk="1" hangingPunct="1"/>
            <a:r>
              <a:rPr lang="en-US" smtClean="0"/>
              <a:t>most importantly, to control coupling.</a:t>
            </a:r>
          </a:p>
          <a:p>
            <a:pPr lvl="2" eaLnBrk="1" hangingPunct="1"/>
            <a:r>
              <a:rPr lang="en-US" smtClean="0"/>
              <a:t>Every coupling point is intentional.</a:t>
            </a:r>
          </a:p>
          <a:p>
            <a:pPr lvl="2" eaLnBrk="1" hangingPunct="1"/>
            <a:r>
              <a:rPr lang="en-US" smtClean="0"/>
              <a:t>Every coupling point has a well-defined interface.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So, What’s a Module?</a:t>
            </a:r>
          </a:p>
        </p:txBody>
      </p:sp>
      <p:sp>
        <p:nvSpPr>
          <p:cNvPr id="819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75BF-C792-4BE4-9A14-4D1C2FC583A6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Any “chunk” of a software system or program</a:t>
            </a:r>
          </a:p>
          <a:p>
            <a:pPr lvl="1" eaLnBrk="1" hangingPunct="1"/>
            <a:r>
              <a:rPr lang="en-US" sz="2400" smtClean="0"/>
              <a:t>program</a:t>
            </a:r>
          </a:p>
          <a:p>
            <a:pPr lvl="1" eaLnBrk="1" hangingPunct="1"/>
            <a:r>
              <a:rPr lang="en-US" sz="2400" smtClean="0"/>
              <a:t>function</a:t>
            </a:r>
          </a:p>
          <a:p>
            <a:pPr lvl="1" eaLnBrk="1" hangingPunct="1"/>
            <a:r>
              <a:rPr lang="en-US" sz="2400" smtClean="0"/>
              <a:t>method</a:t>
            </a:r>
          </a:p>
          <a:p>
            <a:pPr lvl="1" eaLnBrk="1" hangingPunct="1"/>
            <a:r>
              <a:rPr lang="en-US" sz="2400" smtClean="0"/>
              <a:t>class</a:t>
            </a:r>
          </a:p>
          <a:p>
            <a:pPr lvl="1" eaLnBrk="1" hangingPunct="1"/>
            <a:r>
              <a:rPr lang="en-US" sz="2400" smtClean="0"/>
              <a:t>cluster of functions</a:t>
            </a:r>
          </a:p>
          <a:p>
            <a:pPr lvl="1" eaLnBrk="1" hangingPunct="1"/>
            <a:r>
              <a:rPr lang="en-US" sz="2400" smtClean="0"/>
              <a:t>cluster of classes</a:t>
            </a:r>
          </a:p>
          <a:p>
            <a:pPr lvl="1" eaLnBrk="1" hangingPunct="1"/>
            <a:r>
              <a:rPr lang="en-US" sz="2400" smtClean="0"/>
              <a:t>other …</a:t>
            </a:r>
          </a:p>
          <a:p>
            <a:pPr eaLnBrk="1" hangingPunct="1"/>
            <a:r>
              <a:rPr lang="en-US" sz="2800" smtClean="0"/>
              <a:t>Coupling must be controlled </a:t>
            </a:r>
            <a:r>
              <a:rPr lang="en-US" sz="2800" i="1" smtClean="0"/>
              <a:t>at every level</a:t>
            </a:r>
            <a:r>
              <a:rPr lang="en-US" sz="2800" smtClean="0"/>
              <a:t> of a software system or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1 Design</a:t>
            </a:r>
          </a:p>
        </p:txBody>
      </p:sp>
      <p:sp>
        <p:nvSpPr>
          <p:cNvPr id="921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962B91-1CC3-40E6-8D54-57BE36151542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9220" name="Rectangle 10"/>
          <p:cNvSpPr>
            <a:spLocks noChangeArrowheads="1"/>
          </p:cNvSpPr>
          <p:nvPr/>
        </p:nvSpPr>
        <p:spPr bwMode="auto">
          <a:xfrm>
            <a:off x="1981200" y="1295400"/>
            <a:ext cx="6172200" cy="4267200"/>
          </a:xfrm>
          <a:prstGeom prst="rect">
            <a:avLst/>
          </a:prstGeom>
          <a:gradFill rotWithShape="1">
            <a:gsLst>
              <a:gs pos="0">
                <a:srgbClr val="FFCC66"/>
              </a:gs>
              <a:gs pos="50000">
                <a:srgbClr val="FFFFCC"/>
              </a:gs>
              <a:gs pos="100000">
                <a:srgbClr val="FFCC6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7A"/>
            </a:prstShdw>
          </a:effectLst>
        </p:spPr>
        <p:txBody>
          <a:bodyPr wrap="none" lIns="91429" tIns="45714" rIns="91429" bIns="45714"/>
          <a:lstStyle/>
          <a:p>
            <a:pPr eaLnBrk="0" hangingPunct="0"/>
            <a:r>
              <a:rPr lang="en-US" sz="2400">
                <a:latin typeface="Verdana" pitchFamily="34" charset="0"/>
              </a:rPr>
              <a:t>Program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2667000" y="2819400"/>
            <a:ext cx="1295400" cy="1295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Project1</a:t>
            </a:r>
          </a:p>
          <a:p>
            <a:pPr algn="ctr"/>
            <a:r>
              <a:rPr lang="en-US"/>
              <a:t>Class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5334000" y="2819400"/>
            <a:ext cx="1676400" cy="1295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CashRegister</a:t>
            </a:r>
          </a:p>
          <a:p>
            <a:pPr algn="ctr"/>
            <a:r>
              <a:rPr lang="en-US"/>
              <a:t>Class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124200" y="4724400"/>
            <a:ext cx="8382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 i="1">
                <a:latin typeface="Verdana" pitchFamily="34" charset="0"/>
              </a:rPr>
              <a:t>Driver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62600" y="1676400"/>
            <a:ext cx="838200" cy="3810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 i="1">
                <a:latin typeface="Verdana" pitchFamily="34" charset="0"/>
              </a:rPr>
              <a:t>Stub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09800" y="5822950"/>
            <a:ext cx="6172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Stub</a:t>
            </a:r>
            <a:r>
              <a:rPr lang="en-US" sz="1400"/>
              <a:t>:    All code necessary to emulate the CashRegister class interface</a:t>
            </a:r>
          </a:p>
          <a:p>
            <a:r>
              <a:rPr lang="en-US" sz="1400" b="1"/>
              <a:t>Driver</a:t>
            </a:r>
            <a:r>
              <a:rPr lang="en-US" sz="1400"/>
              <a:t>: All code necessary to fully exercise the CashRegister class (can be a separate class or CashRegister’s main( )</a:t>
            </a:r>
          </a:p>
        </p:txBody>
      </p:sp>
      <p:cxnSp>
        <p:nvCxnSpPr>
          <p:cNvPr id="9227" name="AutoShape 11"/>
          <p:cNvCxnSpPr>
            <a:cxnSpLocks noChangeShapeType="1"/>
            <a:stCxn id="9222" idx="3"/>
            <a:endCxn id="9223" idx="1"/>
          </p:cNvCxnSpPr>
          <p:nvPr/>
        </p:nvCxnSpPr>
        <p:spPr bwMode="auto">
          <a:xfrm>
            <a:off x="3962400" y="3467100"/>
            <a:ext cx="1371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8" name="AutoShape 12"/>
          <p:cNvCxnSpPr>
            <a:cxnSpLocks noChangeShapeType="1"/>
            <a:stCxn id="24583" idx="3"/>
            <a:endCxn id="9223" idx="1"/>
          </p:cNvCxnSpPr>
          <p:nvPr/>
        </p:nvCxnSpPr>
        <p:spPr bwMode="auto">
          <a:xfrm flipV="1">
            <a:off x="3962400" y="3467100"/>
            <a:ext cx="137160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AutoShape 13"/>
          <p:cNvCxnSpPr>
            <a:cxnSpLocks noChangeShapeType="1"/>
            <a:stCxn id="9222" idx="3"/>
            <a:endCxn id="24584" idx="1"/>
          </p:cNvCxnSpPr>
          <p:nvPr/>
        </p:nvCxnSpPr>
        <p:spPr bwMode="auto">
          <a:xfrm flipV="1">
            <a:off x="3962400" y="1866900"/>
            <a:ext cx="1600200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1219200" y="3048000"/>
            <a:ext cx="304800" cy="609600"/>
            <a:chOff x="336" y="2880"/>
            <a:chExt cx="192" cy="384"/>
          </a:xfrm>
        </p:grpSpPr>
        <p:sp>
          <p:nvSpPr>
            <p:cNvPr id="9235" name="Oval 15"/>
            <p:cNvSpPr>
              <a:spLocks noChangeArrowheads="1"/>
            </p:cNvSpPr>
            <p:nvPr/>
          </p:nvSpPr>
          <p:spPr bwMode="auto">
            <a:xfrm>
              <a:off x="384" y="2880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16"/>
            <p:cNvSpPr>
              <a:spLocks noChangeShapeType="1"/>
            </p:cNvSpPr>
            <p:nvPr/>
          </p:nvSpPr>
          <p:spPr bwMode="auto">
            <a:xfrm>
              <a:off x="432" y="297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17"/>
            <p:cNvSpPr>
              <a:spLocks noChangeShapeType="1"/>
            </p:cNvSpPr>
            <p:nvPr/>
          </p:nvSpPr>
          <p:spPr bwMode="auto">
            <a:xfrm flipH="1">
              <a:off x="336" y="312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>
              <a:off x="432" y="312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19"/>
            <p:cNvSpPr>
              <a:spLocks noChangeShapeType="1"/>
            </p:cNvSpPr>
            <p:nvPr/>
          </p:nvSpPr>
          <p:spPr bwMode="auto">
            <a:xfrm>
              <a:off x="336" y="3024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1" name="Line 22"/>
          <p:cNvSpPr>
            <a:spLocks noChangeShapeType="1"/>
          </p:cNvSpPr>
          <p:nvPr/>
        </p:nvSpPr>
        <p:spPr bwMode="auto">
          <a:xfrm flipH="1">
            <a:off x="1676400" y="3429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457200" y="3962400"/>
            <a:ext cx="1219200" cy="685800"/>
          </a:xfrm>
          <a:prstGeom prst="rect">
            <a:avLst/>
          </a:prstGeom>
          <a:solidFill>
            <a:srgbClr val="FFEA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9" tIns="45714" rIns="91429" bIns="45714"/>
          <a:lstStyle/>
          <a:p>
            <a:pPr algn="ctr" eaLnBrk="0" hangingPunct="0"/>
            <a:r>
              <a:rPr lang="en-US" sz="1600" i="1">
                <a:latin typeface="Verdana" pitchFamily="34" charset="0"/>
              </a:rPr>
              <a:t>Test Script</a:t>
            </a:r>
          </a:p>
          <a:p>
            <a:pPr algn="ctr" eaLnBrk="0" hangingPunct="0"/>
            <a:r>
              <a:rPr lang="en-US" sz="1600" i="1">
                <a:latin typeface="Verdana" pitchFamily="34" charset="0"/>
              </a:rPr>
              <a:t>(Driver)</a:t>
            </a:r>
          </a:p>
        </p:txBody>
      </p:sp>
      <p:cxnSp>
        <p:nvCxnSpPr>
          <p:cNvPr id="24600" name="AutoShape 24"/>
          <p:cNvCxnSpPr>
            <a:cxnSpLocks noChangeShapeType="1"/>
            <a:stCxn id="24599" idx="3"/>
            <a:endCxn id="9222" idx="1"/>
          </p:cNvCxnSpPr>
          <p:nvPr/>
        </p:nvCxnSpPr>
        <p:spPr bwMode="auto">
          <a:xfrm flipV="1">
            <a:off x="1676400" y="3467100"/>
            <a:ext cx="9906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381000" y="46482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Code that tests Project1 class functionality and error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4" grpId="0" animBg="1"/>
      <p:bldP spid="24585" grpId="0" build="allAtOnce"/>
      <p:bldP spid="24599" grpId="0" animBg="1"/>
      <p:bldP spid="246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CashRegister Driver (Partial)</a:t>
            </a:r>
          </a:p>
        </p:txBody>
      </p:sp>
      <p:sp>
        <p:nvSpPr>
          <p:cNvPr id="10242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pitchFamily="34" charset="0"/>
              </a:rPr>
              <a:t>Version 9/10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C7B6E2-9DDC-4CB0-B18F-0549D84A4075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143000" y="990600"/>
            <a:ext cx="7010400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/>
              <a:t>public static void main( ) {</a:t>
            </a:r>
          </a:p>
          <a:p>
            <a:endParaRPr lang="en-US" sz="1700"/>
          </a:p>
          <a:p>
            <a:pPr lvl="1"/>
            <a:r>
              <a:rPr lang="en-US" sz="1700"/>
              <a:t>// Testing constructor and toString()</a:t>
            </a:r>
          </a:p>
          <a:p>
            <a:pPr lvl="1"/>
            <a:endParaRPr lang="en-US" sz="1700"/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.println("***Testing constructor() and toString()***");</a:t>
            </a:r>
          </a:p>
          <a:p>
            <a:pPr lvl="1"/>
            <a:r>
              <a:rPr lang="en-US" sz="1700"/>
              <a:t>CashRegister cr1 = </a:t>
            </a:r>
            <a:r>
              <a:rPr lang="en-US" sz="1700" b="1"/>
              <a:t>new</a:t>
            </a:r>
            <a:r>
              <a:rPr lang="en-US" sz="1700"/>
              <a:t> CashRegister();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.println(cr1.toString());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.println();</a:t>
            </a:r>
          </a:p>
          <a:p>
            <a:pPr lvl="1"/>
            <a:endParaRPr lang="en-US" sz="1700"/>
          </a:p>
          <a:p>
            <a:pPr lvl="1"/>
            <a:r>
              <a:rPr lang="en-US" sz="1700"/>
              <a:t>// Testing unlock() and lock()</a:t>
            </a:r>
          </a:p>
          <a:p>
            <a:pPr lvl="1"/>
            <a:endParaRPr lang="en-US" sz="1700"/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.println("***Testing lock() and unlock()***");</a:t>
            </a:r>
          </a:p>
          <a:p>
            <a:pPr lvl="1"/>
            <a:r>
              <a:rPr lang="en-US" sz="1700"/>
              <a:t>CashRegister cr2 = </a:t>
            </a:r>
            <a:r>
              <a:rPr lang="en-US" sz="1700" b="1"/>
              <a:t>new</a:t>
            </a:r>
            <a:r>
              <a:rPr lang="en-US" sz="1700"/>
              <a:t> CashRegister();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.println(cr2.toString());  // register is locked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.println();</a:t>
            </a:r>
          </a:p>
          <a:p>
            <a:pPr lvl="1"/>
            <a:r>
              <a:rPr lang="en-US" sz="1700"/>
              <a:t>cr2.unlock();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.println(cr2.toString());  // register is now unlocked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.println();</a:t>
            </a:r>
          </a:p>
          <a:p>
            <a:pPr lvl="1"/>
            <a:r>
              <a:rPr lang="en-US" sz="1700"/>
              <a:t>cr2.lock();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.println(cr2.toString());  // register is locked again</a:t>
            </a:r>
          </a:p>
          <a:p>
            <a:pPr lvl="1"/>
            <a:r>
              <a:rPr lang="en-US" sz="1700"/>
              <a:t>System.</a:t>
            </a:r>
            <a:r>
              <a:rPr lang="en-US" sz="1700" i="1"/>
              <a:t>out</a:t>
            </a:r>
            <a:r>
              <a:rPr lang="en-US" sz="1700"/>
              <a:t>.println();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1016</TotalTime>
  <Words>1796</Words>
  <Application>Microsoft Office PowerPoint</Application>
  <PresentationFormat>On-screen Show (4:3)</PresentationFormat>
  <Paragraphs>347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Courier New</vt:lpstr>
      <vt:lpstr>Verdana</vt:lpstr>
      <vt:lpstr>Equity</vt:lpstr>
      <vt:lpstr>CMSC 202</vt:lpstr>
      <vt:lpstr>Coupling</vt:lpstr>
      <vt:lpstr>Coupling (con’t)</vt:lpstr>
      <vt:lpstr>The Low Coupling Situation</vt:lpstr>
      <vt:lpstr>The Very High Coupling Situation</vt:lpstr>
      <vt:lpstr>Coupling (con’t)</vt:lpstr>
      <vt:lpstr>So, What’s a Module?</vt:lpstr>
      <vt:lpstr>Project 1 Design</vt:lpstr>
      <vt:lpstr>Sample CashRegister Driver (Partial)</vt:lpstr>
      <vt:lpstr>Sample CashRegister Driver (Partial, con’t)</vt:lpstr>
      <vt:lpstr>Sample Project1 Stub (Partial)</vt:lpstr>
      <vt:lpstr>Slide 12</vt:lpstr>
      <vt:lpstr>Slide 13</vt:lpstr>
      <vt:lpstr>Example 1: Evaluating Coupling</vt:lpstr>
      <vt:lpstr>Example 1: A Better Solution</vt:lpstr>
      <vt:lpstr>Example 2: Evaluating Coupling</vt:lpstr>
      <vt:lpstr>Example 2: A Better Solution</vt:lpstr>
      <vt:lpstr>Example 3: Evaluating Coupling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Susan Mitchell</dc:creator>
  <cp:lastModifiedBy>mozafar</cp:lastModifiedBy>
  <cp:revision>283</cp:revision>
  <dcterms:created xsi:type="dcterms:W3CDTF">2009-09-26T17:11:17Z</dcterms:created>
  <dcterms:modified xsi:type="dcterms:W3CDTF">2011-04-17T06:51:22Z</dcterms:modified>
</cp:coreProperties>
</file>