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343" r:id="rId3"/>
    <p:sldId id="344" r:id="rId4"/>
    <p:sldId id="350" r:id="rId5"/>
    <p:sldId id="353" r:id="rId6"/>
    <p:sldId id="346" r:id="rId7"/>
    <p:sldId id="347" r:id="rId8"/>
    <p:sldId id="348" r:id="rId9"/>
    <p:sldId id="352" r:id="rId10"/>
    <p:sldId id="354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CC33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66" autoAdjust="0"/>
    <p:restoredTop sz="89444" autoAdjust="0"/>
  </p:normalViewPr>
  <p:slideViewPr>
    <p:cSldViewPr>
      <p:cViewPr varScale="1">
        <p:scale>
          <a:sx n="65" d="100"/>
          <a:sy n="65" d="100"/>
        </p:scale>
        <p:origin x="-89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08"/>
    </p:cViewPr>
  </p:sorterViewPr>
  <p:notesViewPr>
    <p:cSldViewPr>
      <p:cViewPr varScale="1">
        <p:scale>
          <a:sx n="52" d="100"/>
          <a:sy n="52" d="100"/>
        </p:scale>
        <p:origin x="-1860" y="-90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2" tIns="46590" rIns="93182" bIns="4659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spcBef>
                <a:spcPct val="0"/>
              </a:spcBef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2" tIns="46590" rIns="93182" bIns="4659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spcBef>
                <a:spcPct val="0"/>
              </a:spcBef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2" tIns="46590" rIns="93182" bIns="4659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spcBef>
                <a:spcPct val="0"/>
              </a:spcBef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  <p:extLst>
      <p:ext uri="{BB962C8B-B14F-4D97-AF65-F5344CB8AC3E}">
        <p14:creationId xmlns:p14="http://schemas.microsoft.com/office/powerpoint/2010/main" val="1922512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2" tIns="46590" rIns="93182" bIns="4659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spcBef>
                <a:spcPct val="0"/>
              </a:spcBef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2" tIns="46590" rIns="93182" bIns="4659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spcBef>
                <a:spcPct val="0"/>
              </a:spcBef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2" tIns="46590" rIns="93182" bIns="465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1369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2" tIns="46590" rIns="93182" bIns="4659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Simple file handling in Java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2" tIns="46590" rIns="93182" bIns="4659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spcBef>
                <a:spcPct val="0"/>
              </a:spcBef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A985EAE7-1E72-4341-97E4-A6DB12F9CD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1537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Simple file handling in Java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06224F-CA22-43A9-AC02-109F5E80237C}" type="slidenum">
              <a:rPr lang="en-US"/>
              <a:pPr/>
              <a:t>1</a:t>
            </a:fld>
            <a:endParaRPr lang="en-US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Simple file handling in Java</a:t>
            </a:r>
          </a:p>
        </p:txBody>
      </p:sp>
      <p:sp>
        <p:nvSpPr>
          <p:cNvPr id="245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506DB4-C572-470F-8DE1-7ECC4939F3A0}" type="slidenum">
              <a:rPr lang="en-US"/>
              <a:pPr/>
              <a:t>4</a:t>
            </a:fld>
            <a:endParaRPr lang="en-US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Simple file handling in Java</a:t>
            </a:r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A39EA1-14D9-43E8-90EF-F265D18110C5}" type="slidenum">
              <a:rPr lang="en-US"/>
              <a:pPr/>
              <a:t>5</a:t>
            </a:fld>
            <a:endParaRPr lang="en-US"/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Simple file handling in Java</a:t>
            </a:r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205A1-5E0C-4A8E-BBC0-F8ECB1CABEB4}" type="slidenum">
              <a:rPr lang="en-US"/>
              <a:pPr/>
              <a:t>8</a:t>
            </a:fld>
            <a:endParaRPr lang="en-US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XB Kayhan" pitchFamily="2" charset="-78"/>
              <a:cs typeface="XB Kayhan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  <a:latin typeface="XB Kayhan" pitchFamily="2" charset="-78"/>
                <a:cs typeface="XB Kayhan" pitchFamily="2" charset="-78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02881AC-7646-43C7-9914-A2F63EA031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0F657-C0FA-4331-A623-EE7CFC9564D8}" type="datetimeFigureOut">
              <a:rPr lang="en-US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8B7E7-4EA5-4306-A40B-A73A901667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B351A-E6B1-48AB-BD68-FEAE685AA279}" type="datetimeFigureOut">
              <a:rPr lang="en-US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82918-A0F0-4960-BD85-5FD671AAC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06A20-49CC-4D7D-B89A-D23CE096FEA7}" type="datetimeFigureOut">
              <a:rPr lang="en-US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149B6-ED97-40AB-82B4-B6604FCAE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3CBFD-4EF8-430E-A96A-A9572BAD905D}" type="datetimeFigureOut">
              <a:rPr lang="en-US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D2F74-1ADA-4E6E-A8B6-C5D2F2766A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5B657-76AC-4CB7-A379-B871C9035A81}" type="datetimeFigureOut">
              <a:rPr lang="en-US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91DA8-6C16-45BF-B0AA-7AF637949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496C4-1530-4F62-83FC-416430B7B526}" type="datetimeFigureOut">
              <a:rPr lang="en-US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4287B-E629-42E7-8099-51B584173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B764F-B053-40CF-B9F9-1DEEE2DF0C96}" type="datetimeFigureOut">
              <a:rPr lang="en-US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5D5CB-4091-49FC-A6D7-2AA8E64B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061B9-50E5-42B2-96BD-E47EF6631707}" type="datetimeFigureOut">
              <a:rPr lang="en-US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BF56C-B10B-405D-8CE1-776E1BFF5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4E9DC-0971-488D-9B98-996EF1581252}" type="datetimeFigureOut">
              <a:rPr lang="en-US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0B6D8-2845-4C7C-9319-2DB021C3F1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A8A35-91FF-494C-8AE0-929BBF01030E}" type="datetimeFigureOut">
              <a:rPr lang="en-US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B0BB7-F23E-42F7-94D3-5FA30A3E4C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08B84189-65C4-45E0-83A3-FF0E783D5E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r" rtl="1" fontAlgn="base">
        <a:spcBef>
          <a:spcPct val="0"/>
        </a:spcBef>
        <a:spcAft>
          <a:spcPct val="0"/>
        </a:spcAft>
        <a:defRPr sz="4000" b="1" kern="1200">
          <a:solidFill>
            <a:schemeClr val="tx2"/>
          </a:solidFill>
          <a:latin typeface="XB Kayhan" pitchFamily="2" charset="-78"/>
          <a:ea typeface="+mj-ea"/>
          <a:cs typeface="XB Kayhan" pitchFamily="2" charset="-78"/>
        </a:defRPr>
      </a:lvl1pPr>
      <a:lvl2pPr algn="r" rtl="1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XB Kayhan" pitchFamily="2" charset="-78"/>
          <a:cs typeface="XB Kayhan" pitchFamily="2" charset="-78"/>
        </a:defRPr>
      </a:lvl2pPr>
      <a:lvl3pPr algn="r" rtl="1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XB Kayhan" pitchFamily="2" charset="-78"/>
          <a:cs typeface="XB Kayhan" pitchFamily="2" charset="-78"/>
        </a:defRPr>
      </a:lvl3pPr>
      <a:lvl4pPr algn="r" rtl="1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XB Kayhan" pitchFamily="2" charset="-78"/>
          <a:cs typeface="XB Kayhan" pitchFamily="2" charset="-78"/>
        </a:defRPr>
      </a:lvl4pPr>
      <a:lvl5pPr algn="r" rtl="1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XB Kayhan" pitchFamily="2" charset="-78"/>
          <a:cs typeface="XB Kayhan" pitchFamily="2" charset="-78"/>
        </a:defRPr>
      </a:lvl5pPr>
      <a:lvl6pPr marL="457200" algn="r" rtl="1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XB Kayhan" pitchFamily="2" charset="-78"/>
          <a:cs typeface="XB Kayhan" pitchFamily="2" charset="-78"/>
        </a:defRPr>
      </a:lvl6pPr>
      <a:lvl7pPr marL="914400" algn="r" rtl="1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XB Kayhan" pitchFamily="2" charset="-78"/>
          <a:cs typeface="XB Kayhan" pitchFamily="2" charset="-78"/>
        </a:defRPr>
      </a:lvl7pPr>
      <a:lvl8pPr marL="1371600" algn="r" rtl="1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XB Kayhan" pitchFamily="2" charset="-78"/>
          <a:cs typeface="XB Kayhan" pitchFamily="2" charset="-78"/>
        </a:defRPr>
      </a:lvl8pPr>
      <a:lvl9pPr marL="1828800" algn="r" rtl="1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XB Kayhan" pitchFamily="2" charset="-78"/>
          <a:cs typeface="XB Kayhan" pitchFamily="2" charset="-78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XB Kayhan" pitchFamily="2" charset="-78"/>
          <a:ea typeface="+mn-ea"/>
          <a:cs typeface="XB Kayhan" pitchFamily="2" charset="-78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XB Kayhan" pitchFamily="2" charset="-78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XB Kayhan" pitchFamily="2" charset="-78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XB Kayhan" pitchFamily="2" charset="-78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XB Kayhan" pitchFamily="2" charset="-78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65275"/>
            <a:ext cx="7772400" cy="1143000"/>
          </a:xfrm>
        </p:spPr>
        <p:txBody>
          <a:bodyPr/>
          <a:lstStyle/>
          <a:p>
            <a:r>
              <a:rPr lang="fa-IR" sz="5400" smtClean="0"/>
              <a:t>استفاده از فایلها در جاوا</a:t>
            </a:r>
            <a:endParaRPr sz="5400" smtClean="0"/>
          </a:p>
        </p:txBody>
      </p:sp>
      <p:sp>
        <p:nvSpPr>
          <p:cNvPr id="13315" name="Rectangle 21"/>
          <p:cNvSpPr>
            <a:spLocks noChangeArrowheads="1"/>
          </p:cNvSpPr>
          <p:nvPr/>
        </p:nvSpPr>
        <p:spPr bwMode="auto">
          <a:xfrm>
            <a:off x="2752725" y="2376488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sp>
        <p:nvSpPr>
          <p:cNvPr id="13316" name="Text Box 35"/>
          <p:cNvSpPr txBox="1">
            <a:spLocks noChangeArrowheads="1"/>
          </p:cNvSpPr>
          <p:nvPr/>
        </p:nvSpPr>
        <p:spPr bwMode="auto">
          <a:xfrm>
            <a:off x="755650" y="3357563"/>
            <a:ext cx="7777163" cy="1171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3600" tIns="46800" rIns="93600" bIns="46800">
            <a:spAutoFit/>
          </a:bodyPr>
          <a:lstStyle/>
          <a:p>
            <a:pPr algn="ctr"/>
            <a:r>
              <a:rPr lang="fa-IR" sz="2800">
                <a:latin typeface="XB Kayhan" pitchFamily="2" charset="-78"/>
                <a:cs typeface="XB Kayhan" pitchFamily="2" charset="-78"/>
              </a:rPr>
              <a:t>مظفر بگ محمدی</a:t>
            </a:r>
          </a:p>
          <a:p>
            <a:pPr algn="ctr"/>
            <a:r>
              <a:rPr lang="fa-IR" sz="2800">
                <a:latin typeface="XB Kayhan" pitchFamily="2" charset="-78"/>
                <a:cs typeface="XB Kayhan" pitchFamily="2" charset="-78"/>
              </a:rPr>
              <a:t>دانشگاه ایلام</a:t>
            </a:r>
            <a:endParaRPr lang="en-CA" sz="2800">
              <a:latin typeface="XB Kayhan" pitchFamily="2" charset="-78"/>
              <a:cs typeface="XB Kayha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تاریخ امتحان میان ترم جاوا</a:t>
            </a:r>
          </a:p>
          <a:p>
            <a:pPr algn="r" rtl="1"/>
            <a:r>
              <a:rPr lang="fa-IR" smtClean="0"/>
              <a:t>3/2/96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925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ذخیره ی اطلاعات در فایلها 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sz="3600" smtClean="0"/>
              <a:t>فایلها بصورت دودویی در کامپیوتر ذخیره می شوند. </a:t>
            </a:r>
          </a:p>
          <a:p>
            <a:pPr algn="r" rtl="1"/>
            <a:r>
              <a:rPr lang="fa-IR" sz="3600" smtClean="0"/>
              <a:t>انواع فایلها:</a:t>
            </a:r>
          </a:p>
          <a:p>
            <a:pPr lvl="1" algn="r" rtl="1"/>
            <a:r>
              <a:rPr lang="fa-IR" sz="3600" smtClean="0">
                <a:latin typeface="XB Kayhan" pitchFamily="2" charset="-78"/>
              </a:rPr>
              <a:t>فایل متنی</a:t>
            </a:r>
          </a:p>
          <a:p>
            <a:pPr lvl="1" algn="r" rtl="1"/>
            <a:r>
              <a:rPr lang="fa-IR" sz="3600" smtClean="0">
                <a:latin typeface="XB Kayhan" pitchFamily="2" charset="-78"/>
              </a:rPr>
              <a:t>فایل باینری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فایل متنی و باینری</a:t>
            </a:r>
            <a:endParaRPr lang="en-US" smtClean="0"/>
          </a:p>
        </p:txBody>
      </p:sp>
      <p:sp>
        <p:nvSpPr>
          <p:cNvPr id="4966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600200"/>
            <a:ext cx="7772400" cy="4708525"/>
          </a:xfrm>
        </p:spPr>
        <p:txBody>
          <a:bodyPr/>
          <a:lstStyle/>
          <a:p>
            <a:pPr algn="r" rtl="1"/>
            <a:r>
              <a:rPr lang="fa-IR" smtClean="0"/>
              <a:t>فایل متنی</a:t>
            </a:r>
            <a:endParaRPr lang="en-US" smtClean="0"/>
          </a:p>
          <a:p>
            <a:pPr lvl="1" algn="r" rtl="1"/>
            <a:r>
              <a:rPr lang="fa-IR" smtClean="0">
                <a:latin typeface="XB Kayhan" pitchFamily="2" charset="-78"/>
              </a:rPr>
              <a:t>هر 8 بیت یک کاراکتر است</a:t>
            </a:r>
            <a:endParaRPr lang="en-US" smtClean="0">
              <a:latin typeface="XB Kayhan" pitchFamily="2" charset="-78"/>
            </a:endParaRPr>
          </a:p>
          <a:p>
            <a:pPr lvl="1" algn="r" rtl="1"/>
            <a:r>
              <a:rPr lang="fa-IR" smtClean="0">
                <a:latin typeface="XB Kayhan" pitchFamily="2" charset="-78"/>
              </a:rPr>
              <a:t>مثل:  </a:t>
            </a:r>
            <a:r>
              <a:rPr lang="en-US" smtClean="0">
                <a:latin typeface="XB Kayhan" pitchFamily="2" charset="-78"/>
              </a:rPr>
              <a:t>‘0’ = 48, ‘1’ =  49</a:t>
            </a:r>
          </a:p>
          <a:p>
            <a:endParaRPr lang="en-US" smtClean="0"/>
          </a:p>
          <a:p>
            <a:pPr algn="r" rtl="1"/>
            <a:r>
              <a:rPr lang="fa-IR" smtClean="0"/>
              <a:t>فایل باینری</a:t>
            </a:r>
          </a:p>
          <a:p>
            <a:pPr lvl="1" algn="r" rtl="1"/>
            <a:r>
              <a:rPr lang="fa-IR" smtClean="0">
                <a:latin typeface="XB Kayhan" pitchFamily="2" charset="-78"/>
              </a:rPr>
              <a:t>انواع دیگر فایلها   </a:t>
            </a:r>
          </a:p>
          <a:p>
            <a:pPr lvl="1" algn="r" rtl="1"/>
            <a:r>
              <a:rPr lang="fa-IR" smtClean="0">
                <a:latin typeface="XB Kayhan" pitchFamily="2" charset="-78"/>
              </a:rPr>
              <a:t>مثلاً ممکن است که داده بصورت اعداد طبیعی 16 بیتی ذخیره شده باشد.  </a:t>
            </a:r>
            <a:endParaRPr lang="en-US" smtClean="0">
              <a:latin typeface="XB Kayhan" pitchFamily="2" charset="-78"/>
            </a:endParaRP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403350" y="2852738"/>
            <a:ext cx="3025775" cy="850900"/>
            <a:chOff x="884" y="1797"/>
            <a:chExt cx="1906" cy="536"/>
          </a:xfrm>
        </p:grpSpPr>
        <p:sp>
          <p:nvSpPr>
            <p:cNvPr id="15369" name="Rectangle 4"/>
            <p:cNvSpPr>
              <a:spLocks noChangeArrowheads="1"/>
            </p:cNvSpPr>
            <p:nvPr/>
          </p:nvSpPr>
          <p:spPr bwMode="auto">
            <a:xfrm>
              <a:off x="1155" y="1797"/>
              <a:ext cx="606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3600" tIns="46800" rIns="93600" bIns="46800" anchor="ctr">
              <a:spAutoFit/>
            </a:bodyPr>
            <a:lstStyle/>
            <a:p>
              <a:pPr algn="ctr"/>
              <a:r>
                <a:rPr lang="en-US" sz="1800"/>
                <a:t>110000</a:t>
              </a:r>
            </a:p>
          </p:txBody>
        </p:sp>
        <p:sp>
          <p:nvSpPr>
            <p:cNvPr id="15370" name="Rectangle 5"/>
            <p:cNvSpPr>
              <a:spLocks noChangeArrowheads="1"/>
            </p:cNvSpPr>
            <p:nvPr/>
          </p:nvSpPr>
          <p:spPr bwMode="auto">
            <a:xfrm>
              <a:off x="1837" y="1797"/>
              <a:ext cx="606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3600" tIns="46800" rIns="93600" bIns="46800" anchor="ctr">
              <a:spAutoFit/>
            </a:bodyPr>
            <a:lstStyle/>
            <a:p>
              <a:pPr algn="ctr"/>
              <a:r>
                <a:rPr lang="en-US" sz="1800"/>
                <a:t>110001</a:t>
              </a:r>
            </a:p>
          </p:txBody>
        </p:sp>
        <p:sp>
          <p:nvSpPr>
            <p:cNvPr id="15371" name="Text Box 9"/>
            <p:cNvSpPr txBox="1">
              <a:spLocks noChangeArrowheads="1"/>
            </p:cNvSpPr>
            <p:nvPr/>
          </p:nvSpPr>
          <p:spPr bwMode="auto">
            <a:xfrm>
              <a:off x="884" y="2160"/>
              <a:ext cx="18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800"/>
                <a:t>‘0’</a:t>
              </a:r>
            </a:p>
          </p:txBody>
        </p:sp>
        <p:cxnSp>
          <p:nvCxnSpPr>
            <p:cNvPr id="15372" name="AutoShape 11"/>
            <p:cNvCxnSpPr>
              <a:cxnSpLocks noChangeShapeType="1"/>
              <a:stCxn id="15369" idx="2"/>
              <a:endCxn id="15371" idx="3"/>
            </p:cNvCxnSpPr>
            <p:nvPr/>
          </p:nvCxnSpPr>
          <p:spPr bwMode="auto">
            <a:xfrm flipH="1">
              <a:off x="1066" y="2036"/>
              <a:ext cx="393" cy="21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5373" name="Text Box 12"/>
            <p:cNvSpPr txBox="1">
              <a:spLocks noChangeArrowheads="1"/>
            </p:cNvSpPr>
            <p:nvPr/>
          </p:nvSpPr>
          <p:spPr bwMode="auto">
            <a:xfrm>
              <a:off x="2608" y="2160"/>
              <a:ext cx="18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800"/>
                <a:t>‘1’</a:t>
              </a:r>
            </a:p>
          </p:txBody>
        </p:sp>
        <p:cxnSp>
          <p:nvCxnSpPr>
            <p:cNvPr id="15374" name="AutoShape 13"/>
            <p:cNvCxnSpPr>
              <a:cxnSpLocks noChangeShapeType="1"/>
              <a:stCxn id="15370" idx="2"/>
              <a:endCxn id="15373" idx="1"/>
            </p:cNvCxnSpPr>
            <p:nvPr/>
          </p:nvCxnSpPr>
          <p:spPr bwMode="auto">
            <a:xfrm>
              <a:off x="2140" y="2036"/>
              <a:ext cx="468" cy="21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2124075" y="5084763"/>
            <a:ext cx="1808163" cy="1087437"/>
            <a:chOff x="1338" y="3430"/>
            <a:chExt cx="1139" cy="685"/>
          </a:xfrm>
        </p:grpSpPr>
        <p:sp>
          <p:nvSpPr>
            <p:cNvPr id="15366" name="Rectangle 16"/>
            <p:cNvSpPr>
              <a:spLocks noChangeArrowheads="1"/>
            </p:cNvSpPr>
            <p:nvPr/>
          </p:nvSpPr>
          <p:spPr bwMode="auto">
            <a:xfrm>
              <a:off x="1338" y="3430"/>
              <a:ext cx="113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3600" tIns="46800" rIns="93600" bIns="46800" anchor="ctr">
              <a:spAutoFit/>
            </a:bodyPr>
            <a:lstStyle/>
            <a:p>
              <a:pPr algn="ctr"/>
              <a:r>
                <a:rPr lang="en-US" sz="1800"/>
                <a:t>110001110010</a:t>
              </a:r>
              <a:r>
                <a:rPr lang="en-US" sz="1800" baseline="-25000"/>
                <a:t>2</a:t>
              </a:r>
            </a:p>
          </p:txBody>
        </p:sp>
        <p:sp>
          <p:nvSpPr>
            <p:cNvPr id="15367" name="Text Box 18"/>
            <p:cNvSpPr txBox="1">
              <a:spLocks noChangeArrowheads="1"/>
            </p:cNvSpPr>
            <p:nvPr/>
          </p:nvSpPr>
          <p:spPr bwMode="auto">
            <a:xfrm>
              <a:off x="1610" y="3884"/>
              <a:ext cx="54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3600" tIns="46800" rIns="93600" bIns="46800">
              <a:spAutoFit/>
            </a:bodyPr>
            <a:lstStyle/>
            <a:p>
              <a:r>
                <a:rPr lang="en-US" sz="1800"/>
                <a:t>3186</a:t>
              </a:r>
              <a:r>
                <a:rPr lang="en-US" sz="1800" baseline="-25000"/>
                <a:t>10</a:t>
              </a:r>
            </a:p>
          </p:txBody>
        </p:sp>
        <p:cxnSp>
          <p:nvCxnSpPr>
            <p:cNvPr id="15368" name="AutoShape 19"/>
            <p:cNvCxnSpPr>
              <a:cxnSpLocks noChangeShapeType="1"/>
              <a:stCxn id="15366" idx="2"/>
              <a:endCxn id="15367" idx="0"/>
            </p:cNvCxnSpPr>
            <p:nvPr/>
          </p:nvCxnSpPr>
          <p:spPr bwMode="auto">
            <a:xfrm flipH="1">
              <a:off x="1882" y="3669"/>
              <a:ext cx="26" cy="21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6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خواندن متن از یک فایل</a:t>
            </a:r>
            <a:endParaRPr lang="en-US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323850" y="1628775"/>
            <a:ext cx="1087438" cy="22669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2000"/>
              <a:t>File</a:t>
            </a:r>
          </a:p>
          <a:p>
            <a:pPr algn="ctr"/>
            <a:r>
              <a:rPr lang="en-US"/>
              <a:t>01000001</a:t>
            </a:r>
          </a:p>
          <a:p>
            <a:pPr algn="ctr"/>
            <a:r>
              <a:rPr lang="en-US"/>
              <a:t>01001110</a:t>
            </a:r>
          </a:p>
          <a:p>
            <a:pPr algn="ctr"/>
            <a:r>
              <a:rPr lang="en-US"/>
              <a:t>01000001</a:t>
            </a:r>
          </a:p>
          <a:p>
            <a:pPr algn="ctr"/>
            <a:r>
              <a:rPr lang="en-US"/>
              <a:t>:</a:t>
            </a:r>
          </a:p>
          <a:p>
            <a:pPr algn="ctr"/>
            <a:endParaRPr lang="en-US"/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1403350" y="2349500"/>
            <a:ext cx="2959100" cy="1223963"/>
            <a:chOff x="884" y="1480"/>
            <a:chExt cx="1864" cy="771"/>
          </a:xfrm>
        </p:grpSpPr>
        <p:sp>
          <p:nvSpPr>
            <p:cNvPr id="16405" name="Line 5"/>
            <p:cNvSpPr>
              <a:spLocks noChangeShapeType="1"/>
            </p:cNvSpPr>
            <p:nvPr/>
          </p:nvSpPr>
          <p:spPr bwMode="auto">
            <a:xfrm>
              <a:off x="884" y="1707"/>
              <a:ext cx="1406" cy="5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6" name="Rectangle 7"/>
            <p:cNvSpPr>
              <a:spLocks noChangeArrowheads="1"/>
            </p:cNvSpPr>
            <p:nvPr/>
          </p:nvSpPr>
          <p:spPr bwMode="auto">
            <a:xfrm>
              <a:off x="2064" y="1933"/>
              <a:ext cx="684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01000001</a:t>
              </a:r>
            </a:p>
          </p:txBody>
        </p:sp>
        <p:sp>
          <p:nvSpPr>
            <p:cNvPr id="16407" name="Rectangle 8"/>
            <p:cNvSpPr>
              <a:spLocks noChangeArrowheads="1"/>
            </p:cNvSpPr>
            <p:nvPr/>
          </p:nvSpPr>
          <p:spPr bwMode="auto">
            <a:xfrm>
              <a:off x="1565" y="1707"/>
              <a:ext cx="684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01001110</a:t>
              </a:r>
            </a:p>
          </p:txBody>
        </p:sp>
        <p:sp>
          <p:nvSpPr>
            <p:cNvPr id="16408" name="Rectangle 9"/>
            <p:cNvSpPr>
              <a:spLocks noChangeArrowheads="1"/>
            </p:cNvSpPr>
            <p:nvPr/>
          </p:nvSpPr>
          <p:spPr bwMode="auto">
            <a:xfrm>
              <a:off x="1020" y="1480"/>
              <a:ext cx="684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00100000</a:t>
              </a:r>
            </a:p>
          </p:txBody>
        </p:sp>
        <p:sp>
          <p:nvSpPr>
            <p:cNvPr id="16409" name="Text Box 10"/>
            <p:cNvSpPr txBox="1">
              <a:spLocks noChangeArrowheads="1"/>
            </p:cNvSpPr>
            <p:nvPr/>
          </p:nvSpPr>
          <p:spPr bwMode="auto">
            <a:xfrm rot="1238740">
              <a:off x="1066" y="1979"/>
              <a:ext cx="953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/>
                <a:t>byte stream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635375" y="3502025"/>
            <a:ext cx="1584325" cy="1008063"/>
            <a:chOff x="2290" y="2206"/>
            <a:chExt cx="998" cy="635"/>
          </a:xfrm>
        </p:grpSpPr>
        <p:sp>
          <p:nvSpPr>
            <p:cNvPr id="16403" name="Rectangle 6"/>
            <p:cNvSpPr>
              <a:spLocks noChangeArrowheads="1"/>
            </p:cNvSpPr>
            <p:nvPr/>
          </p:nvSpPr>
          <p:spPr bwMode="auto">
            <a:xfrm>
              <a:off x="2290" y="2206"/>
              <a:ext cx="998" cy="6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ctr"/>
              <a:r>
                <a:rPr lang="en-US" sz="2000"/>
                <a:t>FileReader</a:t>
              </a:r>
            </a:p>
          </p:txBody>
        </p:sp>
        <p:sp>
          <p:nvSpPr>
            <p:cNvPr id="16404" name="Line 11"/>
            <p:cNvSpPr>
              <a:spLocks noChangeShapeType="1"/>
            </p:cNvSpPr>
            <p:nvPr/>
          </p:nvSpPr>
          <p:spPr bwMode="auto">
            <a:xfrm>
              <a:off x="2290" y="2478"/>
              <a:ext cx="9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6372225" y="1773238"/>
            <a:ext cx="2160588" cy="1150937"/>
            <a:chOff x="4014" y="1117"/>
            <a:chExt cx="1361" cy="725"/>
          </a:xfrm>
        </p:grpSpPr>
        <p:sp>
          <p:nvSpPr>
            <p:cNvPr id="16401" name="Rectangle 12"/>
            <p:cNvSpPr>
              <a:spLocks noChangeArrowheads="1"/>
            </p:cNvSpPr>
            <p:nvPr/>
          </p:nvSpPr>
          <p:spPr bwMode="auto">
            <a:xfrm>
              <a:off x="4014" y="1117"/>
              <a:ext cx="1360" cy="7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ctr"/>
              <a:r>
                <a:rPr lang="en-US" sz="2000"/>
                <a:t>BufferedReader</a:t>
              </a:r>
            </a:p>
          </p:txBody>
        </p:sp>
        <p:sp>
          <p:nvSpPr>
            <p:cNvPr id="16402" name="Line 14"/>
            <p:cNvSpPr>
              <a:spLocks noChangeShapeType="1"/>
            </p:cNvSpPr>
            <p:nvPr/>
          </p:nvSpPr>
          <p:spPr bwMode="auto">
            <a:xfrm>
              <a:off x="4014" y="1389"/>
              <a:ext cx="13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5148263" y="2205038"/>
            <a:ext cx="1223962" cy="1762125"/>
            <a:chOff x="3243" y="1389"/>
            <a:chExt cx="771" cy="1110"/>
          </a:xfrm>
        </p:grpSpPr>
        <p:sp>
          <p:nvSpPr>
            <p:cNvPr id="16396" name="Line 13"/>
            <p:cNvSpPr>
              <a:spLocks noChangeShapeType="1"/>
            </p:cNvSpPr>
            <p:nvPr/>
          </p:nvSpPr>
          <p:spPr bwMode="auto">
            <a:xfrm flipV="1">
              <a:off x="3288" y="1480"/>
              <a:ext cx="726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7" name="Rectangle 15"/>
            <p:cNvSpPr>
              <a:spLocks noChangeArrowheads="1"/>
            </p:cNvSpPr>
            <p:nvPr/>
          </p:nvSpPr>
          <p:spPr bwMode="auto">
            <a:xfrm>
              <a:off x="3651" y="1389"/>
              <a:ext cx="25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‘A’</a:t>
              </a:r>
            </a:p>
          </p:txBody>
        </p:sp>
        <p:sp>
          <p:nvSpPr>
            <p:cNvPr id="16398" name="Rectangle 16"/>
            <p:cNvSpPr>
              <a:spLocks noChangeArrowheads="1"/>
            </p:cNvSpPr>
            <p:nvPr/>
          </p:nvSpPr>
          <p:spPr bwMode="auto">
            <a:xfrm>
              <a:off x="3424" y="1661"/>
              <a:ext cx="264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‘N’</a:t>
              </a:r>
            </a:p>
          </p:txBody>
        </p:sp>
        <p:sp>
          <p:nvSpPr>
            <p:cNvPr id="16399" name="Rectangle 17"/>
            <p:cNvSpPr>
              <a:spLocks noChangeArrowheads="1"/>
            </p:cNvSpPr>
            <p:nvPr/>
          </p:nvSpPr>
          <p:spPr bwMode="auto">
            <a:xfrm>
              <a:off x="3243" y="1933"/>
              <a:ext cx="20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‘ ‘</a:t>
              </a:r>
            </a:p>
          </p:txBody>
        </p:sp>
        <p:sp>
          <p:nvSpPr>
            <p:cNvPr id="16400" name="Text Box 18"/>
            <p:cNvSpPr txBox="1">
              <a:spLocks noChangeArrowheads="1"/>
            </p:cNvSpPr>
            <p:nvPr/>
          </p:nvSpPr>
          <p:spPr bwMode="auto">
            <a:xfrm rot="-2991909">
              <a:off x="3238" y="1927"/>
              <a:ext cx="913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/>
                <a:t>char stream</a:t>
              </a:r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7019925" y="2924175"/>
            <a:ext cx="1081088" cy="1951038"/>
            <a:chOff x="4422" y="1842"/>
            <a:chExt cx="681" cy="1229"/>
          </a:xfrm>
        </p:grpSpPr>
        <p:sp>
          <p:nvSpPr>
            <p:cNvPr id="16393" name="Line 19"/>
            <p:cNvSpPr>
              <a:spLocks noChangeShapeType="1"/>
            </p:cNvSpPr>
            <p:nvPr/>
          </p:nvSpPr>
          <p:spPr bwMode="auto">
            <a:xfrm>
              <a:off x="4649" y="1842"/>
              <a:ext cx="0" cy="9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4" name="Text Box 20"/>
            <p:cNvSpPr txBox="1">
              <a:spLocks noChangeArrowheads="1"/>
            </p:cNvSpPr>
            <p:nvPr/>
          </p:nvSpPr>
          <p:spPr bwMode="auto">
            <a:xfrm>
              <a:off x="4422" y="2840"/>
              <a:ext cx="477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/>
                <a:t>string</a:t>
              </a:r>
            </a:p>
          </p:txBody>
        </p:sp>
        <p:sp>
          <p:nvSpPr>
            <p:cNvPr id="16395" name="Rectangle 21"/>
            <p:cNvSpPr>
              <a:spLocks noChangeArrowheads="1"/>
            </p:cNvSpPr>
            <p:nvPr/>
          </p:nvSpPr>
          <p:spPr bwMode="auto">
            <a:xfrm>
              <a:off x="4649" y="2296"/>
              <a:ext cx="454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“AN “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نوشتن متن در یک فایل</a:t>
            </a:r>
            <a:endParaRPr lang="en-US" smtClean="0"/>
          </a:p>
        </p:txBody>
      </p:sp>
      <p:sp>
        <p:nvSpPr>
          <p:cNvPr id="507907" name="Rectangle 3"/>
          <p:cNvSpPr>
            <a:spLocks noChangeArrowheads="1"/>
          </p:cNvSpPr>
          <p:nvPr/>
        </p:nvSpPr>
        <p:spPr bwMode="auto">
          <a:xfrm>
            <a:off x="7667625" y="2924175"/>
            <a:ext cx="1087438" cy="22669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2000"/>
              <a:t>File</a:t>
            </a:r>
          </a:p>
          <a:p>
            <a:pPr algn="ctr"/>
            <a:r>
              <a:rPr lang="en-US"/>
              <a:t>01000001</a:t>
            </a:r>
          </a:p>
          <a:p>
            <a:pPr algn="ctr"/>
            <a:r>
              <a:rPr lang="en-US"/>
              <a:t>01001110</a:t>
            </a:r>
          </a:p>
          <a:p>
            <a:pPr algn="ctr"/>
            <a:r>
              <a:rPr lang="en-US"/>
              <a:t>01000001</a:t>
            </a:r>
          </a:p>
          <a:p>
            <a:pPr algn="ctr"/>
            <a:r>
              <a:rPr lang="en-US"/>
              <a:t>:</a:t>
            </a:r>
          </a:p>
          <a:p>
            <a:pPr algn="ctr"/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5651500" y="2636838"/>
            <a:ext cx="1778000" cy="3370262"/>
            <a:chOff x="3560" y="1661"/>
            <a:chExt cx="1120" cy="2123"/>
          </a:xfrm>
        </p:grpSpPr>
        <p:sp>
          <p:nvSpPr>
            <p:cNvPr id="17426" name="Line 5"/>
            <p:cNvSpPr>
              <a:spLocks noChangeShapeType="1"/>
            </p:cNvSpPr>
            <p:nvPr/>
          </p:nvSpPr>
          <p:spPr bwMode="auto">
            <a:xfrm rot="-4096871">
              <a:off x="3115" y="2423"/>
              <a:ext cx="1951" cy="7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7" name="Rectangle 6"/>
            <p:cNvSpPr>
              <a:spLocks noChangeArrowheads="1"/>
            </p:cNvSpPr>
            <p:nvPr/>
          </p:nvSpPr>
          <p:spPr bwMode="auto">
            <a:xfrm rot="-3805686">
              <a:off x="4232" y="1897"/>
              <a:ext cx="684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01000001</a:t>
              </a:r>
            </a:p>
          </p:txBody>
        </p:sp>
        <p:sp>
          <p:nvSpPr>
            <p:cNvPr id="17428" name="Rectangle 7"/>
            <p:cNvSpPr>
              <a:spLocks noChangeArrowheads="1"/>
            </p:cNvSpPr>
            <p:nvPr/>
          </p:nvSpPr>
          <p:spPr bwMode="auto">
            <a:xfrm rot="-3645443">
              <a:off x="3778" y="2260"/>
              <a:ext cx="684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01001110</a:t>
              </a:r>
            </a:p>
          </p:txBody>
        </p:sp>
        <p:sp>
          <p:nvSpPr>
            <p:cNvPr id="17429" name="Rectangle 8"/>
            <p:cNvSpPr>
              <a:spLocks noChangeArrowheads="1"/>
            </p:cNvSpPr>
            <p:nvPr/>
          </p:nvSpPr>
          <p:spPr bwMode="auto">
            <a:xfrm rot="-3773513">
              <a:off x="3324" y="2759"/>
              <a:ext cx="684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00100000</a:t>
              </a:r>
            </a:p>
          </p:txBody>
        </p:sp>
        <p:sp>
          <p:nvSpPr>
            <p:cNvPr id="17430" name="Text Box 9"/>
            <p:cNvSpPr txBox="1">
              <a:spLocks noChangeArrowheads="1"/>
            </p:cNvSpPr>
            <p:nvPr/>
          </p:nvSpPr>
          <p:spPr bwMode="auto">
            <a:xfrm rot="-2858132">
              <a:off x="3562" y="2974"/>
              <a:ext cx="953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/>
                <a:t>byte stream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779838" y="5013325"/>
            <a:ext cx="1584325" cy="1152525"/>
            <a:chOff x="2290" y="2206"/>
            <a:chExt cx="998" cy="635"/>
          </a:xfrm>
        </p:grpSpPr>
        <p:sp>
          <p:nvSpPr>
            <p:cNvPr id="17424" name="Rectangle 11"/>
            <p:cNvSpPr>
              <a:spLocks noChangeArrowheads="1"/>
            </p:cNvSpPr>
            <p:nvPr/>
          </p:nvSpPr>
          <p:spPr bwMode="auto">
            <a:xfrm>
              <a:off x="2290" y="2206"/>
              <a:ext cx="998" cy="6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ctr"/>
              <a:r>
                <a:rPr lang="en-US" sz="2000"/>
                <a:t>FileWriter</a:t>
              </a:r>
            </a:p>
          </p:txBody>
        </p:sp>
        <p:sp>
          <p:nvSpPr>
            <p:cNvPr id="17425" name="Line 12"/>
            <p:cNvSpPr>
              <a:spLocks noChangeShapeType="1"/>
            </p:cNvSpPr>
            <p:nvPr/>
          </p:nvSpPr>
          <p:spPr bwMode="auto">
            <a:xfrm>
              <a:off x="2290" y="2478"/>
              <a:ext cx="9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1547813" y="3284538"/>
            <a:ext cx="1512887" cy="1152525"/>
            <a:chOff x="476" y="2251"/>
            <a:chExt cx="953" cy="725"/>
          </a:xfrm>
        </p:grpSpPr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476" y="2251"/>
              <a:ext cx="953" cy="7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ctr"/>
              <a:r>
                <a:rPr lang="en-US" sz="2000"/>
                <a:t>PrintWriter</a:t>
              </a:r>
            </a:p>
          </p:txBody>
        </p:sp>
        <p:sp>
          <p:nvSpPr>
            <p:cNvPr id="17423" name="Line 15"/>
            <p:cNvSpPr>
              <a:spLocks noChangeShapeType="1"/>
            </p:cNvSpPr>
            <p:nvPr/>
          </p:nvSpPr>
          <p:spPr bwMode="auto">
            <a:xfrm>
              <a:off x="476" y="2523"/>
              <a:ext cx="9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3059113" y="3932238"/>
            <a:ext cx="649287" cy="1954212"/>
            <a:chOff x="1927" y="2477"/>
            <a:chExt cx="409" cy="1231"/>
          </a:xfrm>
        </p:grpSpPr>
        <p:sp>
          <p:nvSpPr>
            <p:cNvPr id="17419" name="Line 17"/>
            <p:cNvSpPr>
              <a:spLocks noChangeShapeType="1"/>
            </p:cNvSpPr>
            <p:nvPr/>
          </p:nvSpPr>
          <p:spPr bwMode="auto">
            <a:xfrm>
              <a:off x="1927" y="2614"/>
              <a:ext cx="409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0" name="Rectangle 20"/>
            <p:cNvSpPr>
              <a:spLocks noChangeArrowheads="1"/>
            </p:cNvSpPr>
            <p:nvPr/>
          </p:nvSpPr>
          <p:spPr bwMode="auto">
            <a:xfrm rot="3546657">
              <a:off x="1858" y="2728"/>
              <a:ext cx="713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‘ ‘   ‘N’   ‘A’</a:t>
              </a:r>
            </a:p>
          </p:txBody>
        </p:sp>
        <p:sp>
          <p:nvSpPr>
            <p:cNvPr id="17421" name="Text Box 21"/>
            <p:cNvSpPr txBox="1">
              <a:spLocks noChangeArrowheads="1"/>
            </p:cNvSpPr>
            <p:nvPr/>
          </p:nvSpPr>
          <p:spPr bwMode="auto">
            <a:xfrm rot="3723252">
              <a:off x="1632" y="3136"/>
              <a:ext cx="913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/>
                <a:t>char stream</a:t>
              </a:r>
            </a:p>
          </p:txBody>
        </p:sp>
      </p:grpSp>
      <p:sp>
        <p:nvSpPr>
          <p:cNvPr id="17416" name="Rectangle 25"/>
          <p:cNvSpPr>
            <a:spLocks noChangeArrowheads="1"/>
          </p:cNvSpPr>
          <p:nvPr/>
        </p:nvSpPr>
        <p:spPr bwMode="auto">
          <a:xfrm>
            <a:off x="2268538" y="2420938"/>
            <a:ext cx="7207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“AN “</a:t>
            </a:r>
          </a:p>
        </p:txBody>
      </p:sp>
      <p:sp>
        <p:nvSpPr>
          <p:cNvPr id="17417" name="Line 27"/>
          <p:cNvSpPr>
            <a:spLocks noChangeShapeType="1"/>
          </p:cNvSpPr>
          <p:nvPr/>
        </p:nvSpPr>
        <p:spPr bwMode="auto">
          <a:xfrm>
            <a:off x="2268538" y="2060575"/>
            <a:ext cx="0" cy="1223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Text Box 28"/>
          <p:cNvSpPr txBox="1">
            <a:spLocks noChangeArrowheads="1"/>
          </p:cNvSpPr>
          <p:nvPr/>
        </p:nvSpPr>
        <p:spPr bwMode="auto">
          <a:xfrm>
            <a:off x="971550" y="2205038"/>
            <a:ext cx="1296988" cy="1025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1800"/>
              <a:t>Primitives, </a:t>
            </a:r>
          </a:p>
          <a:p>
            <a:pPr>
              <a:lnSpc>
                <a:spcPct val="80000"/>
              </a:lnSpc>
            </a:pPr>
            <a:r>
              <a:rPr lang="en-US" sz="1800"/>
              <a:t>Strings,</a:t>
            </a:r>
          </a:p>
          <a:p>
            <a:pPr>
              <a:lnSpc>
                <a:spcPct val="80000"/>
              </a:lnSpc>
            </a:pPr>
            <a:r>
              <a:rPr lang="en-US" sz="1800" b="1" i="1"/>
              <a:t>Objects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90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کلاس </a:t>
            </a:r>
            <a:r>
              <a:rPr lang="en-US" smtClean="0"/>
              <a:t>IntegerWrapper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/>
              <a:t>class </a:t>
            </a:r>
            <a:r>
              <a:rPr lang="en-US" sz="1800" dirty="0" err="1"/>
              <a:t>IntegerWrapper</a:t>
            </a:r>
            <a:endParaRPr lang="en-US" sz="1800" dirty="0"/>
          </a:p>
          <a:p>
            <a:pPr marL="274320" indent="-274320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/>
              <a:t>{</a:t>
            </a:r>
          </a:p>
          <a:p>
            <a:pPr marL="274320" indent="-274320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/>
              <a:t>    private </a:t>
            </a:r>
            <a:r>
              <a:rPr lang="en-US" sz="1800" dirty="0" err="1"/>
              <a:t>int</a:t>
            </a:r>
            <a:r>
              <a:rPr lang="en-US" sz="1800" dirty="0"/>
              <a:t> num;</a:t>
            </a:r>
          </a:p>
          <a:p>
            <a:pPr marL="274320" indent="-274320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800" dirty="0"/>
          </a:p>
          <a:p>
            <a:pPr marL="274320" indent="-274320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/>
              <a:t>    public </a:t>
            </a:r>
            <a:r>
              <a:rPr lang="en-US" sz="1800" dirty="0" err="1"/>
              <a:t>IntegerWrapper</a:t>
            </a:r>
            <a:r>
              <a:rPr lang="en-US" sz="1800" dirty="0"/>
              <a:t> () </a:t>
            </a:r>
          </a:p>
          <a:p>
            <a:pPr marL="274320" indent="-274320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/>
              <a:t>	{ </a:t>
            </a:r>
          </a:p>
          <a:p>
            <a:pPr marL="274320" indent="-274320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/>
              <a:t>		num = (</a:t>
            </a:r>
            <a:r>
              <a:rPr lang="en-US" sz="1800" dirty="0" err="1"/>
              <a:t>int</a:t>
            </a:r>
            <a:r>
              <a:rPr lang="en-US" sz="1800" dirty="0"/>
              <a:t>) (</a:t>
            </a:r>
            <a:r>
              <a:rPr lang="en-US" sz="1800" dirty="0" err="1"/>
              <a:t>Math.random</a:t>
            </a:r>
            <a:r>
              <a:rPr lang="en-US" sz="1800" dirty="0"/>
              <a:t>() * 100); </a:t>
            </a:r>
          </a:p>
          <a:p>
            <a:pPr marL="274320" indent="-274320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/>
              <a:t>	}</a:t>
            </a:r>
          </a:p>
          <a:p>
            <a:pPr marL="274320" indent="-274320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/>
              <a:t>    public void </a:t>
            </a:r>
            <a:r>
              <a:rPr lang="en-US" sz="1800" dirty="0" err="1"/>
              <a:t>setNum</a:t>
            </a:r>
            <a:r>
              <a:rPr lang="en-US" sz="1800" dirty="0"/>
              <a:t> (</a:t>
            </a:r>
            <a:r>
              <a:rPr lang="en-US" sz="1800" dirty="0" err="1"/>
              <a:t>int</a:t>
            </a:r>
            <a:r>
              <a:rPr lang="en-US" sz="1800" dirty="0"/>
              <a:t> no) </a:t>
            </a:r>
          </a:p>
          <a:p>
            <a:pPr marL="274320" indent="-274320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/>
              <a:t>	{ </a:t>
            </a:r>
          </a:p>
          <a:p>
            <a:pPr marL="274320" indent="-274320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/>
              <a:t>		num = no; </a:t>
            </a:r>
          </a:p>
          <a:p>
            <a:pPr marL="274320" indent="-274320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/>
              <a:t>	}</a:t>
            </a:r>
          </a:p>
          <a:p>
            <a:pPr marL="274320" indent="-274320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/>
              <a:t>    public 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getNum</a:t>
            </a:r>
            <a:r>
              <a:rPr lang="en-US" sz="1800" dirty="0"/>
              <a:t> () </a:t>
            </a:r>
          </a:p>
          <a:p>
            <a:pPr marL="274320" indent="-274320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/>
              <a:t>	{ </a:t>
            </a:r>
          </a:p>
          <a:p>
            <a:pPr marL="274320" indent="-274320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/>
              <a:t>		return num; </a:t>
            </a:r>
          </a:p>
          <a:p>
            <a:pPr marL="274320" indent="-274320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/>
              <a:t>	}</a:t>
            </a:r>
          </a:p>
          <a:p>
            <a:pPr marL="274320" indent="-274320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/>
              <a:t>}</a:t>
            </a:r>
          </a:p>
          <a:p>
            <a:pPr marL="274320" indent="-274320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کلاس </a:t>
            </a:r>
            <a:r>
              <a:rPr lang="en-US" smtClean="0"/>
              <a:t>SimpleIO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1196752"/>
            <a:ext cx="7772400" cy="482304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3200" dirty="0" smtClean="0"/>
              <a:t>import java.io.*;</a:t>
            </a:r>
          </a:p>
          <a:p>
            <a:pPr>
              <a:buFont typeface="Wingdings 2" pitchFamily="18" charset="2"/>
              <a:buNone/>
            </a:pPr>
            <a:r>
              <a:rPr lang="en-US" sz="3200" dirty="0" smtClean="0"/>
              <a:t>class </a:t>
            </a:r>
            <a:r>
              <a:rPr lang="en-US" sz="3200" dirty="0" err="1" smtClean="0"/>
              <a:t>SimpleIO</a:t>
            </a:r>
            <a:r>
              <a:rPr lang="fa-IR" sz="3200" dirty="0" smtClean="0"/>
              <a:t> </a:t>
            </a:r>
            <a:r>
              <a:rPr lang="en-US" sz="3200" dirty="0" smtClean="0"/>
              <a:t>{</a:t>
            </a:r>
          </a:p>
          <a:p>
            <a:pPr>
              <a:buFont typeface="Wingdings 2" pitchFamily="18" charset="2"/>
              <a:buNone/>
            </a:pPr>
            <a:r>
              <a:rPr lang="en-US" sz="3200" dirty="0" smtClean="0"/>
              <a:t>    public static void main (String [] </a:t>
            </a:r>
            <a:r>
              <a:rPr lang="en-US" sz="3200" dirty="0" err="1" smtClean="0"/>
              <a:t>argv</a:t>
            </a:r>
            <a:r>
              <a:rPr lang="en-US" sz="3200" dirty="0" smtClean="0"/>
              <a:t>)</a:t>
            </a:r>
            <a:r>
              <a:rPr lang="fa-IR" sz="3200" dirty="0" smtClean="0"/>
              <a:t>  </a:t>
            </a:r>
            <a:r>
              <a:rPr lang="en-US" sz="3200" dirty="0" smtClean="0"/>
              <a:t>{</a:t>
            </a:r>
          </a:p>
          <a:p>
            <a:pPr>
              <a:buFont typeface="Wingdings 2" pitchFamily="18" charset="2"/>
              <a:buNone/>
            </a:pPr>
            <a:r>
              <a:rPr lang="en-US" sz="3200" dirty="0" smtClean="0"/>
              <a:t>        </a:t>
            </a:r>
            <a:r>
              <a:rPr lang="en-US" sz="3200" dirty="0" err="1" smtClean="0"/>
              <a:t>IntegerWrapper</a:t>
            </a:r>
            <a:r>
              <a:rPr lang="en-US" sz="3200" dirty="0" smtClean="0"/>
              <a:t> iw1 = new </a:t>
            </a:r>
            <a:r>
              <a:rPr lang="en-US" sz="3200" dirty="0" err="1" smtClean="0"/>
              <a:t>IntegerWrapper</a:t>
            </a:r>
            <a:r>
              <a:rPr lang="en-US" sz="3200" dirty="0" smtClean="0"/>
              <a:t> ();</a:t>
            </a:r>
          </a:p>
          <a:p>
            <a:pPr>
              <a:buFont typeface="Wingdings 2" pitchFamily="18" charset="2"/>
              <a:buNone/>
            </a:pPr>
            <a:r>
              <a:rPr lang="en-US" sz="3200" dirty="0" smtClean="0"/>
              <a:t>        </a:t>
            </a:r>
            <a:r>
              <a:rPr lang="en-US" sz="3200" dirty="0" err="1" smtClean="0"/>
              <a:t>IntegerWrapper</a:t>
            </a:r>
            <a:r>
              <a:rPr lang="en-US" sz="3200" dirty="0" smtClean="0"/>
              <a:t> iw2 = new </a:t>
            </a:r>
            <a:r>
              <a:rPr lang="en-US" sz="3200" dirty="0" err="1" smtClean="0"/>
              <a:t>IntegerWrapper</a:t>
            </a:r>
            <a:r>
              <a:rPr lang="en-US" sz="3200" dirty="0" smtClean="0"/>
              <a:t> ();</a:t>
            </a:r>
          </a:p>
          <a:p>
            <a:pPr>
              <a:buFont typeface="Wingdings 2" pitchFamily="18" charset="2"/>
              <a:buNone/>
            </a:pPr>
            <a:r>
              <a:rPr lang="en-US" sz="3200" dirty="0" smtClean="0"/>
              <a:t>        String filename = </a:t>
            </a:r>
            <a:r>
              <a:rPr lang="en-US" sz="3200" smtClean="0"/>
              <a:t>"data.txt";</a:t>
            </a:r>
            <a:endParaRPr lang="en-US" sz="3200" dirty="0" smtClean="0"/>
          </a:p>
          <a:p>
            <a:pPr>
              <a:buFont typeface="Wingdings 2" pitchFamily="18" charset="2"/>
              <a:buNone/>
            </a:pPr>
            <a:r>
              <a:rPr lang="en-US" sz="3200" dirty="0" smtClean="0"/>
              <a:t>        </a:t>
            </a:r>
            <a:r>
              <a:rPr lang="en-US" sz="3200" dirty="0" err="1" smtClean="0"/>
              <a:t>PrintWriter</a:t>
            </a:r>
            <a:r>
              <a:rPr lang="en-US" sz="3200" dirty="0" smtClean="0"/>
              <a:t> pw;</a:t>
            </a:r>
          </a:p>
          <a:p>
            <a:pPr>
              <a:buFont typeface="Wingdings 2" pitchFamily="18" charset="2"/>
              <a:buNone/>
            </a:pPr>
            <a:r>
              <a:rPr lang="en-US" sz="3200" dirty="0" smtClean="0"/>
              <a:t>        </a:t>
            </a:r>
            <a:r>
              <a:rPr lang="en-US" sz="3200" dirty="0" err="1" smtClean="0"/>
              <a:t>FileWriter</a:t>
            </a:r>
            <a:r>
              <a:rPr lang="en-US" sz="3200" dirty="0" smtClean="0"/>
              <a:t> </a:t>
            </a:r>
            <a:r>
              <a:rPr lang="en-US" sz="3200" dirty="0" err="1" smtClean="0"/>
              <a:t>fw</a:t>
            </a:r>
            <a:r>
              <a:rPr lang="en-US" sz="3200" dirty="0" smtClean="0"/>
              <a:t>;</a:t>
            </a:r>
          </a:p>
          <a:p>
            <a:pPr>
              <a:buFont typeface="Wingdings 2" pitchFamily="18" charset="2"/>
              <a:buNone/>
            </a:pPr>
            <a:r>
              <a:rPr lang="en-US" sz="3200" dirty="0" smtClean="0"/>
              <a:t>        </a:t>
            </a:r>
            <a:r>
              <a:rPr lang="en-US" sz="3200" dirty="0" err="1" smtClean="0"/>
              <a:t>BufferedReader</a:t>
            </a:r>
            <a:r>
              <a:rPr lang="en-US" sz="3200" dirty="0" smtClean="0"/>
              <a:t> </a:t>
            </a:r>
            <a:r>
              <a:rPr lang="en-US" sz="3200" dirty="0" err="1" smtClean="0"/>
              <a:t>br</a:t>
            </a:r>
            <a:r>
              <a:rPr lang="en-US" sz="3200" dirty="0" smtClean="0"/>
              <a:t>;</a:t>
            </a:r>
          </a:p>
          <a:p>
            <a:pPr>
              <a:buFont typeface="Wingdings 2" pitchFamily="18" charset="2"/>
              <a:buNone/>
            </a:pPr>
            <a:r>
              <a:rPr lang="en-US" sz="3200" dirty="0" smtClean="0"/>
              <a:t>        </a:t>
            </a:r>
            <a:r>
              <a:rPr lang="en-US" sz="3200" dirty="0" err="1" smtClean="0"/>
              <a:t>FileReader</a:t>
            </a:r>
            <a:r>
              <a:rPr lang="en-US" sz="3200" dirty="0" smtClean="0"/>
              <a:t> </a:t>
            </a:r>
            <a:r>
              <a:rPr lang="en-US" sz="3200" dirty="0" err="1" smtClean="0"/>
              <a:t>fr</a:t>
            </a:r>
            <a:r>
              <a:rPr lang="en-US" sz="3200" dirty="0" smtClean="0"/>
              <a:t>;</a:t>
            </a:r>
          </a:p>
          <a:p>
            <a:pPr>
              <a:buFont typeface="Wingdings 2" pitchFamily="18" charset="2"/>
              <a:buNone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کلاس </a:t>
            </a:r>
            <a:r>
              <a:rPr lang="en-US" smtClean="0"/>
              <a:t>SimpleIO (2)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3200" dirty="0" smtClean="0"/>
              <a:t>         try {</a:t>
            </a:r>
          </a:p>
          <a:p>
            <a:pPr>
              <a:buFont typeface="Wingdings 2" pitchFamily="18" charset="2"/>
              <a:buNone/>
            </a:pPr>
            <a:r>
              <a:rPr lang="en-US" sz="3200" dirty="0" smtClean="0"/>
              <a:t>            </a:t>
            </a:r>
            <a:r>
              <a:rPr lang="en-US" sz="3200" dirty="0" err="1" smtClean="0"/>
              <a:t>fw</a:t>
            </a:r>
            <a:r>
              <a:rPr lang="en-US" sz="3200" dirty="0" smtClean="0"/>
              <a:t> = new </a:t>
            </a:r>
            <a:r>
              <a:rPr lang="en-US" sz="3200" dirty="0" err="1" smtClean="0"/>
              <a:t>FileWriter</a:t>
            </a:r>
            <a:r>
              <a:rPr lang="en-US" sz="3200" dirty="0" smtClean="0"/>
              <a:t> (filename);</a:t>
            </a:r>
          </a:p>
          <a:p>
            <a:pPr>
              <a:buFont typeface="Wingdings 2" pitchFamily="18" charset="2"/>
              <a:buNone/>
            </a:pPr>
            <a:r>
              <a:rPr lang="en-US" sz="3200" dirty="0" smtClean="0"/>
              <a:t>            pw = new </a:t>
            </a:r>
            <a:r>
              <a:rPr lang="en-US" sz="3200" dirty="0" err="1" smtClean="0"/>
              <a:t>PrintWriter</a:t>
            </a:r>
            <a:r>
              <a:rPr lang="en-US" sz="3200" dirty="0" smtClean="0"/>
              <a:t> (</a:t>
            </a:r>
            <a:r>
              <a:rPr lang="en-US" sz="3200" dirty="0" err="1" smtClean="0"/>
              <a:t>fw</a:t>
            </a:r>
            <a:r>
              <a:rPr lang="en-US" sz="3200" dirty="0" smtClean="0"/>
              <a:t>);</a:t>
            </a:r>
          </a:p>
          <a:p>
            <a:pPr>
              <a:buFont typeface="Wingdings 2" pitchFamily="18" charset="2"/>
              <a:buNone/>
            </a:pPr>
            <a:endParaRPr lang="en-US" sz="3200" dirty="0" smtClean="0"/>
          </a:p>
          <a:p>
            <a:pPr>
              <a:buFont typeface="Wingdings 2" pitchFamily="18" charset="2"/>
              <a:buNone/>
            </a:pPr>
            <a:r>
              <a:rPr lang="en-US" sz="3200" dirty="0" smtClean="0"/>
              <a:t>            </a:t>
            </a:r>
            <a:r>
              <a:rPr lang="en-US" sz="3200" dirty="0" err="1" smtClean="0"/>
              <a:t>System.out.println</a:t>
            </a:r>
            <a:r>
              <a:rPr lang="en-US" sz="3200" dirty="0" smtClean="0"/>
              <a:t>("Written to file: " + iw1.getNum());</a:t>
            </a:r>
          </a:p>
          <a:p>
            <a:pPr>
              <a:buFont typeface="Wingdings 2" pitchFamily="18" charset="2"/>
              <a:buNone/>
            </a:pPr>
            <a:r>
              <a:rPr lang="en-US" sz="3200" dirty="0" smtClean="0"/>
              <a:t>            </a:t>
            </a:r>
            <a:r>
              <a:rPr lang="en-US" sz="3200" dirty="0" err="1" smtClean="0"/>
              <a:t>pw.println</a:t>
            </a:r>
            <a:r>
              <a:rPr lang="en-US" sz="3200" dirty="0" smtClean="0"/>
              <a:t>(iw1.getNum());                                </a:t>
            </a:r>
          </a:p>
          <a:p>
            <a:pPr>
              <a:buFont typeface="Wingdings 2" pitchFamily="18" charset="2"/>
              <a:buNone/>
            </a:pPr>
            <a:r>
              <a:rPr lang="en-US" sz="3200" dirty="0" smtClean="0"/>
              <a:t>            </a:t>
            </a:r>
            <a:r>
              <a:rPr lang="en-US" sz="3200" dirty="0" err="1" smtClean="0"/>
              <a:t>System.out.println</a:t>
            </a:r>
            <a:r>
              <a:rPr lang="en-US" sz="3200" dirty="0" smtClean="0"/>
              <a:t>("Written to file: " + iw2.getNum());</a:t>
            </a:r>
          </a:p>
          <a:p>
            <a:pPr>
              <a:buFont typeface="Wingdings 2" pitchFamily="18" charset="2"/>
              <a:buNone/>
            </a:pPr>
            <a:r>
              <a:rPr lang="en-US" sz="3200" dirty="0" smtClean="0"/>
              <a:t>            </a:t>
            </a:r>
            <a:r>
              <a:rPr lang="en-US" sz="3200" dirty="0" err="1" smtClean="0"/>
              <a:t>pw.println</a:t>
            </a:r>
            <a:r>
              <a:rPr lang="en-US" sz="3200" dirty="0" smtClean="0"/>
              <a:t>(iw2.getNum());                               </a:t>
            </a:r>
          </a:p>
          <a:p>
            <a:pPr>
              <a:buFont typeface="Wingdings 2" pitchFamily="18" charset="2"/>
              <a:buNone/>
            </a:pPr>
            <a:r>
              <a:rPr lang="en-US" sz="3200" dirty="0" smtClean="0"/>
              <a:t>            </a:t>
            </a:r>
            <a:r>
              <a:rPr lang="en-US" sz="3200" dirty="0" err="1" smtClean="0"/>
              <a:t>pw.close</a:t>
            </a:r>
            <a:r>
              <a:rPr lang="en-US" sz="3200" dirty="0" smtClean="0"/>
              <a:t>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کلاس </a:t>
            </a:r>
            <a:r>
              <a:rPr lang="en-US" smtClean="0"/>
              <a:t>SimpleIO (3)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1052736"/>
            <a:ext cx="7772400" cy="4967064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2800" dirty="0" smtClean="0"/>
              <a:t>            </a:t>
            </a:r>
            <a:r>
              <a:rPr lang="en-US" sz="2800" dirty="0" err="1" smtClean="0"/>
              <a:t>fr</a:t>
            </a:r>
            <a:r>
              <a:rPr lang="en-US" sz="2800" dirty="0" smtClean="0"/>
              <a:t> = new </a:t>
            </a:r>
            <a:r>
              <a:rPr lang="en-US" sz="2800" dirty="0" err="1" smtClean="0"/>
              <a:t>FileReader</a:t>
            </a:r>
            <a:r>
              <a:rPr lang="en-US" sz="2800" dirty="0" smtClean="0"/>
              <a:t>(filename);</a:t>
            </a:r>
          </a:p>
          <a:p>
            <a:pPr>
              <a:buFont typeface="Wingdings 2" pitchFamily="18" charset="2"/>
              <a:buNone/>
            </a:pPr>
            <a:r>
              <a:rPr lang="en-US" sz="2800" dirty="0" smtClean="0"/>
              <a:t>            </a:t>
            </a:r>
            <a:r>
              <a:rPr lang="en-US" sz="2800" dirty="0" err="1" smtClean="0"/>
              <a:t>br</a:t>
            </a:r>
            <a:r>
              <a:rPr lang="en-US" sz="2800" dirty="0" smtClean="0"/>
              <a:t> = new </a:t>
            </a:r>
            <a:r>
              <a:rPr lang="en-US" sz="2800" dirty="0" err="1" smtClean="0"/>
              <a:t>BufferedReader</a:t>
            </a:r>
            <a:r>
              <a:rPr lang="en-US" sz="2800" dirty="0" smtClean="0"/>
              <a:t>(</a:t>
            </a:r>
            <a:r>
              <a:rPr lang="en-US" sz="2800" dirty="0" err="1" smtClean="0"/>
              <a:t>fr</a:t>
            </a:r>
            <a:r>
              <a:rPr lang="en-US" sz="2800" dirty="0" smtClean="0"/>
              <a:t>);</a:t>
            </a:r>
          </a:p>
          <a:p>
            <a:pPr>
              <a:buFont typeface="Wingdings 2" pitchFamily="18" charset="2"/>
              <a:buNone/>
            </a:pPr>
            <a:r>
              <a:rPr lang="en-US" sz="2800" dirty="0" smtClean="0"/>
              <a:t>            </a:t>
            </a:r>
            <a:r>
              <a:rPr lang="en-US" sz="2800" dirty="0" err="1" smtClean="0"/>
              <a:t>System.out.println</a:t>
            </a:r>
            <a:r>
              <a:rPr lang="en-US" sz="2800" dirty="0" smtClean="0"/>
              <a:t>("Read from file: " + </a:t>
            </a:r>
            <a:r>
              <a:rPr lang="en-US" sz="2800" dirty="0" err="1" smtClean="0"/>
              <a:t>br.readLine</a:t>
            </a:r>
            <a:r>
              <a:rPr lang="en-US" sz="2800" dirty="0" smtClean="0"/>
              <a:t>());             		    </a:t>
            </a:r>
            <a:r>
              <a:rPr lang="en-US" sz="2800" dirty="0" err="1" smtClean="0"/>
              <a:t>System.out.println</a:t>
            </a:r>
            <a:r>
              <a:rPr lang="en-US" sz="2800" dirty="0" smtClean="0"/>
              <a:t>("Read from file: " + </a:t>
            </a:r>
            <a:r>
              <a:rPr lang="en-US" sz="2800" dirty="0" err="1" smtClean="0"/>
              <a:t>br.readLine</a:t>
            </a:r>
            <a:r>
              <a:rPr lang="en-US" sz="2800" dirty="0" smtClean="0"/>
              <a:t>()); </a:t>
            </a:r>
          </a:p>
          <a:p>
            <a:pPr>
              <a:buFont typeface="Wingdings 2" pitchFamily="18" charset="2"/>
              <a:buNone/>
            </a:pPr>
            <a:r>
              <a:rPr lang="en-US" sz="2800" dirty="0" smtClean="0"/>
              <a:t>        }</a:t>
            </a:r>
            <a:endParaRPr lang="fa-IR" sz="2800" dirty="0" smtClean="0"/>
          </a:p>
          <a:p>
            <a:pPr>
              <a:buFont typeface="Wingdings 2" pitchFamily="18" charset="2"/>
              <a:buNone/>
            </a:pPr>
            <a:r>
              <a:rPr lang="fa-IR" sz="2800" dirty="0" smtClean="0"/>
              <a:t>       </a:t>
            </a:r>
            <a:r>
              <a:rPr lang="en-US" sz="2800" dirty="0" smtClean="0"/>
              <a:t>catch (</a:t>
            </a:r>
            <a:r>
              <a:rPr lang="en-US" sz="2800" dirty="0" err="1" smtClean="0"/>
              <a:t>IOException</a:t>
            </a:r>
            <a:r>
              <a:rPr lang="en-US" sz="2800" dirty="0" smtClean="0"/>
              <a:t> e)</a:t>
            </a:r>
          </a:p>
          <a:p>
            <a:pPr>
              <a:buFont typeface="Wingdings 2" pitchFamily="18" charset="2"/>
              <a:buNone/>
            </a:pPr>
            <a:r>
              <a:rPr lang="en-US" sz="2800" dirty="0" smtClean="0"/>
              <a:t>        {</a:t>
            </a:r>
          </a:p>
          <a:p>
            <a:pPr>
              <a:buFont typeface="Wingdings 2" pitchFamily="18" charset="2"/>
              <a:buNone/>
            </a:pPr>
            <a:r>
              <a:rPr lang="en-US" sz="2800" dirty="0" smtClean="0"/>
              <a:t>            </a:t>
            </a:r>
            <a:r>
              <a:rPr lang="en-US" sz="2800" dirty="0" err="1" smtClean="0"/>
              <a:t>System.out.println</a:t>
            </a:r>
            <a:r>
              <a:rPr lang="en-US" sz="2800" dirty="0" smtClean="0"/>
              <a:t>(“File IO error: Exception thrown");</a:t>
            </a:r>
          </a:p>
          <a:p>
            <a:pPr>
              <a:buFont typeface="Wingdings 2" pitchFamily="18" charset="2"/>
              <a:buNone/>
            </a:pPr>
            <a:r>
              <a:rPr lang="en-US" sz="2800" dirty="0" smtClean="0"/>
              <a:t>            </a:t>
            </a:r>
            <a:r>
              <a:rPr lang="en-US" sz="2800" dirty="0" err="1" smtClean="0"/>
              <a:t>e.printStackTrace</a:t>
            </a:r>
            <a:r>
              <a:rPr lang="en-US" sz="2800" dirty="0" smtClean="0"/>
              <a:t>();</a:t>
            </a:r>
          </a:p>
          <a:p>
            <a:pPr>
              <a:buFont typeface="Wingdings 2" pitchFamily="18" charset="2"/>
              <a:buNone/>
            </a:pPr>
            <a:r>
              <a:rPr lang="en-US" sz="2800" dirty="0" smtClean="0"/>
              <a:t>        }</a:t>
            </a:r>
          </a:p>
          <a:p>
            <a:pPr>
              <a:buFont typeface="Wingdings 2" pitchFamily="18" charset="2"/>
              <a:buNone/>
            </a:pPr>
            <a:r>
              <a:rPr lang="en-US" sz="2800" dirty="0" smtClean="0"/>
              <a:t>    }</a:t>
            </a:r>
          </a:p>
          <a:p>
            <a:pPr>
              <a:buFont typeface="Wingdings 2" pitchFamily="18" charset="2"/>
              <a:buNone/>
            </a:pPr>
            <a:r>
              <a:rPr lang="en-US" sz="2800" dirty="0" smtClean="0"/>
              <a:t>}</a:t>
            </a:r>
          </a:p>
          <a:p>
            <a:pPr>
              <a:buFont typeface="Wingdings 2" pitchFamily="18" charset="2"/>
              <a:buNone/>
            </a:pPr>
            <a:endParaRPr lang="en-US" sz="2800" dirty="0" smtClean="0"/>
          </a:p>
          <a:p>
            <a:pPr>
              <a:buFont typeface="Wingdings 2" pitchFamily="18" charset="2"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12366</TotalTime>
  <Words>334</Words>
  <Application>Microsoft Office PowerPoint</Application>
  <PresentationFormat>On-screen Show (4:3)</PresentationFormat>
  <Paragraphs>119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استفاده از فایلها در جاوا</vt:lpstr>
      <vt:lpstr>ذخیره ی اطلاعات در فایلها </vt:lpstr>
      <vt:lpstr>فایل متنی و باینری</vt:lpstr>
      <vt:lpstr>خواندن متن از یک فایل</vt:lpstr>
      <vt:lpstr>نوشتن متن در یک فایل</vt:lpstr>
      <vt:lpstr>کلاس IntegerWrapper</vt:lpstr>
      <vt:lpstr>کلاس SimpleIO</vt:lpstr>
      <vt:lpstr>کلاس SimpleIO (2)</vt:lpstr>
      <vt:lpstr>کلاس SimpleIO (3)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file input and output in Java</dc:title>
  <dc:creator>James Tam</dc:creator>
  <cp:lastModifiedBy>Windows User</cp:lastModifiedBy>
  <cp:revision>2265</cp:revision>
  <dcterms:created xsi:type="dcterms:W3CDTF">2002-07-22T01:06:05Z</dcterms:created>
  <dcterms:modified xsi:type="dcterms:W3CDTF">2017-04-30T12:33:10Z</dcterms:modified>
</cp:coreProperties>
</file>