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179" autoAdjust="0"/>
  </p:normalViewPr>
  <p:slideViewPr>
    <p:cSldViewPr>
      <p:cViewPr>
        <p:scale>
          <a:sx n="50" d="100"/>
          <a:sy n="50" d="100"/>
        </p:scale>
        <p:origin x="-10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7E448-29E3-4F3B-BD24-7054E0503D46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D9F1F-878C-444A-AF8A-CD60813786C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D9F1F-878C-444A-AF8A-CD60813786C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C0D79C6-EF7C-414C-99BE-96FD189DD393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79C6-EF7C-414C-99BE-96FD189DD393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C0D79C6-EF7C-414C-99BE-96FD189DD393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79C6-EF7C-414C-99BE-96FD189DD393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79C6-EF7C-414C-99BE-96FD189DD393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C0D79C6-EF7C-414C-99BE-96FD189DD393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C0D79C6-EF7C-414C-99BE-96FD189DD393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79C6-EF7C-414C-99BE-96FD189DD393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79C6-EF7C-414C-99BE-96FD189DD393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79C6-EF7C-414C-99BE-96FD189DD393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C0D79C6-EF7C-414C-99BE-96FD189DD393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C0D79C6-EF7C-414C-99BE-96FD189DD393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Map </a:t>
            </a:r>
            <a:r>
              <a:rPr lang="en-US" b="1" dirty="0" smtClean="0"/>
              <a:t>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14528" cy="9906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Example </a:t>
            </a:r>
            <a:r>
              <a:rPr lang="en-US" sz="3200" b="1" dirty="0" smtClean="0"/>
              <a:t>5 </a:t>
            </a:r>
            <a:r>
              <a:rPr lang="en-US" sz="3200" b="1" dirty="0" smtClean="0"/>
              <a:t>– Obtain Location from </a:t>
            </a:r>
            <a:r>
              <a:rPr lang="en-US" sz="3200" b="1" dirty="0" smtClean="0"/>
              <a:t>GPS: Manifest</a:t>
            </a:r>
            <a:endParaRPr lang="en-US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40" y="1556792"/>
            <a:ext cx="9025964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 1 </a:t>
            </a:r>
            <a:r>
              <a:rPr lang="en-US" dirty="0" smtClean="0"/>
              <a:t>– Hello, </a:t>
            </a:r>
            <a:r>
              <a:rPr lang="en-US" dirty="0" err="1" smtClean="0"/>
              <a:t>MapView</a:t>
            </a:r>
            <a:r>
              <a:rPr lang="en-US" dirty="0" smtClean="0"/>
              <a:t> (in slides)</a:t>
            </a:r>
          </a:p>
          <a:p>
            <a:r>
              <a:rPr lang="en-US" dirty="0" smtClean="0"/>
              <a:t>Example 2 </a:t>
            </a:r>
            <a:r>
              <a:rPr lang="en-US" dirty="0" smtClean="0"/>
              <a:t>– </a:t>
            </a:r>
            <a:r>
              <a:rPr lang="en-US" dirty="0" err="1" smtClean="0"/>
              <a:t>GeoCoder</a:t>
            </a:r>
            <a:r>
              <a:rPr lang="en-US" dirty="0" smtClean="0"/>
              <a:t> (in slides)</a:t>
            </a:r>
          </a:p>
          <a:p>
            <a:r>
              <a:rPr lang="en-US" dirty="0" smtClean="0"/>
              <a:t>Example 3 </a:t>
            </a:r>
            <a:r>
              <a:rPr lang="en-US" dirty="0" smtClean="0"/>
              <a:t>– Overlays (in slides)</a:t>
            </a:r>
          </a:p>
          <a:p>
            <a:r>
              <a:rPr lang="en-US" dirty="0" smtClean="0"/>
              <a:t>Example 4 </a:t>
            </a:r>
            <a:r>
              <a:rPr lang="en-US" dirty="0" smtClean="0"/>
              <a:t>– </a:t>
            </a:r>
            <a:r>
              <a:rPr lang="en-US" dirty="0" err="1" smtClean="0"/>
              <a:t>MyLocation</a:t>
            </a:r>
            <a:r>
              <a:rPr lang="en-US" dirty="0" smtClean="0"/>
              <a:t> (in slides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Example </a:t>
            </a:r>
            <a:r>
              <a:rPr lang="en-US" dirty="0" smtClean="0"/>
              <a:t>5 </a:t>
            </a:r>
            <a:r>
              <a:rPr lang="en-US" dirty="0" smtClean="0"/>
              <a:t>- Obtain Location from GPS (in slides)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</a:t>
            </a:r>
            <a:r>
              <a:rPr lang="en-US" b="1" dirty="0" smtClean="0"/>
              <a:t>1 </a:t>
            </a:r>
            <a:r>
              <a:rPr lang="en-US" b="1" dirty="0" smtClean="0"/>
              <a:t>– Hello, </a:t>
            </a:r>
            <a:r>
              <a:rPr lang="en-US" b="1" dirty="0" err="1" smtClean="0"/>
              <a:t>MapView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564904"/>
            <a:ext cx="3815336" cy="1728192"/>
          </a:xfrm>
        </p:spPr>
        <p:txBody>
          <a:bodyPr>
            <a:normAutofit/>
          </a:bodyPr>
          <a:lstStyle/>
          <a:p>
            <a:r>
              <a:rPr lang="en-US" dirty="0" smtClean="0"/>
              <a:t>Create a simple Activity that can </a:t>
            </a:r>
            <a:r>
              <a:rPr lang="en-US" dirty="0" smtClean="0"/>
              <a:t>view and </a:t>
            </a:r>
            <a:r>
              <a:rPr lang="en-US" dirty="0" smtClean="0"/>
              <a:t>navigate a map</a:t>
            </a:r>
            <a:r>
              <a:rPr lang="en-US" dirty="0" smtClean="0"/>
              <a:t>.</a:t>
            </a:r>
            <a:endParaRPr lang="en-US" dirty="0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556792"/>
            <a:ext cx="3305522" cy="484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</a:t>
            </a:r>
            <a:r>
              <a:rPr lang="en-US" b="1" dirty="0" smtClean="0"/>
              <a:t>1– </a:t>
            </a:r>
            <a:r>
              <a:rPr lang="en-US" b="1" dirty="0" smtClean="0"/>
              <a:t>Hello, </a:t>
            </a:r>
            <a:r>
              <a:rPr lang="en-US" b="1" dirty="0" err="1" smtClean="0"/>
              <a:t>MapView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Start a new project/Activity called </a:t>
            </a:r>
            <a:r>
              <a:rPr lang="en-US" b="1" dirty="0" err="1" smtClean="0"/>
              <a:t>HelloMapView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Because </a:t>
            </a:r>
            <a:r>
              <a:rPr lang="en-US" dirty="0" smtClean="0"/>
              <a:t>we're using the Google Maps library, which is not a part of </a:t>
            </a:r>
            <a:r>
              <a:rPr lang="en-US" dirty="0" smtClean="0"/>
              <a:t>the standard </a:t>
            </a:r>
            <a:r>
              <a:rPr lang="en-US" dirty="0" smtClean="0"/>
              <a:t>Android library, we need to declare it in the Android Manifest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Open </a:t>
            </a:r>
            <a:r>
              <a:rPr lang="en-US" dirty="0" smtClean="0"/>
              <a:t>the AndroidManifest.xml file and add the following as a child of </a:t>
            </a:r>
            <a:r>
              <a:rPr lang="en-US" dirty="0" smtClean="0"/>
              <a:t>the &lt;</a:t>
            </a:r>
            <a:r>
              <a:rPr lang="en-US" dirty="0" smtClean="0"/>
              <a:t>application&gt; element: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&lt;uses-library </a:t>
            </a:r>
            <a:r>
              <a:rPr lang="en-US" dirty="0" err="1" smtClean="0">
                <a:solidFill>
                  <a:srgbClr val="C00000"/>
                </a:solidFill>
              </a:rPr>
              <a:t>android:name</a:t>
            </a:r>
            <a:r>
              <a:rPr lang="en-US" dirty="0" smtClean="0">
                <a:solidFill>
                  <a:srgbClr val="C00000"/>
                </a:solidFill>
              </a:rPr>
              <a:t>="</a:t>
            </a:r>
            <a:r>
              <a:rPr lang="en-US" dirty="0" err="1" smtClean="0">
                <a:solidFill>
                  <a:srgbClr val="C00000"/>
                </a:solidFill>
              </a:rPr>
              <a:t>com.google.android.maps</a:t>
            </a:r>
            <a:r>
              <a:rPr lang="en-US" dirty="0" smtClean="0">
                <a:solidFill>
                  <a:srgbClr val="C00000"/>
                </a:solidFill>
              </a:rPr>
              <a:t>" /&gt;</a:t>
            </a:r>
          </a:p>
          <a:p>
            <a:r>
              <a:rPr lang="en-US" dirty="0" smtClean="0"/>
              <a:t>We </a:t>
            </a:r>
            <a:r>
              <a:rPr lang="en-US" dirty="0" smtClean="0"/>
              <a:t>also need access to the internet in order to retrieve the Google </a:t>
            </a:r>
            <a:r>
              <a:rPr lang="en-US" dirty="0" smtClean="0"/>
              <a:t>Maps tiles</a:t>
            </a:r>
            <a:r>
              <a:rPr lang="en-US" dirty="0" smtClean="0"/>
              <a:t>, so the application must request the </a:t>
            </a:r>
            <a:r>
              <a:rPr lang="en-US" dirty="0" smtClean="0">
                <a:solidFill>
                  <a:srgbClr val="0070C0"/>
                </a:solidFill>
              </a:rPr>
              <a:t>INTERNET</a:t>
            </a:r>
            <a:r>
              <a:rPr lang="en-US" dirty="0" smtClean="0"/>
              <a:t> permissions. </a:t>
            </a:r>
          </a:p>
          <a:p>
            <a:r>
              <a:rPr lang="en-US" dirty="0" smtClean="0"/>
              <a:t>In the manifest </a:t>
            </a:r>
            <a:r>
              <a:rPr lang="en-US" dirty="0" smtClean="0"/>
              <a:t>file, add the following as a child of the &lt;manifest&gt; element: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&lt;uses-permission </a:t>
            </a:r>
            <a:r>
              <a:rPr lang="en-US" dirty="0" err="1" smtClean="0">
                <a:solidFill>
                  <a:srgbClr val="C00000"/>
                </a:solidFill>
              </a:rPr>
              <a:t>android:name</a:t>
            </a:r>
            <a:r>
              <a:rPr lang="en-US" dirty="0" smtClean="0">
                <a:solidFill>
                  <a:srgbClr val="C00000"/>
                </a:solidFill>
              </a:rPr>
              <a:t>="</a:t>
            </a:r>
            <a:r>
              <a:rPr lang="en-US" dirty="0" err="1" smtClean="0">
                <a:solidFill>
                  <a:srgbClr val="C00000"/>
                </a:solidFill>
              </a:rPr>
              <a:t>android.permission.INTERNET</a:t>
            </a:r>
            <a:r>
              <a:rPr lang="en-US" dirty="0" smtClean="0">
                <a:solidFill>
                  <a:srgbClr val="C00000"/>
                </a:solidFill>
              </a:rPr>
              <a:t>" /&gt;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</a:t>
            </a:r>
            <a:r>
              <a:rPr lang="en-US" b="1" dirty="0" smtClean="0"/>
              <a:t>1 </a:t>
            </a:r>
            <a:r>
              <a:rPr lang="en-US" b="1" dirty="0" smtClean="0"/>
              <a:t>– Hello, </a:t>
            </a:r>
            <a:r>
              <a:rPr lang="en-US" b="1" dirty="0" err="1" smtClean="0"/>
              <a:t>MapView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32474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Now open the main layout file for your project. Define a layout with </a:t>
            </a:r>
            <a:r>
              <a:rPr lang="en-US" dirty="0" smtClean="0"/>
              <a:t>a </a:t>
            </a:r>
            <a:r>
              <a:rPr lang="en-US" dirty="0" err="1" smtClean="0"/>
              <a:t>com.google.android.maps.MapView</a:t>
            </a:r>
            <a:r>
              <a:rPr lang="en-US" dirty="0" smtClean="0"/>
              <a:t> </a:t>
            </a:r>
            <a:r>
              <a:rPr lang="en-US" dirty="0" smtClean="0"/>
              <a:t>inside a </a:t>
            </a:r>
            <a:r>
              <a:rPr lang="en-US" dirty="0" err="1" smtClean="0"/>
              <a:t>RelativeLayout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6037" y="2931765"/>
            <a:ext cx="6704355" cy="380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</a:t>
            </a:r>
            <a:r>
              <a:rPr lang="en-US" b="1" dirty="0" smtClean="0"/>
              <a:t>1 </a:t>
            </a:r>
            <a:r>
              <a:rPr lang="en-US" b="1" dirty="0" smtClean="0"/>
              <a:t>– Hello, </a:t>
            </a:r>
            <a:r>
              <a:rPr lang="en-US" b="1" dirty="0" err="1" smtClean="0"/>
              <a:t>MapView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Now open the HelloMapView.java file. For this Activity, we're going </a:t>
            </a:r>
            <a:r>
              <a:rPr lang="en-US" dirty="0" smtClean="0"/>
              <a:t>to extend </a:t>
            </a:r>
            <a:r>
              <a:rPr lang="en-US" dirty="0" smtClean="0"/>
              <a:t>the special sub-class of Activity called </a:t>
            </a:r>
            <a:r>
              <a:rPr lang="en-US" b="1" dirty="0" err="1" smtClean="0"/>
              <a:t>MapActivity</a:t>
            </a:r>
            <a:r>
              <a:rPr lang="en-US" b="1" dirty="0" smtClean="0"/>
              <a:t>, </a:t>
            </a:r>
            <a:r>
              <a:rPr lang="en-US" dirty="0" smtClean="0"/>
              <a:t>so </a:t>
            </a:r>
            <a:r>
              <a:rPr lang="en-US" dirty="0" smtClean="0"/>
              <a:t>change the </a:t>
            </a:r>
            <a:r>
              <a:rPr lang="en-US" dirty="0" smtClean="0"/>
              <a:t>class declaration to extend </a:t>
            </a:r>
            <a:r>
              <a:rPr lang="en-US" b="1" dirty="0" err="1" smtClean="0"/>
              <a:t>MapActicity</a:t>
            </a:r>
            <a:r>
              <a:rPr lang="en-US" b="1" dirty="0" smtClean="0"/>
              <a:t>, </a:t>
            </a:r>
            <a:r>
              <a:rPr lang="en-US" i="1" dirty="0" smtClean="0"/>
              <a:t>instead of </a:t>
            </a:r>
            <a:r>
              <a:rPr lang="en-US" b="1" i="1" dirty="0" smtClean="0"/>
              <a:t>Activity:</a:t>
            </a:r>
          </a:p>
          <a:p>
            <a:pPr lvl="2">
              <a:buNone/>
            </a:pPr>
            <a:r>
              <a:rPr lang="en-US" dirty="0" smtClean="0">
                <a:solidFill>
                  <a:srgbClr val="C00000"/>
                </a:solidFill>
              </a:rPr>
              <a:t>public class </a:t>
            </a:r>
            <a:r>
              <a:rPr lang="en-US" dirty="0" err="1" smtClean="0">
                <a:solidFill>
                  <a:srgbClr val="C00000"/>
                </a:solidFill>
              </a:rPr>
              <a:t>HelloMapView</a:t>
            </a:r>
            <a:r>
              <a:rPr lang="en-US" dirty="0" smtClean="0">
                <a:solidFill>
                  <a:srgbClr val="C00000"/>
                </a:solidFill>
              </a:rPr>
              <a:t> extends </a:t>
            </a:r>
            <a:r>
              <a:rPr lang="en-US" dirty="0" err="1" smtClean="0">
                <a:solidFill>
                  <a:srgbClr val="C00000"/>
                </a:solidFill>
              </a:rPr>
              <a:t>MapActivity</a:t>
            </a:r>
            <a:r>
              <a:rPr lang="en-US" dirty="0" smtClean="0">
                <a:solidFill>
                  <a:srgbClr val="C00000"/>
                </a:solidFill>
              </a:rPr>
              <a:t> {</a:t>
            </a:r>
          </a:p>
          <a:p>
            <a:pPr marL="32004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en-US" sz="2800" dirty="0" smtClean="0"/>
              <a:t>The </a:t>
            </a:r>
            <a:r>
              <a:rPr lang="en-US" sz="2800" dirty="0" err="1" smtClean="0"/>
              <a:t>isRouteDisplayed</a:t>
            </a:r>
            <a:r>
              <a:rPr lang="en-US" sz="2800" dirty="0" smtClean="0"/>
              <a:t>() method is required, so add it inside the class:</a:t>
            </a:r>
          </a:p>
          <a:p>
            <a:pPr lvl="2">
              <a:buNone/>
            </a:pPr>
            <a:r>
              <a:rPr lang="en-US" dirty="0" smtClean="0">
                <a:solidFill>
                  <a:srgbClr val="C00000"/>
                </a:solidFill>
              </a:rPr>
              <a:t>@Override</a:t>
            </a:r>
          </a:p>
          <a:p>
            <a:pPr lvl="2">
              <a:buNone/>
            </a:pPr>
            <a:r>
              <a:rPr lang="en-US" dirty="0" smtClean="0">
                <a:solidFill>
                  <a:srgbClr val="C00000"/>
                </a:solidFill>
              </a:rPr>
              <a:t>protected </a:t>
            </a:r>
            <a:r>
              <a:rPr lang="en-US" dirty="0" err="1" smtClean="0">
                <a:solidFill>
                  <a:srgbClr val="C00000"/>
                </a:solidFill>
              </a:rPr>
              <a:t>boolean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isRouteDisplayed</a:t>
            </a:r>
            <a:r>
              <a:rPr lang="en-US" dirty="0" smtClean="0">
                <a:solidFill>
                  <a:srgbClr val="C00000"/>
                </a:solidFill>
              </a:rPr>
              <a:t>() {</a:t>
            </a:r>
          </a:p>
          <a:p>
            <a:pPr lvl="2">
              <a:buNone/>
            </a:pPr>
            <a:r>
              <a:rPr lang="en-US" dirty="0" smtClean="0">
                <a:solidFill>
                  <a:srgbClr val="C00000"/>
                </a:solidFill>
              </a:rPr>
              <a:t>	return </a:t>
            </a:r>
            <a:r>
              <a:rPr lang="en-US" dirty="0" smtClean="0">
                <a:solidFill>
                  <a:srgbClr val="C00000"/>
                </a:solidFill>
              </a:rPr>
              <a:t>false;</a:t>
            </a:r>
          </a:p>
          <a:p>
            <a:pPr lvl="2">
              <a:buNone/>
            </a:pPr>
            <a:r>
              <a:rPr lang="en-US" dirty="0" smtClean="0">
                <a:solidFill>
                  <a:srgbClr val="C00000"/>
                </a:solidFill>
              </a:rPr>
              <a:t>}</a:t>
            </a:r>
          </a:p>
          <a:p>
            <a:r>
              <a:rPr lang="en-US" dirty="0" smtClean="0"/>
              <a:t>Now </a:t>
            </a:r>
            <a:r>
              <a:rPr lang="en-US" dirty="0" smtClean="0"/>
              <a:t>go back to the </a:t>
            </a:r>
            <a:r>
              <a:rPr lang="en-US" b="1" dirty="0" err="1" smtClean="0"/>
              <a:t>HelloMapView</a:t>
            </a:r>
            <a:r>
              <a:rPr lang="en-US" b="1" dirty="0" smtClean="0"/>
              <a:t> </a:t>
            </a:r>
            <a:r>
              <a:rPr lang="en-US" dirty="0" smtClean="0"/>
              <a:t>class. At the top of </a:t>
            </a:r>
            <a:r>
              <a:rPr lang="en-US" dirty="0" err="1" smtClean="0"/>
              <a:t>HelloMapView</a:t>
            </a:r>
            <a:r>
              <a:rPr lang="en-US" b="1" dirty="0" smtClean="0"/>
              <a:t>, </a:t>
            </a:r>
            <a:r>
              <a:rPr lang="en-US" dirty="0" smtClean="0"/>
              <a:t>instantiate </a:t>
            </a:r>
            <a:r>
              <a:rPr lang="en-US" dirty="0" smtClean="0"/>
              <a:t>a handles for the </a:t>
            </a:r>
            <a:r>
              <a:rPr lang="en-US" dirty="0" err="1" smtClean="0"/>
              <a:t>MapView</a:t>
            </a:r>
            <a:r>
              <a:rPr lang="en-US" dirty="0" smtClean="0"/>
              <a:t> and the Map controller.</a:t>
            </a:r>
          </a:p>
          <a:p>
            <a:pPr lvl="2"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MapView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mapView</a:t>
            </a:r>
            <a:r>
              <a:rPr lang="en-US" dirty="0" smtClean="0">
                <a:solidFill>
                  <a:srgbClr val="C00000"/>
                </a:solidFill>
              </a:rPr>
              <a:t>;</a:t>
            </a:r>
          </a:p>
          <a:p>
            <a:pPr lvl="2"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MapController</a:t>
            </a:r>
            <a:r>
              <a:rPr lang="en-US" dirty="0" smtClean="0">
                <a:solidFill>
                  <a:srgbClr val="C00000"/>
                </a:solidFill>
              </a:rPr>
              <a:t> controller;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</a:t>
            </a:r>
            <a:r>
              <a:rPr lang="en-US" b="1" dirty="0" smtClean="0"/>
              <a:t>1 </a:t>
            </a:r>
            <a:r>
              <a:rPr lang="en-US" b="1" dirty="0" smtClean="0"/>
              <a:t>– Hello, </a:t>
            </a:r>
            <a:r>
              <a:rPr lang="en-US" b="1" dirty="0" err="1" smtClean="0"/>
              <a:t>MapView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78112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Wire-up the XML layout widget and the Java controls.</a:t>
            </a:r>
          </a:p>
          <a:p>
            <a:pPr lvl="2">
              <a:buNone/>
            </a:pPr>
            <a:r>
              <a:rPr lang="en-US" dirty="0" smtClean="0">
                <a:solidFill>
                  <a:srgbClr val="C00000"/>
                </a:solidFill>
              </a:rPr>
              <a:t>public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void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onCreate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b="1" dirty="0" smtClean="0">
                <a:solidFill>
                  <a:srgbClr val="C00000"/>
                </a:solidFill>
              </a:rPr>
              <a:t>Bundle </a:t>
            </a:r>
            <a:r>
              <a:rPr lang="en-US" dirty="0" err="1" smtClean="0">
                <a:solidFill>
                  <a:srgbClr val="C00000"/>
                </a:solidFill>
              </a:rPr>
              <a:t>savedInstanceState</a:t>
            </a:r>
            <a:r>
              <a:rPr lang="en-US" b="1" dirty="0" smtClean="0">
                <a:solidFill>
                  <a:srgbClr val="C00000"/>
                </a:solidFill>
              </a:rPr>
              <a:t>) {</a:t>
            </a:r>
          </a:p>
          <a:p>
            <a:pPr lvl="3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super.onCreate</a:t>
            </a:r>
            <a:r>
              <a:rPr lang="en-US" b="1" dirty="0" smtClean="0">
                <a:solidFill>
                  <a:srgbClr val="C00000"/>
                </a:solidFill>
              </a:rPr>
              <a:t>(</a:t>
            </a:r>
            <a:r>
              <a:rPr lang="en-US" dirty="0" err="1" smtClean="0">
                <a:solidFill>
                  <a:srgbClr val="C00000"/>
                </a:solidFill>
              </a:rPr>
              <a:t>savedInstanceState</a:t>
            </a:r>
            <a:r>
              <a:rPr lang="en-US" b="1" dirty="0" smtClean="0">
                <a:solidFill>
                  <a:srgbClr val="C00000"/>
                </a:solidFill>
              </a:rPr>
              <a:t>);</a:t>
            </a:r>
          </a:p>
          <a:p>
            <a:pPr lvl="3"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setContentView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dirty="0" err="1" smtClean="0">
                <a:solidFill>
                  <a:srgbClr val="C00000"/>
                </a:solidFill>
              </a:rPr>
              <a:t>R.layout.</a:t>
            </a:r>
            <a:r>
              <a:rPr lang="en-US" i="1" dirty="0" err="1" smtClean="0">
                <a:solidFill>
                  <a:srgbClr val="C00000"/>
                </a:solidFill>
              </a:rPr>
              <a:t>main</a:t>
            </a:r>
            <a:r>
              <a:rPr lang="en-US" i="1" dirty="0" smtClean="0">
                <a:solidFill>
                  <a:srgbClr val="C00000"/>
                </a:solidFill>
              </a:rPr>
              <a:t>);</a:t>
            </a:r>
          </a:p>
          <a:p>
            <a:pPr lvl="3"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MapView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mapView</a:t>
            </a:r>
            <a:r>
              <a:rPr lang="en-US" dirty="0" smtClean="0">
                <a:solidFill>
                  <a:srgbClr val="C00000"/>
                </a:solidFill>
              </a:rPr>
              <a:t>;</a:t>
            </a:r>
          </a:p>
          <a:p>
            <a:pPr lvl="3"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mapView</a:t>
            </a:r>
            <a:r>
              <a:rPr lang="en-US" dirty="0" smtClean="0">
                <a:solidFill>
                  <a:srgbClr val="C00000"/>
                </a:solidFill>
              </a:rPr>
              <a:t> = (</a:t>
            </a:r>
            <a:r>
              <a:rPr lang="en-US" dirty="0" err="1" smtClean="0">
                <a:solidFill>
                  <a:srgbClr val="C00000"/>
                </a:solidFill>
              </a:rPr>
              <a:t>MapView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err="1" smtClean="0">
                <a:solidFill>
                  <a:srgbClr val="C00000"/>
                </a:solidFill>
              </a:rPr>
              <a:t>findViewById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dirty="0" err="1" smtClean="0">
                <a:solidFill>
                  <a:srgbClr val="C00000"/>
                </a:solidFill>
              </a:rPr>
              <a:t>R.id.</a:t>
            </a:r>
            <a:r>
              <a:rPr lang="en-US" i="1" dirty="0" err="1" smtClean="0">
                <a:solidFill>
                  <a:srgbClr val="C00000"/>
                </a:solidFill>
              </a:rPr>
              <a:t>mapview</a:t>
            </a:r>
            <a:r>
              <a:rPr lang="en-US" i="1" dirty="0" smtClean="0">
                <a:solidFill>
                  <a:srgbClr val="C00000"/>
                </a:solidFill>
              </a:rPr>
              <a:t>);</a:t>
            </a:r>
          </a:p>
          <a:p>
            <a:pPr lvl="3"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mapView.setBuiltInZoomControls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b="1" dirty="0" smtClean="0">
                <a:solidFill>
                  <a:srgbClr val="C00000"/>
                </a:solidFill>
              </a:rPr>
              <a:t>true);</a:t>
            </a:r>
          </a:p>
          <a:p>
            <a:pPr lvl="3"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GeoPoint</a:t>
            </a:r>
            <a:r>
              <a:rPr lang="en-US" dirty="0" smtClean="0">
                <a:solidFill>
                  <a:srgbClr val="C00000"/>
                </a:solidFill>
              </a:rPr>
              <a:t> point = </a:t>
            </a:r>
            <a:r>
              <a:rPr lang="en-US" b="1" dirty="0" smtClean="0">
                <a:solidFill>
                  <a:srgbClr val="C00000"/>
                </a:solidFill>
              </a:rPr>
              <a:t>new </a:t>
            </a:r>
            <a:r>
              <a:rPr lang="en-US" dirty="0" err="1" smtClean="0">
                <a:solidFill>
                  <a:srgbClr val="C00000"/>
                </a:solidFill>
              </a:rPr>
              <a:t>GeoPoint</a:t>
            </a:r>
            <a:r>
              <a:rPr lang="en-US" dirty="0" smtClean="0">
                <a:solidFill>
                  <a:srgbClr val="C00000"/>
                </a:solidFill>
              </a:rPr>
              <a:t> (25800000,-80266667); // Miami City</a:t>
            </a:r>
          </a:p>
          <a:p>
            <a:pPr lvl="3">
              <a:buNone/>
            </a:pPr>
            <a:r>
              <a:rPr lang="en-US" dirty="0" smtClean="0">
                <a:solidFill>
                  <a:srgbClr val="C00000"/>
                </a:solidFill>
              </a:rPr>
              <a:t>controller = </a:t>
            </a:r>
            <a:r>
              <a:rPr lang="en-US" dirty="0" err="1" smtClean="0">
                <a:solidFill>
                  <a:srgbClr val="C00000"/>
                </a:solidFill>
              </a:rPr>
              <a:t>map.getController</a:t>
            </a:r>
            <a:r>
              <a:rPr lang="en-US" dirty="0" smtClean="0">
                <a:solidFill>
                  <a:srgbClr val="C00000"/>
                </a:solidFill>
              </a:rPr>
              <a:t>();</a:t>
            </a:r>
          </a:p>
          <a:p>
            <a:pPr lvl="3"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controller.animateTo</a:t>
            </a:r>
            <a:r>
              <a:rPr lang="en-US" dirty="0" smtClean="0">
                <a:solidFill>
                  <a:srgbClr val="C00000"/>
                </a:solidFill>
              </a:rPr>
              <a:t>(point);</a:t>
            </a:r>
          </a:p>
          <a:p>
            <a:pPr lvl="3"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controller.setZoom</a:t>
            </a:r>
            <a:r>
              <a:rPr lang="en-US" dirty="0" smtClean="0">
                <a:solidFill>
                  <a:srgbClr val="C00000"/>
                </a:solidFill>
              </a:rPr>
              <a:t>(3</a:t>
            </a:r>
            <a:r>
              <a:rPr lang="en-US" dirty="0" smtClean="0">
                <a:solidFill>
                  <a:srgbClr val="C00000"/>
                </a:solidFill>
              </a:rPr>
              <a:t>);</a:t>
            </a:r>
          </a:p>
          <a:p>
            <a:pPr lvl="3"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mapView.invalidate</a:t>
            </a:r>
            <a:r>
              <a:rPr lang="en-US" dirty="0" smtClean="0">
                <a:solidFill>
                  <a:srgbClr val="C00000"/>
                </a:solidFill>
              </a:rPr>
              <a:t>();</a:t>
            </a:r>
          </a:p>
          <a:p>
            <a:pPr lvl="2">
              <a:buNone/>
            </a:pPr>
            <a:r>
              <a:rPr lang="en-US" dirty="0" smtClean="0">
                <a:solidFill>
                  <a:srgbClr val="C00000"/>
                </a:solidFill>
              </a:rPr>
              <a:t>}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Example </a:t>
            </a:r>
            <a:r>
              <a:rPr lang="en-US" sz="3600" b="1" dirty="0" smtClean="0"/>
              <a:t>5 </a:t>
            </a:r>
            <a:r>
              <a:rPr lang="en-US" sz="3600" b="1" dirty="0" smtClean="0"/>
              <a:t>– Obtain Location from </a:t>
            </a:r>
            <a:r>
              <a:rPr lang="en-US" sz="3600" b="1" dirty="0" smtClean="0"/>
              <a:t>GPS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5471520" cy="499715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dirty="0" smtClean="0"/>
              <a:t>&lt;?</a:t>
            </a:r>
            <a:r>
              <a:rPr lang="en-US" sz="1600" dirty="0" smtClean="0"/>
              <a:t>xml version=</a:t>
            </a:r>
            <a:r>
              <a:rPr lang="en-US" sz="1600" i="1" dirty="0" smtClean="0"/>
              <a:t>"1.0" encoding="utf-8"?&gt;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&lt;</a:t>
            </a:r>
            <a:r>
              <a:rPr lang="en-US" sz="1600" dirty="0" err="1" smtClean="0"/>
              <a:t>LinearLayout</a:t>
            </a:r>
            <a:endParaRPr lang="en-US" sz="1600" dirty="0" smtClean="0"/>
          </a:p>
          <a:p>
            <a:pPr>
              <a:spcBef>
                <a:spcPts val="0"/>
              </a:spcBef>
              <a:buNone/>
            </a:pPr>
            <a:r>
              <a:rPr lang="en-US" sz="1600" dirty="0" err="1" smtClean="0"/>
              <a:t>android:id</a:t>
            </a:r>
            <a:r>
              <a:rPr lang="en-US" sz="1600" dirty="0" smtClean="0"/>
              <a:t>=</a:t>
            </a:r>
            <a:r>
              <a:rPr lang="en-US" sz="1600" i="1" dirty="0" smtClean="0"/>
              <a:t>"@+id/widget32"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err="1" smtClean="0"/>
              <a:t>android:layout_width</a:t>
            </a:r>
            <a:r>
              <a:rPr lang="en-US" sz="1600" dirty="0" smtClean="0"/>
              <a:t>=</a:t>
            </a:r>
            <a:r>
              <a:rPr lang="en-US" sz="1600" i="1" dirty="0" smtClean="0"/>
              <a:t>"</a:t>
            </a:r>
            <a:r>
              <a:rPr lang="en-US" sz="1600" i="1" dirty="0" err="1" smtClean="0"/>
              <a:t>fill_parent</a:t>
            </a:r>
            <a:r>
              <a:rPr lang="en-US" sz="1600" i="1" dirty="0" smtClean="0"/>
              <a:t>"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err="1" smtClean="0"/>
              <a:t>android:layout_height</a:t>
            </a:r>
            <a:r>
              <a:rPr lang="en-US" sz="1600" dirty="0" smtClean="0"/>
              <a:t>=</a:t>
            </a:r>
            <a:r>
              <a:rPr lang="en-US" sz="1600" i="1" dirty="0" smtClean="0"/>
              <a:t>"</a:t>
            </a:r>
            <a:r>
              <a:rPr lang="en-US" sz="1600" i="1" dirty="0" err="1" smtClean="0"/>
              <a:t>fill_parent</a:t>
            </a:r>
            <a:r>
              <a:rPr lang="en-US" sz="1600" i="1" dirty="0" smtClean="0"/>
              <a:t>"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err="1" smtClean="0"/>
              <a:t>android:orientation</a:t>
            </a:r>
            <a:r>
              <a:rPr lang="en-US" sz="1600" dirty="0" smtClean="0"/>
              <a:t>=</a:t>
            </a:r>
            <a:r>
              <a:rPr lang="en-US" sz="1600" i="1" dirty="0" smtClean="0"/>
              <a:t>"vertical"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err="1" smtClean="0"/>
              <a:t>xmlns:android</a:t>
            </a:r>
            <a:r>
              <a:rPr lang="en-US" sz="1600" dirty="0" smtClean="0"/>
              <a:t>=</a:t>
            </a:r>
            <a:r>
              <a:rPr lang="en-US" sz="1600" i="1" dirty="0" smtClean="0"/>
              <a:t>"http://</a:t>
            </a:r>
            <a:r>
              <a:rPr lang="en-US" sz="1600" i="1" dirty="0" smtClean="0"/>
              <a:t>schemas.android.com/apk/res/android”</a:t>
            </a:r>
            <a:r>
              <a:rPr lang="en-US" sz="1600" dirty="0" smtClean="0"/>
              <a:t>&gt;</a:t>
            </a:r>
            <a:endParaRPr lang="en-US" sz="1600" dirty="0" smtClean="0"/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&lt;</a:t>
            </a:r>
            <a:r>
              <a:rPr lang="en-US" sz="1600" dirty="0" err="1" smtClean="0"/>
              <a:t>EditText</a:t>
            </a:r>
            <a:endParaRPr lang="en-US" sz="1600" dirty="0" smtClean="0"/>
          </a:p>
          <a:p>
            <a:pPr>
              <a:spcBef>
                <a:spcPts val="0"/>
              </a:spcBef>
              <a:buNone/>
            </a:pPr>
            <a:r>
              <a:rPr lang="en-US" sz="1600" dirty="0" err="1" smtClean="0"/>
              <a:t>android:id</a:t>
            </a:r>
            <a:r>
              <a:rPr lang="en-US" sz="1600" dirty="0" smtClean="0"/>
              <a:t>=</a:t>
            </a:r>
            <a:r>
              <a:rPr lang="en-US" sz="1600" i="1" dirty="0" smtClean="0"/>
              <a:t>"@+id/</a:t>
            </a:r>
            <a:r>
              <a:rPr lang="en-US" sz="1600" i="1" dirty="0" err="1" smtClean="0"/>
              <a:t>txtMsg</a:t>
            </a:r>
            <a:r>
              <a:rPr lang="en-US" sz="1600" i="1" dirty="0" smtClean="0"/>
              <a:t>"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err="1" smtClean="0"/>
              <a:t>android:layout_width</a:t>
            </a:r>
            <a:r>
              <a:rPr lang="en-US" sz="1600" dirty="0" smtClean="0"/>
              <a:t>=</a:t>
            </a:r>
            <a:r>
              <a:rPr lang="en-US" sz="1600" i="1" dirty="0" smtClean="0"/>
              <a:t>"</a:t>
            </a:r>
            <a:r>
              <a:rPr lang="en-US" sz="1600" i="1" dirty="0" err="1" smtClean="0"/>
              <a:t>fill_parent</a:t>
            </a:r>
            <a:r>
              <a:rPr lang="en-US" sz="1600" i="1" dirty="0" smtClean="0"/>
              <a:t>"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err="1" smtClean="0"/>
              <a:t>android:layout_height</a:t>
            </a:r>
            <a:r>
              <a:rPr lang="en-US" sz="1600" dirty="0" smtClean="0"/>
              <a:t>=</a:t>
            </a:r>
            <a:r>
              <a:rPr lang="en-US" sz="1600" i="1" dirty="0" smtClean="0"/>
              <a:t>"120px"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err="1" smtClean="0"/>
              <a:t>android:textSize</a:t>
            </a:r>
            <a:r>
              <a:rPr lang="en-US" sz="1600" dirty="0" smtClean="0"/>
              <a:t>=</a:t>
            </a:r>
            <a:r>
              <a:rPr lang="en-US" sz="1600" i="1" dirty="0" smtClean="0"/>
              <a:t>"</a:t>
            </a:r>
            <a:r>
              <a:rPr lang="en-US" sz="1600" i="1" dirty="0" smtClean="0"/>
              <a:t>12sp”</a:t>
            </a:r>
            <a:r>
              <a:rPr lang="en-US" sz="1600" dirty="0" smtClean="0"/>
              <a:t>&gt;</a:t>
            </a:r>
            <a:endParaRPr lang="en-US" sz="1600" dirty="0" smtClean="0"/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&lt;/</a:t>
            </a:r>
            <a:r>
              <a:rPr lang="en-US" sz="1600" dirty="0" err="1" smtClean="0"/>
              <a:t>EditText</a:t>
            </a:r>
            <a:r>
              <a:rPr lang="en-US" sz="1600" dirty="0" smtClean="0"/>
              <a:t>&gt;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&lt;Button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err="1" smtClean="0"/>
              <a:t>android:id</a:t>
            </a:r>
            <a:r>
              <a:rPr lang="en-US" sz="1600" dirty="0" smtClean="0"/>
              <a:t>=</a:t>
            </a:r>
            <a:r>
              <a:rPr lang="en-US" sz="1600" i="1" dirty="0" smtClean="0"/>
              <a:t>"@+id/</a:t>
            </a:r>
            <a:r>
              <a:rPr lang="en-US" sz="1600" i="1" dirty="0" err="1" smtClean="0"/>
              <a:t>btnStopService</a:t>
            </a:r>
            <a:r>
              <a:rPr lang="en-US" sz="1600" i="1" dirty="0" smtClean="0"/>
              <a:t>"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err="1" smtClean="0"/>
              <a:t>android:layout_width</a:t>
            </a:r>
            <a:r>
              <a:rPr lang="en-US" sz="1600" dirty="0" smtClean="0"/>
              <a:t>=</a:t>
            </a:r>
            <a:r>
              <a:rPr lang="en-US" sz="1600" i="1" dirty="0" smtClean="0"/>
              <a:t>"151px"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err="1" smtClean="0"/>
              <a:t>android:layout_height</a:t>
            </a:r>
            <a:r>
              <a:rPr lang="en-US" sz="1600" dirty="0" smtClean="0"/>
              <a:t>=</a:t>
            </a:r>
            <a:r>
              <a:rPr lang="en-US" sz="1600" i="1" dirty="0" smtClean="0"/>
              <a:t>"</a:t>
            </a:r>
            <a:r>
              <a:rPr lang="en-US" sz="1600" i="1" dirty="0" err="1" smtClean="0"/>
              <a:t>wrap_content</a:t>
            </a:r>
            <a:r>
              <a:rPr lang="en-US" sz="1600" i="1" dirty="0" smtClean="0"/>
              <a:t>"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err="1" smtClean="0"/>
              <a:t>android:text</a:t>
            </a:r>
            <a:r>
              <a:rPr lang="en-US" sz="1600" dirty="0" smtClean="0"/>
              <a:t>=</a:t>
            </a:r>
            <a:r>
              <a:rPr lang="en-US" sz="1600" i="1" dirty="0" smtClean="0"/>
              <a:t>"Stop </a:t>
            </a:r>
            <a:r>
              <a:rPr lang="en-US" sz="1600" i="1" dirty="0" smtClean="0"/>
              <a:t>Service”</a:t>
            </a:r>
            <a:r>
              <a:rPr lang="en-US" sz="1600" dirty="0" smtClean="0"/>
              <a:t>&gt;</a:t>
            </a:r>
            <a:endParaRPr lang="en-US" sz="1600" dirty="0" smtClean="0"/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&lt;/Button&gt;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&lt;/</a:t>
            </a:r>
            <a:r>
              <a:rPr lang="en-US" sz="1600" dirty="0" err="1" smtClean="0"/>
              <a:t>LinearLayout</a:t>
            </a:r>
            <a:r>
              <a:rPr lang="en-US" sz="1600" dirty="0" smtClean="0"/>
              <a:t>&gt;</a:t>
            </a: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772816"/>
            <a:ext cx="304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806</TotalTime>
  <Words>436</Words>
  <Application>Microsoft Office PowerPoint</Application>
  <PresentationFormat>On-screen Show (4:3)</PresentationFormat>
  <Paragraphs>67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Map Examples</vt:lpstr>
      <vt:lpstr>Examples</vt:lpstr>
      <vt:lpstr>Example 1 – Hello, MapView</vt:lpstr>
      <vt:lpstr>Example 1– Hello, MapView</vt:lpstr>
      <vt:lpstr>Example 1 – Hello, MapView</vt:lpstr>
      <vt:lpstr>Example 1 – Hello, MapView</vt:lpstr>
      <vt:lpstr>Example 1 – Hello, MapView</vt:lpstr>
      <vt:lpstr>Slide 8</vt:lpstr>
      <vt:lpstr>Example 5 – Obtain Location from GPS</vt:lpstr>
      <vt:lpstr>Example 5 – Obtain Location from GPS: Manifest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 Provider</dc:title>
  <dc:creator>مظفر</dc:creator>
  <cp:lastModifiedBy>مظفر</cp:lastModifiedBy>
  <cp:revision>27</cp:revision>
  <dcterms:created xsi:type="dcterms:W3CDTF">2014-04-05T01:40:10Z</dcterms:created>
  <dcterms:modified xsi:type="dcterms:W3CDTF">2014-04-17T12:28:08Z</dcterms:modified>
</cp:coreProperties>
</file>